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2" r:id="rId2"/>
  </p:sldMasterIdLst>
  <p:notesMasterIdLst>
    <p:notesMasterId r:id="rId56"/>
  </p:notesMasterIdLst>
  <p:sldIdLst>
    <p:sldId id="256" r:id="rId3"/>
    <p:sldId id="334" r:id="rId4"/>
    <p:sldId id="337" r:id="rId5"/>
    <p:sldId id="324" r:id="rId6"/>
    <p:sldId id="326" r:id="rId7"/>
    <p:sldId id="325" r:id="rId8"/>
    <p:sldId id="322" r:id="rId9"/>
    <p:sldId id="327" r:id="rId10"/>
    <p:sldId id="318" r:id="rId11"/>
    <p:sldId id="328" r:id="rId12"/>
    <p:sldId id="306" r:id="rId13"/>
    <p:sldId id="338" r:id="rId14"/>
    <p:sldId id="323" r:id="rId15"/>
    <p:sldId id="264" r:id="rId16"/>
    <p:sldId id="265" r:id="rId17"/>
    <p:sldId id="9158" r:id="rId18"/>
    <p:sldId id="292" r:id="rId19"/>
    <p:sldId id="266" r:id="rId20"/>
    <p:sldId id="522" r:id="rId21"/>
    <p:sldId id="339" r:id="rId22"/>
    <p:sldId id="340" r:id="rId23"/>
    <p:sldId id="291" r:id="rId24"/>
    <p:sldId id="259" r:id="rId25"/>
    <p:sldId id="293" r:id="rId26"/>
    <p:sldId id="263" r:id="rId27"/>
    <p:sldId id="261" r:id="rId28"/>
    <p:sldId id="262" r:id="rId29"/>
    <p:sldId id="260" r:id="rId30"/>
    <p:sldId id="9154" r:id="rId31"/>
    <p:sldId id="9149" r:id="rId32"/>
    <p:sldId id="9155" r:id="rId33"/>
    <p:sldId id="9156" r:id="rId34"/>
    <p:sldId id="9145" r:id="rId35"/>
    <p:sldId id="9095" r:id="rId36"/>
    <p:sldId id="9067" r:id="rId37"/>
    <p:sldId id="268" r:id="rId38"/>
    <p:sldId id="9147" r:id="rId39"/>
    <p:sldId id="9157" r:id="rId40"/>
    <p:sldId id="9144" r:id="rId41"/>
    <p:sldId id="9152" r:id="rId42"/>
    <p:sldId id="9153" r:id="rId43"/>
    <p:sldId id="508" r:id="rId44"/>
    <p:sldId id="512" r:id="rId45"/>
    <p:sldId id="478" r:id="rId46"/>
    <p:sldId id="514" r:id="rId47"/>
    <p:sldId id="506" r:id="rId48"/>
    <p:sldId id="493" r:id="rId49"/>
    <p:sldId id="474" r:id="rId50"/>
    <p:sldId id="500" r:id="rId51"/>
    <p:sldId id="501" r:id="rId52"/>
    <p:sldId id="502" r:id="rId53"/>
    <p:sldId id="505" r:id="rId54"/>
    <p:sldId id="51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0522" autoAdjust="0"/>
  </p:normalViewPr>
  <p:slideViewPr>
    <p:cSldViewPr snapToGrid="0">
      <p:cViewPr varScale="1">
        <p:scale>
          <a:sx n="69" d="100"/>
          <a:sy n="69" d="100"/>
        </p:scale>
        <p:origin x="1229" y="58"/>
      </p:cViewPr>
      <p:guideLst/>
    </p:cSldViewPr>
  </p:slideViewPr>
  <p:notesTextViewPr>
    <p:cViewPr>
      <p:scale>
        <a:sx n="1" d="1"/>
        <a:sy n="1" d="1"/>
      </p:scale>
      <p:origin x="0" y="0"/>
    </p:cViewPr>
  </p:notesTextViewPr>
  <p:notesViewPr>
    <p:cSldViewPr snapToGrid="0">
      <p:cViewPr varScale="1">
        <p:scale>
          <a:sx n="61" d="100"/>
          <a:sy n="61" d="100"/>
        </p:scale>
        <p:origin x="211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2B5219-033A-4998-BEBA-268B39701B5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D21AC11-FB54-4AA4-8E9B-2C571C456589}">
      <dgm:prSet custT="1"/>
      <dgm:spPr/>
      <dgm:t>
        <a:bodyPr/>
        <a:lstStyle/>
        <a:p>
          <a:r>
            <a:rPr lang="en-US" sz="2000" b="1" dirty="0"/>
            <a:t>Niche entrant</a:t>
          </a:r>
          <a:r>
            <a:rPr lang="en-US" sz="2000" dirty="0"/>
            <a:t>: more focused platform rival solves chicken and egg in a narrow category, steals share, and grows from there into horizontal competitor</a:t>
          </a:r>
        </a:p>
      </dgm:t>
    </dgm:pt>
    <dgm:pt modelId="{021D7D6B-BD70-484C-83F3-518F0064454F}" type="parTrans" cxnId="{7E0B6081-A5DE-45CA-BD5F-C7044CE14A9D}">
      <dgm:prSet/>
      <dgm:spPr/>
      <dgm:t>
        <a:bodyPr/>
        <a:lstStyle/>
        <a:p>
          <a:endParaRPr lang="en-US" sz="2000"/>
        </a:p>
      </dgm:t>
    </dgm:pt>
    <dgm:pt modelId="{CB0EC755-347A-47AF-9CB2-D378924689F6}" type="sibTrans" cxnId="{7E0B6081-A5DE-45CA-BD5F-C7044CE14A9D}">
      <dgm:prSet/>
      <dgm:spPr/>
      <dgm:t>
        <a:bodyPr/>
        <a:lstStyle/>
        <a:p>
          <a:endParaRPr lang="en-US" sz="2000"/>
        </a:p>
      </dgm:t>
    </dgm:pt>
    <dgm:pt modelId="{264ED72B-1C19-42A4-9842-F9EE5847503C}">
      <dgm:prSet custT="1"/>
      <dgm:spPr/>
      <dgm:t>
        <a:bodyPr/>
        <a:lstStyle/>
        <a:p>
          <a:r>
            <a:rPr lang="en-US" sz="2000" dirty="0"/>
            <a:t>A service provider/application grows so relevant to consumers that they connect directly with the provider, expand from there</a:t>
          </a:r>
        </a:p>
      </dgm:t>
    </dgm:pt>
    <dgm:pt modelId="{5508DE87-9120-402D-B3B1-CDB86E24F2B7}" type="parTrans" cxnId="{2BC43B7C-0598-47FC-A173-8292A457C0DE}">
      <dgm:prSet/>
      <dgm:spPr/>
      <dgm:t>
        <a:bodyPr/>
        <a:lstStyle/>
        <a:p>
          <a:endParaRPr lang="en-US" sz="2000"/>
        </a:p>
      </dgm:t>
    </dgm:pt>
    <dgm:pt modelId="{1447B3BB-731B-49EE-A388-CC6B5622D8C3}" type="sibTrans" cxnId="{2BC43B7C-0598-47FC-A173-8292A457C0DE}">
      <dgm:prSet/>
      <dgm:spPr/>
      <dgm:t>
        <a:bodyPr/>
        <a:lstStyle/>
        <a:p>
          <a:endParaRPr lang="en-US" sz="2000"/>
        </a:p>
      </dgm:t>
    </dgm:pt>
    <dgm:pt modelId="{1838C460-D072-47AB-A987-57B5C00B2D49}">
      <dgm:prSet custT="1"/>
      <dgm:spPr/>
      <dgm:t>
        <a:bodyPr/>
        <a:lstStyle/>
        <a:p>
          <a:endParaRPr lang="en-US" sz="1600" dirty="0"/>
        </a:p>
      </dgm:t>
    </dgm:pt>
    <dgm:pt modelId="{0F5CF8A8-582D-4553-ADBC-E7F110852F67}" type="parTrans" cxnId="{CDD02A07-3829-4B01-B1CE-D2CEC9479E18}">
      <dgm:prSet/>
      <dgm:spPr/>
      <dgm:t>
        <a:bodyPr/>
        <a:lstStyle/>
        <a:p>
          <a:endParaRPr lang="en-US" sz="2000"/>
        </a:p>
      </dgm:t>
    </dgm:pt>
    <dgm:pt modelId="{783DE2BE-7AF6-4DD7-823A-BAC55B86BC8C}" type="sibTrans" cxnId="{CDD02A07-3829-4B01-B1CE-D2CEC9479E18}">
      <dgm:prSet/>
      <dgm:spPr/>
      <dgm:t>
        <a:bodyPr/>
        <a:lstStyle/>
        <a:p>
          <a:endParaRPr lang="en-US" sz="2000"/>
        </a:p>
      </dgm:t>
    </dgm:pt>
    <dgm:pt modelId="{1A9A73EC-15DD-48CC-B70D-17CE0F4DF834}">
      <dgm:prSet custT="1"/>
      <dgm:spPr/>
      <dgm:t>
        <a:bodyPr/>
        <a:lstStyle/>
        <a:p>
          <a:r>
            <a:rPr lang="en-US" sz="2000" dirty="0"/>
            <a:t>Another intermediary aggregates a large set of consumers, can steer them to another platform, shifting scale dynamics</a:t>
          </a:r>
        </a:p>
      </dgm:t>
    </dgm:pt>
    <dgm:pt modelId="{A7899C4D-C1D2-4952-A301-382A7B2D56F9}" type="parTrans" cxnId="{0386C772-0D24-4DFE-831D-E4CC310257CD}">
      <dgm:prSet/>
      <dgm:spPr/>
      <dgm:t>
        <a:bodyPr/>
        <a:lstStyle/>
        <a:p>
          <a:endParaRPr lang="en-US" sz="2000"/>
        </a:p>
      </dgm:t>
    </dgm:pt>
    <dgm:pt modelId="{294F4930-F161-44FE-8739-6D1C813D1954}" type="sibTrans" cxnId="{0386C772-0D24-4DFE-831D-E4CC310257CD}">
      <dgm:prSet/>
      <dgm:spPr/>
      <dgm:t>
        <a:bodyPr/>
        <a:lstStyle/>
        <a:p>
          <a:endParaRPr lang="en-US" sz="2000"/>
        </a:p>
      </dgm:t>
    </dgm:pt>
    <dgm:pt modelId="{4615F5E8-EFE4-4A05-89ED-AC14CDD9BC0B}">
      <dgm:prSet custT="1"/>
      <dgm:spPr/>
      <dgm:t>
        <a:bodyPr/>
        <a:lstStyle/>
        <a:p>
          <a:r>
            <a:rPr lang="en-US" sz="1600" dirty="0"/>
            <a:t>Large intermediary can extract rents</a:t>
          </a:r>
        </a:p>
      </dgm:t>
    </dgm:pt>
    <dgm:pt modelId="{CBCF0BF2-5416-41F4-B3D2-0D198E821546}" type="parTrans" cxnId="{E436CF28-86B9-4542-A71A-73CE83B996FC}">
      <dgm:prSet/>
      <dgm:spPr/>
      <dgm:t>
        <a:bodyPr/>
        <a:lstStyle/>
        <a:p>
          <a:endParaRPr lang="en-US" sz="2000"/>
        </a:p>
      </dgm:t>
    </dgm:pt>
    <dgm:pt modelId="{E2F90353-0D31-4F30-8C00-7245F8CA14A2}" type="sibTrans" cxnId="{E436CF28-86B9-4542-A71A-73CE83B996FC}">
      <dgm:prSet/>
      <dgm:spPr/>
      <dgm:t>
        <a:bodyPr/>
        <a:lstStyle/>
        <a:p>
          <a:endParaRPr lang="en-US" sz="2000"/>
        </a:p>
      </dgm:t>
    </dgm:pt>
    <dgm:pt modelId="{B26A154A-2931-4291-BAA8-81AC3D6C921B}">
      <dgm:prSet custT="1"/>
      <dgm:spPr/>
      <dgm:t>
        <a:bodyPr/>
        <a:lstStyle/>
        <a:p>
          <a:r>
            <a:rPr lang="en-US" sz="1600" dirty="0"/>
            <a:t>Could be a collection of focused rivals that together constrain incumbent</a:t>
          </a:r>
        </a:p>
      </dgm:t>
    </dgm:pt>
    <dgm:pt modelId="{7764358B-B906-4B95-B897-94942F9E5422}" type="parTrans" cxnId="{1258EBDF-3B9F-40BC-BD35-2FEEEB8898B9}">
      <dgm:prSet/>
      <dgm:spPr/>
      <dgm:t>
        <a:bodyPr/>
        <a:lstStyle/>
        <a:p>
          <a:endParaRPr lang="en-US" sz="2000"/>
        </a:p>
      </dgm:t>
    </dgm:pt>
    <dgm:pt modelId="{043870D8-6D86-4838-9851-CD6C50B32179}" type="sibTrans" cxnId="{1258EBDF-3B9F-40BC-BD35-2FEEEB8898B9}">
      <dgm:prSet/>
      <dgm:spPr/>
      <dgm:t>
        <a:bodyPr/>
        <a:lstStyle/>
        <a:p>
          <a:endParaRPr lang="en-US" sz="2000"/>
        </a:p>
      </dgm:t>
    </dgm:pt>
    <dgm:pt modelId="{B34BC478-FF8D-494E-9302-1642A3D3329B}">
      <dgm:prSet custT="1"/>
      <dgm:spPr/>
      <dgm:t>
        <a:bodyPr/>
        <a:lstStyle/>
        <a:p>
          <a:r>
            <a:rPr lang="en-US" sz="2000" dirty="0"/>
            <a:t>Tools help participants multi-home on both sides of the market, removing differentiation and decreasing take rates</a:t>
          </a:r>
        </a:p>
      </dgm:t>
    </dgm:pt>
    <dgm:pt modelId="{E023F0AC-8817-4470-AA72-6647D0F1EA47}" type="parTrans" cxnId="{7A9E753C-3096-4E68-9B6D-DBCFB4D280D2}">
      <dgm:prSet/>
      <dgm:spPr/>
      <dgm:t>
        <a:bodyPr/>
        <a:lstStyle/>
        <a:p>
          <a:endParaRPr lang="en-US" sz="2000"/>
        </a:p>
      </dgm:t>
    </dgm:pt>
    <dgm:pt modelId="{7BB8D21C-5485-41C7-AC5D-AEDF8F5F9E6F}" type="sibTrans" cxnId="{7A9E753C-3096-4E68-9B6D-DBCFB4D280D2}">
      <dgm:prSet/>
      <dgm:spPr/>
      <dgm:t>
        <a:bodyPr/>
        <a:lstStyle/>
        <a:p>
          <a:endParaRPr lang="en-US" sz="2000"/>
        </a:p>
      </dgm:t>
    </dgm:pt>
    <dgm:pt modelId="{A5270133-C9D0-424C-B6CC-71006F2308A2}">
      <dgm:prSet custT="1"/>
      <dgm:spPr/>
      <dgm:t>
        <a:bodyPr/>
        <a:lstStyle/>
        <a:p>
          <a:r>
            <a:rPr lang="en-US" sz="1600" dirty="0"/>
            <a:t>If two platforms are similar in other respects and both sides flexibly multi-home (comparing prices and offers), take rates are competed away</a:t>
          </a:r>
        </a:p>
      </dgm:t>
    </dgm:pt>
    <dgm:pt modelId="{B5743701-7379-41BE-B9D9-E11A5B7CDC39}" type="parTrans" cxnId="{3D89649D-AD75-4982-896C-5E584E1A362C}">
      <dgm:prSet/>
      <dgm:spPr/>
      <dgm:t>
        <a:bodyPr/>
        <a:lstStyle/>
        <a:p>
          <a:endParaRPr lang="en-US" sz="2000"/>
        </a:p>
      </dgm:t>
    </dgm:pt>
    <dgm:pt modelId="{90397437-2E77-4157-A3CC-B94A27D50DFB}" type="sibTrans" cxnId="{3D89649D-AD75-4982-896C-5E584E1A362C}">
      <dgm:prSet/>
      <dgm:spPr/>
      <dgm:t>
        <a:bodyPr/>
        <a:lstStyle/>
        <a:p>
          <a:endParaRPr lang="en-US" sz="2000"/>
        </a:p>
      </dgm:t>
    </dgm:pt>
    <dgm:pt modelId="{C01BCDD4-DEBC-4BF7-A0C2-55D5163BED34}">
      <dgm:prSet custT="1"/>
      <dgm:spPr/>
      <dgm:t>
        <a:bodyPr/>
        <a:lstStyle/>
        <a:p>
          <a:r>
            <a:rPr lang="en-US" sz="1600" dirty="0"/>
            <a:t>Source of profit for platform is exclusive access to a meaningful set of participants on one side of market.  Can attract the other side, charge for access. </a:t>
          </a:r>
        </a:p>
      </dgm:t>
    </dgm:pt>
    <dgm:pt modelId="{81754599-0FF8-42D2-8E9F-4BEDE7508910}" type="parTrans" cxnId="{331421A3-3116-4DB2-BBC4-ABCDE07710B1}">
      <dgm:prSet/>
      <dgm:spPr/>
      <dgm:t>
        <a:bodyPr/>
        <a:lstStyle/>
        <a:p>
          <a:endParaRPr lang="en-US" sz="2000"/>
        </a:p>
      </dgm:t>
    </dgm:pt>
    <dgm:pt modelId="{0EFEB05C-1768-45A7-89B5-D072FC1FEE69}" type="sibTrans" cxnId="{331421A3-3116-4DB2-BBC4-ABCDE07710B1}">
      <dgm:prSet/>
      <dgm:spPr/>
      <dgm:t>
        <a:bodyPr/>
        <a:lstStyle/>
        <a:p>
          <a:endParaRPr lang="en-US" sz="2000"/>
        </a:p>
      </dgm:t>
    </dgm:pt>
    <dgm:pt modelId="{8106B7C3-69DF-499F-934E-2D835A9FAB17}">
      <dgm:prSet custT="1"/>
      <dgm:spPr/>
      <dgm:t>
        <a:bodyPr/>
        <a:lstStyle/>
        <a:p>
          <a:r>
            <a:rPr lang="en-US" sz="1600" dirty="0"/>
            <a:t>Nascent threat</a:t>
          </a:r>
        </a:p>
      </dgm:t>
    </dgm:pt>
    <dgm:pt modelId="{A367B356-5ED5-414A-AEA5-CFB727738F11}" type="parTrans" cxnId="{FBF33D1A-7E52-4C54-94C2-3F7488563CE0}">
      <dgm:prSet/>
      <dgm:spPr/>
    </dgm:pt>
    <dgm:pt modelId="{D30421FB-6EB4-4046-80CD-9CAA63B83230}" type="sibTrans" cxnId="{FBF33D1A-7E52-4C54-94C2-3F7488563CE0}">
      <dgm:prSet/>
      <dgm:spPr/>
    </dgm:pt>
    <dgm:pt modelId="{5E04A326-213D-40D8-A42E-8A7C32B2560B}" type="pres">
      <dgm:prSet presAssocID="{F82B5219-033A-4998-BEBA-268B39701B55}" presName="linear" presStyleCnt="0">
        <dgm:presLayoutVars>
          <dgm:animLvl val="lvl"/>
          <dgm:resizeHandles val="exact"/>
        </dgm:presLayoutVars>
      </dgm:prSet>
      <dgm:spPr/>
    </dgm:pt>
    <dgm:pt modelId="{957821D0-443A-450A-82E9-4C307FAEBE65}" type="pres">
      <dgm:prSet presAssocID="{4D21AC11-FB54-4AA4-8E9B-2C571C456589}" presName="parentText" presStyleLbl="node1" presStyleIdx="0" presStyleCnt="4">
        <dgm:presLayoutVars>
          <dgm:chMax val="0"/>
          <dgm:bulletEnabled val="1"/>
        </dgm:presLayoutVars>
      </dgm:prSet>
      <dgm:spPr/>
    </dgm:pt>
    <dgm:pt modelId="{92DE370C-91B0-4EBA-B3AE-BB117AC82B5B}" type="pres">
      <dgm:prSet presAssocID="{4D21AC11-FB54-4AA4-8E9B-2C571C456589}" presName="childText" presStyleLbl="revTx" presStyleIdx="0" presStyleCnt="4">
        <dgm:presLayoutVars>
          <dgm:bulletEnabled val="1"/>
        </dgm:presLayoutVars>
      </dgm:prSet>
      <dgm:spPr/>
    </dgm:pt>
    <dgm:pt modelId="{D64EB802-1649-4D49-8457-CB0DB72BFC11}" type="pres">
      <dgm:prSet presAssocID="{264ED72B-1C19-42A4-9842-F9EE5847503C}" presName="parentText" presStyleLbl="node1" presStyleIdx="1" presStyleCnt="4">
        <dgm:presLayoutVars>
          <dgm:chMax val="0"/>
          <dgm:bulletEnabled val="1"/>
        </dgm:presLayoutVars>
      </dgm:prSet>
      <dgm:spPr/>
    </dgm:pt>
    <dgm:pt modelId="{A5359759-D638-49D1-8B78-32E9C80D9421}" type="pres">
      <dgm:prSet presAssocID="{264ED72B-1C19-42A4-9842-F9EE5847503C}" presName="childText" presStyleLbl="revTx" presStyleIdx="1" presStyleCnt="4">
        <dgm:presLayoutVars>
          <dgm:bulletEnabled val="1"/>
        </dgm:presLayoutVars>
      </dgm:prSet>
      <dgm:spPr/>
    </dgm:pt>
    <dgm:pt modelId="{1A28561A-79A3-4013-8C5A-26FB0D7A2351}" type="pres">
      <dgm:prSet presAssocID="{1A9A73EC-15DD-48CC-B70D-17CE0F4DF834}" presName="parentText" presStyleLbl="node1" presStyleIdx="2" presStyleCnt="4">
        <dgm:presLayoutVars>
          <dgm:chMax val="0"/>
          <dgm:bulletEnabled val="1"/>
        </dgm:presLayoutVars>
      </dgm:prSet>
      <dgm:spPr/>
    </dgm:pt>
    <dgm:pt modelId="{4B87DB7C-435D-4DA4-9EF0-EDD86F0F9A9A}" type="pres">
      <dgm:prSet presAssocID="{1A9A73EC-15DD-48CC-B70D-17CE0F4DF834}" presName="childText" presStyleLbl="revTx" presStyleIdx="2" presStyleCnt="4">
        <dgm:presLayoutVars>
          <dgm:bulletEnabled val="1"/>
        </dgm:presLayoutVars>
      </dgm:prSet>
      <dgm:spPr/>
    </dgm:pt>
    <dgm:pt modelId="{63F96FBF-91D5-4B70-AC85-590509FAB3C2}" type="pres">
      <dgm:prSet presAssocID="{B34BC478-FF8D-494E-9302-1642A3D3329B}" presName="parentText" presStyleLbl="node1" presStyleIdx="3" presStyleCnt="4">
        <dgm:presLayoutVars>
          <dgm:chMax val="0"/>
          <dgm:bulletEnabled val="1"/>
        </dgm:presLayoutVars>
      </dgm:prSet>
      <dgm:spPr/>
    </dgm:pt>
    <dgm:pt modelId="{4449E2E8-0E0D-4BE5-9849-290D9D02065A}" type="pres">
      <dgm:prSet presAssocID="{B34BC478-FF8D-494E-9302-1642A3D3329B}" presName="childText" presStyleLbl="revTx" presStyleIdx="3" presStyleCnt="4">
        <dgm:presLayoutVars>
          <dgm:bulletEnabled val="1"/>
        </dgm:presLayoutVars>
      </dgm:prSet>
      <dgm:spPr/>
    </dgm:pt>
  </dgm:ptLst>
  <dgm:cxnLst>
    <dgm:cxn modelId="{CDD02A07-3829-4B01-B1CE-D2CEC9479E18}" srcId="{264ED72B-1C19-42A4-9842-F9EE5847503C}" destId="{1838C460-D072-47AB-A987-57B5C00B2D49}" srcOrd="0" destOrd="0" parTransId="{0F5CF8A8-582D-4553-ADBC-E7F110852F67}" sibTransId="{783DE2BE-7AF6-4DD7-823A-BAC55B86BC8C}"/>
    <dgm:cxn modelId="{FBF33D1A-7E52-4C54-94C2-3F7488563CE0}" srcId="{4D21AC11-FB54-4AA4-8E9B-2C571C456589}" destId="{8106B7C3-69DF-499F-934E-2D835A9FAB17}" srcOrd="1" destOrd="0" parTransId="{A367B356-5ED5-414A-AEA5-CFB727738F11}" sibTransId="{D30421FB-6EB4-4046-80CD-9CAA63B83230}"/>
    <dgm:cxn modelId="{D97CF71D-A011-4215-8C1A-EE09D1D35E03}" type="presOf" srcId="{264ED72B-1C19-42A4-9842-F9EE5847503C}" destId="{D64EB802-1649-4D49-8457-CB0DB72BFC11}" srcOrd="0" destOrd="0" presId="urn:microsoft.com/office/officeart/2005/8/layout/vList2"/>
    <dgm:cxn modelId="{E436CF28-86B9-4542-A71A-73CE83B996FC}" srcId="{1A9A73EC-15DD-48CC-B70D-17CE0F4DF834}" destId="{4615F5E8-EFE4-4A05-89ED-AC14CDD9BC0B}" srcOrd="0" destOrd="0" parTransId="{CBCF0BF2-5416-41F4-B3D2-0D198E821546}" sibTransId="{E2F90353-0D31-4F30-8C00-7245F8CA14A2}"/>
    <dgm:cxn modelId="{7A9E753C-3096-4E68-9B6D-DBCFB4D280D2}" srcId="{F82B5219-033A-4998-BEBA-268B39701B55}" destId="{B34BC478-FF8D-494E-9302-1642A3D3329B}" srcOrd="3" destOrd="0" parTransId="{E023F0AC-8817-4470-AA72-6647D0F1EA47}" sibTransId="{7BB8D21C-5485-41C7-AC5D-AEDF8F5F9E6F}"/>
    <dgm:cxn modelId="{F8892366-380F-49B8-A875-164814BAEE40}" type="presOf" srcId="{A5270133-C9D0-424C-B6CC-71006F2308A2}" destId="{4449E2E8-0E0D-4BE5-9849-290D9D02065A}" srcOrd="0" destOrd="0" presId="urn:microsoft.com/office/officeart/2005/8/layout/vList2"/>
    <dgm:cxn modelId="{B3887767-96BB-4E50-832F-90A87ACAE86B}" type="presOf" srcId="{C01BCDD4-DEBC-4BF7-A0C2-55D5163BED34}" destId="{4449E2E8-0E0D-4BE5-9849-290D9D02065A}" srcOrd="0" destOrd="1" presId="urn:microsoft.com/office/officeart/2005/8/layout/vList2"/>
    <dgm:cxn modelId="{58DA9F69-8540-487A-B53D-7D591AEBB595}" type="presOf" srcId="{B34BC478-FF8D-494E-9302-1642A3D3329B}" destId="{63F96FBF-91D5-4B70-AC85-590509FAB3C2}" srcOrd="0" destOrd="0" presId="urn:microsoft.com/office/officeart/2005/8/layout/vList2"/>
    <dgm:cxn modelId="{0386C772-0D24-4DFE-831D-E4CC310257CD}" srcId="{F82B5219-033A-4998-BEBA-268B39701B55}" destId="{1A9A73EC-15DD-48CC-B70D-17CE0F4DF834}" srcOrd="2" destOrd="0" parTransId="{A7899C4D-C1D2-4952-A301-382A7B2D56F9}" sibTransId="{294F4930-F161-44FE-8739-6D1C813D1954}"/>
    <dgm:cxn modelId="{D9A6C077-DC95-4A5E-85EE-747430626A0E}" type="presOf" srcId="{B26A154A-2931-4291-BAA8-81AC3D6C921B}" destId="{92DE370C-91B0-4EBA-B3AE-BB117AC82B5B}" srcOrd="0" destOrd="0" presId="urn:microsoft.com/office/officeart/2005/8/layout/vList2"/>
    <dgm:cxn modelId="{2BC43B7C-0598-47FC-A173-8292A457C0DE}" srcId="{F82B5219-033A-4998-BEBA-268B39701B55}" destId="{264ED72B-1C19-42A4-9842-F9EE5847503C}" srcOrd="1" destOrd="0" parTransId="{5508DE87-9120-402D-B3B1-CDB86E24F2B7}" sibTransId="{1447B3BB-731B-49EE-A388-CC6B5622D8C3}"/>
    <dgm:cxn modelId="{7E0B6081-A5DE-45CA-BD5F-C7044CE14A9D}" srcId="{F82B5219-033A-4998-BEBA-268B39701B55}" destId="{4D21AC11-FB54-4AA4-8E9B-2C571C456589}" srcOrd="0" destOrd="0" parTransId="{021D7D6B-BD70-484C-83F3-518F0064454F}" sibTransId="{CB0EC755-347A-47AF-9CB2-D378924689F6}"/>
    <dgm:cxn modelId="{BC0FEA87-FB7E-484E-B49B-397FDE66D775}" type="presOf" srcId="{1A9A73EC-15DD-48CC-B70D-17CE0F4DF834}" destId="{1A28561A-79A3-4013-8C5A-26FB0D7A2351}" srcOrd="0" destOrd="0" presId="urn:microsoft.com/office/officeart/2005/8/layout/vList2"/>
    <dgm:cxn modelId="{ADD1389B-2B0B-4F43-AEA1-78716BAFFD42}" type="presOf" srcId="{4D21AC11-FB54-4AA4-8E9B-2C571C456589}" destId="{957821D0-443A-450A-82E9-4C307FAEBE65}" srcOrd="0" destOrd="0" presId="urn:microsoft.com/office/officeart/2005/8/layout/vList2"/>
    <dgm:cxn modelId="{3D89649D-AD75-4982-896C-5E584E1A362C}" srcId="{B34BC478-FF8D-494E-9302-1642A3D3329B}" destId="{A5270133-C9D0-424C-B6CC-71006F2308A2}" srcOrd="0" destOrd="0" parTransId="{B5743701-7379-41BE-B9D9-E11A5B7CDC39}" sibTransId="{90397437-2E77-4157-A3CC-B94A27D50DFB}"/>
    <dgm:cxn modelId="{B07CDEA2-8AD3-4C7C-A418-161FCF7E3DC7}" type="presOf" srcId="{1838C460-D072-47AB-A987-57B5C00B2D49}" destId="{A5359759-D638-49D1-8B78-32E9C80D9421}" srcOrd="0" destOrd="0" presId="urn:microsoft.com/office/officeart/2005/8/layout/vList2"/>
    <dgm:cxn modelId="{331421A3-3116-4DB2-BBC4-ABCDE07710B1}" srcId="{B34BC478-FF8D-494E-9302-1642A3D3329B}" destId="{C01BCDD4-DEBC-4BF7-A0C2-55D5163BED34}" srcOrd="1" destOrd="0" parTransId="{81754599-0FF8-42D2-8E9F-4BEDE7508910}" sibTransId="{0EFEB05C-1768-45A7-89B5-D072FC1FEE69}"/>
    <dgm:cxn modelId="{2DE6E3CF-1A87-4067-AF7B-25E1DDC76726}" type="presOf" srcId="{8106B7C3-69DF-499F-934E-2D835A9FAB17}" destId="{92DE370C-91B0-4EBA-B3AE-BB117AC82B5B}" srcOrd="0" destOrd="1" presId="urn:microsoft.com/office/officeart/2005/8/layout/vList2"/>
    <dgm:cxn modelId="{1258EBDF-3B9F-40BC-BD35-2FEEEB8898B9}" srcId="{4D21AC11-FB54-4AA4-8E9B-2C571C456589}" destId="{B26A154A-2931-4291-BAA8-81AC3D6C921B}" srcOrd="0" destOrd="0" parTransId="{7764358B-B906-4B95-B897-94942F9E5422}" sibTransId="{043870D8-6D86-4838-9851-CD6C50B32179}"/>
    <dgm:cxn modelId="{C26A3DF0-FB19-4535-96F4-17FF600C91EB}" type="presOf" srcId="{F82B5219-033A-4998-BEBA-268B39701B55}" destId="{5E04A326-213D-40D8-A42E-8A7C32B2560B}" srcOrd="0" destOrd="0" presId="urn:microsoft.com/office/officeart/2005/8/layout/vList2"/>
    <dgm:cxn modelId="{A754D9F8-338D-44E1-94A2-C9E7F958461F}" type="presOf" srcId="{4615F5E8-EFE4-4A05-89ED-AC14CDD9BC0B}" destId="{4B87DB7C-435D-4DA4-9EF0-EDD86F0F9A9A}" srcOrd="0" destOrd="0" presId="urn:microsoft.com/office/officeart/2005/8/layout/vList2"/>
    <dgm:cxn modelId="{7606881E-CAC8-42E1-9A89-DC116F513FB2}" type="presParOf" srcId="{5E04A326-213D-40D8-A42E-8A7C32B2560B}" destId="{957821D0-443A-450A-82E9-4C307FAEBE65}" srcOrd="0" destOrd="0" presId="urn:microsoft.com/office/officeart/2005/8/layout/vList2"/>
    <dgm:cxn modelId="{EE97BD21-F4A7-450D-A660-9F1F9216C9ED}" type="presParOf" srcId="{5E04A326-213D-40D8-A42E-8A7C32B2560B}" destId="{92DE370C-91B0-4EBA-B3AE-BB117AC82B5B}" srcOrd="1" destOrd="0" presId="urn:microsoft.com/office/officeart/2005/8/layout/vList2"/>
    <dgm:cxn modelId="{C3637564-4CCE-43D4-AAF8-8D141FA28EC5}" type="presParOf" srcId="{5E04A326-213D-40D8-A42E-8A7C32B2560B}" destId="{D64EB802-1649-4D49-8457-CB0DB72BFC11}" srcOrd="2" destOrd="0" presId="urn:microsoft.com/office/officeart/2005/8/layout/vList2"/>
    <dgm:cxn modelId="{40A231CE-03BA-468F-A9A5-17929B6D840D}" type="presParOf" srcId="{5E04A326-213D-40D8-A42E-8A7C32B2560B}" destId="{A5359759-D638-49D1-8B78-32E9C80D9421}" srcOrd="3" destOrd="0" presId="urn:microsoft.com/office/officeart/2005/8/layout/vList2"/>
    <dgm:cxn modelId="{FA985641-EDDA-4C14-9844-AEB2C3AD3505}" type="presParOf" srcId="{5E04A326-213D-40D8-A42E-8A7C32B2560B}" destId="{1A28561A-79A3-4013-8C5A-26FB0D7A2351}" srcOrd="4" destOrd="0" presId="urn:microsoft.com/office/officeart/2005/8/layout/vList2"/>
    <dgm:cxn modelId="{55802FD9-1FBD-4371-81BF-0E2B80AFA94D}" type="presParOf" srcId="{5E04A326-213D-40D8-A42E-8A7C32B2560B}" destId="{4B87DB7C-435D-4DA4-9EF0-EDD86F0F9A9A}" srcOrd="5" destOrd="0" presId="urn:microsoft.com/office/officeart/2005/8/layout/vList2"/>
    <dgm:cxn modelId="{48B61195-878B-4D17-84C0-EEC432D9F6A3}" type="presParOf" srcId="{5E04A326-213D-40D8-A42E-8A7C32B2560B}" destId="{63F96FBF-91D5-4B70-AC85-590509FAB3C2}" srcOrd="6" destOrd="0" presId="urn:microsoft.com/office/officeart/2005/8/layout/vList2"/>
    <dgm:cxn modelId="{D2ACE159-77B8-40A6-B1CF-F21DBB3CC053}" type="presParOf" srcId="{5E04A326-213D-40D8-A42E-8A7C32B2560B}" destId="{4449E2E8-0E0D-4BE5-9849-290D9D02065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2F65CE-0A66-48B8-89BA-D58BF65685B2}"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CFF1C501-5663-4C2F-8D89-7E4676C4ACE8}">
      <dgm:prSet/>
      <dgm:spPr/>
      <dgm:t>
        <a:bodyPr/>
        <a:lstStyle/>
        <a:p>
          <a:r>
            <a:rPr lang="en-US"/>
            <a:t>Supermarkets sell generics at lower price</a:t>
          </a:r>
        </a:p>
      </dgm:t>
    </dgm:pt>
    <dgm:pt modelId="{0D08594C-3CB0-40EF-9262-E68B8A833C17}" type="parTrans" cxnId="{8131306A-EB23-4442-9BF0-A633D4FC595A}">
      <dgm:prSet/>
      <dgm:spPr/>
      <dgm:t>
        <a:bodyPr/>
        <a:lstStyle/>
        <a:p>
          <a:endParaRPr lang="en-US"/>
        </a:p>
      </dgm:t>
    </dgm:pt>
    <dgm:pt modelId="{C5A830E1-9E34-4F09-94A2-44B7FABABA92}" type="sibTrans" cxnId="{8131306A-EB23-4442-9BF0-A633D4FC595A}">
      <dgm:prSet/>
      <dgm:spPr/>
      <dgm:t>
        <a:bodyPr/>
        <a:lstStyle/>
        <a:p>
          <a:endParaRPr lang="en-US"/>
        </a:p>
      </dgm:t>
    </dgm:pt>
    <dgm:pt modelId="{2C4FA6E8-41F5-4E50-8F33-0B662B327FC2}">
      <dgm:prSet/>
      <dgm:spPr/>
      <dgm:t>
        <a:bodyPr/>
        <a:lstStyle/>
        <a:p>
          <a:r>
            <a:rPr lang="en-US"/>
            <a:t>Walmart ensures suppliers is competitive, low-margin</a:t>
          </a:r>
        </a:p>
      </dgm:t>
    </dgm:pt>
    <dgm:pt modelId="{AE0F12C8-785E-4729-B0D2-AC400B482A9A}" type="parTrans" cxnId="{F6E28098-A530-454C-9290-E8BDB6B47563}">
      <dgm:prSet/>
      <dgm:spPr/>
      <dgm:t>
        <a:bodyPr/>
        <a:lstStyle/>
        <a:p>
          <a:endParaRPr lang="en-US"/>
        </a:p>
      </dgm:t>
    </dgm:pt>
    <dgm:pt modelId="{63ADD620-F297-46B4-B085-D9A1F8A18A38}" type="sibTrans" cxnId="{F6E28098-A530-454C-9290-E8BDB6B47563}">
      <dgm:prSet/>
      <dgm:spPr/>
      <dgm:t>
        <a:bodyPr/>
        <a:lstStyle/>
        <a:p>
          <a:endParaRPr lang="en-US"/>
        </a:p>
      </dgm:t>
    </dgm:pt>
    <dgm:pt modelId="{AECA4B0E-E524-44AD-8DAD-0F0547168555}">
      <dgm:prSet/>
      <dgm:spPr/>
      <dgm:t>
        <a:bodyPr/>
        <a:lstStyle/>
        <a:p>
          <a:r>
            <a:rPr lang="en-US"/>
            <a:t>AirBnb ranks more highly hosts who respond quickly, maintain calendar availability</a:t>
          </a:r>
        </a:p>
      </dgm:t>
    </dgm:pt>
    <dgm:pt modelId="{5B778091-CE05-42DD-87A6-B3877F3E10A8}" type="parTrans" cxnId="{AF7284D6-65D7-4B73-B2F4-2DF468A0C7EA}">
      <dgm:prSet/>
      <dgm:spPr/>
      <dgm:t>
        <a:bodyPr/>
        <a:lstStyle/>
        <a:p>
          <a:endParaRPr lang="en-US"/>
        </a:p>
      </dgm:t>
    </dgm:pt>
    <dgm:pt modelId="{63577184-5BAE-43AA-B9D8-4094F1D6DE59}" type="sibTrans" cxnId="{AF7284D6-65D7-4B73-B2F4-2DF468A0C7EA}">
      <dgm:prSet/>
      <dgm:spPr/>
      <dgm:t>
        <a:bodyPr/>
        <a:lstStyle/>
        <a:p>
          <a:endParaRPr lang="en-US"/>
        </a:p>
      </dgm:t>
    </dgm:pt>
    <dgm:pt modelId="{2F0F8945-D308-45EE-A997-1F5A16650118}">
      <dgm:prSet/>
      <dgm:spPr/>
      <dgm:t>
        <a:bodyPr/>
        <a:lstStyle/>
        <a:p>
          <a:r>
            <a:rPr lang="en-US"/>
            <a:t>eBay rewards sellers with good feedback, ship quickly</a:t>
          </a:r>
        </a:p>
      </dgm:t>
    </dgm:pt>
    <dgm:pt modelId="{AC513EF1-3585-4A4B-B575-1AE82C69121B}" type="parTrans" cxnId="{90C70AE8-F90D-4F93-8D91-9FD4EB7C986D}">
      <dgm:prSet/>
      <dgm:spPr/>
      <dgm:t>
        <a:bodyPr/>
        <a:lstStyle/>
        <a:p>
          <a:endParaRPr lang="en-US"/>
        </a:p>
      </dgm:t>
    </dgm:pt>
    <dgm:pt modelId="{870BD9FA-3731-4860-8CA9-296CBA827E71}" type="sibTrans" cxnId="{90C70AE8-F90D-4F93-8D91-9FD4EB7C986D}">
      <dgm:prSet/>
      <dgm:spPr/>
      <dgm:t>
        <a:bodyPr/>
        <a:lstStyle/>
        <a:p>
          <a:endParaRPr lang="en-US"/>
        </a:p>
      </dgm:t>
    </dgm:pt>
    <dgm:pt modelId="{12C64A61-B412-4C81-A304-2E748950D9FA}">
      <dgm:prSet/>
      <dgm:spPr/>
      <dgm:t>
        <a:bodyPr/>
        <a:lstStyle/>
        <a:p>
          <a:r>
            <a:rPr lang="en-US"/>
            <a:t>Price comparison engines facilitate consumer search, penalize obfuscation</a:t>
          </a:r>
        </a:p>
      </dgm:t>
    </dgm:pt>
    <dgm:pt modelId="{2719C8BF-13B8-4161-93F2-42905D439501}" type="parTrans" cxnId="{76485C60-7E57-4CFD-861A-1BBFFC37B874}">
      <dgm:prSet/>
      <dgm:spPr/>
      <dgm:t>
        <a:bodyPr/>
        <a:lstStyle/>
        <a:p>
          <a:endParaRPr lang="en-US"/>
        </a:p>
      </dgm:t>
    </dgm:pt>
    <dgm:pt modelId="{7513A5B4-8D0D-422F-9015-1F61B39C982F}" type="sibTrans" cxnId="{76485C60-7E57-4CFD-861A-1BBFFC37B874}">
      <dgm:prSet/>
      <dgm:spPr/>
      <dgm:t>
        <a:bodyPr/>
        <a:lstStyle/>
        <a:p>
          <a:endParaRPr lang="en-US"/>
        </a:p>
      </dgm:t>
    </dgm:pt>
    <dgm:pt modelId="{AAB3774C-F158-4C28-B459-A9D61A35E3BA}">
      <dgm:prSet/>
      <dgm:spPr/>
      <dgm:t>
        <a:bodyPr/>
        <a:lstStyle/>
        <a:p>
          <a:r>
            <a:rPr lang="en-US"/>
            <a:t>Search engines demote irrelevant ads </a:t>
          </a:r>
        </a:p>
      </dgm:t>
    </dgm:pt>
    <dgm:pt modelId="{A13AAE3E-9A77-4B00-BCCF-0FC6B43FFAAC}" type="parTrans" cxnId="{0DEFBE7C-B627-4FD4-97F3-15B17839D9E1}">
      <dgm:prSet/>
      <dgm:spPr/>
      <dgm:t>
        <a:bodyPr/>
        <a:lstStyle/>
        <a:p>
          <a:endParaRPr lang="en-US"/>
        </a:p>
      </dgm:t>
    </dgm:pt>
    <dgm:pt modelId="{DC9902E7-FA05-4E82-AE54-C02733A02809}" type="sibTrans" cxnId="{0DEFBE7C-B627-4FD4-97F3-15B17839D9E1}">
      <dgm:prSet/>
      <dgm:spPr/>
      <dgm:t>
        <a:bodyPr/>
        <a:lstStyle/>
        <a:p>
          <a:endParaRPr lang="en-US"/>
        </a:p>
      </dgm:t>
    </dgm:pt>
    <dgm:pt modelId="{513376DC-9118-413A-BD4F-CBBDE4FCE84B}">
      <dgm:prSet/>
      <dgm:spPr/>
      <dgm:t>
        <a:bodyPr/>
        <a:lstStyle/>
        <a:p>
          <a:r>
            <a:rPr lang="en-US"/>
            <a:t>Integration of security software into OS</a:t>
          </a:r>
        </a:p>
      </dgm:t>
    </dgm:pt>
    <dgm:pt modelId="{8DE3F6D0-7D55-4910-97B0-42A5E303B0B9}" type="parTrans" cxnId="{493C2041-18CD-4BFF-B65F-4CD277A54FE7}">
      <dgm:prSet/>
      <dgm:spPr/>
      <dgm:t>
        <a:bodyPr/>
        <a:lstStyle/>
        <a:p>
          <a:endParaRPr lang="en-US"/>
        </a:p>
      </dgm:t>
    </dgm:pt>
    <dgm:pt modelId="{B9F30077-7114-4400-BDF8-9F45DF53E958}" type="sibTrans" cxnId="{493C2041-18CD-4BFF-B65F-4CD277A54FE7}">
      <dgm:prSet/>
      <dgm:spPr/>
      <dgm:t>
        <a:bodyPr/>
        <a:lstStyle/>
        <a:p>
          <a:endParaRPr lang="en-US"/>
        </a:p>
      </dgm:t>
    </dgm:pt>
    <dgm:pt modelId="{9CCB1438-5437-49BD-A8DF-9E922660922D}" type="pres">
      <dgm:prSet presAssocID="{492F65CE-0A66-48B8-89BA-D58BF65685B2}" presName="diagram" presStyleCnt="0">
        <dgm:presLayoutVars>
          <dgm:dir/>
          <dgm:resizeHandles val="exact"/>
        </dgm:presLayoutVars>
      </dgm:prSet>
      <dgm:spPr/>
    </dgm:pt>
    <dgm:pt modelId="{EE0BA302-4319-42A2-B2D7-810DCF7B577C}" type="pres">
      <dgm:prSet presAssocID="{CFF1C501-5663-4C2F-8D89-7E4676C4ACE8}" presName="node" presStyleLbl="node1" presStyleIdx="0" presStyleCnt="7">
        <dgm:presLayoutVars>
          <dgm:bulletEnabled val="1"/>
        </dgm:presLayoutVars>
      </dgm:prSet>
      <dgm:spPr/>
    </dgm:pt>
    <dgm:pt modelId="{5F4BC457-F532-47D3-86C5-2AF5D9001601}" type="pres">
      <dgm:prSet presAssocID="{C5A830E1-9E34-4F09-94A2-44B7FABABA92}" presName="sibTrans" presStyleCnt="0"/>
      <dgm:spPr/>
    </dgm:pt>
    <dgm:pt modelId="{2B96BEE2-F740-4409-8BDF-55A598A3EB51}" type="pres">
      <dgm:prSet presAssocID="{2C4FA6E8-41F5-4E50-8F33-0B662B327FC2}" presName="node" presStyleLbl="node1" presStyleIdx="1" presStyleCnt="7">
        <dgm:presLayoutVars>
          <dgm:bulletEnabled val="1"/>
        </dgm:presLayoutVars>
      </dgm:prSet>
      <dgm:spPr/>
    </dgm:pt>
    <dgm:pt modelId="{EA941632-B55C-4FD2-AB65-1CBE62AA530F}" type="pres">
      <dgm:prSet presAssocID="{63ADD620-F297-46B4-B085-D9A1F8A18A38}" presName="sibTrans" presStyleCnt="0"/>
      <dgm:spPr/>
    </dgm:pt>
    <dgm:pt modelId="{3366BC0E-4074-4501-8BE3-660F54654C3A}" type="pres">
      <dgm:prSet presAssocID="{AECA4B0E-E524-44AD-8DAD-0F0547168555}" presName="node" presStyleLbl="node1" presStyleIdx="2" presStyleCnt="7">
        <dgm:presLayoutVars>
          <dgm:bulletEnabled val="1"/>
        </dgm:presLayoutVars>
      </dgm:prSet>
      <dgm:spPr/>
    </dgm:pt>
    <dgm:pt modelId="{2B25C81E-9A46-43C4-AD0D-FABD4580CF87}" type="pres">
      <dgm:prSet presAssocID="{63577184-5BAE-43AA-B9D8-4094F1D6DE59}" presName="sibTrans" presStyleCnt="0"/>
      <dgm:spPr/>
    </dgm:pt>
    <dgm:pt modelId="{3422506A-8901-4336-9F1F-BC041332D6EC}" type="pres">
      <dgm:prSet presAssocID="{2F0F8945-D308-45EE-A997-1F5A16650118}" presName="node" presStyleLbl="node1" presStyleIdx="3" presStyleCnt="7">
        <dgm:presLayoutVars>
          <dgm:bulletEnabled val="1"/>
        </dgm:presLayoutVars>
      </dgm:prSet>
      <dgm:spPr/>
    </dgm:pt>
    <dgm:pt modelId="{364F3344-3C48-4A71-B555-4973993B526F}" type="pres">
      <dgm:prSet presAssocID="{870BD9FA-3731-4860-8CA9-296CBA827E71}" presName="sibTrans" presStyleCnt="0"/>
      <dgm:spPr/>
    </dgm:pt>
    <dgm:pt modelId="{64D35DD2-A4F1-48C9-8614-35612160C3B4}" type="pres">
      <dgm:prSet presAssocID="{12C64A61-B412-4C81-A304-2E748950D9FA}" presName="node" presStyleLbl="node1" presStyleIdx="4" presStyleCnt="7">
        <dgm:presLayoutVars>
          <dgm:bulletEnabled val="1"/>
        </dgm:presLayoutVars>
      </dgm:prSet>
      <dgm:spPr/>
    </dgm:pt>
    <dgm:pt modelId="{4490F4A5-D21A-4DBB-91BE-B44DCBACCEFF}" type="pres">
      <dgm:prSet presAssocID="{7513A5B4-8D0D-422F-9015-1F61B39C982F}" presName="sibTrans" presStyleCnt="0"/>
      <dgm:spPr/>
    </dgm:pt>
    <dgm:pt modelId="{B6702A29-3CBB-4C04-A605-D208AFC1EE7A}" type="pres">
      <dgm:prSet presAssocID="{AAB3774C-F158-4C28-B459-A9D61A35E3BA}" presName="node" presStyleLbl="node1" presStyleIdx="5" presStyleCnt="7">
        <dgm:presLayoutVars>
          <dgm:bulletEnabled val="1"/>
        </dgm:presLayoutVars>
      </dgm:prSet>
      <dgm:spPr/>
    </dgm:pt>
    <dgm:pt modelId="{588297F9-83A9-4744-90F6-9D851A6B7D6C}" type="pres">
      <dgm:prSet presAssocID="{DC9902E7-FA05-4E82-AE54-C02733A02809}" presName="sibTrans" presStyleCnt="0"/>
      <dgm:spPr/>
    </dgm:pt>
    <dgm:pt modelId="{3E81D162-CA88-4D79-9668-8BF4100ACCA0}" type="pres">
      <dgm:prSet presAssocID="{513376DC-9118-413A-BD4F-CBBDE4FCE84B}" presName="node" presStyleLbl="node1" presStyleIdx="6" presStyleCnt="7">
        <dgm:presLayoutVars>
          <dgm:bulletEnabled val="1"/>
        </dgm:presLayoutVars>
      </dgm:prSet>
      <dgm:spPr/>
    </dgm:pt>
  </dgm:ptLst>
  <dgm:cxnLst>
    <dgm:cxn modelId="{A5F96B07-2781-4868-A13A-06ADEFF64AC8}" type="presOf" srcId="{2C4FA6E8-41F5-4E50-8F33-0B662B327FC2}" destId="{2B96BEE2-F740-4409-8BDF-55A598A3EB51}" srcOrd="0" destOrd="0" presId="urn:microsoft.com/office/officeart/2005/8/layout/default"/>
    <dgm:cxn modelId="{262F151E-3195-4293-9907-C680122D170D}" type="presOf" srcId="{12C64A61-B412-4C81-A304-2E748950D9FA}" destId="{64D35DD2-A4F1-48C9-8614-35612160C3B4}" srcOrd="0" destOrd="0" presId="urn:microsoft.com/office/officeart/2005/8/layout/default"/>
    <dgm:cxn modelId="{04C63B26-FF73-4B12-AA04-DF79A259EA34}" type="presOf" srcId="{CFF1C501-5663-4C2F-8D89-7E4676C4ACE8}" destId="{EE0BA302-4319-42A2-B2D7-810DCF7B577C}" srcOrd="0" destOrd="0" presId="urn:microsoft.com/office/officeart/2005/8/layout/default"/>
    <dgm:cxn modelId="{76485C60-7E57-4CFD-861A-1BBFFC37B874}" srcId="{492F65CE-0A66-48B8-89BA-D58BF65685B2}" destId="{12C64A61-B412-4C81-A304-2E748950D9FA}" srcOrd="4" destOrd="0" parTransId="{2719C8BF-13B8-4161-93F2-42905D439501}" sibTransId="{7513A5B4-8D0D-422F-9015-1F61B39C982F}"/>
    <dgm:cxn modelId="{493C2041-18CD-4BFF-B65F-4CD277A54FE7}" srcId="{492F65CE-0A66-48B8-89BA-D58BF65685B2}" destId="{513376DC-9118-413A-BD4F-CBBDE4FCE84B}" srcOrd="6" destOrd="0" parTransId="{8DE3F6D0-7D55-4910-97B0-42A5E303B0B9}" sibTransId="{B9F30077-7114-4400-BDF8-9F45DF53E958}"/>
    <dgm:cxn modelId="{3F20B243-8B01-484C-9BCC-2CDA92CDA49C}" type="presOf" srcId="{AECA4B0E-E524-44AD-8DAD-0F0547168555}" destId="{3366BC0E-4074-4501-8BE3-660F54654C3A}" srcOrd="0" destOrd="0" presId="urn:microsoft.com/office/officeart/2005/8/layout/default"/>
    <dgm:cxn modelId="{8131306A-EB23-4442-9BF0-A633D4FC595A}" srcId="{492F65CE-0A66-48B8-89BA-D58BF65685B2}" destId="{CFF1C501-5663-4C2F-8D89-7E4676C4ACE8}" srcOrd="0" destOrd="0" parTransId="{0D08594C-3CB0-40EF-9262-E68B8A833C17}" sibTransId="{C5A830E1-9E34-4F09-94A2-44B7FABABA92}"/>
    <dgm:cxn modelId="{370BB675-75BD-433F-A8BD-06C5541658F9}" type="presOf" srcId="{513376DC-9118-413A-BD4F-CBBDE4FCE84B}" destId="{3E81D162-CA88-4D79-9668-8BF4100ACCA0}" srcOrd="0" destOrd="0" presId="urn:microsoft.com/office/officeart/2005/8/layout/default"/>
    <dgm:cxn modelId="{0DEFBE7C-B627-4FD4-97F3-15B17839D9E1}" srcId="{492F65CE-0A66-48B8-89BA-D58BF65685B2}" destId="{AAB3774C-F158-4C28-B459-A9D61A35E3BA}" srcOrd="5" destOrd="0" parTransId="{A13AAE3E-9A77-4B00-BCCF-0FC6B43FFAAC}" sibTransId="{DC9902E7-FA05-4E82-AE54-C02733A02809}"/>
    <dgm:cxn modelId="{F6E28098-A530-454C-9290-E8BDB6B47563}" srcId="{492F65CE-0A66-48B8-89BA-D58BF65685B2}" destId="{2C4FA6E8-41F5-4E50-8F33-0B662B327FC2}" srcOrd="1" destOrd="0" parTransId="{AE0F12C8-785E-4729-B0D2-AC400B482A9A}" sibTransId="{63ADD620-F297-46B4-B085-D9A1F8A18A38}"/>
    <dgm:cxn modelId="{C7C14F99-9C01-4E0A-9134-2CD3F71E2961}" type="presOf" srcId="{492F65CE-0A66-48B8-89BA-D58BF65685B2}" destId="{9CCB1438-5437-49BD-A8DF-9E922660922D}" srcOrd="0" destOrd="0" presId="urn:microsoft.com/office/officeart/2005/8/layout/default"/>
    <dgm:cxn modelId="{B7839D9A-9DAF-4386-AEBC-1F3AE6E745CA}" type="presOf" srcId="{AAB3774C-F158-4C28-B459-A9D61A35E3BA}" destId="{B6702A29-3CBB-4C04-A605-D208AFC1EE7A}" srcOrd="0" destOrd="0" presId="urn:microsoft.com/office/officeart/2005/8/layout/default"/>
    <dgm:cxn modelId="{AF7284D6-65D7-4B73-B2F4-2DF468A0C7EA}" srcId="{492F65CE-0A66-48B8-89BA-D58BF65685B2}" destId="{AECA4B0E-E524-44AD-8DAD-0F0547168555}" srcOrd="2" destOrd="0" parTransId="{5B778091-CE05-42DD-87A6-B3877F3E10A8}" sibTransId="{63577184-5BAE-43AA-B9D8-4094F1D6DE59}"/>
    <dgm:cxn modelId="{90C70AE8-F90D-4F93-8D91-9FD4EB7C986D}" srcId="{492F65CE-0A66-48B8-89BA-D58BF65685B2}" destId="{2F0F8945-D308-45EE-A997-1F5A16650118}" srcOrd="3" destOrd="0" parTransId="{AC513EF1-3585-4A4B-B575-1AE82C69121B}" sibTransId="{870BD9FA-3731-4860-8CA9-296CBA827E71}"/>
    <dgm:cxn modelId="{AB5754F9-CD20-4C37-9009-C9CD20B92A51}" type="presOf" srcId="{2F0F8945-D308-45EE-A997-1F5A16650118}" destId="{3422506A-8901-4336-9F1F-BC041332D6EC}" srcOrd="0" destOrd="0" presId="urn:microsoft.com/office/officeart/2005/8/layout/default"/>
    <dgm:cxn modelId="{7D4CF361-1EFF-439C-B2E9-4D7257DA441B}" type="presParOf" srcId="{9CCB1438-5437-49BD-A8DF-9E922660922D}" destId="{EE0BA302-4319-42A2-B2D7-810DCF7B577C}" srcOrd="0" destOrd="0" presId="urn:microsoft.com/office/officeart/2005/8/layout/default"/>
    <dgm:cxn modelId="{A0D11011-A0D0-4900-AC9E-FCB1CEB9CFC6}" type="presParOf" srcId="{9CCB1438-5437-49BD-A8DF-9E922660922D}" destId="{5F4BC457-F532-47D3-86C5-2AF5D9001601}" srcOrd="1" destOrd="0" presId="urn:microsoft.com/office/officeart/2005/8/layout/default"/>
    <dgm:cxn modelId="{DF85D7F3-24E5-4AD8-8908-6FF9559C9E11}" type="presParOf" srcId="{9CCB1438-5437-49BD-A8DF-9E922660922D}" destId="{2B96BEE2-F740-4409-8BDF-55A598A3EB51}" srcOrd="2" destOrd="0" presId="urn:microsoft.com/office/officeart/2005/8/layout/default"/>
    <dgm:cxn modelId="{D07FAA6B-8D86-47EE-8AAF-1ADC68186D96}" type="presParOf" srcId="{9CCB1438-5437-49BD-A8DF-9E922660922D}" destId="{EA941632-B55C-4FD2-AB65-1CBE62AA530F}" srcOrd="3" destOrd="0" presId="urn:microsoft.com/office/officeart/2005/8/layout/default"/>
    <dgm:cxn modelId="{319F9AF6-5B48-4AAF-9C33-12B265AA9A71}" type="presParOf" srcId="{9CCB1438-5437-49BD-A8DF-9E922660922D}" destId="{3366BC0E-4074-4501-8BE3-660F54654C3A}" srcOrd="4" destOrd="0" presId="urn:microsoft.com/office/officeart/2005/8/layout/default"/>
    <dgm:cxn modelId="{AFCDB622-56D9-415D-934F-851978E73238}" type="presParOf" srcId="{9CCB1438-5437-49BD-A8DF-9E922660922D}" destId="{2B25C81E-9A46-43C4-AD0D-FABD4580CF87}" srcOrd="5" destOrd="0" presId="urn:microsoft.com/office/officeart/2005/8/layout/default"/>
    <dgm:cxn modelId="{7389D95B-4456-438C-AF13-710A85373B9F}" type="presParOf" srcId="{9CCB1438-5437-49BD-A8DF-9E922660922D}" destId="{3422506A-8901-4336-9F1F-BC041332D6EC}" srcOrd="6" destOrd="0" presId="urn:microsoft.com/office/officeart/2005/8/layout/default"/>
    <dgm:cxn modelId="{673B3FE5-A2A6-47D4-9E9D-9373680A0C05}" type="presParOf" srcId="{9CCB1438-5437-49BD-A8DF-9E922660922D}" destId="{364F3344-3C48-4A71-B555-4973993B526F}" srcOrd="7" destOrd="0" presId="urn:microsoft.com/office/officeart/2005/8/layout/default"/>
    <dgm:cxn modelId="{32F3A16C-76C1-4B95-9555-221B52607F4E}" type="presParOf" srcId="{9CCB1438-5437-49BD-A8DF-9E922660922D}" destId="{64D35DD2-A4F1-48C9-8614-35612160C3B4}" srcOrd="8" destOrd="0" presId="urn:microsoft.com/office/officeart/2005/8/layout/default"/>
    <dgm:cxn modelId="{CB1972BD-EB04-442B-807D-AF466925529A}" type="presParOf" srcId="{9CCB1438-5437-49BD-A8DF-9E922660922D}" destId="{4490F4A5-D21A-4DBB-91BE-B44DCBACCEFF}" srcOrd="9" destOrd="0" presId="urn:microsoft.com/office/officeart/2005/8/layout/default"/>
    <dgm:cxn modelId="{1FF3E5EA-F187-411B-B588-53C260A7A00D}" type="presParOf" srcId="{9CCB1438-5437-49BD-A8DF-9E922660922D}" destId="{B6702A29-3CBB-4C04-A605-D208AFC1EE7A}" srcOrd="10" destOrd="0" presId="urn:microsoft.com/office/officeart/2005/8/layout/default"/>
    <dgm:cxn modelId="{A70B4E98-50EF-45B8-9BDA-930E011E92C2}" type="presParOf" srcId="{9CCB1438-5437-49BD-A8DF-9E922660922D}" destId="{588297F9-83A9-4744-90F6-9D851A6B7D6C}" srcOrd="11" destOrd="0" presId="urn:microsoft.com/office/officeart/2005/8/layout/default"/>
    <dgm:cxn modelId="{80F10B31-A302-4591-B054-A7BC13CC5143}" type="presParOf" srcId="{9CCB1438-5437-49BD-A8DF-9E922660922D}" destId="{3E81D162-CA88-4D79-9668-8BF4100ACCA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26BF2-396B-460D-A5B4-96A376C337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A41ABF-535B-47B5-B257-0465034A50D0}">
      <dgm:prSet custT="1"/>
      <dgm:spPr/>
      <dgm:t>
        <a:bodyPr/>
        <a:lstStyle/>
        <a:p>
          <a:r>
            <a:rPr lang="en-US" sz="1800" dirty="0"/>
            <a:t>Deprive rival platforms of access to constituents</a:t>
          </a:r>
        </a:p>
      </dgm:t>
    </dgm:pt>
    <dgm:pt modelId="{19DBB181-35DD-476D-8C32-E8342EB65E2C}" type="parTrans" cxnId="{83E06F13-5ABC-41A7-A750-FA5B1DE637D8}">
      <dgm:prSet/>
      <dgm:spPr/>
      <dgm:t>
        <a:bodyPr/>
        <a:lstStyle/>
        <a:p>
          <a:endParaRPr lang="en-US" sz="1050"/>
        </a:p>
      </dgm:t>
    </dgm:pt>
    <dgm:pt modelId="{5A6CF380-A10D-46FA-8D70-119E72B3FA10}" type="sibTrans" cxnId="{83E06F13-5ABC-41A7-A750-FA5B1DE637D8}">
      <dgm:prSet/>
      <dgm:spPr/>
      <dgm:t>
        <a:bodyPr/>
        <a:lstStyle/>
        <a:p>
          <a:endParaRPr lang="en-US" sz="1050"/>
        </a:p>
      </dgm:t>
    </dgm:pt>
    <dgm:pt modelId="{7D26D987-C3EA-4608-AAEB-16C0A3FB6243}">
      <dgm:prSet custT="1"/>
      <dgm:spPr/>
      <dgm:t>
        <a:bodyPr/>
        <a:lstStyle/>
        <a:p>
          <a:r>
            <a:rPr lang="en-US" sz="1800" dirty="0"/>
            <a:t>Deter entry, reduce competition in both tools and platforms</a:t>
          </a:r>
        </a:p>
      </dgm:t>
    </dgm:pt>
    <dgm:pt modelId="{93E2D154-7B65-4914-8833-96FC161C95F1}" type="parTrans" cxnId="{99CAA3BE-AA9A-47AE-B200-DC9B66C5EB5F}">
      <dgm:prSet/>
      <dgm:spPr/>
      <dgm:t>
        <a:bodyPr/>
        <a:lstStyle/>
        <a:p>
          <a:endParaRPr lang="en-US" sz="1050"/>
        </a:p>
      </dgm:t>
    </dgm:pt>
    <dgm:pt modelId="{558FC8D9-C949-4FFC-8614-34497567A0A6}" type="sibTrans" cxnId="{99CAA3BE-AA9A-47AE-B200-DC9B66C5EB5F}">
      <dgm:prSet/>
      <dgm:spPr/>
      <dgm:t>
        <a:bodyPr/>
        <a:lstStyle/>
        <a:p>
          <a:endParaRPr lang="en-US" sz="1050"/>
        </a:p>
      </dgm:t>
    </dgm:pt>
    <dgm:pt modelId="{E5AB4F6B-8949-4963-AA82-68707277878B}">
      <dgm:prSet custT="1"/>
      <dgm:spPr/>
      <dgm:t>
        <a:bodyPr/>
        <a:lstStyle/>
        <a:p>
          <a:r>
            <a:rPr lang="en-US" sz="1800" dirty="0"/>
            <a:t>Maintain/enhance ability of platform to extract surplus from constituents</a:t>
          </a:r>
        </a:p>
      </dgm:t>
    </dgm:pt>
    <dgm:pt modelId="{CEEEE8C7-4C23-4AB7-88C0-4F769D5FFF55}" type="parTrans" cxnId="{24FD6AEE-B243-4769-8681-F56610ED3ED0}">
      <dgm:prSet/>
      <dgm:spPr/>
      <dgm:t>
        <a:bodyPr/>
        <a:lstStyle/>
        <a:p>
          <a:endParaRPr lang="en-US" sz="1050"/>
        </a:p>
      </dgm:t>
    </dgm:pt>
    <dgm:pt modelId="{0B1AF8A3-F7CC-479B-8E78-6D59FEC07FB5}" type="sibTrans" cxnId="{24FD6AEE-B243-4769-8681-F56610ED3ED0}">
      <dgm:prSet/>
      <dgm:spPr/>
      <dgm:t>
        <a:bodyPr/>
        <a:lstStyle/>
        <a:p>
          <a:endParaRPr lang="en-US" sz="1050"/>
        </a:p>
      </dgm:t>
    </dgm:pt>
    <dgm:pt modelId="{2D5FE49D-2850-4958-995C-D66F442439B1}">
      <dgm:prSet custT="1"/>
      <dgm:spPr/>
      <dgm:t>
        <a:bodyPr/>
        <a:lstStyle/>
        <a:p>
          <a:r>
            <a:rPr lang="en-US" sz="2400" dirty="0"/>
            <a:t>Impacts of platform annexation on platform</a:t>
          </a:r>
        </a:p>
      </dgm:t>
    </dgm:pt>
    <dgm:pt modelId="{286D4A57-B5C9-4635-95EA-F2EEBB94CBD2}" type="parTrans" cxnId="{7458E69E-2B86-40D9-A8D3-5DB5B3D1CABD}">
      <dgm:prSet/>
      <dgm:spPr/>
      <dgm:t>
        <a:bodyPr/>
        <a:lstStyle/>
        <a:p>
          <a:endParaRPr lang="en-US" sz="1600"/>
        </a:p>
      </dgm:t>
    </dgm:pt>
    <dgm:pt modelId="{BCF6F572-C57C-4361-A8AD-E02D9BE6CFEF}" type="sibTrans" cxnId="{7458E69E-2B86-40D9-A8D3-5DB5B3D1CABD}">
      <dgm:prSet/>
      <dgm:spPr/>
      <dgm:t>
        <a:bodyPr/>
        <a:lstStyle/>
        <a:p>
          <a:endParaRPr lang="en-US" sz="1600"/>
        </a:p>
      </dgm:t>
    </dgm:pt>
    <dgm:pt modelId="{DA2F1174-394E-43AC-860D-29EEED889C35}">
      <dgm:prSet custT="1"/>
      <dgm:spPr/>
      <dgm:t>
        <a:bodyPr/>
        <a:lstStyle/>
        <a:p>
          <a:r>
            <a:rPr lang="en-US" sz="1800" dirty="0"/>
            <a:t>Harms competition in the short and long run</a:t>
          </a:r>
        </a:p>
      </dgm:t>
    </dgm:pt>
    <dgm:pt modelId="{FAB50AAA-84EC-44D3-85A1-417575348E40}" type="parTrans" cxnId="{E96BD969-CDAC-4AE8-B30F-93BF8B04AE93}">
      <dgm:prSet/>
      <dgm:spPr/>
      <dgm:t>
        <a:bodyPr/>
        <a:lstStyle/>
        <a:p>
          <a:endParaRPr lang="en-US"/>
        </a:p>
      </dgm:t>
    </dgm:pt>
    <dgm:pt modelId="{55AD412B-B784-478C-AEEF-6D67A94EC280}" type="sibTrans" cxnId="{E96BD969-CDAC-4AE8-B30F-93BF8B04AE93}">
      <dgm:prSet/>
      <dgm:spPr/>
      <dgm:t>
        <a:bodyPr/>
        <a:lstStyle/>
        <a:p>
          <a:endParaRPr lang="en-US"/>
        </a:p>
      </dgm:t>
    </dgm:pt>
    <dgm:pt modelId="{061C24A6-C96D-46D6-A8DC-DA78BE3AB8A8}" type="pres">
      <dgm:prSet presAssocID="{E7B26BF2-396B-460D-A5B4-96A376C33769}" presName="linear" presStyleCnt="0">
        <dgm:presLayoutVars>
          <dgm:animLvl val="lvl"/>
          <dgm:resizeHandles val="exact"/>
        </dgm:presLayoutVars>
      </dgm:prSet>
      <dgm:spPr/>
    </dgm:pt>
    <dgm:pt modelId="{A5278732-D87A-47E2-A23F-F7BB086A0E44}" type="pres">
      <dgm:prSet presAssocID="{2D5FE49D-2850-4958-995C-D66F442439B1}" presName="parentText" presStyleLbl="node1" presStyleIdx="0" presStyleCnt="1" custScaleY="45790">
        <dgm:presLayoutVars>
          <dgm:chMax val="0"/>
          <dgm:bulletEnabled val="1"/>
        </dgm:presLayoutVars>
      </dgm:prSet>
      <dgm:spPr/>
    </dgm:pt>
    <dgm:pt modelId="{AB39802A-6001-45CC-BAB8-1140DAF7312B}" type="pres">
      <dgm:prSet presAssocID="{2D5FE49D-2850-4958-995C-D66F442439B1}" presName="childText" presStyleLbl="revTx" presStyleIdx="0" presStyleCnt="1">
        <dgm:presLayoutVars>
          <dgm:bulletEnabled val="1"/>
        </dgm:presLayoutVars>
      </dgm:prSet>
      <dgm:spPr/>
    </dgm:pt>
  </dgm:ptLst>
  <dgm:cxnLst>
    <dgm:cxn modelId="{49EDB50E-2DDD-4F25-8747-C705DCA69D68}" type="presOf" srcId="{2D5FE49D-2850-4958-995C-D66F442439B1}" destId="{A5278732-D87A-47E2-A23F-F7BB086A0E44}" srcOrd="0" destOrd="0" presId="urn:microsoft.com/office/officeart/2005/8/layout/vList2"/>
    <dgm:cxn modelId="{83E06F13-5ABC-41A7-A750-FA5B1DE637D8}" srcId="{2D5FE49D-2850-4958-995C-D66F442439B1}" destId="{8EA41ABF-535B-47B5-B257-0465034A50D0}" srcOrd="0" destOrd="0" parTransId="{19DBB181-35DD-476D-8C32-E8342EB65E2C}" sibTransId="{5A6CF380-A10D-46FA-8D70-119E72B3FA10}"/>
    <dgm:cxn modelId="{02866E62-96D6-43DB-9AC9-42C12DB57013}" type="presOf" srcId="{8EA41ABF-535B-47B5-B257-0465034A50D0}" destId="{AB39802A-6001-45CC-BAB8-1140DAF7312B}" srcOrd="0" destOrd="0" presId="urn:microsoft.com/office/officeart/2005/8/layout/vList2"/>
    <dgm:cxn modelId="{824B2845-2835-4C88-B6FD-9252B75B1A50}" type="presOf" srcId="{7D26D987-C3EA-4608-AAEB-16C0A3FB6243}" destId="{AB39802A-6001-45CC-BAB8-1140DAF7312B}" srcOrd="0" destOrd="2" presId="urn:microsoft.com/office/officeart/2005/8/layout/vList2"/>
    <dgm:cxn modelId="{E96BD969-CDAC-4AE8-B30F-93BF8B04AE93}" srcId="{8EA41ABF-535B-47B5-B257-0465034A50D0}" destId="{DA2F1174-394E-43AC-860D-29EEED889C35}" srcOrd="0" destOrd="0" parTransId="{FAB50AAA-84EC-44D3-85A1-417575348E40}" sibTransId="{55AD412B-B784-478C-AEEF-6D67A94EC280}"/>
    <dgm:cxn modelId="{7458E69E-2B86-40D9-A8D3-5DB5B3D1CABD}" srcId="{E7B26BF2-396B-460D-A5B4-96A376C33769}" destId="{2D5FE49D-2850-4958-995C-D66F442439B1}" srcOrd="0" destOrd="0" parTransId="{286D4A57-B5C9-4635-95EA-F2EEBB94CBD2}" sibTransId="{BCF6F572-C57C-4361-A8AD-E02D9BE6CFEF}"/>
    <dgm:cxn modelId="{5E8822BA-D6C4-40AC-99BC-CA4632036EBE}" type="presOf" srcId="{E7B26BF2-396B-460D-A5B4-96A376C33769}" destId="{061C24A6-C96D-46D6-A8DC-DA78BE3AB8A8}" srcOrd="0" destOrd="0" presId="urn:microsoft.com/office/officeart/2005/8/layout/vList2"/>
    <dgm:cxn modelId="{99CAA3BE-AA9A-47AE-B200-DC9B66C5EB5F}" srcId="{2D5FE49D-2850-4958-995C-D66F442439B1}" destId="{7D26D987-C3EA-4608-AAEB-16C0A3FB6243}" srcOrd="1" destOrd="0" parTransId="{93E2D154-7B65-4914-8833-96FC161C95F1}" sibTransId="{558FC8D9-C949-4FFC-8614-34497567A0A6}"/>
    <dgm:cxn modelId="{0C9004E9-AC41-4FBE-903E-5B1D56545632}" type="presOf" srcId="{DA2F1174-394E-43AC-860D-29EEED889C35}" destId="{AB39802A-6001-45CC-BAB8-1140DAF7312B}" srcOrd="0" destOrd="1" presId="urn:microsoft.com/office/officeart/2005/8/layout/vList2"/>
    <dgm:cxn modelId="{24FD6AEE-B243-4769-8681-F56610ED3ED0}" srcId="{2D5FE49D-2850-4958-995C-D66F442439B1}" destId="{E5AB4F6B-8949-4963-AA82-68707277878B}" srcOrd="2" destOrd="0" parTransId="{CEEEE8C7-4C23-4AB7-88C0-4F769D5FFF55}" sibTransId="{0B1AF8A3-F7CC-479B-8E78-6D59FEC07FB5}"/>
    <dgm:cxn modelId="{784ECFFA-7F5F-4417-BA2A-31347687A343}" type="presOf" srcId="{E5AB4F6B-8949-4963-AA82-68707277878B}" destId="{AB39802A-6001-45CC-BAB8-1140DAF7312B}" srcOrd="0" destOrd="3" presId="urn:microsoft.com/office/officeart/2005/8/layout/vList2"/>
    <dgm:cxn modelId="{25DE2C0D-9F16-4A0B-8736-C9F5DCDD0252}" type="presParOf" srcId="{061C24A6-C96D-46D6-A8DC-DA78BE3AB8A8}" destId="{A5278732-D87A-47E2-A23F-F7BB086A0E44}" srcOrd="0" destOrd="0" presId="urn:microsoft.com/office/officeart/2005/8/layout/vList2"/>
    <dgm:cxn modelId="{22D9652D-291B-4658-9E4B-1FE788C6B211}" type="presParOf" srcId="{061C24A6-C96D-46D6-A8DC-DA78BE3AB8A8}" destId="{AB39802A-6001-45CC-BAB8-1140DAF7312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B26BF2-396B-460D-A5B4-96A376C337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F9067C-B8C6-49CD-99AA-B131E3A667D6}">
      <dgm:prSet/>
      <dgm:spPr/>
      <dgm:t>
        <a:bodyPr/>
        <a:lstStyle/>
        <a:p>
          <a:r>
            <a:rPr lang="en-US" dirty="0"/>
            <a:t>Why don’t participants switch to better tools?</a:t>
          </a:r>
        </a:p>
      </dgm:t>
    </dgm:pt>
    <dgm:pt modelId="{12251E24-0000-4E2E-96BE-DC2D78FEF812}" type="parTrans" cxnId="{7461FC2F-29F3-4AEE-BAFC-4EA2D8146EF4}">
      <dgm:prSet/>
      <dgm:spPr/>
      <dgm:t>
        <a:bodyPr/>
        <a:lstStyle/>
        <a:p>
          <a:endParaRPr lang="en-US"/>
        </a:p>
      </dgm:t>
    </dgm:pt>
    <dgm:pt modelId="{BCBE339D-4CFE-414F-96AA-C1DC0BB4E276}" type="sibTrans" cxnId="{7461FC2F-29F3-4AEE-BAFC-4EA2D8146EF4}">
      <dgm:prSet/>
      <dgm:spPr/>
      <dgm:t>
        <a:bodyPr/>
        <a:lstStyle/>
        <a:p>
          <a:endParaRPr lang="en-US"/>
        </a:p>
      </dgm:t>
    </dgm:pt>
    <dgm:pt modelId="{DED67090-9D91-48A5-85AF-7FC6CF20A2A7}">
      <dgm:prSet/>
      <dgm:spPr/>
      <dgm:t>
        <a:bodyPr/>
        <a:lstStyle/>
        <a:p>
          <a:r>
            <a:rPr lang="en-US" dirty="0"/>
            <a:t>Short run, participant sticks w/ tools because:</a:t>
          </a:r>
        </a:p>
      </dgm:t>
    </dgm:pt>
    <dgm:pt modelId="{05E36A18-27F1-494A-AE66-5836359439D8}" type="parTrans" cxnId="{27D96856-AD07-442E-9378-4DC40488605E}">
      <dgm:prSet/>
      <dgm:spPr/>
      <dgm:t>
        <a:bodyPr/>
        <a:lstStyle/>
        <a:p>
          <a:endParaRPr lang="en-US"/>
        </a:p>
      </dgm:t>
    </dgm:pt>
    <dgm:pt modelId="{050E2DDC-912D-4CF1-AFDA-9E056B4711DA}" type="sibTrans" cxnId="{27D96856-AD07-442E-9378-4DC40488605E}">
      <dgm:prSet/>
      <dgm:spPr/>
      <dgm:t>
        <a:bodyPr/>
        <a:lstStyle/>
        <a:p>
          <a:endParaRPr lang="en-US"/>
        </a:p>
      </dgm:t>
    </dgm:pt>
    <dgm:pt modelId="{4C376C0E-04C3-4757-A459-6DAB6EBC2394}">
      <dgm:prSet/>
      <dgm:spPr/>
      <dgm:t>
        <a:bodyPr/>
        <a:lstStyle/>
        <a:p>
          <a:r>
            <a:rPr lang="en-US" dirty="0"/>
            <a:t>Why don’t new tools enter?</a:t>
          </a:r>
        </a:p>
      </dgm:t>
    </dgm:pt>
    <dgm:pt modelId="{CF395BBB-281E-46A0-B57D-4C305AAA24B4}" type="parTrans" cxnId="{9BF017B4-729B-4843-A670-D222F1CDDD04}">
      <dgm:prSet/>
      <dgm:spPr/>
      <dgm:t>
        <a:bodyPr/>
        <a:lstStyle/>
        <a:p>
          <a:endParaRPr lang="en-US"/>
        </a:p>
      </dgm:t>
    </dgm:pt>
    <dgm:pt modelId="{42B57F8D-FBF4-455E-BFA1-AF5688A9A69F}" type="sibTrans" cxnId="{9BF017B4-729B-4843-A670-D222F1CDDD04}">
      <dgm:prSet/>
      <dgm:spPr/>
      <dgm:t>
        <a:bodyPr/>
        <a:lstStyle/>
        <a:p>
          <a:endParaRPr lang="en-US"/>
        </a:p>
      </dgm:t>
    </dgm:pt>
    <dgm:pt modelId="{8EA41ABF-535B-47B5-B257-0465034A50D0}">
      <dgm:prSet/>
      <dgm:spPr/>
      <dgm:t>
        <a:bodyPr/>
        <a:lstStyle/>
        <a:p>
          <a:r>
            <a:rPr lang="en-US" dirty="0"/>
            <a:t>Tools have switching costs, scale economies</a:t>
          </a:r>
        </a:p>
      </dgm:t>
    </dgm:pt>
    <dgm:pt modelId="{19DBB181-35DD-476D-8C32-E8342EB65E2C}" type="parTrans" cxnId="{83E06F13-5ABC-41A7-A750-FA5B1DE637D8}">
      <dgm:prSet/>
      <dgm:spPr/>
      <dgm:t>
        <a:bodyPr/>
        <a:lstStyle/>
        <a:p>
          <a:endParaRPr lang="en-US"/>
        </a:p>
      </dgm:t>
    </dgm:pt>
    <dgm:pt modelId="{5A6CF380-A10D-46FA-8D70-119E72B3FA10}" type="sibTrans" cxnId="{83E06F13-5ABC-41A7-A750-FA5B1DE637D8}">
      <dgm:prSet/>
      <dgm:spPr/>
      <dgm:t>
        <a:bodyPr/>
        <a:lstStyle/>
        <a:p>
          <a:endParaRPr lang="en-US"/>
        </a:p>
      </dgm:t>
    </dgm:pt>
    <dgm:pt modelId="{11D82B51-DAFE-421A-864D-5DA8C4325863}">
      <dgm:prSet/>
      <dgm:spPr/>
      <dgm:t>
        <a:bodyPr/>
        <a:lstStyle/>
        <a:p>
          <a:r>
            <a:rPr lang="en-US" dirty="0"/>
            <a:t>Large platform has threat to withdraw/reduce interoperability with new entrant tools</a:t>
          </a:r>
        </a:p>
      </dgm:t>
    </dgm:pt>
    <dgm:pt modelId="{80C5FFE3-9963-4EB6-B3C5-C8E438018540}" type="parTrans" cxnId="{AD8BEC72-352E-4838-A5CA-6BC5FF1D78D5}">
      <dgm:prSet/>
      <dgm:spPr/>
      <dgm:t>
        <a:bodyPr/>
        <a:lstStyle/>
        <a:p>
          <a:endParaRPr lang="en-US"/>
        </a:p>
      </dgm:t>
    </dgm:pt>
    <dgm:pt modelId="{86CDCA95-BF93-4611-990D-B50506E49D39}" type="sibTrans" cxnId="{AD8BEC72-352E-4838-A5CA-6BC5FF1D78D5}">
      <dgm:prSet/>
      <dgm:spPr/>
      <dgm:t>
        <a:bodyPr/>
        <a:lstStyle/>
        <a:p>
          <a:endParaRPr lang="en-US"/>
        </a:p>
      </dgm:t>
    </dgm:pt>
    <dgm:pt modelId="{55D645A5-FB1D-4274-B609-DE3CD91D243E}">
      <dgm:prSet/>
      <dgm:spPr/>
      <dgm:t>
        <a:bodyPr/>
        <a:lstStyle/>
        <a:p>
          <a:r>
            <a:rPr lang="en-US" dirty="0"/>
            <a:t>Long run, participant sticks w/ tools because:</a:t>
          </a:r>
        </a:p>
      </dgm:t>
    </dgm:pt>
    <dgm:pt modelId="{B5F62B40-7CC7-48A9-B9F6-14FEDC5F5A9F}" type="parTrans" cxnId="{8D07D615-E871-4447-9810-40605DBFB056}">
      <dgm:prSet/>
      <dgm:spPr/>
      <dgm:t>
        <a:bodyPr/>
        <a:lstStyle/>
        <a:p>
          <a:endParaRPr lang="en-US"/>
        </a:p>
      </dgm:t>
    </dgm:pt>
    <dgm:pt modelId="{83C55F38-C88B-4374-A12D-6EB29DA4C03C}" type="sibTrans" cxnId="{8D07D615-E871-4447-9810-40605DBFB056}">
      <dgm:prSet/>
      <dgm:spPr/>
      <dgm:t>
        <a:bodyPr/>
        <a:lstStyle/>
        <a:p>
          <a:endParaRPr lang="en-US"/>
        </a:p>
      </dgm:t>
    </dgm:pt>
    <dgm:pt modelId="{088E5FEA-6FF8-4411-B1F7-0F7D1318DFE7}">
      <dgm:prSet/>
      <dgm:spPr/>
      <dgm:t>
        <a:bodyPr/>
        <a:lstStyle/>
        <a:p>
          <a:r>
            <a:rPr lang="en-US" dirty="0"/>
            <a:t>e.g., large platform forces competing tools to continue to advantage its platform if tools desire access to large platform (contractual provisions)</a:t>
          </a:r>
        </a:p>
      </dgm:t>
    </dgm:pt>
    <dgm:pt modelId="{89E4C4FC-F533-4CA8-A17F-1F26A8C02BF4}" type="parTrans" cxnId="{21DCD2E0-51F9-4490-B3D5-49240959BA98}">
      <dgm:prSet/>
      <dgm:spPr/>
      <dgm:t>
        <a:bodyPr/>
        <a:lstStyle/>
        <a:p>
          <a:endParaRPr lang="en-US"/>
        </a:p>
      </dgm:t>
    </dgm:pt>
    <dgm:pt modelId="{F5119315-A86D-40BB-BF50-A204B7F49DB5}" type="sibTrans" cxnId="{21DCD2E0-51F9-4490-B3D5-49240959BA98}">
      <dgm:prSet/>
      <dgm:spPr/>
      <dgm:t>
        <a:bodyPr/>
        <a:lstStyle/>
        <a:p>
          <a:endParaRPr lang="en-US"/>
        </a:p>
      </dgm:t>
    </dgm:pt>
    <dgm:pt modelId="{DA817FC6-7B52-4492-BE05-32DA88B0635B}">
      <dgm:prSet/>
      <dgm:spPr/>
      <dgm:t>
        <a:bodyPr/>
        <a:lstStyle/>
        <a:p>
          <a:r>
            <a:rPr lang="en-US" dirty="0"/>
            <a:t>Larger platform provides access to most participants on other side of mkt</a:t>
          </a:r>
        </a:p>
      </dgm:t>
    </dgm:pt>
    <dgm:pt modelId="{287E0C78-9157-45C9-9B03-0472CDA20FB2}" type="parTrans" cxnId="{149E5EB4-8349-4B28-BD7E-7F1F02EC31CE}">
      <dgm:prSet/>
      <dgm:spPr/>
      <dgm:t>
        <a:bodyPr/>
        <a:lstStyle/>
        <a:p>
          <a:endParaRPr lang="en-US"/>
        </a:p>
      </dgm:t>
    </dgm:pt>
    <dgm:pt modelId="{2CF43490-9620-45BD-AB8C-240537D3D6BE}" type="sibTrans" cxnId="{149E5EB4-8349-4B28-BD7E-7F1F02EC31CE}">
      <dgm:prSet/>
      <dgm:spPr/>
      <dgm:t>
        <a:bodyPr/>
        <a:lstStyle/>
        <a:p>
          <a:endParaRPr lang="en-US"/>
        </a:p>
      </dgm:t>
    </dgm:pt>
    <dgm:pt modelId="{67AE73BA-1B81-453B-8F6C-B4AC8F67BF47}">
      <dgm:prSet/>
      <dgm:spPr/>
      <dgm:t>
        <a:bodyPr/>
        <a:lstStyle/>
        <a:p>
          <a:r>
            <a:rPr lang="en-US" dirty="0"/>
            <a:t>Incremental value to a participant of accessing smaller platform low</a:t>
          </a:r>
        </a:p>
      </dgm:t>
    </dgm:pt>
    <dgm:pt modelId="{817FB1E3-79FB-457F-BA87-A690F52FB47F}" type="parTrans" cxnId="{A4BBC4D0-65AC-451E-8024-D7D0E345AABE}">
      <dgm:prSet/>
      <dgm:spPr/>
      <dgm:t>
        <a:bodyPr/>
        <a:lstStyle/>
        <a:p>
          <a:endParaRPr lang="en-US"/>
        </a:p>
      </dgm:t>
    </dgm:pt>
    <dgm:pt modelId="{117A76E1-E7B5-43A2-8A7D-09EBB0458CBC}" type="sibTrans" cxnId="{A4BBC4D0-65AC-451E-8024-D7D0E345AABE}">
      <dgm:prSet/>
      <dgm:spPr/>
      <dgm:t>
        <a:bodyPr/>
        <a:lstStyle/>
        <a:p>
          <a:endParaRPr lang="en-US"/>
        </a:p>
      </dgm:t>
    </dgm:pt>
    <dgm:pt modelId="{4D9621F2-163A-4EB6-B2F3-4F17BEAFFC85}">
      <dgm:prSet/>
      <dgm:spPr/>
      <dgm:t>
        <a:bodyPr/>
        <a:lstStyle/>
        <a:p>
          <a:r>
            <a:rPr lang="en-US" dirty="0"/>
            <a:t>Smaller platform deteriorates, multi-homing less important</a:t>
          </a:r>
        </a:p>
      </dgm:t>
    </dgm:pt>
    <dgm:pt modelId="{D993D2B5-7834-4D03-B7B8-955B2C0B1040}" type="parTrans" cxnId="{7C050CA6-4883-4474-A05B-15D83E80E0AB}">
      <dgm:prSet/>
      <dgm:spPr/>
      <dgm:t>
        <a:bodyPr/>
        <a:lstStyle/>
        <a:p>
          <a:endParaRPr lang="en-US"/>
        </a:p>
      </dgm:t>
    </dgm:pt>
    <dgm:pt modelId="{FAE9C121-BB2E-4977-AC26-6A34EA6CB22B}" type="sibTrans" cxnId="{7C050CA6-4883-4474-A05B-15D83E80E0AB}">
      <dgm:prSet/>
      <dgm:spPr/>
      <dgm:t>
        <a:bodyPr/>
        <a:lstStyle/>
        <a:p>
          <a:endParaRPr lang="en-US"/>
        </a:p>
      </dgm:t>
    </dgm:pt>
    <dgm:pt modelId="{53457FD4-A8DA-4CCA-B655-6F43168E22DE}">
      <dgm:prSet/>
      <dgm:spPr/>
      <dgm:t>
        <a:bodyPr/>
        <a:lstStyle/>
        <a:p>
          <a:endParaRPr lang="en-US" dirty="0"/>
        </a:p>
      </dgm:t>
    </dgm:pt>
    <dgm:pt modelId="{96E5551A-3F04-4E28-9CFD-DBE66F75FB76}" type="parTrans" cxnId="{5C92B6A9-76C8-4144-9BAB-F24EDE74F7D8}">
      <dgm:prSet/>
      <dgm:spPr/>
      <dgm:t>
        <a:bodyPr/>
        <a:lstStyle/>
        <a:p>
          <a:endParaRPr lang="en-US"/>
        </a:p>
      </dgm:t>
    </dgm:pt>
    <dgm:pt modelId="{89FA22AB-6EBF-4CCD-B4BD-CBD50612EBB4}" type="sibTrans" cxnId="{5C92B6A9-76C8-4144-9BAB-F24EDE74F7D8}">
      <dgm:prSet/>
      <dgm:spPr/>
      <dgm:t>
        <a:bodyPr/>
        <a:lstStyle/>
        <a:p>
          <a:endParaRPr lang="en-US"/>
        </a:p>
      </dgm:t>
    </dgm:pt>
    <dgm:pt modelId="{7681E6E6-4AF4-46B7-A13B-B85A2C8F4BD5}">
      <dgm:prSet/>
      <dgm:spPr/>
      <dgm:t>
        <a:bodyPr/>
        <a:lstStyle/>
        <a:p>
          <a:r>
            <a:rPr lang="en-US" dirty="0"/>
            <a:t>Platform may degrade access to any competing tool</a:t>
          </a:r>
        </a:p>
      </dgm:t>
    </dgm:pt>
    <dgm:pt modelId="{1E87871D-0ABC-418A-BA64-36E09A293DE7}" type="parTrans" cxnId="{2BDBFB17-EDD8-4403-BB3A-14A49565A5ED}">
      <dgm:prSet/>
      <dgm:spPr/>
      <dgm:t>
        <a:bodyPr/>
        <a:lstStyle/>
        <a:p>
          <a:endParaRPr lang="en-US"/>
        </a:p>
      </dgm:t>
    </dgm:pt>
    <dgm:pt modelId="{BA20EE95-0BD5-4D28-B3BE-68AAB560DB54}" type="sibTrans" cxnId="{2BDBFB17-EDD8-4403-BB3A-14A49565A5ED}">
      <dgm:prSet/>
      <dgm:spPr/>
      <dgm:t>
        <a:bodyPr/>
        <a:lstStyle/>
        <a:p>
          <a:endParaRPr lang="en-US"/>
        </a:p>
      </dgm:t>
    </dgm:pt>
    <dgm:pt modelId="{38DC7451-FBBF-4326-9CEA-617861F86A9B}">
      <dgm:prSet/>
      <dgm:spPr/>
      <dgm:t>
        <a:bodyPr/>
        <a:lstStyle/>
        <a:p>
          <a:r>
            <a:rPr lang="en-US" dirty="0"/>
            <a:t>Platform may offer exclusive access to set of users on other side of mkt</a:t>
          </a:r>
        </a:p>
      </dgm:t>
    </dgm:pt>
    <dgm:pt modelId="{C286794F-FFE8-4CEB-8E00-6B6BEDE5C43F}" type="parTrans" cxnId="{ED93317E-82B3-4862-9683-3B8F2521C2B2}">
      <dgm:prSet/>
      <dgm:spPr/>
      <dgm:t>
        <a:bodyPr/>
        <a:lstStyle/>
        <a:p>
          <a:endParaRPr lang="en-US"/>
        </a:p>
      </dgm:t>
    </dgm:pt>
    <dgm:pt modelId="{96413505-4582-47A0-A16B-988C36CAFD32}" type="sibTrans" cxnId="{ED93317E-82B3-4862-9683-3B8F2521C2B2}">
      <dgm:prSet/>
      <dgm:spPr/>
      <dgm:t>
        <a:bodyPr/>
        <a:lstStyle/>
        <a:p>
          <a:endParaRPr lang="en-US"/>
        </a:p>
      </dgm:t>
    </dgm:pt>
    <dgm:pt modelId="{92C9D2B7-520F-4A09-95D6-028F296490E4}">
      <dgm:prSet/>
      <dgm:spPr/>
      <dgm:t>
        <a:bodyPr/>
        <a:lstStyle/>
        <a:p>
          <a:r>
            <a:rPr lang="en-US" dirty="0"/>
            <a:t>Competing tools can’t attract new customers, less incentive to invest</a:t>
          </a:r>
        </a:p>
      </dgm:t>
    </dgm:pt>
    <dgm:pt modelId="{1218648E-40A1-4AD6-A94D-A2CFB476DF0B}" type="parTrans" cxnId="{7B0B0525-E804-4DC9-9406-D78D7E4B019A}">
      <dgm:prSet/>
      <dgm:spPr/>
      <dgm:t>
        <a:bodyPr/>
        <a:lstStyle/>
        <a:p>
          <a:endParaRPr lang="en-US"/>
        </a:p>
      </dgm:t>
    </dgm:pt>
    <dgm:pt modelId="{EBC26A63-6FBC-4C98-86E2-D76871139716}" type="sibTrans" cxnId="{7B0B0525-E804-4DC9-9406-D78D7E4B019A}">
      <dgm:prSet/>
      <dgm:spPr/>
      <dgm:t>
        <a:bodyPr/>
        <a:lstStyle/>
        <a:p>
          <a:endParaRPr lang="en-US"/>
        </a:p>
      </dgm:t>
    </dgm:pt>
    <dgm:pt modelId="{4BB400C0-C32D-4681-8A95-7F9EABD8C68A}">
      <dgm:prSet/>
      <dgm:spPr/>
      <dgm:t>
        <a:bodyPr/>
        <a:lstStyle/>
        <a:p>
          <a:r>
            <a:rPr lang="en-US" dirty="0"/>
            <a:t>But then, entering tools can’t differentiate on basis of fair access</a:t>
          </a:r>
        </a:p>
      </dgm:t>
    </dgm:pt>
    <dgm:pt modelId="{694DF2AB-82C1-4B3A-B7ED-EDEB1362A7D4}" type="parTrans" cxnId="{E0BE2DD9-FF4C-47DA-86AD-D9E35914AC55}">
      <dgm:prSet/>
      <dgm:spPr/>
      <dgm:t>
        <a:bodyPr/>
        <a:lstStyle/>
        <a:p>
          <a:endParaRPr lang="en-US"/>
        </a:p>
      </dgm:t>
    </dgm:pt>
    <dgm:pt modelId="{51E36137-65B0-4FB1-9A79-B98E8CA77733}" type="sibTrans" cxnId="{E0BE2DD9-FF4C-47DA-86AD-D9E35914AC55}">
      <dgm:prSet/>
      <dgm:spPr/>
      <dgm:t>
        <a:bodyPr/>
        <a:lstStyle/>
        <a:p>
          <a:endParaRPr lang="en-US"/>
        </a:p>
      </dgm:t>
    </dgm:pt>
    <dgm:pt modelId="{DF408C31-7081-457A-90E7-163C602D9A96}">
      <dgm:prSet/>
      <dgm:spPr/>
      <dgm:t>
        <a:bodyPr/>
        <a:lstStyle/>
        <a:p>
          <a:r>
            <a:rPr lang="en-US" dirty="0"/>
            <a:t>Information/transparency/denial</a:t>
          </a:r>
        </a:p>
      </dgm:t>
    </dgm:pt>
    <dgm:pt modelId="{651D48A0-8E74-459A-8880-2950CBE069D9}" type="parTrans" cxnId="{48687BF9-5C3B-4F0F-A5BE-7D0359436B36}">
      <dgm:prSet/>
      <dgm:spPr/>
      <dgm:t>
        <a:bodyPr/>
        <a:lstStyle/>
        <a:p>
          <a:endParaRPr lang="en-US"/>
        </a:p>
      </dgm:t>
    </dgm:pt>
    <dgm:pt modelId="{632E2761-7C09-4553-9E98-E2520E5F14E3}" type="sibTrans" cxnId="{48687BF9-5C3B-4F0F-A5BE-7D0359436B36}">
      <dgm:prSet/>
      <dgm:spPr/>
      <dgm:t>
        <a:bodyPr/>
        <a:lstStyle/>
        <a:p>
          <a:endParaRPr lang="en-US"/>
        </a:p>
      </dgm:t>
    </dgm:pt>
    <dgm:pt modelId="{EFC52F21-C421-4E31-BABD-22086C8A7484}">
      <dgm:prSet/>
      <dgm:spPr/>
      <dgm:t>
        <a:bodyPr/>
        <a:lstStyle/>
        <a:p>
          <a:r>
            <a:rPr lang="en-US" dirty="0"/>
            <a:t>Uncertainty/ability of platform to “pull the plug” if new tool successful</a:t>
          </a:r>
        </a:p>
      </dgm:t>
    </dgm:pt>
    <dgm:pt modelId="{9D586B43-D267-4302-B3BC-149E4A8E7D39}" type="parTrans" cxnId="{C015200B-DBC4-4736-8318-588F035E7EC6}">
      <dgm:prSet/>
      <dgm:spPr/>
      <dgm:t>
        <a:bodyPr/>
        <a:lstStyle/>
        <a:p>
          <a:endParaRPr lang="en-US"/>
        </a:p>
      </dgm:t>
    </dgm:pt>
    <dgm:pt modelId="{E04B58EC-8644-42FF-826B-99462265F92E}" type="sibTrans" cxnId="{C015200B-DBC4-4736-8318-588F035E7EC6}">
      <dgm:prSet/>
      <dgm:spPr/>
      <dgm:t>
        <a:bodyPr/>
        <a:lstStyle/>
        <a:p>
          <a:endParaRPr lang="en-US"/>
        </a:p>
      </dgm:t>
    </dgm:pt>
    <dgm:pt modelId="{C006324F-ED44-4DD0-BD3E-7CB28CDAA6CE}">
      <dgm:prSet/>
      <dgm:spPr/>
      <dgm:t>
        <a:bodyPr/>
        <a:lstStyle/>
        <a:p>
          <a:r>
            <a:rPr lang="en-US" dirty="0"/>
            <a:t>Value added of tools is multi-homing; diminished without competing platforms</a:t>
          </a:r>
        </a:p>
      </dgm:t>
    </dgm:pt>
    <dgm:pt modelId="{629D78AA-FFB3-4F19-B250-295ACE58634C}" type="parTrans" cxnId="{AE903E17-D9ED-4B1E-9A77-02B8A7198799}">
      <dgm:prSet/>
      <dgm:spPr/>
      <dgm:t>
        <a:bodyPr/>
        <a:lstStyle/>
        <a:p>
          <a:endParaRPr lang="en-US"/>
        </a:p>
      </dgm:t>
    </dgm:pt>
    <dgm:pt modelId="{6B37D80B-E840-4012-B964-EEA1154A184B}" type="sibTrans" cxnId="{AE903E17-D9ED-4B1E-9A77-02B8A7198799}">
      <dgm:prSet/>
      <dgm:spPr/>
      <dgm:t>
        <a:bodyPr/>
        <a:lstStyle/>
        <a:p>
          <a:endParaRPr lang="en-US"/>
        </a:p>
      </dgm:t>
    </dgm:pt>
    <dgm:pt modelId="{D38E0B38-9E4B-4A20-A73B-F9BB52742DDF}">
      <dgm:prSet/>
      <dgm:spPr/>
      <dgm:t>
        <a:bodyPr/>
        <a:lstStyle/>
        <a:p>
          <a:r>
            <a:rPr lang="en-US" dirty="0"/>
            <a:t>This affects tool investment and customer adoption of tool</a:t>
          </a:r>
        </a:p>
      </dgm:t>
    </dgm:pt>
    <dgm:pt modelId="{04A8FBC2-A25B-457C-A4B7-E8897BB6FC20}" type="parTrans" cxnId="{05183508-9833-4431-85EC-3617760CE4CC}">
      <dgm:prSet/>
      <dgm:spPr/>
      <dgm:t>
        <a:bodyPr/>
        <a:lstStyle/>
        <a:p>
          <a:endParaRPr lang="en-US"/>
        </a:p>
      </dgm:t>
    </dgm:pt>
    <dgm:pt modelId="{01B55138-0DCF-4020-9434-0CC25F8E8562}" type="sibTrans" cxnId="{05183508-9833-4431-85EC-3617760CE4CC}">
      <dgm:prSet/>
      <dgm:spPr/>
      <dgm:t>
        <a:bodyPr/>
        <a:lstStyle/>
        <a:p>
          <a:endParaRPr lang="en-US"/>
        </a:p>
      </dgm:t>
    </dgm:pt>
    <dgm:pt modelId="{061C24A6-C96D-46D6-A8DC-DA78BE3AB8A8}" type="pres">
      <dgm:prSet presAssocID="{E7B26BF2-396B-460D-A5B4-96A376C33769}" presName="linear" presStyleCnt="0">
        <dgm:presLayoutVars>
          <dgm:animLvl val="lvl"/>
          <dgm:resizeHandles val="exact"/>
        </dgm:presLayoutVars>
      </dgm:prSet>
      <dgm:spPr/>
    </dgm:pt>
    <dgm:pt modelId="{CCCF210B-2B94-46F9-875B-68EA7AF48D9D}" type="pres">
      <dgm:prSet presAssocID="{77F9067C-B8C6-49CD-99AA-B131E3A667D6}" presName="parentText" presStyleLbl="node1" presStyleIdx="0" presStyleCnt="2">
        <dgm:presLayoutVars>
          <dgm:chMax val="0"/>
          <dgm:bulletEnabled val="1"/>
        </dgm:presLayoutVars>
      </dgm:prSet>
      <dgm:spPr/>
    </dgm:pt>
    <dgm:pt modelId="{9684A25C-AE38-4F72-8933-B7FEBFF91AE9}" type="pres">
      <dgm:prSet presAssocID="{77F9067C-B8C6-49CD-99AA-B131E3A667D6}" presName="childText" presStyleLbl="revTx" presStyleIdx="0" presStyleCnt="2">
        <dgm:presLayoutVars>
          <dgm:bulletEnabled val="1"/>
        </dgm:presLayoutVars>
      </dgm:prSet>
      <dgm:spPr/>
    </dgm:pt>
    <dgm:pt modelId="{4D11824F-9A4A-4183-A3E1-FFB993637EFF}" type="pres">
      <dgm:prSet presAssocID="{4C376C0E-04C3-4757-A459-6DAB6EBC2394}" presName="parentText" presStyleLbl="node1" presStyleIdx="1" presStyleCnt="2">
        <dgm:presLayoutVars>
          <dgm:chMax val="0"/>
          <dgm:bulletEnabled val="1"/>
        </dgm:presLayoutVars>
      </dgm:prSet>
      <dgm:spPr/>
    </dgm:pt>
    <dgm:pt modelId="{C09C8615-629C-41A9-A66F-8D53CA672446}" type="pres">
      <dgm:prSet presAssocID="{4C376C0E-04C3-4757-A459-6DAB6EBC2394}" presName="childText" presStyleLbl="revTx" presStyleIdx="1" presStyleCnt="2">
        <dgm:presLayoutVars>
          <dgm:bulletEnabled val="1"/>
        </dgm:presLayoutVars>
      </dgm:prSet>
      <dgm:spPr/>
    </dgm:pt>
  </dgm:ptLst>
  <dgm:cxnLst>
    <dgm:cxn modelId="{05183508-9833-4431-85EC-3617760CE4CC}" srcId="{EFC52F21-C421-4E31-BABD-22086C8A7484}" destId="{D38E0B38-9E4B-4A20-A73B-F9BB52742DDF}" srcOrd="0" destOrd="0" parTransId="{04A8FBC2-A25B-457C-A4B7-E8897BB6FC20}" sibTransId="{01B55138-0DCF-4020-9434-0CC25F8E8562}"/>
    <dgm:cxn modelId="{C015200B-DBC4-4736-8318-588F035E7EC6}" srcId="{4C376C0E-04C3-4757-A459-6DAB6EBC2394}" destId="{EFC52F21-C421-4E31-BABD-22086C8A7484}" srcOrd="2" destOrd="0" parTransId="{9D586B43-D267-4302-B3BC-149E4A8E7D39}" sibTransId="{E04B58EC-8644-42FF-826B-99462265F92E}"/>
    <dgm:cxn modelId="{10230912-F1AE-497D-8301-7AD03BF9A953}" type="presOf" srcId="{53457FD4-A8DA-4CCA-B655-6F43168E22DE}" destId="{9684A25C-AE38-4F72-8933-B7FEBFF91AE9}" srcOrd="0" destOrd="9" presId="urn:microsoft.com/office/officeart/2005/8/layout/vList2"/>
    <dgm:cxn modelId="{83E06F13-5ABC-41A7-A750-FA5B1DE637D8}" srcId="{4C376C0E-04C3-4757-A459-6DAB6EBC2394}" destId="{8EA41ABF-535B-47B5-B257-0465034A50D0}" srcOrd="0" destOrd="0" parTransId="{19DBB181-35DD-476D-8C32-E8342EB65E2C}" sibTransId="{5A6CF380-A10D-46FA-8D70-119E72B3FA10}"/>
    <dgm:cxn modelId="{8D07D615-E871-4447-9810-40605DBFB056}" srcId="{77F9067C-B8C6-49CD-99AA-B131E3A667D6}" destId="{55D645A5-FB1D-4274-B609-DE3CD91D243E}" srcOrd="1" destOrd="0" parTransId="{B5F62B40-7CC7-48A9-B9F6-14FEDC5F5A9F}" sibTransId="{83C55F38-C88B-4374-A12D-6EB29DA4C03C}"/>
    <dgm:cxn modelId="{AE903E17-D9ED-4B1E-9A77-02B8A7198799}" srcId="{4C376C0E-04C3-4757-A459-6DAB6EBC2394}" destId="{C006324F-ED44-4DD0-BD3E-7CB28CDAA6CE}" srcOrd="3" destOrd="0" parTransId="{629D78AA-FFB3-4F19-B250-295ACE58634C}" sibTransId="{6B37D80B-E840-4012-B964-EEA1154A184B}"/>
    <dgm:cxn modelId="{232E8617-BCDC-4022-A697-E2A6D7C2E012}" type="presOf" srcId="{67AE73BA-1B81-453B-8F6C-B4AC8F67BF47}" destId="{9684A25C-AE38-4F72-8933-B7FEBFF91AE9}" srcOrd="0" destOrd="2" presId="urn:microsoft.com/office/officeart/2005/8/layout/vList2"/>
    <dgm:cxn modelId="{2BDBFB17-EDD8-4403-BB3A-14A49565A5ED}" srcId="{DED67090-9D91-48A5-85AF-7FC6CF20A2A7}" destId="{7681E6E6-4AF4-46B7-A13B-B85A2C8F4BD5}" srcOrd="2" destOrd="0" parTransId="{1E87871D-0ABC-418A-BA64-36E09A293DE7}" sibTransId="{BA20EE95-0BD5-4D28-B3BE-68AAB560DB54}"/>
    <dgm:cxn modelId="{2710021B-3D58-400A-9512-1D69E55ED0A4}" type="presOf" srcId="{DF408C31-7081-457A-90E7-163C602D9A96}" destId="{9684A25C-AE38-4F72-8933-B7FEBFF91AE9}" srcOrd="0" destOrd="5" presId="urn:microsoft.com/office/officeart/2005/8/layout/vList2"/>
    <dgm:cxn modelId="{7B0B0525-E804-4DC9-9406-D78D7E4B019A}" srcId="{55D645A5-FB1D-4274-B609-DE3CD91D243E}" destId="{92C9D2B7-520F-4A09-95D6-028F296490E4}" srcOrd="1" destOrd="0" parTransId="{1218648E-40A1-4AD6-A94D-A2CFB476DF0B}" sibTransId="{EBC26A63-6FBC-4C98-86E2-D76871139716}"/>
    <dgm:cxn modelId="{B7DA0C29-710C-436C-BF76-8C3CEFEB1FF2}" type="presOf" srcId="{088E5FEA-6FF8-4411-B1F7-0F7D1318DFE7}" destId="{C09C8615-629C-41A9-A66F-8D53CA672446}" srcOrd="0" destOrd="2" presId="urn:microsoft.com/office/officeart/2005/8/layout/vList2"/>
    <dgm:cxn modelId="{9B5F5B2B-B660-4527-9B96-9219CAA0953E}" type="presOf" srcId="{77F9067C-B8C6-49CD-99AA-B131E3A667D6}" destId="{CCCF210B-2B94-46F9-875B-68EA7AF48D9D}" srcOrd="0" destOrd="0" presId="urn:microsoft.com/office/officeart/2005/8/layout/vList2"/>
    <dgm:cxn modelId="{390CBE2C-4373-4A9B-B4B9-DBAFACC2261E}" type="presOf" srcId="{EFC52F21-C421-4E31-BABD-22086C8A7484}" destId="{C09C8615-629C-41A9-A66F-8D53CA672446}" srcOrd="0" destOrd="4" presId="urn:microsoft.com/office/officeart/2005/8/layout/vList2"/>
    <dgm:cxn modelId="{7461FC2F-29F3-4AEE-BAFC-4EA2D8146EF4}" srcId="{E7B26BF2-396B-460D-A5B4-96A376C33769}" destId="{77F9067C-B8C6-49CD-99AA-B131E3A667D6}" srcOrd="0" destOrd="0" parTransId="{12251E24-0000-4E2E-96BE-DC2D78FEF812}" sibTransId="{BCBE339D-4CFE-414F-96AA-C1DC0BB4E276}"/>
    <dgm:cxn modelId="{0FF9F84B-92F0-488E-8F23-5E0283C21BFA}" type="presOf" srcId="{DA817FC6-7B52-4492-BE05-32DA88B0635B}" destId="{9684A25C-AE38-4F72-8933-B7FEBFF91AE9}" srcOrd="0" destOrd="1" presId="urn:microsoft.com/office/officeart/2005/8/layout/vList2"/>
    <dgm:cxn modelId="{7243CC50-4730-4E68-8BAB-EE9984B647BC}" type="presOf" srcId="{4D9621F2-163A-4EB6-B2F3-4F17BEAFFC85}" destId="{9684A25C-AE38-4F72-8933-B7FEBFF91AE9}" srcOrd="0" destOrd="7" presId="urn:microsoft.com/office/officeart/2005/8/layout/vList2"/>
    <dgm:cxn modelId="{F3BCF951-C10B-4AF5-83ED-04FF911C390B}" type="presOf" srcId="{4BB400C0-C32D-4681-8A95-7F9EABD8C68A}" destId="{C09C8615-629C-41A9-A66F-8D53CA672446}" srcOrd="0" destOrd="3" presId="urn:microsoft.com/office/officeart/2005/8/layout/vList2"/>
    <dgm:cxn modelId="{667A9052-E148-4894-BDFA-FC9AA8DDBC2A}" type="presOf" srcId="{D38E0B38-9E4B-4A20-A73B-F9BB52742DDF}" destId="{C09C8615-629C-41A9-A66F-8D53CA672446}" srcOrd="0" destOrd="5" presId="urn:microsoft.com/office/officeart/2005/8/layout/vList2"/>
    <dgm:cxn modelId="{AD8BEC72-352E-4838-A5CA-6BC5FF1D78D5}" srcId="{4C376C0E-04C3-4757-A459-6DAB6EBC2394}" destId="{11D82B51-DAFE-421A-864D-5DA8C4325863}" srcOrd="1" destOrd="0" parTransId="{80C5FFE3-9963-4EB6-B3C5-C8E438018540}" sibTransId="{86CDCA95-BF93-4611-990D-B50506E49D39}"/>
    <dgm:cxn modelId="{27D96856-AD07-442E-9378-4DC40488605E}" srcId="{77F9067C-B8C6-49CD-99AA-B131E3A667D6}" destId="{DED67090-9D91-48A5-85AF-7FC6CF20A2A7}" srcOrd="0" destOrd="0" parTransId="{05E36A18-27F1-494A-AE66-5836359439D8}" sibTransId="{050E2DDC-912D-4CF1-AFDA-9E056B4711DA}"/>
    <dgm:cxn modelId="{ED93317E-82B3-4862-9683-3B8F2521C2B2}" srcId="{DED67090-9D91-48A5-85AF-7FC6CF20A2A7}" destId="{38DC7451-FBBF-4326-9CEA-617861F86A9B}" srcOrd="3" destOrd="0" parTransId="{C286794F-FFE8-4CEB-8E00-6B6BEDE5C43F}" sibTransId="{96413505-4582-47A0-A16B-988C36CAFD32}"/>
    <dgm:cxn modelId="{1F4E1986-1DA6-4B90-9474-98A7327CBD7D}" type="presOf" srcId="{92C9D2B7-520F-4A09-95D6-028F296490E4}" destId="{9684A25C-AE38-4F72-8933-B7FEBFF91AE9}" srcOrd="0" destOrd="8" presId="urn:microsoft.com/office/officeart/2005/8/layout/vList2"/>
    <dgm:cxn modelId="{DDBADC99-8CB8-49FC-BE48-624AEAE94C9D}" type="presOf" srcId="{8EA41ABF-535B-47B5-B257-0465034A50D0}" destId="{C09C8615-629C-41A9-A66F-8D53CA672446}" srcOrd="0" destOrd="0" presId="urn:microsoft.com/office/officeart/2005/8/layout/vList2"/>
    <dgm:cxn modelId="{7C050CA6-4883-4474-A05B-15D83E80E0AB}" srcId="{55D645A5-FB1D-4274-B609-DE3CD91D243E}" destId="{4D9621F2-163A-4EB6-B2F3-4F17BEAFFC85}" srcOrd="0" destOrd="0" parTransId="{D993D2B5-7834-4D03-B7B8-955B2C0B1040}" sibTransId="{FAE9C121-BB2E-4977-AC26-6A34EA6CB22B}"/>
    <dgm:cxn modelId="{5C92B6A9-76C8-4144-9BAB-F24EDE74F7D8}" srcId="{55D645A5-FB1D-4274-B609-DE3CD91D243E}" destId="{53457FD4-A8DA-4CCA-B655-6F43168E22DE}" srcOrd="2" destOrd="0" parTransId="{96E5551A-3F04-4E28-9CFD-DBE66F75FB76}" sibTransId="{89FA22AB-6EBF-4CCD-B4BD-CBD50612EBB4}"/>
    <dgm:cxn modelId="{9BF017B4-729B-4843-A670-D222F1CDDD04}" srcId="{E7B26BF2-396B-460D-A5B4-96A376C33769}" destId="{4C376C0E-04C3-4757-A459-6DAB6EBC2394}" srcOrd="1" destOrd="0" parTransId="{CF395BBB-281E-46A0-B57D-4C305AAA24B4}" sibTransId="{42B57F8D-FBF4-455E-BFA1-AF5688A9A69F}"/>
    <dgm:cxn modelId="{149E5EB4-8349-4B28-BD7E-7F1F02EC31CE}" srcId="{DED67090-9D91-48A5-85AF-7FC6CF20A2A7}" destId="{DA817FC6-7B52-4492-BE05-32DA88B0635B}" srcOrd="0" destOrd="0" parTransId="{287E0C78-9157-45C9-9B03-0472CDA20FB2}" sibTransId="{2CF43490-9620-45BD-AB8C-240537D3D6BE}"/>
    <dgm:cxn modelId="{00ACA4B4-6FB9-4E21-BA67-B861A840E94C}" type="presOf" srcId="{C006324F-ED44-4DD0-BD3E-7CB28CDAA6CE}" destId="{C09C8615-629C-41A9-A66F-8D53CA672446}" srcOrd="0" destOrd="6" presId="urn:microsoft.com/office/officeart/2005/8/layout/vList2"/>
    <dgm:cxn modelId="{5E8822BA-D6C4-40AC-99BC-CA4632036EBE}" type="presOf" srcId="{E7B26BF2-396B-460D-A5B4-96A376C33769}" destId="{061C24A6-C96D-46D6-A8DC-DA78BE3AB8A8}" srcOrd="0" destOrd="0" presId="urn:microsoft.com/office/officeart/2005/8/layout/vList2"/>
    <dgm:cxn modelId="{8B9ECFBC-030B-4F80-90BA-83AB30083A49}" type="presOf" srcId="{38DC7451-FBBF-4326-9CEA-617861F86A9B}" destId="{9684A25C-AE38-4F72-8933-B7FEBFF91AE9}" srcOrd="0" destOrd="4" presId="urn:microsoft.com/office/officeart/2005/8/layout/vList2"/>
    <dgm:cxn modelId="{6B416AC3-5B28-465D-9F00-A46A5F648445}" type="presOf" srcId="{4C376C0E-04C3-4757-A459-6DAB6EBC2394}" destId="{4D11824F-9A4A-4183-A3E1-FFB993637EFF}" srcOrd="0" destOrd="0" presId="urn:microsoft.com/office/officeart/2005/8/layout/vList2"/>
    <dgm:cxn modelId="{E1C75FC8-B3C1-40D9-93D2-801E334F85C0}" type="presOf" srcId="{11D82B51-DAFE-421A-864D-5DA8C4325863}" destId="{C09C8615-629C-41A9-A66F-8D53CA672446}" srcOrd="0" destOrd="1" presId="urn:microsoft.com/office/officeart/2005/8/layout/vList2"/>
    <dgm:cxn modelId="{8D149BCA-F5EB-4825-829F-FE3FE0FA92AC}" type="presOf" srcId="{7681E6E6-4AF4-46B7-A13B-B85A2C8F4BD5}" destId="{9684A25C-AE38-4F72-8933-B7FEBFF91AE9}" srcOrd="0" destOrd="3" presId="urn:microsoft.com/office/officeart/2005/8/layout/vList2"/>
    <dgm:cxn modelId="{E2297FCF-28E4-42B6-B6CF-2EDF84092275}" type="presOf" srcId="{DED67090-9D91-48A5-85AF-7FC6CF20A2A7}" destId="{9684A25C-AE38-4F72-8933-B7FEBFF91AE9}" srcOrd="0" destOrd="0" presId="urn:microsoft.com/office/officeart/2005/8/layout/vList2"/>
    <dgm:cxn modelId="{A4BBC4D0-65AC-451E-8024-D7D0E345AABE}" srcId="{DED67090-9D91-48A5-85AF-7FC6CF20A2A7}" destId="{67AE73BA-1B81-453B-8F6C-B4AC8F67BF47}" srcOrd="1" destOrd="0" parTransId="{817FB1E3-79FB-457F-BA87-A690F52FB47F}" sibTransId="{117A76E1-E7B5-43A2-8A7D-09EBB0458CBC}"/>
    <dgm:cxn modelId="{E0BE2DD9-FF4C-47DA-86AD-D9E35914AC55}" srcId="{11D82B51-DAFE-421A-864D-5DA8C4325863}" destId="{4BB400C0-C32D-4681-8A95-7F9EABD8C68A}" srcOrd="1" destOrd="0" parTransId="{694DF2AB-82C1-4B3A-B7ED-EDEB1362A7D4}" sibTransId="{51E36137-65B0-4FB1-9A79-B98E8CA77733}"/>
    <dgm:cxn modelId="{7F91EADA-5858-4877-B9C5-C94807FEBEFC}" type="presOf" srcId="{55D645A5-FB1D-4274-B609-DE3CD91D243E}" destId="{9684A25C-AE38-4F72-8933-B7FEBFF91AE9}" srcOrd="0" destOrd="6" presId="urn:microsoft.com/office/officeart/2005/8/layout/vList2"/>
    <dgm:cxn modelId="{21DCD2E0-51F9-4490-B3D5-49240959BA98}" srcId="{11D82B51-DAFE-421A-864D-5DA8C4325863}" destId="{088E5FEA-6FF8-4411-B1F7-0F7D1318DFE7}" srcOrd="0" destOrd="0" parTransId="{89E4C4FC-F533-4CA8-A17F-1F26A8C02BF4}" sibTransId="{F5119315-A86D-40BB-BF50-A204B7F49DB5}"/>
    <dgm:cxn modelId="{48687BF9-5C3B-4F0F-A5BE-7D0359436B36}" srcId="{DED67090-9D91-48A5-85AF-7FC6CF20A2A7}" destId="{DF408C31-7081-457A-90E7-163C602D9A96}" srcOrd="4" destOrd="0" parTransId="{651D48A0-8E74-459A-8880-2950CBE069D9}" sibTransId="{632E2761-7C09-4553-9E98-E2520E5F14E3}"/>
    <dgm:cxn modelId="{FC3A721D-066E-4699-A3AE-4E30F72A5418}" type="presParOf" srcId="{061C24A6-C96D-46D6-A8DC-DA78BE3AB8A8}" destId="{CCCF210B-2B94-46F9-875B-68EA7AF48D9D}" srcOrd="0" destOrd="0" presId="urn:microsoft.com/office/officeart/2005/8/layout/vList2"/>
    <dgm:cxn modelId="{03257F7D-EC95-4C63-830C-716EFA4D0C0F}" type="presParOf" srcId="{061C24A6-C96D-46D6-A8DC-DA78BE3AB8A8}" destId="{9684A25C-AE38-4F72-8933-B7FEBFF91AE9}" srcOrd="1" destOrd="0" presId="urn:microsoft.com/office/officeart/2005/8/layout/vList2"/>
    <dgm:cxn modelId="{0D411294-1F67-4CDE-B0C0-45372A57050D}" type="presParOf" srcId="{061C24A6-C96D-46D6-A8DC-DA78BE3AB8A8}" destId="{4D11824F-9A4A-4183-A3E1-FFB993637EFF}" srcOrd="2" destOrd="0" presId="urn:microsoft.com/office/officeart/2005/8/layout/vList2"/>
    <dgm:cxn modelId="{0FB54D4A-F9E3-49CB-965E-D0789EA0F2FE}" type="presParOf" srcId="{061C24A6-C96D-46D6-A8DC-DA78BE3AB8A8}" destId="{C09C8615-629C-41A9-A66F-8D53CA67244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B26BF2-396B-460D-A5B4-96A376C337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5FE49D-2850-4958-995C-D66F442439B1}">
      <dgm:prSet custT="1"/>
      <dgm:spPr/>
      <dgm:t>
        <a:bodyPr/>
        <a:lstStyle/>
        <a:p>
          <a:r>
            <a:rPr lang="en-US" sz="2400" dirty="0"/>
            <a:t>Externalities from multi-homing and tools</a:t>
          </a:r>
        </a:p>
      </dgm:t>
    </dgm:pt>
    <dgm:pt modelId="{286D4A57-B5C9-4635-95EA-F2EEBB94CBD2}" type="parTrans" cxnId="{7458E69E-2B86-40D9-A8D3-5DB5B3D1CABD}">
      <dgm:prSet/>
      <dgm:spPr/>
      <dgm:t>
        <a:bodyPr/>
        <a:lstStyle/>
        <a:p>
          <a:endParaRPr lang="en-US" sz="1600"/>
        </a:p>
      </dgm:t>
    </dgm:pt>
    <dgm:pt modelId="{BCF6F572-C57C-4361-A8AD-E02D9BE6CFEF}" type="sibTrans" cxnId="{7458E69E-2B86-40D9-A8D3-5DB5B3D1CABD}">
      <dgm:prSet/>
      <dgm:spPr/>
      <dgm:t>
        <a:bodyPr/>
        <a:lstStyle/>
        <a:p>
          <a:endParaRPr lang="en-US" sz="1600"/>
        </a:p>
      </dgm:t>
    </dgm:pt>
    <dgm:pt modelId="{9E652B00-381F-4AD2-8E22-378C4BDD5977}">
      <dgm:prSet custT="1"/>
      <dgm:spPr/>
      <dgm:t>
        <a:bodyPr/>
        <a:lstStyle/>
        <a:p>
          <a:r>
            <a:rPr lang="en-US" sz="1800" dirty="0"/>
            <a:t>Benefits from competing platforms accrue to all participants</a:t>
          </a:r>
        </a:p>
      </dgm:t>
    </dgm:pt>
    <dgm:pt modelId="{A042FF8E-991E-407D-B64C-8173D5EFB685}" type="parTrans" cxnId="{CB2DEEEB-C545-44C2-8F3B-BB86DCE7702F}">
      <dgm:prSet/>
      <dgm:spPr/>
      <dgm:t>
        <a:bodyPr/>
        <a:lstStyle/>
        <a:p>
          <a:endParaRPr lang="en-US" sz="1600"/>
        </a:p>
      </dgm:t>
    </dgm:pt>
    <dgm:pt modelId="{683014E7-4F4F-452E-B2A4-266464642D76}" type="sibTrans" cxnId="{CB2DEEEB-C545-44C2-8F3B-BB86DCE7702F}">
      <dgm:prSet/>
      <dgm:spPr/>
      <dgm:t>
        <a:bodyPr/>
        <a:lstStyle/>
        <a:p>
          <a:endParaRPr lang="en-US" sz="1600"/>
        </a:p>
      </dgm:t>
    </dgm:pt>
    <dgm:pt modelId="{71DBE377-29C0-4B2E-9E89-BACE2FD7E26A}">
      <dgm:prSet custT="1"/>
      <dgm:spPr/>
      <dgm:t>
        <a:bodyPr/>
        <a:lstStyle/>
        <a:p>
          <a:r>
            <a:rPr lang="en-US" sz="1800" dirty="0"/>
            <a:t>Individual participant bears costs from multi-homing</a:t>
          </a:r>
        </a:p>
      </dgm:t>
    </dgm:pt>
    <dgm:pt modelId="{759AF825-5DAB-4E43-A603-DC0EA82A7E8D}" type="parTrans" cxnId="{A4C8D2E8-635D-444B-8482-258E307E6D47}">
      <dgm:prSet/>
      <dgm:spPr/>
      <dgm:t>
        <a:bodyPr/>
        <a:lstStyle/>
        <a:p>
          <a:endParaRPr lang="en-US"/>
        </a:p>
      </dgm:t>
    </dgm:pt>
    <dgm:pt modelId="{1D63AB1F-1608-4BF6-823C-CFDAFC29F144}" type="sibTrans" cxnId="{A4C8D2E8-635D-444B-8482-258E307E6D47}">
      <dgm:prSet/>
      <dgm:spPr/>
      <dgm:t>
        <a:bodyPr/>
        <a:lstStyle/>
        <a:p>
          <a:endParaRPr lang="en-US"/>
        </a:p>
      </dgm:t>
    </dgm:pt>
    <dgm:pt modelId="{6DD8D771-2734-41C2-9B7B-D32A9D88B78B}">
      <dgm:prSet custT="1"/>
      <dgm:spPr/>
      <dgm:t>
        <a:bodyPr/>
        <a:lstStyle/>
        <a:p>
          <a:r>
            <a:rPr lang="en-US" sz="1800" dirty="0"/>
            <a:t>Entry and investment in tool provider creates positive externalities for marketplace participants whether or not individual buys tools</a:t>
          </a:r>
        </a:p>
      </dgm:t>
    </dgm:pt>
    <dgm:pt modelId="{6DA18CD1-4A00-41A1-81A0-26CC06DE6227}" type="parTrans" cxnId="{B4F20091-3B26-4EC6-9543-760C2499F066}">
      <dgm:prSet/>
      <dgm:spPr/>
      <dgm:t>
        <a:bodyPr/>
        <a:lstStyle/>
        <a:p>
          <a:endParaRPr lang="en-US"/>
        </a:p>
      </dgm:t>
    </dgm:pt>
    <dgm:pt modelId="{DE253D09-7080-40AD-9616-5F8D55A0CA24}" type="sibTrans" cxnId="{B4F20091-3B26-4EC6-9543-760C2499F066}">
      <dgm:prSet/>
      <dgm:spPr/>
      <dgm:t>
        <a:bodyPr/>
        <a:lstStyle/>
        <a:p>
          <a:endParaRPr lang="en-US"/>
        </a:p>
      </dgm:t>
    </dgm:pt>
    <dgm:pt modelId="{FEA7BE01-B853-400B-898A-9212CAB2137D}">
      <dgm:prSet custT="1"/>
      <dgm:spPr/>
      <dgm:t>
        <a:bodyPr/>
        <a:lstStyle/>
        <a:p>
          <a:r>
            <a:rPr lang="en-US" sz="1800" dirty="0"/>
            <a:t>Value of tool to individuals for comparing platforms can be reduced when platforms are competitive</a:t>
          </a:r>
        </a:p>
      </dgm:t>
    </dgm:pt>
    <dgm:pt modelId="{4A2BDADA-5738-46E2-B264-839314AB6687}" type="parTrans" cxnId="{6989DDCE-5EB6-45D5-8A0C-E75F655A739F}">
      <dgm:prSet/>
      <dgm:spPr/>
      <dgm:t>
        <a:bodyPr/>
        <a:lstStyle/>
        <a:p>
          <a:endParaRPr lang="en-US"/>
        </a:p>
      </dgm:t>
    </dgm:pt>
    <dgm:pt modelId="{5A53C8D4-292B-45DC-93CE-B89050CDF439}" type="sibTrans" cxnId="{6989DDCE-5EB6-45D5-8A0C-E75F655A739F}">
      <dgm:prSet/>
      <dgm:spPr/>
      <dgm:t>
        <a:bodyPr/>
        <a:lstStyle/>
        <a:p>
          <a:endParaRPr lang="en-US"/>
        </a:p>
      </dgm:t>
    </dgm:pt>
    <dgm:pt modelId="{D4527D4C-B9EB-402C-8142-B427CC7E6E03}">
      <dgm:prSet custT="1"/>
      <dgm:spPr/>
      <dgm:t>
        <a:bodyPr/>
        <a:lstStyle/>
        <a:p>
          <a:endParaRPr lang="en-US" sz="1800" dirty="0"/>
        </a:p>
      </dgm:t>
    </dgm:pt>
    <dgm:pt modelId="{EF99DE01-6607-4387-9B0F-B11EFEA60F94}" type="parTrans" cxnId="{7FF978E6-1D88-442B-803F-A78BB8564072}">
      <dgm:prSet/>
      <dgm:spPr/>
      <dgm:t>
        <a:bodyPr/>
        <a:lstStyle/>
        <a:p>
          <a:endParaRPr lang="en-US"/>
        </a:p>
      </dgm:t>
    </dgm:pt>
    <dgm:pt modelId="{4A406024-17A7-4010-836C-8FD1B2085EAA}" type="sibTrans" cxnId="{7FF978E6-1D88-442B-803F-A78BB8564072}">
      <dgm:prSet/>
      <dgm:spPr/>
      <dgm:t>
        <a:bodyPr/>
        <a:lstStyle/>
        <a:p>
          <a:endParaRPr lang="en-US"/>
        </a:p>
      </dgm:t>
    </dgm:pt>
    <dgm:pt modelId="{3EAA81DB-4080-4794-980D-D5D4324DC3DC}">
      <dgm:prSet custT="1"/>
      <dgm:spPr/>
      <dgm:t>
        <a:bodyPr/>
        <a:lstStyle/>
        <a:p>
          <a:endParaRPr lang="en-US" sz="1800" dirty="0"/>
        </a:p>
      </dgm:t>
    </dgm:pt>
    <dgm:pt modelId="{1C8C377B-EC46-4C57-AA06-3B64D42AB508}" type="parTrans" cxnId="{EECD0E25-1231-41C6-8AB6-72D17FA555BE}">
      <dgm:prSet/>
      <dgm:spPr/>
      <dgm:t>
        <a:bodyPr/>
        <a:lstStyle/>
        <a:p>
          <a:endParaRPr lang="en-US"/>
        </a:p>
      </dgm:t>
    </dgm:pt>
    <dgm:pt modelId="{29E92B29-C15B-460A-8281-2CACE92F6496}" type="sibTrans" cxnId="{EECD0E25-1231-41C6-8AB6-72D17FA555BE}">
      <dgm:prSet/>
      <dgm:spPr/>
      <dgm:t>
        <a:bodyPr/>
        <a:lstStyle/>
        <a:p>
          <a:endParaRPr lang="en-US"/>
        </a:p>
      </dgm:t>
    </dgm:pt>
    <dgm:pt modelId="{5B06C40C-F5B9-4F7D-96C2-465430252EEA}">
      <dgm:prSet custT="1"/>
      <dgm:spPr/>
      <dgm:t>
        <a:bodyPr/>
        <a:lstStyle/>
        <a:p>
          <a:r>
            <a:rPr lang="en-US" sz="1800" dirty="0"/>
            <a:t>If competing platform is strong enough to reduce take rate, induce innovation, etc.</a:t>
          </a:r>
        </a:p>
      </dgm:t>
    </dgm:pt>
    <dgm:pt modelId="{D2FE9749-E814-472D-9F8F-CB0F241F70D9}" type="parTrans" cxnId="{0FA2FC95-EEFB-485F-888E-9A04EFB1878B}">
      <dgm:prSet/>
      <dgm:spPr/>
      <dgm:t>
        <a:bodyPr/>
        <a:lstStyle/>
        <a:p>
          <a:endParaRPr lang="en-US"/>
        </a:p>
      </dgm:t>
    </dgm:pt>
    <dgm:pt modelId="{82B1ABD4-3517-4F30-AD22-08C7BC0803C0}" type="sibTrans" cxnId="{0FA2FC95-EEFB-485F-888E-9A04EFB1878B}">
      <dgm:prSet/>
      <dgm:spPr/>
      <dgm:t>
        <a:bodyPr/>
        <a:lstStyle/>
        <a:p>
          <a:endParaRPr lang="en-US"/>
        </a:p>
      </dgm:t>
    </dgm:pt>
    <dgm:pt modelId="{6FF58FDA-EB37-4A3C-8599-186B097BB879}">
      <dgm:prSet custT="1"/>
      <dgm:spPr/>
      <dgm:t>
        <a:bodyPr/>
        <a:lstStyle/>
        <a:p>
          <a:r>
            <a:rPr lang="en-US" sz="1800" dirty="0"/>
            <a:t>Risks, effort in adopting tools</a:t>
          </a:r>
        </a:p>
      </dgm:t>
    </dgm:pt>
    <dgm:pt modelId="{BF1E9162-1730-474F-8069-AD5D7F6CC623}" type="parTrans" cxnId="{B2E6C945-1A9A-49CE-83F8-A028F27ECA74}">
      <dgm:prSet/>
      <dgm:spPr/>
      <dgm:t>
        <a:bodyPr/>
        <a:lstStyle/>
        <a:p>
          <a:endParaRPr lang="en-US"/>
        </a:p>
      </dgm:t>
    </dgm:pt>
    <dgm:pt modelId="{CA70B25B-CAD2-4E77-8923-B1E13DCBFDBA}" type="sibTrans" cxnId="{B2E6C945-1A9A-49CE-83F8-A028F27ECA74}">
      <dgm:prSet/>
      <dgm:spPr/>
      <dgm:t>
        <a:bodyPr/>
        <a:lstStyle/>
        <a:p>
          <a:endParaRPr lang="en-US"/>
        </a:p>
      </dgm:t>
    </dgm:pt>
    <dgm:pt modelId="{061C24A6-C96D-46D6-A8DC-DA78BE3AB8A8}" type="pres">
      <dgm:prSet presAssocID="{E7B26BF2-396B-460D-A5B4-96A376C33769}" presName="linear" presStyleCnt="0">
        <dgm:presLayoutVars>
          <dgm:animLvl val="lvl"/>
          <dgm:resizeHandles val="exact"/>
        </dgm:presLayoutVars>
      </dgm:prSet>
      <dgm:spPr/>
    </dgm:pt>
    <dgm:pt modelId="{A5278732-D87A-47E2-A23F-F7BB086A0E44}" type="pres">
      <dgm:prSet presAssocID="{2D5FE49D-2850-4958-995C-D66F442439B1}" presName="parentText" presStyleLbl="node1" presStyleIdx="0" presStyleCnt="1" custScaleY="45790">
        <dgm:presLayoutVars>
          <dgm:chMax val="0"/>
          <dgm:bulletEnabled val="1"/>
        </dgm:presLayoutVars>
      </dgm:prSet>
      <dgm:spPr/>
    </dgm:pt>
    <dgm:pt modelId="{C866DE7D-9500-4E7C-B4CA-568C025D6D97}" type="pres">
      <dgm:prSet presAssocID="{2D5FE49D-2850-4958-995C-D66F442439B1}" presName="childText" presStyleLbl="revTx" presStyleIdx="0" presStyleCnt="1">
        <dgm:presLayoutVars>
          <dgm:bulletEnabled val="1"/>
        </dgm:presLayoutVars>
      </dgm:prSet>
      <dgm:spPr/>
    </dgm:pt>
  </dgm:ptLst>
  <dgm:cxnLst>
    <dgm:cxn modelId="{04F6AC0D-752C-472E-B43B-F70BA5415FDB}" type="presOf" srcId="{6FF58FDA-EB37-4A3C-8599-186B097BB879}" destId="{C866DE7D-9500-4E7C-B4CA-568C025D6D97}" srcOrd="0" destOrd="3" presId="urn:microsoft.com/office/officeart/2005/8/layout/vList2"/>
    <dgm:cxn modelId="{49EDB50E-2DDD-4F25-8747-C705DCA69D68}" type="presOf" srcId="{2D5FE49D-2850-4958-995C-D66F442439B1}" destId="{A5278732-D87A-47E2-A23F-F7BB086A0E44}" srcOrd="0" destOrd="0" presId="urn:microsoft.com/office/officeart/2005/8/layout/vList2"/>
    <dgm:cxn modelId="{EECD0E25-1231-41C6-8AB6-72D17FA555BE}" srcId="{6DD8D771-2734-41C2-9B7B-D32A9D88B78B}" destId="{3EAA81DB-4080-4794-980D-D5D4324DC3DC}" srcOrd="1" destOrd="0" parTransId="{1C8C377B-EC46-4C57-AA06-3B64D42AB508}" sibTransId="{29E92B29-C15B-460A-8281-2CACE92F6496}"/>
    <dgm:cxn modelId="{B2E6C945-1A9A-49CE-83F8-A028F27ECA74}" srcId="{71DBE377-29C0-4B2E-9E89-BACE2FD7E26A}" destId="{6FF58FDA-EB37-4A3C-8599-186B097BB879}" srcOrd="0" destOrd="0" parTransId="{BF1E9162-1730-474F-8069-AD5D7F6CC623}" sibTransId="{CA70B25B-CAD2-4E77-8923-B1E13DCBFDBA}"/>
    <dgm:cxn modelId="{1D69496C-3CA2-47FA-B81E-78CD0BCE48BB}" type="presOf" srcId="{6DD8D771-2734-41C2-9B7B-D32A9D88B78B}" destId="{C866DE7D-9500-4E7C-B4CA-568C025D6D97}" srcOrd="0" destOrd="4" presId="urn:microsoft.com/office/officeart/2005/8/layout/vList2"/>
    <dgm:cxn modelId="{A505E84F-BCB0-4CB0-81B5-06654BC5DC76}" type="presOf" srcId="{D4527D4C-B9EB-402C-8142-B427CC7E6E03}" destId="{C866DE7D-9500-4E7C-B4CA-568C025D6D97}" srcOrd="0" destOrd="7" presId="urn:microsoft.com/office/officeart/2005/8/layout/vList2"/>
    <dgm:cxn modelId="{B4F20091-3B26-4EC6-9543-760C2499F066}" srcId="{2D5FE49D-2850-4958-995C-D66F442439B1}" destId="{6DD8D771-2734-41C2-9B7B-D32A9D88B78B}" srcOrd="2" destOrd="0" parTransId="{6DA18CD1-4A00-41A1-81A0-26CC06DE6227}" sibTransId="{DE253D09-7080-40AD-9616-5F8D55A0CA24}"/>
    <dgm:cxn modelId="{0FA2FC95-EEFB-485F-888E-9A04EFB1878B}" srcId="{9E652B00-381F-4AD2-8E22-378C4BDD5977}" destId="{5B06C40C-F5B9-4F7D-96C2-465430252EEA}" srcOrd="0" destOrd="0" parTransId="{D2FE9749-E814-472D-9F8F-CB0F241F70D9}" sibTransId="{82B1ABD4-3517-4F30-AD22-08C7BC0803C0}"/>
    <dgm:cxn modelId="{7458E69E-2B86-40D9-A8D3-5DB5B3D1CABD}" srcId="{E7B26BF2-396B-460D-A5B4-96A376C33769}" destId="{2D5FE49D-2850-4958-995C-D66F442439B1}" srcOrd="0" destOrd="0" parTransId="{286D4A57-B5C9-4635-95EA-F2EEBB94CBD2}" sibTransId="{BCF6F572-C57C-4361-A8AD-E02D9BE6CFEF}"/>
    <dgm:cxn modelId="{246237B6-34B0-4568-89A8-838ED5C1B74E}" type="presOf" srcId="{3EAA81DB-4080-4794-980D-D5D4324DC3DC}" destId="{C866DE7D-9500-4E7C-B4CA-568C025D6D97}" srcOrd="0" destOrd="6" presId="urn:microsoft.com/office/officeart/2005/8/layout/vList2"/>
    <dgm:cxn modelId="{2604EBB9-1BB9-46C9-B4BE-887FA38D161A}" type="presOf" srcId="{9E652B00-381F-4AD2-8E22-378C4BDD5977}" destId="{C866DE7D-9500-4E7C-B4CA-568C025D6D97}" srcOrd="0" destOrd="0" presId="urn:microsoft.com/office/officeart/2005/8/layout/vList2"/>
    <dgm:cxn modelId="{5E8822BA-D6C4-40AC-99BC-CA4632036EBE}" type="presOf" srcId="{E7B26BF2-396B-460D-A5B4-96A376C33769}" destId="{061C24A6-C96D-46D6-A8DC-DA78BE3AB8A8}" srcOrd="0" destOrd="0" presId="urn:microsoft.com/office/officeart/2005/8/layout/vList2"/>
    <dgm:cxn modelId="{1AAE88C3-974F-477C-A7FF-4457DB58B6C4}" type="presOf" srcId="{5B06C40C-F5B9-4F7D-96C2-465430252EEA}" destId="{C866DE7D-9500-4E7C-B4CA-568C025D6D97}" srcOrd="0" destOrd="1" presId="urn:microsoft.com/office/officeart/2005/8/layout/vList2"/>
    <dgm:cxn modelId="{6989DDCE-5EB6-45D5-8A0C-E75F655A739F}" srcId="{6DD8D771-2734-41C2-9B7B-D32A9D88B78B}" destId="{FEA7BE01-B853-400B-898A-9212CAB2137D}" srcOrd="0" destOrd="0" parTransId="{4A2BDADA-5738-46E2-B264-839314AB6687}" sibTransId="{5A53C8D4-292B-45DC-93CE-B89050CDF439}"/>
    <dgm:cxn modelId="{FA3C7DDC-0EFC-4A84-A09C-6DEF7362F438}" type="presOf" srcId="{71DBE377-29C0-4B2E-9E89-BACE2FD7E26A}" destId="{C866DE7D-9500-4E7C-B4CA-568C025D6D97}" srcOrd="0" destOrd="2" presId="urn:microsoft.com/office/officeart/2005/8/layout/vList2"/>
    <dgm:cxn modelId="{7FF978E6-1D88-442B-803F-A78BB8564072}" srcId="{6DD8D771-2734-41C2-9B7B-D32A9D88B78B}" destId="{D4527D4C-B9EB-402C-8142-B427CC7E6E03}" srcOrd="2" destOrd="0" parTransId="{EF99DE01-6607-4387-9B0F-B11EFEA60F94}" sibTransId="{4A406024-17A7-4010-836C-8FD1B2085EAA}"/>
    <dgm:cxn modelId="{A4C8D2E8-635D-444B-8482-258E307E6D47}" srcId="{2D5FE49D-2850-4958-995C-D66F442439B1}" destId="{71DBE377-29C0-4B2E-9E89-BACE2FD7E26A}" srcOrd="1" destOrd="0" parTransId="{759AF825-5DAB-4E43-A603-DC0EA82A7E8D}" sibTransId="{1D63AB1F-1608-4BF6-823C-CFDAFC29F144}"/>
    <dgm:cxn modelId="{CB2DEEEB-C545-44C2-8F3B-BB86DCE7702F}" srcId="{2D5FE49D-2850-4958-995C-D66F442439B1}" destId="{9E652B00-381F-4AD2-8E22-378C4BDD5977}" srcOrd="0" destOrd="0" parTransId="{A042FF8E-991E-407D-B64C-8173D5EFB685}" sibTransId="{683014E7-4F4F-452E-B2A4-266464642D76}"/>
    <dgm:cxn modelId="{B33D07FC-FFAC-4D95-894C-E98289257012}" type="presOf" srcId="{FEA7BE01-B853-400B-898A-9212CAB2137D}" destId="{C866DE7D-9500-4E7C-B4CA-568C025D6D97}" srcOrd="0" destOrd="5" presId="urn:microsoft.com/office/officeart/2005/8/layout/vList2"/>
    <dgm:cxn modelId="{25DE2C0D-9F16-4A0B-8736-C9F5DCDD0252}" type="presParOf" srcId="{061C24A6-C96D-46D6-A8DC-DA78BE3AB8A8}" destId="{A5278732-D87A-47E2-A23F-F7BB086A0E44}" srcOrd="0" destOrd="0" presId="urn:microsoft.com/office/officeart/2005/8/layout/vList2"/>
    <dgm:cxn modelId="{5F82AA76-9D74-4DEB-A630-60CD965F0D21}" type="presParOf" srcId="{061C24A6-C96D-46D6-A8DC-DA78BE3AB8A8}" destId="{C866DE7D-9500-4E7C-B4CA-568C025D6D9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B26BF2-396B-460D-A5B4-96A376C337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8CCD45F-4658-4002-9C48-06051BA19963}">
      <dgm:prSet/>
      <dgm:spPr/>
      <dgm:t>
        <a:bodyPr/>
        <a:lstStyle/>
        <a:p>
          <a:r>
            <a:rPr lang="en-US" dirty="0"/>
            <a:t>More like horizontal than classic vertical conduct</a:t>
          </a:r>
        </a:p>
      </dgm:t>
    </dgm:pt>
    <dgm:pt modelId="{4571C382-599A-4D68-B02C-2BC23165FDBD}" type="parTrans" cxnId="{28F7116C-C335-479C-A601-6EDE4EECE372}">
      <dgm:prSet/>
      <dgm:spPr/>
      <dgm:t>
        <a:bodyPr/>
        <a:lstStyle/>
        <a:p>
          <a:endParaRPr lang="en-US"/>
        </a:p>
      </dgm:t>
    </dgm:pt>
    <dgm:pt modelId="{42F5B072-001C-4AD7-AA51-09359BEF36BA}" type="sibTrans" cxnId="{28F7116C-C335-479C-A601-6EDE4EECE372}">
      <dgm:prSet/>
      <dgm:spPr/>
      <dgm:t>
        <a:bodyPr/>
        <a:lstStyle/>
        <a:p>
          <a:endParaRPr lang="en-US"/>
        </a:p>
      </dgm:t>
    </dgm:pt>
    <dgm:pt modelId="{AF32D7EC-E32B-454C-A0C9-CA5E20BB6DB4}">
      <dgm:prSet/>
      <dgm:spPr/>
      <dgm:t>
        <a:bodyPr/>
        <a:lstStyle/>
        <a:p>
          <a:r>
            <a:rPr lang="en-US" dirty="0"/>
            <a:t>Creates conflicts of interest rather than resolves them</a:t>
          </a:r>
        </a:p>
      </dgm:t>
    </dgm:pt>
    <dgm:pt modelId="{AAE7D80C-9780-46EE-A9B7-65B989ECF151}" type="parTrans" cxnId="{C0513F63-E0A9-4A5B-98B2-C8055D9F7C63}">
      <dgm:prSet/>
      <dgm:spPr/>
      <dgm:t>
        <a:bodyPr/>
        <a:lstStyle/>
        <a:p>
          <a:endParaRPr lang="en-US"/>
        </a:p>
      </dgm:t>
    </dgm:pt>
    <dgm:pt modelId="{27F57A34-4EC3-4568-8DED-388E36678735}" type="sibTrans" cxnId="{C0513F63-E0A9-4A5B-98B2-C8055D9F7C63}">
      <dgm:prSet/>
      <dgm:spPr/>
      <dgm:t>
        <a:bodyPr/>
        <a:lstStyle/>
        <a:p>
          <a:endParaRPr lang="en-US"/>
        </a:p>
      </dgm:t>
    </dgm:pt>
    <dgm:pt modelId="{77F9067C-B8C6-49CD-99AA-B131E3A667D6}">
      <dgm:prSet/>
      <dgm:spPr/>
      <dgm:t>
        <a:bodyPr/>
        <a:lstStyle/>
        <a:p>
          <a:r>
            <a:rPr lang="en-US" dirty="0"/>
            <a:t>Conditions where it is more likely to hurt welfare</a:t>
          </a:r>
        </a:p>
      </dgm:t>
    </dgm:pt>
    <dgm:pt modelId="{12251E24-0000-4E2E-96BE-DC2D78FEF812}" type="parTrans" cxnId="{7461FC2F-29F3-4AEE-BAFC-4EA2D8146EF4}">
      <dgm:prSet/>
      <dgm:spPr/>
      <dgm:t>
        <a:bodyPr/>
        <a:lstStyle/>
        <a:p>
          <a:endParaRPr lang="en-US"/>
        </a:p>
      </dgm:t>
    </dgm:pt>
    <dgm:pt modelId="{BCBE339D-4CFE-414F-96AA-C1DC0BB4E276}" type="sibTrans" cxnId="{7461FC2F-29F3-4AEE-BAFC-4EA2D8146EF4}">
      <dgm:prSet/>
      <dgm:spPr/>
      <dgm:t>
        <a:bodyPr/>
        <a:lstStyle/>
        <a:p>
          <a:endParaRPr lang="en-US"/>
        </a:p>
      </dgm:t>
    </dgm:pt>
    <dgm:pt modelId="{DED67090-9D91-48A5-85AF-7FC6CF20A2A7}">
      <dgm:prSet/>
      <dgm:spPr/>
      <dgm:t>
        <a:bodyPr/>
        <a:lstStyle/>
        <a:p>
          <a:r>
            <a:rPr lang="en-US"/>
            <a:t>Strong indirect network effects and scale economies in core platform market</a:t>
          </a:r>
        </a:p>
      </dgm:t>
    </dgm:pt>
    <dgm:pt modelId="{05E36A18-27F1-494A-AE66-5836359439D8}" type="parTrans" cxnId="{27D96856-AD07-442E-9378-4DC40488605E}">
      <dgm:prSet/>
      <dgm:spPr/>
      <dgm:t>
        <a:bodyPr/>
        <a:lstStyle/>
        <a:p>
          <a:endParaRPr lang="en-US"/>
        </a:p>
      </dgm:t>
    </dgm:pt>
    <dgm:pt modelId="{050E2DDC-912D-4CF1-AFDA-9E056B4711DA}" type="sibTrans" cxnId="{27D96856-AD07-442E-9378-4DC40488605E}">
      <dgm:prSet/>
      <dgm:spPr/>
      <dgm:t>
        <a:bodyPr/>
        <a:lstStyle/>
        <a:p>
          <a:endParaRPr lang="en-US"/>
        </a:p>
      </dgm:t>
    </dgm:pt>
    <dgm:pt modelId="{76832B45-3E52-4152-B6D0-D2BA26183829}">
      <dgm:prSet/>
      <dgm:spPr/>
      <dgm:t>
        <a:bodyPr/>
        <a:lstStyle/>
        <a:p>
          <a:r>
            <a:rPr lang="en-US"/>
            <a:t>Undertaken by leading firm, especially if that firm has some market power</a:t>
          </a:r>
        </a:p>
      </dgm:t>
    </dgm:pt>
    <dgm:pt modelId="{1CF27E25-7C29-44C6-BBC8-EE667404CE9E}" type="parTrans" cxnId="{7A097877-5B91-48F3-9962-9E5C4C72CA10}">
      <dgm:prSet/>
      <dgm:spPr/>
      <dgm:t>
        <a:bodyPr/>
        <a:lstStyle/>
        <a:p>
          <a:endParaRPr lang="en-US"/>
        </a:p>
      </dgm:t>
    </dgm:pt>
    <dgm:pt modelId="{6EAD2C0F-BC2B-4227-A634-1534DE37EF1D}" type="sibTrans" cxnId="{7A097877-5B91-48F3-9962-9E5C4C72CA10}">
      <dgm:prSet/>
      <dgm:spPr/>
      <dgm:t>
        <a:bodyPr/>
        <a:lstStyle/>
        <a:p>
          <a:endParaRPr lang="en-US"/>
        </a:p>
      </dgm:t>
    </dgm:pt>
    <dgm:pt modelId="{20BF05E7-9FD6-4C7F-9262-D0D47C534B1B}">
      <dgm:prSet/>
      <dgm:spPr/>
      <dgm:t>
        <a:bodyPr/>
        <a:lstStyle/>
        <a:p>
          <a:r>
            <a:rPr lang="en-US" dirty="0"/>
            <a:t>Note: similar to horizontal policy, actions taken by lagging firms can be pro-competitive while similar actions taken by leading firm can be anti-competitive</a:t>
          </a:r>
        </a:p>
      </dgm:t>
    </dgm:pt>
    <dgm:pt modelId="{27DBAC37-9F74-435A-A4E6-5213945A7921}" type="parTrans" cxnId="{4E14534A-FAD2-49FF-8F29-48864CC285DE}">
      <dgm:prSet/>
      <dgm:spPr/>
      <dgm:t>
        <a:bodyPr/>
        <a:lstStyle/>
        <a:p>
          <a:endParaRPr lang="en-US"/>
        </a:p>
      </dgm:t>
    </dgm:pt>
    <dgm:pt modelId="{96C5A91A-ABA3-4916-A2A0-5D044564C535}" type="sibTrans" cxnId="{4E14534A-FAD2-49FF-8F29-48864CC285DE}">
      <dgm:prSet/>
      <dgm:spPr/>
      <dgm:t>
        <a:bodyPr/>
        <a:lstStyle/>
        <a:p>
          <a:endParaRPr lang="en-US"/>
        </a:p>
      </dgm:t>
    </dgm:pt>
    <dgm:pt modelId="{094D7FEF-9FA6-4A08-B28A-06BA0CEA87B6}">
      <dgm:prSet/>
      <dgm:spPr/>
      <dgm:t>
        <a:bodyPr/>
        <a:lstStyle/>
        <a:p>
          <a:r>
            <a:rPr lang="en-US"/>
            <a:t>Barriers to entry in tools</a:t>
          </a:r>
        </a:p>
      </dgm:t>
    </dgm:pt>
    <dgm:pt modelId="{F623F5F7-3C53-48EE-9BD2-C86E4DD8A08F}" type="parTrans" cxnId="{30FBF2E5-62A0-4B76-B3A6-2A6322C6A802}">
      <dgm:prSet/>
      <dgm:spPr/>
      <dgm:t>
        <a:bodyPr/>
        <a:lstStyle/>
        <a:p>
          <a:endParaRPr lang="en-US"/>
        </a:p>
      </dgm:t>
    </dgm:pt>
    <dgm:pt modelId="{0088ECCE-5B5F-4881-AE43-E8B0D5B8D7C9}" type="sibTrans" cxnId="{30FBF2E5-62A0-4B76-B3A6-2A6322C6A802}">
      <dgm:prSet/>
      <dgm:spPr/>
      <dgm:t>
        <a:bodyPr/>
        <a:lstStyle/>
        <a:p>
          <a:endParaRPr lang="en-US"/>
        </a:p>
      </dgm:t>
    </dgm:pt>
    <dgm:pt modelId="{4C376C0E-04C3-4757-A459-6DAB6EBC2394}">
      <dgm:prSet/>
      <dgm:spPr/>
      <dgm:t>
        <a:bodyPr/>
        <a:lstStyle/>
        <a:p>
          <a:r>
            <a:rPr lang="en-US" dirty="0"/>
            <a:t>Examples of Potential Remedies</a:t>
          </a:r>
        </a:p>
      </dgm:t>
    </dgm:pt>
    <dgm:pt modelId="{CF395BBB-281E-46A0-B57D-4C305AAA24B4}" type="parTrans" cxnId="{9BF017B4-729B-4843-A670-D222F1CDDD04}">
      <dgm:prSet/>
      <dgm:spPr/>
      <dgm:t>
        <a:bodyPr/>
        <a:lstStyle/>
        <a:p>
          <a:endParaRPr lang="en-US"/>
        </a:p>
      </dgm:t>
    </dgm:pt>
    <dgm:pt modelId="{42B57F8D-FBF4-455E-BFA1-AF5688A9A69F}" type="sibTrans" cxnId="{9BF017B4-729B-4843-A670-D222F1CDDD04}">
      <dgm:prSet/>
      <dgm:spPr/>
      <dgm:t>
        <a:bodyPr/>
        <a:lstStyle/>
        <a:p>
          <a:endParaRPr lang="en-US"/>
        </a:p>
      </dgm:t>
    </dgm:pt>
    <dgm:pt modelId="{8EA41ABF-535B-47B5-B257-0465034A50D0}">
      <dgm:prSet/>
      <dgm:spPr/>
      <dgm:t>
        <a:bodyPr/>
        <a:lstStyle/>
        <a:p>
          <a:r>
            <a:rPr lang="en-US" dirty="0"/>
            <a:t>Prevent merger/require divestiture</a:t>
          </a:r>
        </a:p>
      </dgm:t>
    </dgm:pt>
    <dgm:pt modelId="{19DBB181-35DD-476D-8C32-E8342EB65E2C}" type="parTrans" cxnId="{83E06F13-5ABC-41A7-A750-FA5B1DE637D8}">
      <dgm:prSet/>
      <dgm:spPr/>
      <dgm:t>
        <a:bodyPr/>
        <a:lstStyle/>
        <a:p>
          <a:endParaRPr lang="en-US"/>
        </a:p>
      </dgm:t>
    </dgm:pt>
    <dgm:pt modelId="{5A6CF380-A10D-46FA-8D70-119E72B3FA10}" type="sibTrans" cxnId="{83E06F13-5ABC-41A7-A750-FA5B1DE637D8}">
      <dgm:prSet/>
      <dgm:spPr/>
      <dgm:t>
        <a:bodyPr/>
        <a:lstStyle/>
        <a:p>
          <a:endParaRPr lang="en-US"/>
        </a:p>
      </dgm:t>
    </dgm:pt>
    <dgm:pt modelId="{90828494-32FE-485D-B734-6E208019BD60}">
      <dgm:prSet/>
      <dgm:spPr/>
      <dgm:t>
        <a:bodyPr/>
        <a:lstStyle/>
        <a:p>
          <a:r>
            <a:rPr lang="en-US"/>
            <a:t>Interoperability and non-discrimination</a:t>
          </a:r>
        </a:p>
      </dgm:t>
    </dgm:pt>
    <dgm:pt modelId="{7BA3A923-247E-406D-B18F-6B4114D2DCEB}" type="parTrans" cxnId="{F72E8AD8-D47C-4CF0-8523-228C2094935E}">
      <dgm:prSet/>
      <dgm:spPr/>
      <dgm:t>
        <a:bodyPr/>
        <a:lstStyle/>
        <a:p>
          <a:endParaRPr lang="en-US"/>
        </a:p>
      </dgm:t>
    </dgm:pt>
    <dgm:pt modelId="{B0874355-3E54-497B-A73A-DBF25B4ABBE4}" type="sibTrans" cxnId="{F72E8AD8-D47C-4CF0-8523-228C2094935E}">
      <dgm:prSet/>
      <dgm:spPr/>
      <dgm:t>
        <a:bodyPr/>
        <a:lstStyle/>
        <a:p>
          <a:endParaRPr lang="en-US"/>
        </a:p>
      </dgm:t>
    </dgm:pt>
    <dgm:pt modelId="{E363C6B5-6247-4FC3-A244-414956749820}">
      <dgm:prSet/>
      <dgm:spPr/>
      <dgm:t>
        <a:bodyPr/>
        <a:lstStyle/>
        <a:p>
          <a:r>
            <a:rPr lang="en-US"/>
            <a:t>Avoid exclusive/exclusionary practices</a:t>
          </a:r>
        </a:p>
      </dgm:t>
    </dgm:pt>
    <dgm:pt modelId="{9B8A3517-E642-4AB1-94BF-D3811C2E471A}" type="parTrans" cxnId="{C4F34C88-3A52-4E6D-A3F7-51610376EBE2}">
      <dgm:prSet/>
      <dgm:spPr/>
      <dgm:t>
        <a:bodyPr/>
        <a:lstStyle/>
        <a:p>
          <a:endParaRPr lang="en-US"/>
        </a:p>
      </dgm:t>
    </dgm:pt>
    <dgm:pt modelId="{7ED0D865-C085-4737-AD47-0ADBF27F8CFB}" type="sibTrans" cxnId="{C4F34C88-3A52-4E6D-A3F7-51610376EBE2}">
      <dgm:prSet/>
      <dgm:spPr/>
      <dgm:t>
        <a:bodyPr/>
        <a:lstStyle/>
        <a:p>
          <a:endParaRPr lang="en-US"/>
        </a:p>
      </dgm:t>
    </dgm:pt>
    <dgm:pt modelId="{354148BD-BBEA-423F-A082-9CEB6DF39632}">
      <dgm:prSet/>
      <dgm:spPr/>
      <dgm:t>
        <a:bodyPr/>
        <a:lstStyle/>
        <a:p>
          <a:r>
            <a:rPr lang="en-US" dirty="0"/>
            <a:t>Welfare impacts</a:t>
          </a:r>
        </a:p>
      </dgm:t>
    </dgm:pt>
    <dgm:pt modelId="{2CD05B8A-DD24-4AEC-9BC9-3B5B50D1C7A1}" type="parTrans" cxnId="{4680E717-B416-4E18-B3FD-C3A35B9CFB52}">
      <dgm:prSet/>
      <dgm:spPr/>
      <dgm:t>
        <a:bodyPr/>
        <a:lstStyle/>
        <a:p>
          <a:endParaRPr lang="en-US"/>
        </a:p>
      </dgm:t>
    </dgm:pt>
    <dgm:pt modelId="{1A511A89-6DBD-472B-85CE-40E3C7CA4267}" type="sibTrans" cxnId="{4680E717-B416-4E18-B3FD-C3A35B9CFB52}">
      <dgm:prSet/>
      <dgm:spPr/>
      <dgm:t>
        <a:bodyPr/>
        <a:lstStyle/>
        <a:p>
          <a:endParaRPr lang="en-US"/>
        </a:p>
      </dgm:t>
    </dgm:pt>
    <dgm:pt modelId="{C64F357D-9FB4-4E05-83C6-E083BF3E1585}">
      <dgm:prSet/>
      <dgm:spPr/>
      <dgm:t>
        <a:bodyPr/>
        <a:lstStyle/>
        <a:p>
          <a:r>
            <a:rPr lang="en-US" dirty="0"/>
            <a:t>Increased </a:t>
          </a:r>
          <a:r>
            <a:rPr lang="en-US" i="1" dirty="0"/>
            <a:t>take rate </a:t>
          </a:r>
          <a:r>
            <a:rPr lang="en-US" dirty="0"/>
            <a:t>of platform, reduces output for participants on </a:t>
          </a:r>
          <a:r>
            <a:rPr lang="en-US" i="1" dirty="0"/>
            <a:t>both sides</a:t>
          </a:r>
        </a:p>
      </dgm:t>
    </dgm:pt>
    <dgm:pt modelId="{C1E7B8B0-32CD-4B6B-BF21-63C8869DDA1F}" type="parTrans" cxnId="{AC4BF3E2-55DC-4606-85C5-6A93DD99925B}">
      <dgm:prSet/>
      <dgm:spPr/>
      <dgm:t>
        <a:bodyPr/>
        <a:lstStyle/>
        <a:p>
          <a:endParaRPr lang="en-US"/>
        </a:p>
      </dgm:t>
    </dgm:pt>
    <dgm:pt modelId="{456C5D32-261A-4341-B3E5-3F6C006700B7}" type="sibTrans" cxnId="{AC4BF3E2-55DC-4606-85C5-6A93DD99925B}">
      <dgm:prSet/>
      <dgm:spPr/>
      <dgm:t>
        <a:bodyPr/>
        <a:lstStyle/>
        <a:p>
          <a:endParaRPr lang="en-US"/>
        </a:p>
      </dgm:t>
    </dgm:pt>
    <dgm:pt modelId="{825AA71F-6CEC-46A3-A68C-3C1E21CAFF10}">
      <dgm:prSet/>
      <dgm:spPr/>
      <dgm:t>
        <a:bodyPr/>
        <a:lstStyle/>
        <a:p>
          <a:r>
            <a:rPr lang="en-US" dirty="0"/>
            <a:t>Reduced innovation</a:t>
          </a:r>
        </a:p>
      </dgm:t>
    </dgm:pt>
    <dgm:pt modelId="{18DE10F2-AE53-4729-ACB5-9D182DB53D6E}" type="parTrans" cxnId="{FE985F6D-B60B-4A28-BAE0-7173DAFD8CBD}">
      <dgm:prSet/>
      <dgm:spPr/>
      <dgm:t>
        <a:bodyPr/>
        <a:lstStyle/>
        <a:p>
          <a:endParaRPr lang="en-US"/>
        </a:p>
      </dgm:t>
    </dgm:pt>
    <dgm:pt modelId="{202CA3AE-DB4B-4562-81E7-EAF6426F989B}" type="sibTrans" cxnId="{FE985F6D-B60B-4A28-BAE0-7173DAFD8CBD}">
      <dgm:prSet/>
      <dgm:spPr/>
      <dgm:t>
        <a:bodyPr/>
        <a:lstStyle/>
        <a:p>
          <a:endParaRPr lang="en-US"/>
        </a:p>
      </dgm:t>
    </dgm:pt>
    <dgm:pt modelId="{F94626DD-B446-4AE3-BDEA-C81E626EF8CB}">
      <dgm:prSet/>
      <dgm:spPr/>
      <dgm:t>
        <a:bodyPr/>
        <a:lstStyle/>
        <a:p>
          <a:r>
            <a:rPr lang="en-US" dirty="0"/>
            <a:t>Reduced efficiency in matching through artificial segmentation</a:t>
          </a:r>
        </a:p>
      </dgm:t>
    </dgm:pt>
    <dgm:pt modelId="{E7C11410-1CD1-4140-A494-C765E1883BAB}" type="parTrans" cxnId="{1A984249-9FCF-43D5-9AF1-3F60D05168DB}">
      <dgm:prSet/>
      <dgm:spPr/>
      <dgm:t>
        <a:bodyPr/>
        <a:lstStyle/>
        <a:p>
          <a:endParaRPr lang="en-US"/>
        </a:p>
      </dgm:t>
    </dgm:pt>
    <dgm:pt modelId="{93733FCF-B5E3-4993-B36E-F6C7DEDE005B}" type="sibTrans" cxnId="{1A984249-9FCF-43D5-9AF1-3F60D05168DB}">
      <dgm:prSet/>
      <dgm:spPr/>
      <dgm:t>
        <a:bodyPr/>
        <a:lstStyle/>
        <a:p>
          <a:endParaRPr lang="en-US"/>
        </a:p>
      </dgm:t>
    </dgm:pt>
    <dgm:pt modelId="{76C1D784-DAA0-44B3-A3E5-CE7E515E2972}">
      <dgm:prSet/>
      <dgm:spPr/>
      <dgm:t>
        <a:bodyPr/>
        <a:lstStyle/>
        <a:p>
          <a:r>
            <a:rPr lang="en-US" dirty="0"/>
            <a:t>Enables platform to increase take rate (not a case of cross-subsidization across sides of market)</a:t>
          </a:r>
        </a:p>
      </dgm:t>
    </dgm:pt>
    <dgm:pt modelId="{03A82B7D-7EC7-4E98-B7D1-E4D365821051}" type="parTrans" cxnId="{1B75F389-8F1F-4A53-B1AD-60B077F654F8}">
      <dgm:prSet/>
      <dgm:spPr/>
      <dgm:t>
        <a:bodyPr/>
        <a:lstStyle/>
        <a:p>
          <a:endParaRPr lang="en-US"/>
        </a:p>
      </dgm:t>
    </dgm:pt>
    <dgm:pt modelId="{6B84E1A7-1BBF-4D8E-8BE2-20F5184A3251}" type="sibTrans" cxnId="{1B75F389-8F1F-4A53-B1AD-60B077F654F8}">
      <dgm:prSet/>
      <dgm:spPr/>
      <dgm:t>
        <a:bodyPr/>
        <a:lstStyle/>
        <a:p>
          <a:endParaRPr lang="en-US"/>
        </a:p>
      </dgm:t>
    </dgm:pt>
    <dgm:pt modelId="{061C24A6-C96D-46D6-A8DC-DA78BE3AB8A8}" type="pres">
      <dgm:prSet presAssocID="{E7B26BF2-396B-460D-A5B4-96A376C33769}" presName="linear" presStyleCnt="0">
        <dgm:presLayoutVars>
          <dgm:animLvl val="lvl"/>
          <dgm:resizeHandles val="exact"/>
        </dgm:presLayoutVars>
      </dgm:prSet>
      <dgm:spPr/>
    </dgm:pt>
    <dgm:pt modelId="{2DF37518-C571-4176-A422-895362A4964A}" type="pres">
      <dgm:prSet presAssocID="{354148BD-BBEA-423F-A082-9CEB6DF39632}" presName="parentText" presStyleLbl="node1" presStyleIdx="0" presStyleCnt="4">
        <dgm:presLayoutVars>
          <dgm:chMax val="0"/>
          <dgm:bulletEnabled val="1"/>
        </dgm:presLayoutVars>
      </dgm:prSet>
      <dgm:spPr/>
    </dgm:pt>
    <dgm:pt modelId="{9871107E-11BA-4D6D-AE3A-D40F164164E2}" type="pres">
      <dgm:prSet presAssocID="{354148BD-BBEA-423F-A082-9CEB6DF39632}" presName="childText" presStyleLbl="revTx" presStyleIdx="0" presStyleCnt="4">
        <dgm:presLayoutVars>
          <dgm:bulletEnabled val="1"/>
        </dgm:presLayoutVars>
      </dgm:prSet>
      <dgm:spPr/>
    </dgm:pt>
    <dgm:pt modelId="{5289FD29-88C3-4542-9F59-C2A07AD05743}" type="pres">
      <dgm:prSet presAssocID="{18CCD45F-4658-4002-9C48-06051BA19963}" presName="parentText" presStyleLbl="node1" presStyleIdx="1" presStyleCnt="4">
        <dgm:presLayoutVars>
          <dgm:chMax val="0"/>
          <dgm:bulletEnabled val="1"/>
        </dgm:presLayoutVars>
      </dgm:prSet>
      <dgm:spPr/>
    </dgm:pt>
    <dgm:pt modelId="{3D23F104-B849-4D7D-A253-84D5B67F1703}" type="pres">
      <dgm:prSet presAssocID="{18CCD45F-4658-4002-9C48-06051BA19963}" presName="childText" presStyleLbl="revTx" presStyleIdx="1" presStyleCnt="4">
        <dgm:presLayoutVars>
          <dgm:bulletEnabled val="1"/>
        </dgm:presLayoutVars>
      </dgm:prSet>
      <dgm:spPr/>
    </dgm:pt>
    <dgm:pt modelId="{CCCF210B-2B94-46F9-875B-68EA7AF48D9D}" type="pres">
      <dgm:prSet presAssocID="{77F9067C-B8C6-49CD-99AA-B131E3A667D6}" presName="parentText" presStyleLbl="node1" presStyleIdx="2" presStyleCnt="4">
        <dgm:presLayoutVars>
          <dgm:chMax val="0"/>
          <dgm:bulletEnabled val="1"/>
        </dgm:presLayoutVars>
      </dgm:prSet>
      <dgm:spPr/>
    </dgm:pt>
    <dgm:pt modelId="{9684A25C-AE38-4F72-8933-B7FEBFF91AE9}" type="pres">
      <dgm:prSet presAssocID="{77F9067C-B8C6-49CD-99AA-B131E3A667D6}" presName="childText" presStyleLbl="revTx" presStyleIdx="2" presStyleCnt="4">
        <dgm:presLayoutVars>
          <dgm:bulletEnabled val="1"/>
        </dgm:presLayoutVars>
      </dgm:prSet>
      <dgm:spPr/>
    </dgm:pt>
    <dgm:pt modelId="{4D11824F-9A4A-4183-A3E1-FFB993637EFF}" type="pres">
      <dgm:prSet presAssocID="{4C376C0E-04C3-4757-A459-6DAB6EBC2394}" presName="parentText" presStyleLbl="node1" presStyleIdx="3" presStyleCnt="4">
        <dgm:presLayoutVars>
          <dgm:chMax val="0"/>
          <dgm:bulletEnabled val="1"/>
        </dgm:presLayoutVars>
      </dgm:prSet>
      <dgm:spPr/>
    </dgm:pt>
    <dgm:pt modelId="{C09C8615-629C-41A9-A66F-8D53CA672446}" type="pres">
      <dgm:prSet presAssocID="{4C376C0E-04C3-4757-A459-6DAB6EBC2394}" presName="childText" presStyleLbl="revTx" presStyleIdx="3" presStyleCnt="4">
        <dgm:presLayoutVars>
          <dgm:bulletEnabled val="1"/>
        </dgm:presLayoutVars>
      </dgm:prSet>
      <dgm:spPr/>
    </dgm:pt>
  </dgm:ptLst>
  <dgm:cxnLst>
    <dgm:cxn modelId="{83E06F13-5ABC-41A7-A750-FA5B1DE637D8}" srcId="{4C376C0E-04C3-4757-A459-6DAB6EBC2394}" destId="{8EA41ABF-535B-47B5-B257-0465034A50D0}" srcOrd="0" destOrd="0" parTransId="{19DBB181-35DD-476D-8C32-E8342EB65E2C}" sibTransId="{5A6CF380-A10D-46FA-8D70-119E72B3FA10}"/>
    <dgm:cxn modelId="{4680E717-B416-4E18-B3FD-C3A35B9CFB52}" srcId="{E7B26BF2-396B-460D-A5B4-96A376C33769}" destId="{354148BD-BBEA-423F-A082-9CEB6DF39632}" srcOrd="0" destOrd="0" parTransId="{2CD05B8A-DD24-4AEC-9BC9-3B5B50D1C7A1}" sibTransId="{1A511A89-6DBD-472B-85CE-40E3C7CA4267}"/>
    <dgm:cxn modelId="{3E73EC26-E2A3-4982-BA25-9DA69C4F1468}" type="presOf" srcId="{20BF05E7-9FD6-4C7F-9262-D0D47C534B1B}" destId="{9684A25C-AE38-4F72-8933-B7FEBFF91AE9}" srcOrd="0" destOrd="2" presId="urn:microsoft.com/office/officeart/2005/8/layout/vList2"/>
    <dgm:cxn modelId="{43AE732A-4270-409F-A603-AB056EF68C3A}" type="presOf" srcId="{8EA41ABF-535B-47B5-B257-0465034A50D0}" destId="{C09C8615-629C-41A9-A66F-8D53CA672446}" srcOrd="0" destOrd="0" presId="urn:microsoft.com/office/officeart/2005/8/layout/vList2"/>
    <dgm:cxn modelId="{7461FC2F-29F3-4AEE-BAFC-4EA2D8146EF4}" srcId="{E7B26BF2-396B-460D-A5B4-96A376C33769}" destId="{77F9067C-B8C6-49CD-99AA-B131E3A667D6}" srcOrd="2" destOrd="0" parTransId="{12251E24-0000-4E2E-96BE-DC2D78FEF812}" sibTransId="{BCBE339D-4CFE-414F-96AA-C1DC0BB4E276}"/>
    <dgm:cxn modelId="{C0513F63-E0A9-4A5B-98B2-C8055D9F7C63}" srcId="{18CCD45F-4658-4002-9C48-06051BA19963}" destId="{AF32D7EC-E32B-454C-A0C9-CA5E20BB6DB4}" srcOrd="0" destOrd="0" parTransId="{AAE7D80C-9780-46EE-A9B7-65B989ECF151}" sibTransId="{27F57A34-4EC3-4568-8DED-388E36678735}"/>
    <dgm:cxn modelId="{D9C23C49-5A65-4D11-80B0-060D6247A288}" type="presOf" srcId="{77F9067C-B8C6-49CD-99AA-B131E3A667D6}" destId="{CCCF210B-2B94-46F9-875B-68EA7AF48D9D}" srcOrd="0" destOrd="0" presId="urn:microsoft.com/office/officeart/2005/8/layout/vList2"/>
    <dgm:cxn modelId="{1A984249-9FCF-43D5-9AF1-3F60D05168DB}" srcId="{354148BD-BBEA-423F-A082-9CEB6DF39632}" destId="{F94626DD-B446-4AE3-BDEA-C81E626EF8CB}" srcOrd="0" destOrd="0" parTransId="{E7C11410-1CD1-4140-A494-C765E1883BAB}" sibTransId="{93733FCF-B5E3-4993-B36E-F6C7DEDE005B}"/>
    <dgm:cxn modelId="{4E14534A-FAD2-49FF-8F29-48864CC285DE}" srcId="{76832B45-3E52-4152-B6D0-D2BA26183829}" destId="{20BF05E7-9FD6-4C7F-9262-D0D47C534B1B}" srcOrd="0" destOrd="0" parTransId="{27DBAC37-9F74-435A-A4E6-5213945A7921}" sibTransId="{96C5A91A-ABA3-4916-A2A0-5D044564C535}"/>
    <dgm:cxn modelId="{28F7116C-C335-479C-A601-6EDE4EECE372}" srcId="{E7B26BF2-396B-460D-A5B4-96A376C33769}" destId="{18CCD45F-4658-4002-9C48-06051BA19963}" srcOrd="1" destOrd="0" parTransId="{4571C382-599A-4D68-B02C-2BC23165FDBD}" sibTransId="{42F5B072-001C-4AD7-AA51-09359BEF36BA}"/>
    <dgm:cxn modelId="{FE985F6D-B60B-4A28-BAE0-7173DAFD8CBD}" srcId="{354148BD-BBEA-423F-A082-9CEB6DF39632}" destId="{825AA71F-6CEC-46A3-A68C-3C1E21CAFF10}" srcOrd="2" destOrd="0" parTransId="{18DE10F2-AE53-4729-ACB5-9D182DB53D6E}" sibTransId="{202CA3AE-DB4B-4562-81E7-EAF6426F989B}"/>
    <dgm:cxn modelId="{877C0E70-5B60-4661-A99E-CD4B9203BEAB}" type="presOf" srcId="{DED67090-9D91-48A5-85AF-7FC6CF20A2A7}" destId="{9684A25C-AE38-4F72-8933-B7FEBFF91AE9}" srcOrd="0" destOrd="0" presId="urn:microsoft.com/office/officeart/2005/8/layout/vList2"/>
    <dgm:cxn modelId="{666E4972-B078-47A8-BD2D-89E65D9955D9}" type="presOf" srcId="{18CCD45F-4658-4002-9C48-06051BA19963}" destId="{5289FD29-88C3-4542-9F59-C2A07AD05743}" srcOrd="0" destOrd="0" presId="urn:microsoft.com/office/officeart/2005/8/layout/vList2"/>
    <dgm:cxn modelId="{27D96856-AD07-442E-9378-4DC40488605E}" srcId="{77F9067C-B8C6-49CD-99AA-B131E3A667D6}" destId="{DED67090-9D91-48A5-85AF-7FC6CF20A2A7}" srcOrd="0" destOrd="0" parTransId="{05E36A18-27F1-494A-AE66-5836359439D8}" sibTransId="{050E2DDC-912D-4CF1-AFDA-9E056B4711DA}"/>
    <dgm:cxn modelId="{7A097877-5B91-48F3-9962-9E5C4C72CA10}" srcId="{77F9067C-B8C6-49CD-99AA-B131E3A667D6}" destId="{76832B45-3E52-4152-B6D0-D2BA26183829}" srcOrd="1" destOrd="0" parTransId="{1CF27E25-7C29-44C6-BBC8-EE667404CE9E}" sibTransId="{6EAD2C0F-BC2B-4227-A634-1534DE37EF1D}"/>
    <dgm:cxn modelId="{431B9579-7E94-4B16-A028-07427E6E2865}" type="presOf" srcId="{094D7FEF-9FA6-4A08-B28A-06BA0CEA87B6}" destId="{9684A25C-AE38-4F72-8933-B7FEBFF91AE9}" srcOrd="0" destOrd="3" presId="urn:microsoft.com/office/officeart/2005/8/layout/vList2"/>
    <dgm:cxn modelId="{E9649D7D-7249-42E6-B258-DB88B5FFAF76}" type="presOf" srcId="{825AA71F-6CEC-46A3-A68C-3C1E21CAFF10}" destId="{9871107E-11BA-4D6D-AE3A-D40F164164E2}" srcOrd="0" destOrd="2" presId="urn:microsoft.com/office/officeart/2005/8/layout/vList2"/>
    <dgm:cxn modelId="{C4F34C88-3A52-4E6D-A3F7-51610376EBE2}" srcId="{4C376C0E-04C3-4757-A459-6DAB6EBC2394}" destId="{E363C6B5-6247-4FC3-A244-414956749820}" srcOrd="2" destOrd="0" parTransId="{9B8A3517-E642-4AB1-94BF-D3811C2E471A}" sibTransId="{7ED0D865-C085-4737-AD47-0ADBF27F8CFB}"/>
    <dgm:cxn modelId="{1B75F389-8F1F-4A53-B1AD-60B077F654F8}" srcId="{18CCD45F-4658-4002-9C48-06051BA19963}" destId="{76C1D784-DAA0-44B3-A3E5-CE7E515E2972}" srcOrd="1" destOrd="0" parTransId="{03A82B7D-7EC7-4E98-B7D1-E4D365821051}" sibTransId="{6B84E1A7-1BBF-4D8E-8BE2-20F5184A3251}"/>
    <dgm:cxn modelId="{DDA19E8E-23CA-4D1C-971E-F8C08D512C3F}" type="presOf" srcId="{C64F357D-9FB4-4E05-83C6-E083BF3E1585}" destId="{9871107E-11BA-4D6D-AE3A-D40F164164E2}" srcOrd="0" destOrd="1" presId="urn:microsoft.com/office/officeart/2005/8/layout/vList2"/>
    <dgm:cxn modelId="{56C2A893-2C0C-45DC-8575-EBD77360182C}" type="presOf" srcId="{90828494-32FE-485D-B734-6E208019BD60}" destId="{C09C8615-629C-41A9-A66F-8D53CA672446}" srcOrd="0" destOrd="1" presId="urn:microsoft.com/office/officeart/2005/8/layout/vList2"/>
    <dgm:cxn modelId="{71ACAB94-554D-4C36-A942-244A8487ABEC}" type="presOf" srcId="{E363C6B5-6247-4FC3-A244-414956749820}" destId="{C09C8615-629C-41A9-A66F-8D53CA672446}" srcOrd="0" destOrd="2" presId="urn:microsoft.com/office/officeart/2005/8/layout/vList2"/>
    <dgm:cxn modelId="{94CE899F-C003-4670-83AE-29922D1B6CAB}" type="presOf" srcId="{354148BD-BBEA-423F-A082-9CEB6DF39632}" destId="{2DF37518-C571-4176-A422-895362A4964A}" srcOrd="0" destOrd="0" presId="urn:microsoft.com/office/officeart/2005/8/layout/vList2"/>
    <dgm:cxn modelId="{A94F1FAE-58A7-4C46-8B73-CDBEA9E00358}" type="presOf" srcId="{76C1D784-DAA0-44B3-A3E5-CE7E515E2972}" destId="{3D23F104-B849-4D7D-A253-84D5B67F1703}" srcOrd="0" destOrd="1" presId="urn:microsoft.com/office/officeart/2005/8/layout/vList2"/>
    <dgm:cxn modelId="{9BF017B4-729B-4843-A670-D222F1CDDD04}" srcId="{E7B26BF2-396B-460D-A5B4-96A376C33769}" destId="{4C376C0E-04C3-4757-A459-6DAB6EBC2394}" srcOrd="3" destOrd="0" parTransId="{CF395BBB-281E-46A0-B57D-4C305AAA24B4}" sibTransId="{42B57F8D-FBF4-455E-BFA1-AF5688A9A69F}"/>
    <dgm:cxn modelId="{5E8822BA-D6C4-40AC-99BC-CA4632036EBE}" type="presOf" srcId="{E7B26BF2-396B-460D-A5B4-96A376C33769}" destId="{061C24A6-C96D-46D6-A8DC-DA78BE3AB8A8}" srcOrd="0" destOrd="0" presId="urn:microsoft.com/office/officeart/2005/8/layout/vList2"/>
    <dgm:cxn modelId="{750BBBC6-93B0-4041-95C8-2111B2F053AC}" type="presOf" srcId="{AF32D7EC-E32B-454C-A0C9-CA5E20BB6DB4}" destId="{3D23F104-B849-4D7D-A253-84D5B67F1703}" srcOrd="0" destOrd="0" presId="urn:microsoft.com/office/officeart/2005/8/layout/vList2"/>
    <dgm:cxn modelId="{B961ACC9-91F9-40CA-A210-6F5235FB3E6D}" type="presOf" srcId="{F94626DD-B446-4AE3-BDEA-C81E626EF8CB}" destId="{9871107E-11BA-4D6D-AE3A-D40F164164E2}" srcOrd="0" destOrd="0" presId="urn:microsoft.com/office/officeart/2005/8/layout/vList2"/>
    <dgm:cxn modelId="{F72E8AD8-D47C-4CF0-8523-228C2094935E}" srcId="{4C376C0E-04C3-4757-A459-6DAB6EBC2394}" destId="{90828494-32FE-485D-B734-6E208019BD60}" srcOrd="1" destOrd="0" parTransId="{7BA3A923-247E-406D-B18F-6B4114D2DCEB}" sibTransId="{B0874355-3E54-497B-A73A-DBF25B4ABBE4}"/>
    <dgm:cxn modelId="{86E5A8E1-9143-40F0-B57D-D797041EC0CF}" type="presOf" srcId="{4C376C0E-04C3-4757-A459-6DAB6EBC2394}" destId="{4D11824F-9A4A-4183-A3E1-FFB993637EFF}" srcOrd="0" destOrd="0" presId="urn:microsoft.com/office/officeart/2005/8/layout/vList2"/>
    <dgm:cxn modelId="{AC4BF3E2-55DC-4606-85C5-6A93DD99925B}" srcId="{354148BD-BBEA-423F-A082-9CEB6DF39632}" destId="{C64F357D-9FB4-4E05-83C6-E083BF3E1585}" srcOrd="1" destOrd="0" parTransId="{C1E7B8B0-32CD-4B6B-BF21-63C8869DDA1F}" sibTransId="{456C5D32-261A-4341-B3E5-3F6C006700B7}"/>
    <dgm:cxn modelId="{30FBF2E5-62A0-4B76-B3A6-2A6322C6A802}" srcId="{77F9067C-B8C6-49CD-99AA-B131E3A667D6}" destId="{094D7FEF-9FA6-4A08-B28A-06BA0CEA87B6}" srcOrd="2" destOrd="0" parTransId="{F623F5F7-3C53-48EE-9BD2-C86E4DD8A08F}" sibTransId="{0088ECCE-5B5F-4881-AE43-E8B0D5B8D7C9}"/>
    <dgm:cxn modelId="{922EF9F3-9A05-41F1-8FEE-C40531C99C31}" type="presOf" srcId="{76832B45-3E52-4152-B6D0-D2BA26183829}" destId="{9684A25C-AE38-4F72-8933-B7FEBFF91AE9}" srcOrd="0" destOrd="1" presId="urn:microsoft.com/office/officeart/2005/8/layout/vList2"/>
    <dgm:cxn modelId="{AC4DAC17-0E1F-4B12-8A4B-F9DB06377D47}" type="presParOf" srcId="{061C24A6-C96D-46D6-A8DC-DA78BE3AB8A8}" destId="{2DF37518-C571-4176-A422-895362A4964A}" srcOrd="0" destOrd="0" presId="urn:microsoft.com/office/officeart/2005/8/layout/vList2"/>
    <dgm:cxn modelId="{797368F3-DE30-4137-BECF-5AEA5A924D0C}" type="presParOf" srcId="{061C24A6-C96D-46D6-A8DC-DA78BE3AB8A8}" destId="{9871107E-11BA-4D6D-AE3A-D40F164164E2}" srcOrd="1" destOrd="0" presId="urn:microsoft.com/office/officeart/2005/8/layout/vList2"/>
    <dgm:cxn modelId="{CAE26965-B25C-4827-A850-1F788DC334DC}" type="presParOf" srcId="{061C24A6-C96D-46D6-A8DC-DA78BE3AB8A8}" destId="{5289FD29-88C3-4542-9F59-C2A07AD05743}" srcOrd="2" destOrd="0" presId="urn:microsoft.com/office/officeart/2005/8/layout/vList2"/>
    <dgm:cxn modelId="{1F5836FF-5772-4639-9F5A-ACA00116FEFC}" type="presParOf" srcId="{061C24A6-C96D-46D6-A8DC-DA78BE3AB8A8}" destId="{3D23F104-B849-4D7D-A253-84D5B67F1703}" srcOrd="3" destOrd="0" presId="urn:microsoft.com/office/officeart/2005/8/layout/vList2"/>
    <dgm:cxn modelId="{11CCE983-7B1C-4E49-BDBB-0D7198B5DE4D}" type="presParOf" srcId="{061C24A6-C96D-46D6-A8DC-DA78BE3AB8A8}" destId="{CCCF210B-2B94-46F9-875B-68EA7AF48D9D}" srcOrd="4" destOrd="0" presId="urn:microsoft.com/office/officeart/2005/8/layout/vList2"/>
    <dgm:cxn modelId="{ECC9CAF5-B7AB-4320-8640-C37B0D4360E2}" type="presParOf" srcId="{061C24A6-C96D-46D6-A8DC-DA78BE3AB8A8}" destId="{9684A25C-AE38-4F72-8933-B7FEBFF91AE9}" srcOrd="5" destOrd="0" presId="urn:microsoft.com/office/officeart/2005/8/layout/vList2"/>
    <dgm:cxn modelId="{ED3AF6BE-4931-4EB6-A715-41DC47483C1A}" type="presParOf" srcId="{061C24A6-C96D-46D6-A8DC-DA78BE3AB8A8}" destId="{4D11824F-9A4A-4183-A3E1-FFB993637EFF}" srcOrd="6" destOrd="0" presId="urn:microsoft.com/office/officeart/2005/8/layout/vList2"/>
    <dgm:cxn modelId="{DD396733-F3B7-4FB0-9FEB-1D6AA20420AB}" type="presParOf" srcId="{061C24A6-C96D-46D6-A8DC-DA78BE3AB8A8}" destId="{C09C8615-629C-41A9-A66F-8D53CA67244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5DC6C4-A0A1-45DB-B0B7-065A469CBD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6E2723-8F2A-4FC6-9059-C2292E83C12E}">
      <dgm:prSet/>
      <dgm:spPr/>
      <dgm:t>
        <a:bodyPr/>
        <a:lstStyle/>
        <a:p>
          <a:r>
            <a:rPr lang="en-US"/>
            <a:t>Polar case: </a:t>
          </a:r>
        </a:p>
      </dgm:t>
    </dgm:pt>
    <dgm:pt modelId="{2D3316DA-790F-4E6B-B99A-53D2D7BCB8BA}" type="parTrans" cxnId="{A8DEA2BF-3A4B-4A1D-A84F-2F5A7837D282}">
      <dgm:prSet/>
      <dgm:spPr/>
      <dgm:t>
        <a:bodyPr/>
        <a:lstStyle/>
        <a:p>
          <a:endParaRPr lang="en-US"/>
        </a:p>
      </dgm:t>
    </dgm:pt>
    <dgm:pt modelId="{69D9CE0E-742E-478B-A1A5-20428A1F7900}" type="sibTrans" cxnId="{A8DEA2BF-3A4B-4A1D-A84F-2F5A7837D282}">
      <dgm:prSet/>
      <dgm:spPr/>
      <dgm:t>
        <a:bodyPr/>
        <a:lstStyle/>
        <a:p>
          <a:endParaRPr lang="en-US"/>
        </a:p>
      </dgm:t>
    </dgm:pt>
    <dgm:pt modelId="{085A103C-3B7D-448A-8BA1-CC0A931ACAEF}">
      <dgm:prSet/>
      <dgm:spPr/>
      <dgm:t>
        <a:bodyPr/>
        <a:lstStyle/>
        <a:p>
          <a:r>
            <a:rPr lang="en-US"/>
            <a:t>2 goods consumed in fixed proportion</a:t>
          </a:r>
        </a:p>
      </dgm:t>
    </dgm:pt>
    <dgm:pt modelId="{9F3B0F1D-2A85-44A0-AE82-88E6AF993770}" type="parTrans" cxnId="{6F39E904-2558-408D-A0A4-61472248CFB5}">
      <dgm:prSet/>
      <dgm:spPr/>
      <dgm:t>
        <a:bodyPr/>
        <a:lstStyle/>
        <a:p>
          <a:endParaRPr lang="en-US"/>
        </a:p>
      </dgm:t>
    </dgm:pt>
    <dgm:pt modelId="{F7F5D402-93D8-401E-84D0-390FCBFC6E14}" type="sibTrans" cxnId="{6F39E904-2558-408D-A0A4-61472248CFB5}">
      <dgm:prSet/>
      <dgm:spPr/>
      <dgm:t>
        <a:bodyPr/>
        <a:lstStyle/>
        <a:p>
          <a:endParaRPr lang="en-US"/>
        </a:p>
      </dgm:t>
    </dgm:pt>
    <dgm:pt modelId="{087EC6A1-342F-4D4E-BCC1-11E0C30130B2}">
      <dgm:prSet/>
      <dgm:spPr/>
      <dgm:t>
        <a:bodyPr/>
        <a:lstStyle/>
        <a:p>
          <a:r>
            <a:rPr lang="en-US"/>
            <a:t>Market power in one</a:t>
          </a:r>
        </a:p>
      </dgm:t>
    </dgm:pt>
    <dgm:pt modelId="{4C1B4AD4-6AEA-4A4D-AD54-F91A731BBD57}" type="parTrans" cxnId="{14112129-796F-4A17-89B4-C4D346065691}">
      <dgm:prSet/>
      <dgm:spPr/>
      <dgm:t>
        <a:bodyPr/>
        <a:lstStyle/>
        <a:p>
          <a:endParaRPr lang="en-US"/>
        </a:p>
      </dgm:t>
    </dgm:pt>
    <dgm:pt modelId="{E5C87B24-2234-4098-BBEB-CB821B16672D}" type="sibTrans" cxnId="{14112129-796F-4A17-89B4-C4D346065691}">
      <dgm:prSet/>
      <dgm:spPr/>
      <dgm:t>
        <a:bodyPr/>
        <a:lstStyle/>
        <a:p>
          <a:endParaRPr lang="en-US"/>
        </a:p>
      </dgm:t>
    </dgm:pt>
    <dgm:pt modelId="{1924E240-C528-4B3B-99CA-9C311834BC0D}">
      <dgm:prSet/>
      <dgm:spPr/>
      <dgm:t>
        <a:bodyPr/>
        <a:lstStyle/>
        <a:p>
          <a:r>
            <a:rPr lang="en-US"/>
            <a:t>Charging more for one reduces price can be charged for the other.  </a:t>
          </a:r>
        </a:p>
      </dgm:t>
    </dgm:pt>
    <dgm:pt modelId="{42B5B9FD-28BC-4D9E-9BB6-2A84E4BE6CB3}" type="parTrans" cxnId="{83A52BEC-4D0A-4A68-A1C7-E52799246922}">
      <dgm:prSet/>
      <dgm:spPr/>
      <dgm:t>
        <a:bodyPr/>
        <a:lstStyle/>
        <a:p>
          <a:endParaRPr lang="en-US"/>
        </a:p>
      </dgm:t>
    </dgm:pt>
    <dgm:pt modelId="{09D082EA-EEAD-4827-9FED-5E38B74374E2}" type="sibTrans" cxnId="{83A52BEC-4D0A-4A68-A1C7-E52799246922}">
      <dgm:prSet/>
      <dgm:spPr/>
      <dgm:t>
        <a:bodyPr/>
        <a:lstStyle/>
        <a:p>
          <a:endParaRPr lang="en-US"/>
        </a:p>
      </dgm:t>
    </dgm:pt>
    <dgm:pt modelId="{092EDA3A-ED93-494A-AD85-23EC0C32D143}">
      <dgm:prSet/>
      <dgm:spPr/>
      <dgm:t>
        <a:bodyPr/>
        <a:lstStyle/>
        <a:p>
          <a:r>
            <a:rPr lang="en-US"/>
            <a:t>Implies no harm to tying.</a:t>
          </a:r>
        </a:p>
      </dgm:t>
    </dgm:pt>
    <dgm:pt modelId="{239E27FD-ACA9-487E-B6E9-18225B1CBD52}" type="parTrans" cxnId="{777E389B-E9D6-4B5C-9287-D972B90D2AE3}">
      <dgm:prSet/>
      <dgm:spPr/>
      <dgm:t>
        <a:bodyPr/>
        <a:lstStyle/>
        <a:p>
          <a:endParaRPr lang="en-US"/>
        </a:p>
      </dgm:t>
    </dgm:pt>
    <dgm:pt modelId="{65163CB2-7C54-4B3F-94D9-238D0729E846}" type="sibTrans" cxnId="{777E389B-E9D6-4B5C-9287-D972B90D2AE3}">
      <dgm:prSet/>
      <dgm:spPr/>
      <dgm:t>
        <a:bodyPr/>
        <a:lstStyle/>
        <a:p>
          <a:endParaRPr lang="en-US"/>
        </a:p>
      </dgm:t>
    </dgm:pt>
    <dgm:pt modelId="{F2CAAEB0-EB58-4D6D-B8C4-FC8CEE0C4CCF}">
      <dgm:prSet/>
      <dgm:spPr/>
      <dgm:t>
        <a:bodyPr/>
        <a:lstStyle/>
        <a:p>
          <a:r>
            <a:rPr lang="en-US" dirty="0"/>
            <a:t>When applied to platform annexation</a:t>
          </a:r>
        </a:p>
      </dgm:t>
    </dgm:pt>
    <dgm:pt modelId="{B6CB9E97-D905-41D7-9EA7-529BE062BD4A}" type="parTrans" cxnId="{1CDDBB4B-46DE-4F03-AF8A-E4B74662295C}">
      <dgm:prSet/>
      <dgm:spPr/>
      <dgm:t>
        <a:bodyPr/>
        <a:lstStyle/>
        <a:p>
          <a:endParaRPr lang="en-US"/>
        </a:p>
      </dgm:t>
    </dgm:pt>
    <dgm:pt modelId="{1776753D-455B-4B53-BEA9-1876108ACE41}" type="sibTrans" cxnId="{1CDDBB4B-46DE-4F03-AF8A-E4B74662295C}">
      <dgm:prSet/>
      <dgm:spPr/>
      <dgm:t>
        <a:bodyPr/>
        <a:lstStyle/>
        <a:p>
          <a:endParaRPr lang="en-US"/>
        </a:p>
      </dgm:t>
    </dgm:pt>
    <dgm:pt modelId="{AD75007F-90CB-4937-B944-405335E725CF}">
      <dgm:prSet/>
      <dgm:spPr/>
      <dgm:t>
        <a:bodyPr/>
        <a:lstStyle/>
        <a:p>
          <a:r>
            <a:rPr lang="en-US" dirty="0"/>
            <a:t>Tools and platform not consumed in fixed proportion</a:t>
          </a:r>
        </a:p>
      </dgm:t>
    </dgm:pt>
    <dgm:pt modelId="{1B32413E-AF6A-4EB3-A97C-A0C1EDA427C0}" type="parTrans" cxnId="{80FC60C0-6D7E-4EA9-84B2-39BE2156AE3F}">
      <dgm:prSet/>
      <dgm:spPr/>
      <dgm:t>
        <a:bodyPr/>
        <a:lstStyle/>
        <a:p>
          <a:endParaRPr lang="en-US"/>
        </a:p>
      </dgm:t>
    </dgm:pt>
    <dgm:pt modelId="{2C5E6D42-9CA5-40F3-A4BF-342C2E419DE6}" type="sibTrans" cxnId="{80FC60C0-6D7E-4EA9-84B2-39BE2156AE3F}">
      <dgm:prSet/>
      <dgm:spPr/>
      <dgm:t>
        <a:bodyPr/>
        <a:lstStyle/>
        <a:p>
          <a:endParaRPr lang="en-US"/>
        </a:p>
      </dgm:t>
    </dgm:pt>
    <dgm:pt modelId="{18EE7F6B-9C29-47C8-BEA5-12DA045780C6}">
      <dgm:prSet/>
      <dgm:spPr/>
      <dgm:t>
        <a:bodyPr/>
        <a:lstStyle/>
        <a:p>
          <a:r>
            <a:rPr lang="en-US" dirty="0"/>
            <a:t>Consumers of tied product (tools) also consume complementary products of other firms</a:t>
          </a:r>
        </a:p>
      </dgm:t>
    </dgm:pt>
    <dgm:pt modelId="{8F318D32-CCCF-404C-89AE-E4E34DEE6BA1}" type="parTrans" cxnId="{36793117-B6FF-41D5-8168-DD7948B3E91F}">
      <dgm:prSet/>
      <dgm:spPr/>
      <dgm:t>
        <a:bodyPr/>
        <a:lstStyle/>
        <a:p>
          <a:endParaRPr lang="en-US"/>
        </a:p>
      </dgm:t>
    </dgm:pt>
    <dgm:pt modelId="{032FF0EF-6C89-453F-8AC1-4E87B3BEFB0A}" type="sibTrans" cxnId="{36793117-B6FF-41D5-8168-DD7948B3E91F}">
      <dgm:prSet/>
      <dgm:spPr/>
      <dgm:t>
        <a:bodyPr/>
        <a:lstStyle/>
        <a:p>
          <a:endParaRPr lang="en-US"/>
        </a:p>
      </dgm:t>
    </dgm:pt>
    <dgm:pt modelId="{59CA5D28-D0D7-454B-8A00-039E79DEBBD3}">
      <dgm:prSet/>
      <dgm:spPr/>
      <dgm:t>
        <a:bodyPr/>
        <a:lstStyle/>
        <a:p>
          <a:r>
            <a:rPr lang="en-US" dirty="0"/>
            <a:t>Market power and entry for both tools &amp; platforms affected by tying</a:t>
          </a:r>
        </a:p>
      </dgm:t>
    </dgm:pt>
    <dgm:pt modelId="{A951A6E0-F787-42E3-9BAB-5E8F84974F5C}" type="parTrans" cxnId="{FDFA71AC-C5EF-4EA5-92D9-AE686162FBD3}">
      <dgm:prSet/>
      <dgm:spPr/>
      <dgm:t>
        <a:bodyPr/>
        <a:lstStyle/>
        <a:p>
          <a:endParaRPr lang="en-US"/>
        </a:p>
      </dgm:t>
    </dgm:pt>
    <dgm:pt modelId="{550A7EBF-B82D-452A-B294-ED1B7F327141}" type="sibTrans" cxnId="{FDFA71AC-C5EF-4EA5-92D9-AE686162FBD3}">
      <dgm:prSet/>
      <dgm:spPr/>
      <dgm:t>
        <a:bodyPr/>
        <a:lstStyle/>
        <a:p>
          <a:endParaRPr lang="en-US"/>
        </a:p>
      </dgm:t>
    </dgm:pt>
    <dgm:pt modelId="{58AAEB75-3D12-4C49-BC1F-18275DEEC9E3}">
      <dgm:prSet/>
      <dgm:spPr/>
      <dgm:t>
        <a:bodyPr/>
        <a:lstStyle/>
        <a:p>
          <a:r>
            <a:rPr lang="en-US" dirty="0"/>
            <a:t>“Incomplete complementarity”</a:t>
          </a:r>
        </a:p>
      </dgm:t>
    </dgm:pt>
    <dgm:pt modelId="{B359E317-061B-4108-AEEA-4831550CDE44}" type="parTrans" cxnId="{9187E100-A165-49CB-A612-EC7C7215AC48}">
      <dgm:prSet/>
      <dgm:spPr/>
      <dgm:t>
        <a:bodyPr/>
        <a:lstStyle/>
        <a:p>
          <a:endParaRPr lang="en-US"/>
        </a:p>
      </dgm:t>
    </dgm:pt>
    <dgm:pt modelId="{45D62CF8-6BDC-4692-ABD4-7F69B78FD556}" type="sibTrans" cxnId="{9187E100-A165-49CB-A612-EC7C7215AC48}">
      <dgm:prSet/>
      <dgm:spPr/>
      <dgm:t>
        <a:bodyPr/>
        <a:lstStyle/>
        <a:p>
          <a:endParaRPr lang="en-US"/>
        </a:p>
      </dgm:t>
    </dgm:pt>
    <dgm:pt modelId="{A3E136AB-5FBB-44A4-99EB-B081D8ACA824}">
      <dgm:prSet/>
      <dgm:spPr/>
      <dgm:t>
        <a:bodyPr/>
        <a:lstStyle/>
        <a:p>
          <a:r>
            <a:rPr lang="en-US" dirty="0"/>
            <a:t>Using a tool for manipulation changes the long-run ability of the platform to extract the surplus from transactions. </a:t>
          </a:r>
        </a:p>
      </dgm:t>
    </dgm:pt>
    <dgm:pt modelId="{232E1728-B5D5-4697-A19E-353CB97C2043}" type="parTrans" cxnId="{31CD5058-5CA7-4144-A974-8BCF9B22CDD7}">
      <dgm:prSet/>
      <dgm:spPr/>
      <dgm:t>
        <a:bodyPr/>
        <a:lstStyle/>
        <a:p>
          <a:endParaRPr lang="en-US"/>
        </a:p>
      </dgm:t>
    </dgm:pt>
    <dgm:pt modelId="{5C221C2C-8B52-4F25-A943-94E8269257FD}" type="sibTrans" cxnId="{31CD5058-5CA7-4144-A974-8BCF9B22CDD7}">
      <dgm:prSet/>
      <dgm:spPr/>
      <dgm:t>
        <a:bodyPr/>
        <a:lstStyle/>
        <a:p>
          <a:endParaRPr lang="en-US"/>
        </a:p>
      </dgm:t>
    </dgm:pt>
    <dgm:pt modelId="{8E9FD739-3EC4-4B74-8B27-D9F46B07E685}">
      <dgm:prSet/>
      <dgm:spPr/>
      <dgm:t>
        <a:bodyPr/>
        <a:lstStyle/>
        <a:p>
          <a:r>
            <a:rPr lang="en-US" dirty="0"/>
            <a:t>Tool manipulation creates a negative externality</a:t>
          </a:r>
        </a:p>
      </dgm:t>
    </dgm:pt>
    <dgm:pt modelId="{0E71D32E-132A-4549-BDAC-2BDE08DB6DA5}" type="parTrans" cxnId="{7E9E12D9-320C-4CF7-B0BA-1DDAD57BC480}">
      <dgm:prSet/>
      <dgm:spPr/>
      <dgm:t>
        <a:bodyPr/>
        <a:lstStyle/>
        <a:p>
          <a:endParaRPr lang="en-US"/>
        </a:p>
      </dgm:t>
    </dgm:pt>
    <dgm:pt modelId="{69B909D6-28AA-4D5F-B571-81B43A0620FA}" type="sibTrans" cxnId="{7E9E12D9-320C-4CF7-B0BA-1DDAD57BC480}">
      <dgm:prSet/>
      <dgm:spPr/>
      <dgm:t>
        <a:bodyPr/>
        <a:lstStyle/>
        <a:p>
          <a:endParaRPr lang="en-US"/>
        </a:p>
      </dgm:t>
    </dgm:pt>
    <dgm:pt modelId="{8477CE36-6960-4730-B809-58CEE7C7EAB5}">
      <dgm:prSet/>
      <dgm:spPr/>
      <dgm:t>
        <a:bodyPr/>
        <a:lstStyle/>
        <a:p>
          <a:r>
            <a:rPr lang="en-US" dirty="0"/>
            <a:t>See, e.g. Farrell and Weiser (2003) for delineation of common violations of assumptions for SMP theory</a:t>
          </a:r>
        </a:p>
      </dgm:t>
    </dgm:pt>
    <dgm:pt modelId="{B9FF1719-3CD8-4AC5-8DE9-779E46AB9316}" type="parTrans" cxnId="{18E3BA33-3B3E-48FC-AE35-B1D456D19AA6}">
      <dgm:prSet/>
      <dgm:spPr/>
      <dgm:t>
        <a:bodyPr/>
        <a:lstStyle/>
        <a:p>
          <a:endParaRPr lang="en-US"/>
        </a:p>
      </dgm:t>
    </dgm:pt>
    <dgm:pt modelId="{21F8439E-987E-4FEE-99E2-B811F98575DB}" type="sibTrans" cxnId="{18E3BA33-3B3E-48FC-AE35-B1D456D19AA6}">
      <dgm:prSet/>
      <dgm:spPr/>
      <dgm:t>
        <a:bodyPr/>
        <a:lstStyle/>
        <a:p>
          <a:endParaRPr lang="en-US"/>
        </a:p>
      </dgm:t>
    </dgm:pt>
    <dgm:pt modelId="{663026A7-BDA7-453E-AACD-49DB58970449}">
      <dgm:prSet/>
      <dgm:spPr/>
      <dgm:t>
        <a:bodyPr/>
        <a:lstStyle/>
        <a:p>
          <a:r>
            <a:rPr lang="en-US" dirty="0"/>
            <a:t>Platform doesn’t internalize negative impact of behavior on constituents’ utility from other platforms in either short or long run. </a:t>
          </a:r>
        </a:p>
      </dgm:t>
    </dgm:pt>
    <dgm:pt modelId="{93B0AC9B-13F0-4BDD-B7CE-F61A45C864CC}" type="parTrans" cxnId="{17461C8B-D243-4843-9120-C73AC8CD6CBA}">
      <dgm:prSet/>
      <dgm:spPr/>
      <dgm:t>
        <a:bodyPr/>
        <a:lstStyle/>
        <a:p>
          <a:endParaRPr lang="en-US"/>
        </a:p>
      </dgm:t>
    </dgm:pt>
    <dgm:pt modelId="{71CD7171-6FD0-4F99-9EB5-FE8501BDCC6F}" type="sibTrans" cxnId="{17461C8B-D243-4843-9120-C73AC8CD6CBA}">
      <dgm:prSet/>
      <dgm:spPr/>
      <dgm:t>
        <a:bodyPr/>
        <a:lstStyle/>
        <a:p>
          <a:endParaRPr lang="en-US"/>
        </a:p>
      </dgm:t>
    </dgm:pt>
    <dgm:pt modelId="{4EAAADB1-DF4B-4DE7-8CAA-DB815B95F707}">
      <dgm:prSet/>
      <dgm:spPr/>
      <dgm:t>
        <a:bodyPr/>
        <a:lstStyle/>
        <a:p>
          <a:r>
            <a:rPr lang="en-US" dirty="0"/>
            <a:t>See also Whinston (1990), Carlton and Waldman (2002), Choi &amp; </a:t>
          </a:r>
          <a:r>
            <a:rPr lang="en-US" dirty="0" err="1"/>
            <a:t>Stefanadis</a:t>
          </a:r>
          <a:r>
            <a:rPr lang="en-US" dirty="0"/>
            <a:t> (2001)</a:t>
          </a:r>
        </a:p>
      </dgm:t>
    </dgm:pt>
    <dgm:pt modelId="{6793B591-8510-4D59-9961-3BFB884A686F}" type="parTrans" cxnId="{EDF184E5-4DDB-452E-8FB6-5C233A8101B4}">
      <dgm:prSet/>
      <dgm:spPr/>
      <dgm:t>
        <a:bodyPr/>
        <a:lstStyle/>
        <a:p>
          <a:endParaRPr lang="en-US"/>
        </a:p>
      </dgm:t>
    </dgm:pt>
    <dgm:pt modelId="{B6A01FC4-87BC-45EF-B193-88B7F363DFA7}" type="sibTrans" cxnId="{EDF184E5-4DDB-452E-8FB6-5C233A8101B4}">
      <dgm:prSet/>
      <dgm:spPr/>
      <dgm:t>
        <a:bodyPr/>
        <a:lstStyle/>
        <a:p>
          <a:endParaRPr lang="en-US"/>
        </a:p>
      </dgm:t>
    </dgm:pt>
    <dgm:pt modelId="{DA17551A-CC7E-4C29-B7F1-956644A00A4D}" type="pres">
      <dgm:prSet presAssocID="{975DC6C4-A0A1-45DB-B0B7-065A469CBD73}" presName="linear" presStyleCnt="0">
        <dgm:presLayoutVars>
          <dgm:animLvl val="lvl"/>
          <dgm:resizeHandles val="exact"/>
        </dgm:presLayoutVars>
      </dgm:prSet>
      <dgm:spPr/>
    </dgm:pt>
    <dgm:pt modelId="{17D2EB8B-3B07-47A0-8788-3C5D6B5840E3}" type="pres">
      <dgm:prSet presAssocID="{EC6E2723-8F2A-4FC6-9059-C2292E83C12E}" presName="parentText" presStyleLbl="node1" presStyleIdx="0" presStyleCnt="2">
        <dgm:presLayoutVars>
          <dgm:chMax val="0"/>
          <dgm:bulletEnabled val="1"/>
        </dgm:presLayoutVars>
      </dgm:prSet>
      <dgm:spPr/>
    </dgm:pt>
    <dgm:pt modelId="{DA1191BE-F182-4711-90C5-8CAE13C3B283}" type="pres">
      <dgm:prSet presAssocID="{EC6E2723-8F2A-4FC6-9059-C2292E83C12E}" presName="childText" presStyleLbl="revTx" presStyleIdx="0" presStyleCnt="2">
        <dgm:presLayoutVars>
          <dgm:bulletEnabled val="1"/>
        </dgm:presLayoutVars>
      </dgm:prSet>
      <dgm:spPr/>
    </dgm:pt>
    <dgm:pt modelId="{266EEBE2-6E2C-4F67-B1AA-A9B2E31F67FF}" type="pres">
      <dgm:prSet presAssocID="{F2CAAEB0-EB58-4D6D-B8C4-FC8CEE0C4CCF}" presName="parentText" presStyleLbl="node1" presStyleIdx="1" presStyleCnt="2">
        <dgm:presLayoutVars>
          <dgm:chMax val="0"/>
          <dgm:bulletEnabled val="1"/>
        </dgm:presLayoutVars>
      </dgm:prSet>
      <dgm:spPr/>
    </dgm:pt>
    <dgm:pt modelId="{1406E663-B4AE-4D81-8044-408450F9CB6E}" type="pres">
      <dgm:prSet presAssocID="{F2CAAEB0-EB58-4D6D-B8C4-FC8CEE0C4CCF}" presName="childText" presStyleLbl="revTx" presStyleIdx="1" presStyleCnt="2">
        <dgm:presLayoutVars>
          <dgm:bulletEnabled val="1"/>
        </dgm:presLayoutVars>
      </dgm:prSet>
      <dgm:spPr/>
    </dgm:pt>
  </dgm:ptLst>
  <dgm:cxnLst>
    <dgm:cxn modelId="{9187E100-A165-49CB-A612-EC7C7215AC48}" srcId="{18EE7F6B-9C29-47C8-BEA5-12DA045780C6}" destId="{58AAEB75-3D12-4C49-BC1F-18275DEEC9E3}" srcOrd="0" destOrd="0" parTransId="{B359E317-061B-4108-AEEA-4831550CDE44}" sibTransId="{45D62CF8-6BDC-4692-ABD4-7F69B78FD556}"/>
    <dgm:cxn modelId="{6F39E904-2558-408D-A0A4-61472248CFB5}" srcId="{EC6E2723-8F2A-4FC6-9059-C2292E83C12E}" destId="{085A103C-3B7D-448A-8BA1-CC0A931ACAEF}" srcOrd="0" destOrd="0" parTransId="{9F3B0F1D-2A85-44A0-AE82-88E6AF993770}" sibTransId="{F7F5D402-93D8-401E-84D0-390FCBFC6E14}"/>
    <dgm:cxn modelId="{36793117-B6FF-41D5-8168-DD7948B3E91F}" srcId="{F2CAAEB0-EB58-4D6D-B8C4-FC8CEE0C4CCF}" destId="{18EE7F6B-9C29-47C8-BEA5-12DA045780C6}" srcOrd="2" destOrd="0" parTransId="{8F318D32-CCCF-404C-89AE-E4E34DEE6BA1}" sibTransId="{032FF0EF-6C89-453F-8AC1-4E87B3BEFB0A}"/>
    <dgm:cxn modelId="{97784419-6FAE-4295-B07E-68218179BF00}" type="presOf" srcId="{EC6E2723-8F2A-4FC6-9059-C2292E83C12E}" destId="{17D2EB8B-3B07-47A0-8788-3C5D6B5840E3}" srcOrd="0" destOrd="0" presId="urn:microsoft.com/office/officeart/2005/8/layout/vList2"/>
    <dgm:cxn modelId="{14112129-796F-4A17-89B4-C4D346065691}" srcId="{EC6E2723-8F2A-4FC6-9059-C2292E83C12E}" destId="{087EC6A1-342F-4D4E-BCC1-11E0C30130B2}" srcOrd="1" destOrd="0" parTransId="{4C1B4AD4-6AEA-4A4D-AD54-F91A731BBD57}" sibTransId="{E5C87B24-2234-4098-BBEB-CB821B16672D}"/>
    <dgm:cxn modelId="{09020C30-F5C5-46C9-97C8-3E606703E324}" type="presOf" srcId="{1924E240-C528-4B3B-99CA-9C311834BC0D}" destId="{DA1191BE-F182-4711-90C5-8CAE13C3B283}" srcOrd="0" destOrd="2" presId="urn:microsoft.com/office/officeart/2005/8/layout/vList2"/>
    <dgm:cxn modelId="{18E3BA33-3B3E-48FC-AE35-B1D456D19AA6}" srcId="{F2CAAEB0-EB58-4D6D-B8C4-FC8CEE0C4CCF}" destId="{8477CE36-6960-4730-B809-58CEE7C7EAB5}" srcOrd="0" destOrd="0" parTransId="{B9FF1719-3CD8-4AC5-8DE9-779E46AB9316}" sibTransId="{21F8439E-987E-4FEE-99E2-B811F98575DB}"/>
    <dgm:cxn modelId="{6FBC9C60-C9B9-4333-A8F9-6711A96B831D}" type="presOf" srcId="{A3E136AB-5FBB-44A4-99EB-B081D8ACA824}" destId="{1406E663-B4AE-4D81-8044-408450F9CB6E}" srcOrd="0" destOrd="6" presId="urn:microsoft.com/office/officeart/2005/8/layout/vList2"/>
    <dgm:cxn modelId="{2B242A66-3D3A-487D-B524-8CD00E066EE1}" type="presOf" srcId="{663026A7-BDA7-453E-AACD-49DB58970449}" destId="{1406E663-B4AE-4D81-8044-408450F9CB6E}" srcOrd="0" destOrd="4" presId="urn:microsoft.com/office/officeart/2005/8/layout/vList2"/>
    <dgm:cxn modelId="{6CE8C246-12F5-48AF-ACB7-24C9A1024B11}" type="presOf" srcId="{59CA5D28-D0D7-454B-8A00-039E79DEBBD3}" destId="{1406E663-B4AE-4D81-8044-408450F9CB6E}" srcOrd="0" destOrd="5" presId="urn:microsoft.com/office/officeart/2005/8/layout/vList2"/>
    <dgm:cxn modelId="{31A8BF68-235E-403E-917C-B6F025899EF0}" type="presOf" srcId="{8477CE36-6960-4730-B809-58CEE7C7EAB5}" destId="{1406E663-B4AE-4D81-8044-408450F9CB6E}" srcOrd="0" destOrd="0" presId="urn:microsoft.com/office/officeart/2005/8/layout/vList2"/>
    <dgm:cxn modelId="{1CDDBB4B-46DE-4F03-AF8A-E4B74662295C}" srcId="{975DC6C4-A0A1-45DB-B0B7-065A469CBD73}" destId="{F2CAAEB0-EB58-4D6D-B8C4-FC8CEE0C4CCF}" srcOrd="1" destOrd="0" parTransId="{B6CB9E97-D905-41D7-9EA7-529BE062BD4A}" sibTransId="{1776753D-455B-4B53-BEA9-1876108ACE41}"/>
    <dgm:cxn modelId="{C97E7C4F-E0A1-4414-BCDD-052702D37386}" type="presOf" srcId="{F2CAAEB0-EB58-4D6D-B8C4-FC8CEE0C4CCF}" destId="{266EEBE2-6E2C-4F67-B1AA-A9B2E31F67FF}" srcOrd="0" destOrd="0" presId="urn:microsoft.com/office/officeart/2005/8/layout/vList2"/>
    <dgm:cxn modelId="{18A01351-3A2C-446C-83FC-2761123244DA}" type="presOf" srcId="{087EC6A1-342F-4D4E-BCC1-11E0C30130B2}" destId="{DA1191BE-F182-4711-90C5-8CAE13C3B283}" srcOrd="0" destOrd="1" presId="urn:microsoft.com/office/officeart/2005/8/layout/vList2"/>
    <dgm:cxn modelId="{923FF473-BD7F-4811-9C3A-B35A4979BA9D}" type="presOf" srcId="{AD75007F-90CB-4937-B944-405335E725CF}" destId="{1406E663-B4AE-4D81-8044-408450F9CB6E}" srcOrd="0" destOrd="1" presId="urn:microsoft.com/office/officeart/2005/8/layout/vList2"/>
    <dgm:cxn modelId="{6D907B54-DDAE-401E-ABA4-8DE83C4B80A9}" type="presOf" srcId="{092EDA3A-ED93-494A-AD85-23EC0C32D143}" destId="{DA1191BE-F182-4711-90C5-8CAE13C3B283}" srcOrd="0" destOrd="3" presId="urn:microsoft.com/office/officeart/2005/8/layout/vList2"/>
    <dgm:cxn modelId="{31CD5058-5CA7-4144-A974-8BCF9B22CDD7}" srcId="{59CA5D28-D0D7-454B-8A00-039E79DEBBD3}" destId="{A3E136AB-5FBB-44A4-99EB-B081D8ACA824}" srcOrd="0" destOrd="0" parTransId="{232E1728-B5D5-4697-A19E-353CB97C2043}" sibTransId="{5C221C2C-8B52-4F25-A943-94E8269257FD}"/>
    <dgm:cxn modelId="{FFE5C883-91C7-42C0-A8C6-134897ED39EA}" type="presOf" srcId="{975DC6C4-A0A1-45DB-B0B7-065A469CBD73}" destId="{DA17551A-CC7E-4C29-B7F1-956644A00A4D}" srcOrd="0" destOrd="0" presId="urn:microsoft.com/office/officeart/2005/8/layout/vList2"/>
    <dgm:cxn modelId="{6240708A-8A64-4276-8522-207CD524D180}" type="presOf" srcId="{4EAAADB1-DF4B-4DE7-8CAA-DB815B95F707}" destId="{1406E663-B4AE-4D81-8044-408450F9CB6E}" srcOrd="0" destOrd="8" presId="urn:microsoft.com/office/officeart/2005/8/layout/vList2"/>
    <dgm:cxn modelId="{17461C8B-D243-4843-9120-C73AC8CD6CBA}" srcId="{18EE7F6B-9C29-47C8-BEA5-12DA045780C6}" destId="{663026A7-BDA7-453E-AACD-49DB58970449}" srcOrd="1" destOrd="0" parTransId="{93B0AC9B-13F0-4BDD-B7CE-F61A45C864CC}" sibTransId="{71CD7171-6FD0-4F99-9EB5-FE8501BDCC6F}"/>
    <dgm:cxn modelId="{777E389B-E9D6-4B5C-9287-D972B90D2AE3}" srcId="{EC6E2723-8F2A-4FC6-9059-C2292E83C12E}" destId="{092EDA3A-ED93-494A-AD85-23EC0C32D143}" srcOrd="3" destOrd="0" parTransId="{239E27FD-ACA9-487E-B6E9-18225B1CBD52}" sibTransId="{65163CB2-7C54-4B3F-94D9-238D0729E846}"/>
    <dgm:cxn modelId="{DC59B89B-0085-47E8-AA06-D8AE899C454A}" type="presOf" srcId="{58AAEB75-3D12-4C49-BC1F-18275DEEC9E3}" destId="{1406E663-B4AE-4D81-8044-408450F9CB6E}" srcOrd="0" destOrd="3" presId="urn:microsoft.com/office/officeart/2005/8/layout/vList2"/>
    <dgm:cxn modelId="{FDFA71AC-C5EF-4EA5-92D9-AE686162FBD3}" srcId="{F2CAAEB0-EB58-4D6D-B8C4-FC8CEE0C4CCF}" destId="{59CA5D28-D0D7-454B-8A00-039E79DEBBD3}" srcOrd="3" destOrd="0" parTransId="{A951A6E0-F787-42E3-9BAB-5E8F84974F5C}" sibTransId="{550A7EBF-B82D-452A-B294-ED1B7F327141}"/>
    <dgm:cxn modelId="{A8DEA2BF-3A4B-4A1D-A84F-2F5A7837D282}" srcId="{975DC6C4-A0A1-45DB-B0B7-065A469CBD73}" destId="{EC6E2723-8F2A-4FC6-9059-C2292E83C12E}" srcOrd="0" destOrd="0" parTransId="{2D3316DA-790F-4E6B-B99A-53D2D7BCB8BA}" sibTransId="{69D9CE0E-742E-478B-A1A5-20428A1F7900}"/>
    <dgm:cxn modelId="{80FC60C0-6D7E-4EA9-84B2-39BE2156AE3F}" srcId="{F2CAAEB0-EB58-4D6D-B8C4-FC8CEE0C4CCF}" destId="{AD75007F-90CB-4937-B944-405335E725CF}" srcOrd="1" destOrd="0" parTransId="{1B32413E-AF6A-4EB3-A97C-A0C1EDA427C0}" sibTransId="{2C5E6D42-9CA5-40F3-A4BF-342C2E419DE6}"/>
    <dgm:cxn modelId="{A55645CC-C60F-4264-B097-51187109C531}" type="presOf" srcId="{085A103C-3B7D-448A-8BA1-CC0A931ACAEF}" destId="{DA1191BE-F182-4711-90C5-8CAE13C3B283}" srcOrd="0" destOrd="0" presId="urn:microsoft.com/office/officeart/2005/8/layout/vList2"/>
    <dgm:cxn modelId="{7E9E12D9-320C-4CF7-B0BA-1DDAD57BC480}" srcId="{59CA5D28-D0D7-454B-8A00-039E79DEBBD3}" destId="{8E9FD739-3EC4-4B74-8B27-D9F46B07E685}" srcOrd="1" destOrd="0" parTransId="{0E71D32E-132A-4549-BDAC-2BDE08DB6DA5}" sibTransId="{69B909D6-28AA-4D5F-B571-81B43A0620FA}"/>
    <dgm:cxn modelId="{C39B6CDE-42AB-4CC5-9E15-DAA3266EB7F9}" type="presOf" srcId="{8E9FD739-3EC4-4B74-8B27-D9F46B07E685}" destId="{1406E663-B4AE-4D81-8044-408450F9CB6E}" srcOrd="0" destOrd="7" presId="urn:microsoft.com/office/officeart/2005/8/layout/vList2"/>
    <dgm:cxn modelId="{EDF184E5-4DDB-452E-8FB6-5C233A8101B4}" srcId="{F2CAAEB0-EB58-4D6D-B8C4-FC8CEE0C4CCF}" destId="{4EAAADB1-DF4B-4DE7-8CAA-DB815B95F707}" srcOrd="4" destOrd="0" parTransId="{6793B591-8510-4D59-9961-3BFB884A686F}" sibTransId="{B6A01FC4-87BC-45EF-B193-88B7F363DFA7}"/>
    <dgm:cxn modelId="{83A52BEC-4D0A-4A68-A1C7-E52799246922}" srcId="{EC6E2723-8F2A-4FC6-9059-C2292E83C12E}" destId="{1924E240-C528-4B3B-99CA-9C311834BC0D}" srcOrd="2" destOrd="0" parTransId="{42B5B9FD-28BC-4D9E-9BB6-2A84E4BE6CB3}" sibTransId="{09D082EA-EEAD-4827-9FED-5E38B74374E2}"/>
    <dgm:cxn modelId="{77BBA2FF-DAAC-48C8-BF78-66A91B7038F1}" type="presOf" srcId="{18EE7F6B-9C29-47C8-BEA5-12DA045780C6}" destId="{1406E663-B4AE-4D81-8044-408450F9CB6E}" srcOrd="0" destOrd="2" presId="urn:microsoft.com/office/officeart/2005/8/layout/vList2"/>
    <dgm:cxn modelId="{E4AC38D6-1D39-4BF3-9765-6DB707BAC945}" type="presParOf" srcId="{DA17551A-CC7E-4C29-B7F1-956644A00A4D}" destId="{17D2EB8B-3B07-47A0-8788-3C5D6B5840E3}" srcOrd="0" destOrd="0" presId="urn:microsoft.com/office/officeart/2005/8/layout/vList2"/>
    <dgm:cxn modelId="{EF9A598A-DBAB-42F1-B3C1-3ED396C943F2}" type="presParOf" srcId="{DA17551A-CC7E-4C29-B7F1-956644A00A4D}" destId="{DA1191BE-F182-4711-90C5-8CAE13C3B283}" srcOrd="1" destOrd="0" presId="urn:microsoft.com/office/officeart/2005/8/layout/vList2"/>
    <dgm:cxn modelId="{44A53399-C0CD-4CA0-8061-673640C5CC80}" type="presParOf" srcId="{DA17551A-CC7E-4C29-B7F1-956644A00A4D}" destId="{266EEBE2-6E2C-4F67-B1AA-A9B2E31F67FF}" srcOrd="2" destOrd="0" presId="urn:microsoft.com/office/officeart/2005/8/layout/vList2"/>
    <dgm:cxn modelId="{ACD661FC-3092-44CB-A7BA-905B3FDFA34D}" type="presParOf" srcId="{DA17551A-CC7E-4C29-B7F1-956644A00A4D}" destId="{1406E663-B4AE-4D81-8044-408450F9CB6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BDA5D6-5A4E-47E5-8D1A-FF9ED276E1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BA294E8-2798-41E3-AD48-0B56C5B49AAB}">
      <dgm:prSet/>
      <dgm:spPr/>
      <dgm:t>
        <a:bodyPr/>
        <a:lstStyle/>
        <a:p>
          <a:r>
            <a:rPr lang="en-US" dirty="0"/>
            <a:t>Horizontal</a:t>
          </a:r>
        </a:p>
      </dgm:t>
    </dgm:pt>
    <dgm:pt modelId="{EF4D70AC-9F22-44BA-BAE8-9A25C3EAB38D}" type="parTrans" cxnId="{418A5604-4095-4D43-951C-1ABE59336146}">
      <dgm:prSet/>
      <dgm:spPr/>
      <dgm:t>
        <a:bodyPr/>
        <a:lstStyle/>
        <a:p>
          <a:endParaRPr lang="en-US"/>
        </a:p>
      </dgm:t>
    </dgm:pt>
    <dgm:pt modelId="{B00187CF-E4B1-47A9-81F9-8EF656F8FC42}" type="sibTrans" cxnId="{418A5604-4095-4D43-951C-1ABE59336146}">
      <dgm:prSet/>
      <dgm:spPr/>
      <dgm:t>
        <a:bodyPr/>
        <a:lstStyle/>
        <a:p>
          <a:endParaRPr lang="en-US"/>
        </a:p>
      </dgm:t>
    </dgm:pt>
    <dgm:pt modelId="{D93C4A92-67C5-4BF9-A6B5-EE3887ACEEF4}">
      <dgm:prSet/>
      <dgm:spPr/>
      <dgm:t>
        <a:bodyPr/>
        <a:lstStyle/>
        <a:p>
          <a:r>
            <a:rPr lang="en-US" dirty="0"/>
            <a:t>Possible efficiency benefits</a:t>
          </a:r>
        </a:p>
      </dgm:t>
    </dgm:pt>
    <dgm:pt modelId="{A4F2C9D1-70CF-4C89-8BF8-AD16A40AD9EA}" type="parTrans" cxnId="{ACE947B1-3286-4218-BD42-5465F8A5EAD8}">
      <dgm:prSet/>
      <dgm:spPr/>
      <dgm:t>
        <a:bodyPr/>
        <a:lstStyle/>
        <a:p>
          <a:endParaRPr lang="en-US"/>
        </a:p>
      </dgm:t>
    </dgm:pt>
    <dgm:pt modelId="{8D4FD319-8B17-42AF-9D68-3619DBE53BAF}" type="sibTrans" cxnId="{ACE947B1-3286-4218-BD42-5465F8A5EAD8}">
      <dgm:prSet/>
      <dgm:spPr/>
      <dgm:t>
        <a:bodyPr/>
        <a:lstStyle/>
        <a:p>
          <a:endParaRPr lang="en-US"/>
        </a:p>
      </dgm:t>
    </dgm:pt>
    <dgm:pt modelId="{B11D3264-44FC-4F58-A445-480F44E5E55C}">
      <dgm:prSet/>
      <dgm:spPr/>
      <dgm:t>
        <a:bodyPr/>
        <a:lstStyle/>
        <a:p>
          <a:r>
            <a:rPr lang="en-US" dirty="0"/>
            <a:t>e.g. scale economies could lead merger of weak rivals to strengthen competition</a:t>
          </a:r>
        </a:p>
      </dgm:t>
    </dgm:pt>
    <dgm:pt modelId="{0F7E2760-4C01-40B5-A7C0-870C91CFFF6E}" type="parTrans" cxnId="{2B77B47D-A559-4654-9AA0-75B3D2401547}">
      <dgm:prSet/>
      <dgm:spPr/>
      <dgm:t>
        <a:bodyPr/>
        <a:lstStyle/>
        <a:p>
          <a:endParaRPr lang="en-US"/>
        </a:p>
      </dgm:t>
    </dgm:pt>
    <dgm:pt modelId="{3C1767BA-2855-4CE5-99A1-D8771451F7C1}" type="sibTrans" cxnId="{2B77B47D-A559-4654-9AA0-75B3D2401547}">
      <dgm:prSet/>
      <dgm:spPr/>
      <dgm:t>
        <a:bodyPr/>
        <a:lstStyle/>
        <a:p>
          <a:endParaRPr lang="en-US"/>
        </a:p>
      </dgm:t>
    </dgm:pt>
    <dgm:pt modelId="{A7496629-891C-4506-97A5-905701D44535}">
      <dgm:prSet/>
      <dgm:spPr/>
      <dgm:t>
        <a:bodyPr/>
        <a:lstStyle/>
        <a:p>
          <a:r>
            <a:rPr lang="en-US" dirty="0"/>
            <a:t>Double marginalization</a:t>
          </a:r>
        </a:p>
      </dgm:t>
    </dgm:pt>
    <dgm:pt modelId="{55B59B05-2707-4EC9-8EA7-2FA67A178212}" type="parTrans" cxnId="{296DEBDB-FC2B-4421-8723-BBCECDAECE7A}">
      <dgm:prSet/>
      <dgm:spPr/>
      <dgm:t>
        <a:bodyPr/>
        <a:lstStyle/>
        <a:p>
          <a:endParaRPr lang="en-US"/>
        </a:p>
      </dgm:t>
    </dgm:pt>
    <dgm:pt modelId="{D793A8C3-DA9F-471E-8903-B29A37F28F9F}" type="sibTrans" cxnId="{296DEBDB-FC2B-4421-8723-BBCECDAECE7A}">
      <dgm:prSet/>
      <dgm:spPr/>
      <dgm:t>
        <a:bodyPr/>
        <a:lstStyle/>
        <a:p>
          <a:endParaRPr lang="en-US"/>
        </a:p>
      </dgm:t>
    </dgm:pt>
    <dgm:pt modelId="{F243CDC0-DE0F-49FC-A2C2-B3CA3660E6E9}">
      <dgm:prSet/>
      <dgm:spPr/>
      <dgm:t>
        <a:bodyPr/>
        <a:lstStyle/>
        <a:p>
          <a:r>
            <a:rPr lang="en-US" dirty="0"/>
            <a:t>Reduces competition in most cases</a:t>
          </a:r>
        </a:p>
      </dgm:t>
    </dgm:pt>
    <dgm:pt modelId="{647B64FB-957E-4E30-BA26-B7F45D292C4E}" type="parTrans" cxnId="{4F022412-2753-415A-BA86-49A17E1F5DBF}">
      <dgm:prSet/>
      <dgm:spPr/>
      <dgm:t>
        <a:bodyPr/>
        <a:lstStyle/>
        <a:p>
          <a:endParaRPr lang="en-US"/>
        </a:p>
      </dgm:t>
    </dgm:pt>
    <dgm:pt modelId="{234A1554-0F85-486C-83F5-F586299955B1}" type="sibTrans" cxnId="{4F022412-2753-415A-BA86-49A17E1F5DBF}">
      <dgm:prSet/>
      <dgm:spPr/>
      <dgm:t>
        <a:bodyPr/>
        <a:lstStyle/>
        <a:p>
          <a:endParaRPr lang="en-US"/>
        </a:p>
      </dgm:t>
    </dgm:pt>
    <dgm:pt modelId="{B7E9E484-A9A0-4B7B-A8DF-39F5E01FB9DD}">
      <dgm:prSet/>
      <dgm:spPr/>
      <dgm:t>
        <a:bodyPr/>
        <a:lstStyle/>
        <a:p>
          <a:endParaRPr lang="en-US" dirty="0"/>
        </a:p>
      </dgm:t>
    </dgm:pt>
    <dgm:pt modelId="{436F6D7A-AF6C-4EBA-8A76-1D25631D7260}" type="parTrans" cxnId="{A7BCC7A3-3694-465A-8FBE-AF6FAD42A35E}">
      <dgm:prSet/>
      <dgm:spPr/>
      <dgm:t>
        <a:bodyPr/>
        <a:lstStyle/>
        <a:p>
          <a:endParaRPr lang="en-US"/>
        </a:p>
      </dgm:t>
    </dgm:pt>
    <dgm:pt modelId="{8376FE1F-394B-4482-896E-51FF9D01D4A4}" type="sibTrans" cxnId="{A7BCC7A3-3694-465A-8FBE-AF6FAD42A35E}">
      <dgm:prSet/>
      <dgm:spPr/>
      <dgm:t>
        <a:bodyPr/>
        <a:lstStyle/>
        <a:p>
          <a:endParaRPr lang="en-US"/>
        </a:p>
      </dgm:t>
    </dgm:pt>
    <dgm:pt modelId="{C966C895-484D-4AB0-89BD-3ABABED51518}">
      <dgm:prSet/>
      <dgm:spPr/>
      <dgm:t>
        <a:bodyPr/>
        <a:lstStyle/>
        <a:p>
          <a:r>
            <a:rPr lang="en-US" dirty="0"/>
            <a:t>Vertical</a:t>
          </a:r>
        </a:p>
      </dgm:t>
    </dgm:pt>
    <dgm:pt modelId="{0A90A11E-CB95-4322-805D-EC5C51D3A118}" type="parTrans" cxnId="{BECDF61C-5EBD-4A48-A78F-08BBDC86A1FB}">
      <dgm:prSet/>
      <dgm:spPr/>
      <dgm:t>
        <a:bodyPr/>
        <a:lstStyle/>
        <a:p>
          <a:endParaRPr lang="en-US"/>
        </a:p>
      </dgm:t>
    </dgm:pt>
    <dgm:pt modelId="{D5FB2E1F-433E-4161-8B79-D758AC66B601}" type="sibTrans" cxnId="{BECDF61C-5EBD-4A48-A78F-08BBDC86A1FB}">
      <dgm:prSet/>
      <dgm:spPr/>
      <dgm:t>
        <a:bodyPr/>
        <a:lstStyle/>
        <a:p>
          <a:endParaRPr lang="en-US"/>
        </a:p>
      </dgm:t>
    </dgm:pt>
    <dgm:pt modelId="{B63D6739-6192-48B4-B222-64ACF645FE28}">
      <dgm:prSet/>
      <dgm:spPr/>
      <dgm:t>
        <a:bodyPr/>
        <a:lstStyle/>
        <a:p>
          <a:r>
            <a:rPr lang="en-US" dirty="0"/>
            <a:t>In principle, RESOLVES conflict between supplier and retailer/manufacturer for profit, aligning them with customers</a:t>
          </a:r>
        </a:p>
      </dgm:t>
    </dgm:pt>
    <dgm:pt modelId="{46049E55-57AD-4B21-8664-BAE1AD6E96FB}" type="parTrans" cxnId="{572D6A4D-22FD-45A2-AE93-28A8DB03F395}">
      <dgm:prSet/>
      <dgm:spPr/>
      <dgm:t>
        <a:bodyPr/>
        <a:lstStyle/>
        <a:p>
          <a:endParaRPr lang="en-US"/>
        </a:p>
      </dgm:t>
    </dgm:pt>
    <dgm:pt modelId="{61C9318E-BCFD-43BD-A27C-6ADE0EEDB507}" type="sibTrans" cxnId="{572D6A4D-22FD-45A2-AE93-28A8DB03F395}">
      <dgm:prSet/>
      <dgm:spPr/>
      <dgm:t>
        <a:bodyPr/>
        <a:lstStyle/>
        <a:p>
          <a:endParaRPr lang="en-US"/>
        </a:p>
      </dgm:t>
    </dgm:pt>
    <dgm:pt modelId="{85A69CEF-C310-495A-8418-AEFE6EACEC3B}">
      <dgm:prSet/>
      <dgm:spPr/>
      <dgm:t>
        <a:bodyPr/>
        <a:lstStyle/>
        <a:p>
          <a:r>
            <a:rPr lang="en-US"/>
            <a:t>Aligns incentives for investment</a:t>
          </a:r>
          <a:endParaRPr lang="en-US" dirty="0"/>
        </a:p>
      </dgm:t>
    </dgm:pt>
    <dgm:pt modelId="{59DBAAEA-1E96-4FD1-976F-EDDC1DA4C899}" type="parTrans" cxnId="{43448F7A-B971-44CB-8C6B-E8D9CEA3B2FC}">
      <dgm:prSet/>
      <dgm:spPr/>
      <dgm:t>
        <a:bodyPr/>
        <a:lstStyle/>
        <a:p>
          <a:endParaRPr lang="en-US"/>
        </a:p>
      </dgm:t>
    </dgm:pt>
    <dgm:pt modelId="{7B226F0A-A3DC-47F4-B165-29A9E898339B}" type="sibTrans" cxnId="{43448F7A-B971-44CB-8C6B-E8D9CEA3B2FC}">
      <dgm:prSet/>
      <dgm:spPr/>
      <dgm:t>
        <a:bodyPr/>
        <a:lstStyle/>
        <a:p>
          <a:endParaRPr lang="en-US"/>
        </a:p>
      </dgm:t>
    </dgm:pt>
    <dgm:pt modelId="{44C4277A-88FC-45E5-AB4C-E55583410006}">
      <dgm:prSet/>
      <dgm:spPr/>
      <dgm:t>
        <a:bodyPr/>
        <a:lstStyle/>
        <a:p>
          <a:r>
            <a:rPr lang="en-US" dirty="0"/>
            <a:t>Hold-up problems/uncertainty/long-term</a:t>
          </a:r>
        </a:p>
      </dgm:t>
    </dgm:pt>
    <dgm:pt modelId="{CC79F83B-5EAF-41AB-8AB0-F333BD62525E}" type="parTrans" cxnId="{04B7F385-7EB4-47DD-891F-10F3E190BB11}">
      <dgm:prSet/>
      <dgm:spPr/>
      <dgm:t>
        <a:bodyPr/>
        <a:lstStyle/>
        <a:p>
          <a:endParaRPr lang="en-US"/>
        </a:p>
      </dgm:t>
    </dgm:pt>
    <dgm:pt modelId="{C13B8068-2BFD-4BFB-9475-10B32C67D649}" type="sibTrans" cxnId="{04B7F385-7EB4-47DD-891F-10F3E190BB11}">
      <dgm:prSet/>
      <dgm:spPr/>
      <dgm:t>
        <a:bodyPr/>
        <a:lstStyle/>
        <a:p>
          <a:endParaRPr lang="en-US"/>
        </a:p>
      </dgm:t>
    </dgm:pt>
    <dgm:pt modelId="{61F52A96-EE63-45AD-B476-A92C6894F643}">
      <dgm:prSet/>
      <dgm:spPr/>
      <dgm:t>
        <a:bodyPr/>
        <a:lstStyle/>
        <a:p>
          <a:r>
            <a:rPr lang="en-US" dirty="0"/>
            <a:t>Platform Annexation</a:t>
          </a:r>
        </a:p>
      </dgm:t>
    </dgm:pt>
    <dgm:pt modelId="{E1C3D45E-666B-4492-AB57-6FB9FF167E16}" type="parTrans" cxnId="{EDC73414-7FAF-40BC-8234-42B7EE06AD6A}">
      <dgm:prSet/>
      <dgm:spPr/>
      <dgm:t>
        <a:bodyPr/>
        <a:lstStyle/>
        <a:p>
          <a:endParaRPr lang="en-US"/>
        </a:p>
      </dgm:t>
    </dgm:pt>
    <dgm:pt modelId="{66F38CA0-2030-4F9C-97BD-3C0BF6F25D22}" type="sibTrans" cxnId="{EDC73414-7FAF-40BC-8234-42B7EE06AD6A}">
      <dgm:prSet/>
      <dgm:spPr/>
      <dgm:t>
        <a:bodyPr/>
        <a:lstStyle/>
        <a:p>
          <a:endParaRPr lang="en-US"/>
        </a:p>
      </dgm:t>
    </dgm:pt>
    <dgm:pt modelId="{705AF9C6-1F4F-4720-93D9-B4E9CB788483}">
      <dgm:prSet/>
      <dgm:spPr/>
      <dgm:t>
        <a:bodyPr/>
        <a:lstStyle/>
        <a:p>
          <a:r>
            <a:rPr lang="en-US" dirty="0"/>
            <a:t>CREATES conflict between tool and its customers</a:t>
          </a:r>
        </a:p>
      </dgm:t>
    </dgm:pt>
    <dgm:pt modelId="{449BD3C4-8330-44FF-ABE3-45F588F194DC}" type="parTrans" cxnId="{617E7F14-BDBA-4A33-898F-1EFE627359D6}">
      <dgm:prSet/>
      <dgm:spPr/>
      <dgm:t>
        <a:bodyPr/>
        <a:lstStyle/>
        <a:p>
          <a:endParaRPr lang="en-US"/>
        </a:p>
      </dgm:t>
    </dgm:pt>
    <dgm:pt modelId="{B5BCFBA7-F9A4-430E-8003-161C7993B167}" type="sibTrans" cxnId="{617E7F14-BDBA-4A33-898F-1EFE627359D6}">
      <dgm:prSet/>
      <dgm:spPr/>
      <dgm:t>
        <a:bodyPr/>
        <a:lstStyle/>
        <a:p>
          <a:endParaRPr lang="en-US"/>
        </a:p>
      </dgm:t>
    </dgm:pt>
    <dgm:pt modelId="{F5180E2C-15CD-4314-ADC8-0FE15FB0E96A}">
      <dgm:prSet/>
      <dgm:spPr/>
      <dgm:t>
        <a:bodyPr/>
        <a:lstStyle/>
        <a:p>
          <a:r>
            <a:rPr lang="en-US" dirty="0"/>
            <a:t>Negative impact on horizontal competition, entry, etc. </a:t>
          </a:r>
        </a:p>
      </dgm:t>
    </dgm:pt>
    <dgm:pt modelId="{B1E199DC-81BA-4F5A-8CD5-341F716CF064}" type="parTrans" cxnId="{B88061B1-F63E-4150-AB0F-B74F1A3AC628}">
      <dgm:prSet/>
      <dgm:spPr/>
      <dgm:t>
        <a:bodyPr/>
        <a:lstStyle/>
        <a:p>
          <a:endParaRPr lang="en-US"/>
        </a:p>
      </dgm:t>
    </dgm:pt>
    <dgm:pt modelId="{EF3E960D-ACC7-4092-B310-3EC4CA33A162}" type="sibTrans" cxnId="{B88061B1-F63E-4150-AB0F-B74F1A3AC628}">
      <dgm:prSet/>
      <dgm:spPr/>
      <dgm:t>
        <a:bodyPr/>
        <a:lstStyle/>
        <a:p>
          <a:endParaRPr lang="en-US"/>
        </a:p>
      </dgm:t>
    </dgm:pt>
    <dgm:pt modelId="{D83B9EF7-8F4A-47B7-A6F3-941597021FE8}" type="pres">
      <dgm:prSet presAssocID="{D4BDA5D6-5A4E-47E5-8D1A-FF9ED276E131}" presName="linear" presStyleCnt="0">
        <dgm:presLayoutVars>
          <dgm:animLvl val="lvl"/>
          <dgm:resizeHandles val="exact"/>
        </dgm:presLayoutVars>
      </dgm:prSet>
      <dgm:spPr/>
    </dgm:pt>
    <dgm:pt modelId="{2408F35B-B31B-442C-A4F8-AD74EDD18FF0}" type="pres">
      <dgm:prSet presAssocID="{7BA294E8-2798-41E3-AD48-0B56C5B49AAB}" presName="parentText" presStyleLbl="node1" presStyleIdx="0" presStyleCnt="3">
        <dgm:presLayoutVars>
          <dgm:chMax val="0"/>
          <dgm:bulletEnabled val="1"/>
        </dgm:presLayoutVars>
      </dgm:prSet>
      <dgm:spPr/>
    </dgm:pt>
    <dgm:pt modelId="{68151059-38FE-49A4-92E6-C05E9D18E691}" type="pres">
      <dgm:prSet presAssocID="{7BA294E8-2798-41E3-AD48-0B56C5B49AAB}" presName="childText" presStyleLbl="revTx" presStyleIdx="0" presStyleCnt="3">
        <dgm:presLayoutVars>
          <dgm:bulletEnabled val="1"/>
        </dgm:presLayoutVars>
      </dgm:prSet>
      <dgm:spPr/>
    </dgm:pt>
    <dgm:pt modelId="{8C886B1C-9170-497D-932A-AAF01BAFA07F}" type="pres">
      <dgm:prSet presAssocID="{C966C895-484D-4AB0-89BD-3ABABED51518}" presName="parentText" presStyleLbl="node1" presStyleIdx="1" presStyleCnt="3">
        <dgm:presLayoutVars>
          <dgm:chMax val="0"/>
          <dgm:bulletEnabled val="1"/>
        </dgm:presLayoutVars>
      </dgm:prSet>
      <dgm:spPr/>
    </dgm:pt>
    <dgm:pt modelId="{9D80BCBF-7135-431B-BA4B-36ECC7FE39B6}" type="pres">
      <dgm:prSet presAssocID="{C966C895-484D-4AB0-89BD-3ABABED51518}" presName="childText" presStyleLbl="revTx" presStyleIdx="1" presStyleCnt="3">
        <dgm:presLayoutVars>
          <dgm:bulletEnabled val="1"/>
        </dgm:presLayoutVars>
      </dgm:prSet>
      <dgm:spPr/>
    </dgm:pt>
    <dgm:pt modelId="{EF086678-64F5-4D2D-8346-7B89AC54A9AE}" type="pres">
      <dgm:prSet presAssocID="{61F52A96-EE63-45AD-B476-A92C6894F643}" presName="parentText" presStyleLbl="node1" presStyleIdx="2" presStyleCnt="3">
        <dgm:presLayoutVars>
          <dgm:chMax val="0"/>
          <dgm:bulletEnabled val="1"/>
        </dgm:presLayoutVars>
      </dgm:prSet>
      <dgm:spPr/>
    </dgm:pt>
    <dgm:pt modelId="{03F187ED-B6EA-4EA1-B8A7-5CB16A5CCC47}" type="pres">
      <dgm:prSet presAssocID="{61F52A96-EE63-45AD-B476-A92C6894F643}" presName="childText" presStyleLbl="revTx" presStyleIdx="2" presStyleCnt="3">
        <dgm:presLayoutVars>
          <dgm:bulletEnabled val="1"/>
        </dgm:presLayoutVars>
      </dgm:prSet>
      <dgm:spPr/>
    </dgm:pt>
  </dgm:ptLst>
  <dgm:cxnLst>
    <dgm:cxn modelId="{6D6C7A00-64EB-4200-8D4B-0F94088906E6}" type="presOf" srcId="{D93C4A92-67C5-4BF9-A6B5-EE3887ACEEF4}" destId="{68151059-38FE-49A4-92E6-C05E9D18E691}" srcOrd="0" destOrd="1" presId="urn:microsoft.com/office/officeart/2005/8/layout/vList2"/>
    <dgm:cxn modelId="{418A5604-4095-4D43-951C-1ABE59336146}" srcId="{D4BDA5D6-5A4E-47E5-8D1A-FF9ED276E131}" destId="{7BA294E8-2798-41E3-AD48-0B56C5B49AAB}" srcOrd="0" destOrd="0" parTransId="{EF4D70AC-9F22-44BA-BAE8-9A25C3EAB38D}" sibTransId="{B00187CF-E4B1-47A9-81F9-8EF656F8FC42}"/>
    <dgm:cxn modelId="{FB1D140B-4445-4644-A195-C25596A0DD25}" type="presOf" srcId="{61F52A96-EE63-45AD-B476-A92C6894F643}" destId="{EF086678-64F5-4D2D-8346-7B89AC54A9AE}" srcOrd="0" destOrd="0" presId="urn:microsoft.com/office/officeart/2005/8/layout/vList2"/>
    <dgm:cxn modelId="{0B234210-9B48-4C83-9573-B2F67F1036DB}" type="presOf" srcId="{F5180E2C-15CD-4314-ADC8-0FE15FB0E96A}" destId="{03F187ED-B6EA-4EA1-B8A7-5CB16A5CCC47}" srcOrd="0" destOrd="1" presId="urn:microsoft.com/office/officeart/2005/8/layout/vList2"/>
    <dgm:cxn modelId="{4F022412-2753-415A-BA86-49A17E1F5DBF}" srcId="{7BA294E8-2798-41E3-AD48-0B56C5B49AAB}" destId="{F243CDC0-DE0F-49FC-A2C2-B3CA3660E6E9}" srcOrd="0" destOrd="0" parTransId="{647B64FB-957E-4E30-BA26-B7F45D292C4E}" sibTransId="{234A1554-0F85-486C-83F5-F586299955B1}"/>
    <dgm:cxn modelId="{EDC73414-7FAF-40BC-8234-42B7EE06AD6A}" srcId="{D4BDA5D6-5A4E-47E5-8D1A-FF9ED276E131}" destId="{61F52A96-EE63-45AD-B476-A92C6894F643}" srcOrd="2" destOrd="0" parTransId="{E1C3D45E-666B-4492-AB57-6FB9FF167E16}" sibTransId="{66F38CA0-2030-4F9C-97BD-3C0BF6F25D22}"/>
    <dgm:cxn modelId="{617E7F14-BDBA-4A33-898F-1EFE627359D6}" srcId="{61F52A96-EE63-45AD-B476-A92C6894F643}" destId="{705AF9C6-1F4F-4720-93D9-B4E9CB788483}" srcOrd="0" destOrd="0" parTransId="{449BD3C4-8330-44FF-ABE3-45F588F194DC}" sibTransId="{B5BCFBA7-F9A4-430E-8003-161C7993B167}"/>
    <dgm:cxn modelId="{C5D78718-EA8D-4B77-A73E-D0BF8946B92F}" type="presOf" srcId="{F243CDC0-DE0F-49FC-A2C2-B3CA3660E6E9}" destId="{68151059-38FE-49A4-92E6-C05E9D18E691}" srcOrd="0" destOrd="0" presId="urn:microsoft.com/office/officeart/2005/8/layout/vList2"/>
    <dgm:cxn modelId="{9A2D5619-8177-4E69-9C1B-A058BCF4AE70}" type="presOf" srcId="{B63D6739-6192-48B4-B222-64ACF645FE28}" destId="{9D80BCBF-7135-431B-BA4B-36ECC7FE39B6}" srcOrd="0" destOrd="1" presId="urn:microsoft.com/office/officeart/2005/8/layout/vList2"/>
    <dgm:cxn modelId="{BECDF61C-5EBD-4A48-A78F-08BBDC86A1FB}" srcId="{D4BDA5D6-5A4E-47E5-8D1A-FF9ED276E131}" destId="{C966C895-484D-4AB0-89BD-3ABABED51518}" srcOrd="1" destOrd="0" parTransId="{0A90A11E-CB95-4322-805D-EC5C51D3A118}" sibTransId="{D5FB2E1F-433E-4161-8B79-D758AC66B601}"/>
    <dgm:cxn modelId="{5ACFC124-CFB0-4D8C-97F9-F6426A8689B3}" type="presOf" srcId="{A7496629-891C-4506-97A5-905701D44535}" destId="{9D80BCBF-7135-431B-BA4B-36ECC7FE39B6}" srcOrd="0" destOrd="0" presId="urn:microsoft.com/office/officeart/2005/8/layout/vList2"/>
    <dgm:cxn modelId="{24E16B66-37EA-48B9-9284-E38FCDC0A5BD}" type="presOf" srcId="{B11D3264-44FC-4F58-A445-480F44E5E55C}" destId="{68151059-38FE-49A4-92E6-C05E9D18E691}" srcOrd="0" destOrd="2" presId="urn:microsoft.com/office/officeart/2005/8/layout/vList2"/>
    <dgm:cxn modelId="{4D7A214B-382E-4FAD-990C-8C4AAF956ECC}" type="presOf" srcId="{C966C895-484D-4AB0-89BD-3ABABED51518}" destId="{8C886B1C-9170-497D-932A-AAF01BAFA07F}" srcOrd="0" destOrd="0" presId="urn:microsoft.com/office/officeart/2005/8/layout/vList2"/>
    <dgm:cxn modelId="{572D6A4D-22FD-45A2-AE93-28A8DB03F395}" srcId="{A7496629-891C-4506-97A5-905701D44535}" destId="{B63D6739-6192-48B4-B222-64ACF645FE28}" srcOrd="0" destOrd="0" parTransId="{46049E55-57AD-4B21-8664-BAE1AD6E96FB}" sibTransId="{61C9318E-BCFD-43BD-A27C-6ADE0EEDB507}"/>
    <dgm:cxn modelId="{6C86B56E-4C31-45A3-B94A-842E93A21999}" type="presOf" srcId="{85A69CEF-C310-495A-8418-AEFE6EACEC3B}" destId="{9D80BCBF-7135-431B-BA4B-36ECC7FE39B6}" srcOrd="0" destOrd="2" presId="urn:microsoft.com/office/officeart/2005/8/layout/vList2"/>
    <dgm:cxn modelId="{43448F7A-B971-44CB-8C6B-E8D9CEA3B2FC}" srcId="{C966C895-484D-4AB0-89BD-3ABABED51518}" destId="{85A69CEF-C310-495A-8418-AEFE6EACEC3B}" srcOrd="1" destOrd="0" parTransId="{59DBAAEA-1E96-4FD1-976F-EDDC1DA4C899}" sibTransId="{7B226F0A-A3DC-47F4-B165-29A9E898339B}"/>
    <dgm:cxn modelId="{2B77B47D-A559-4654-9AA0-75B3D2401547}" srcId="{D93C4A92-67C5-4BF9-A6B5-EE3887ACEEF4}" destId="{B11D3264-44FC-4F58-A445-480F44E5E55C}" srcOrd="0" destOrd="0" parTransId="{0F7E2760-4C01-40B5-A7C0-870C91CFFF6E}" sibTransId="{3C1767BA-2855-4CE5-99A1-D8771451F7C1}"/>
    <dgm:cxn modelId="{04B7F385-7EB4-47DD-891F-10F3E190BB11}" srcId="{85A69CEF-C310-495A-8418-AEFE6EACEC3B}" destId="{44C4277A-88FC-45E5-AB4C-E55583410006}" srcOrd="0" destOrd="0" parTransId="{CC79F83B-5EAF-41AB-8AB0-F333BD62525E}" sibTransId="{C13B8068-2BFD-4BFB-9475-10B32C67D649}"/>
    <dgm:cxn modelId="{3F40759B-CF1A-48DC-9B95-F0E34DEA847C}" type="presOf" srcId="{D4BDA5D6-5A4E-47E5-8D1A-FF9ED276E131}" destId="{D83B9EF7-8F4A-47B7-A6F3-941597021FE8}" srcOrd="0" destOrd="0" presId="urn:microsoft.com/office/officeart/2005/8/layout/vList2"/>
    <dgm:cxn modelId="{7FB96FA0-A524-46F8-BCCD-954FDBA92B33}" type="presOf" srcId="{7BA294E8-2798-41E3-AD48-0B56C5B49AAB}" destId="{2408F35B-B31B-442C-A4F8-AD74EDD18FF0}" srcOrd="0" destOrd="0" presId="urn:microsoft.com/office/officeart/2005/8/layout/vList2"/>
    <dgm:cxn modelId="{A7BCC7A3-3694-465A-8FBE-AF6FAD42A35E}" srcId="{7BA294E8-2798-41E3-AD48-0B56C5B49AAB}" destId="{B7E9E484-A9A0-4B7B-A8DF-39F5E01FB9DD}" srcOrd="2" destOrd="0" parTransId="{436F6D7A-AF6C-4EBA-8A76-1D25631D7260}" sibTransId="{8376FE1F-394B-4482-896E-51FF9D01D4A4}"/>
    <dgm:cxn modelId="{B88061B1-F63E-4150-AB0F-B74F1A3AC628}" srcId="{61F52A96-EE63-45AD-B476-A92C6894F643}" destId="{F5180E2C-15CD-4314-ADC8-0FE15FB0E96A}" srcOrd="1" destOrd="0" parTransId="{B1E199DC-81BA-4F5A-8CD5-341F716CF064}" sibTransId="{EF3E960D-ACC7-4092-B310-3EC4CA33A162}"/>
    <dgm:cxn modelId="{ACE947B1-3286-4218-BD42-5465F8A5EAD8}" srcId="{7BA294E8-2798-41E3-AD48-0B56C5B49AAB}" destId="{D93C4A92-67C5-4BF9-A6B5-EE3887ACEEF4}" srcOrd="1" destOrd="0" parTransId="{A4F2C9D1-70CF-4C89-8BF8-AD16A40AD9EA}" sibTransId="{8D4FD319-8B17-42AF-9D68-3619DBE53BAF}"/>
    <dgm:cxn modelId="{EE20ACC1-3163-4812-BE90-A51BB9CD4B1E}" type="presOf" srcId="{B7E9E484-A9A0-4B7B-A8DF-39F5E01FB9DD}" destId="{68151059-38FE-49A4-92E6-C05E9D18E691}" srcOrd="0" destOrd="3" presId="urn:microsoft.com/office/officeart/2005/8/layout/vList2"/>
    <dgm:cxn modelId="{AEAF54CF-2F35-4A30-919D-C585FE0E02DF}" type="presOf" srcId="{44C4277A-88FC-45E5-AB4C-E55583410006}" destId="{9D80BCBF-7135-431B-BA4B-36ECC7FE39B6}" srcOrd="0" destOrd="3" presId="urn:microsoft.com/office/officeart/2005/8/layout/vList2"/>
    <dgm:cxn modelId="{296DEBDB-FC2B-4421-8723-BBCECDAECE7A}" srcId="{C966C895-484D-4AB0-89BD-3ABABED51518}" destId="{A7496629-891C-4506-97A5-905701D44535}" srcOrd="0" destOrd="0" parTransId="{55B59B05-2707-4EC9-8EA7-2FA67A178212}" sibTransId="{D793A8C3-DA9F-471E-8903-B29A37F28F9F}"/>
    <dgm:cxn modelId="{51787EF0-4EDE-471D-B073-45CDA2BB390F}" type="presOf" srcId="{705AF9C6-1F4F-4720-93D9-B4E9CB788483}" destId="{03F187ED-B6EA-4EA1-B8A7-5CB16A5CCC47}" srcOrd="0" destOrd="0" presId="urn:microsoft.com/office/officeart/2005/8/layout/vList2"/>
    <dgm:cxn modelId="{B3D28EA2-366E-43FE-B42F-3EA31D3A5846}" type="presParOf" srcId="{D83B9EF7-8F4A-47B7-A6F3-941597021FE8}" destId="{2408F35B-B31B-442C-A4F8-AD74EDD18FF0}" srcOrd="0" destOrd="0" presId="urn:microsoft.com/office/officeart/2005/8/layout/vList2"/>
    <dgm:cxn modelId="{F44543FB-5343-4D8F-AC13-34DF456A3C16}" type="presParOf" srcId="{D83B9EF7-8F4A-47B7-A6F3-941597021FE8}" destId="{68151059-38FE-49A4-92E6-C05E9D18E691}" srcOrd="1" destOrd="0" presId="urn:microsoft.com/office/officeart/2005/8/layout/vList2"/>
    <dgm:cxn modelId="{2C3C0972-6476-4921-BC38-C0491906F6B2}" type="presParOf" srcId="{D83B9EF7-8F4A-47B7-A6F3-941597021FE8}" destId="{8C886B1C-9170-497D-932A-AAF01BAFA07F}" srcOrd="2" destOrd="0" presId="urn:microsoft.com/office/officeart/2005/8/layout/vList2"/>
    <dgm:cxn modelId="{122D9310-9B15-4001-A07A-25D9CC5DCFAC}" type="presParOf" srcId="{D83B9EF7-8F4A-47B7-A6F3-941597021FE8}" destId="{9D80BCBF-7135-431B-BA4B-36ECC7FE39B6}" srcOrd="3" destOrd="0" presId="urn:microsoft.com/office/officeart/2005/8/layout/vList2"/>
    <dgm:cxn modelId="{72B86BA9-06A2-48A3-B722-8CC9080700D1}" type="presParOf" srcId="{D83B9EF7-8F4A-47B7-A6F3-941597021FE8}" destId="{EF086678-64F5-4D2D-8346-7B89AC54A9AE}" srcOrd="4" destOrd="0" presId="urn:microsoft.com/office/officeart/2005/8/layout/vList2"/>
    <dgm:cxn modelId="{12A72C1D-7E3D-4063-9E81-6886D8AFC9F4}" type="presParOf" srcId="{D83B9EF7-8F4A-47B7-A6F3-941597021FE8}" destId="{03F187ED-B6EA-4EA1-B8A7-5CB16A5CCC4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7BE0D0-76EF-404F-99EF-23EED2D15CDD}"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2FEBB1BA-D3BA-4765-81B1-AEF1D42F0135}">
      <dgm:prSet/>
      <dgm:spPr/>
      <dgm:t>
        <a:bodyPr/>
        <a:lstStyle/>
        <a:p>
          <a:r>
            <a:rPr lang="en-US"/>
            <a:t>Quality of product depends on investment, size of customer base</a:t>
          </a:r>
        </a:p>
      </dgm:t>
    </dgm:pt>
    <dgm:pt modelId="{88E5AD4D-03C9-4EA7-9E93-31D7C4521C70}" type="parTrans" cxnId="{48325DCF-CBAF-4A80-BBFA-189B5114E64C}">
      <dgm:prSet/>
      <dgm:spPr/>
      <dgm:t>
        <a:bodyPr/>
        <a:lstStyle/>
        <a:p>
          <a:endParaRPr lang="en-US" sz="2000"/>
        </a:p>
      </dgm:t>
    </dgm:pt>
    <dgm:pt modelId="{D3C4DDC5-B36C-4186-AEA5-AA329986C34D}" type="sibTrans" cxnId="{48325DCF-CBAF-4A80-BBFA-189B5114E64C}">
      <dgm:prSet/>
      <dgm:spPr/>
      <dgm:t>
        <a:bodyPr/>
        <a:lstStyle/>
        <a:p>
          <a:endParaRPr lang="en-US"/>
        </a:p>
      </dgm:t>
    </dgm:pt>
    <dgm:pt modelId="{1BE4A7B8-6AC2-4B22-92CF-BBA405EB2E6A}">
      <dgm:prSet/>
      <dgm:spPr/>
      <dgm:t>
        <a:bodyPr/>
        <a:lstStyle/>
        <a:p>
          <a:r>
            <a:rPr lang="en-US"/>
            <a:t>E.g. marketplace, review site (network effects), algorithmic learning for search, etc.</a:t>
          </a:r>
        </a:p>
      </dgm:t>
    </dgm:pt>
    <dgm:pt modelId="{53EBEEE5-1558-4041-B237-3C11F3F50F7D}" type="parTrans" cxnId="{E718DE70-5D99-49E0-BB0D-94C576993BA3}">
      <dgm:prSet/>
      <dgm:spPr/>
      <dgm:t>
        <a:bodyPr/>
        <a:lstStyle/>
        <a:p>
          <a:endParaRPr lang="en-US" sz="2000"/>
        </a:p>
      </dgm:t>
    </dgm:pt>
    <dgm:pt modelId="{13C6B6A9-BBED-4EF7-94FD-312E7AB79DC5}" type="sibTrans" cxnId="{E718DE70-5D99-49E0-BB0D-94C576993BA3}">
      <dgm:prSet/>
      <dgm:spPr/>
      <dgm:t>
        <a:bodyPr/>
        <a:lstStyle/>
        <a:p>
          <a:endParaRPr lang="en-US"/>
        </a:p>
      </dgm:t>
    </dgm:pt>
    <dgm:pt modelId="{048B4E47-3484-406D-8BD0-AEA6987B3080}">
      <dgm:prSet/>
      <dgm:spPr/>
      <dgm:t>
        <a:bodyPr/>
        <a:lstStyle/>
        <a:p>
          <a:r>
            <a:rPr lang="en-US" dirty="0"/>
            <a:t>Expected lifetime value (LTV(Q)) of a customer increasing with size of customer base Q, expected future size</a:t>
          </a:r>
        </a:p>
      </dgm:t>
    </dgm:pt>
    <dgm:pt modelId="{4A433DDD-7FCF-452B-83AA-2E95B6FFA7AF}" type="parTrans" cxnId="{9F0E190B-01B2-47D2-9512-B52CFE9090D9}">
      <dgm:prSet/>
      <dgm:spPr/>
      <dgm:t>
        <a:bodyPr/>
        <a:lstStyle/>
        <a:p>
          <a:endParaRPr lang="en-US" sz="2000"/>
        </a:p>
      </dgm:t>
    </dgm:pt>
    <dgm:pt modelId="{907999CF-8E33-48C1-B71C-C8A0453D9CB6}" type="sibTrans" cxnId="{9F0E190B-01B2-47D2-9512-B52CFE9090D9}">
      <dgm:prSet/>
      <dgm:spPr/>
      <dgm:t>
        <a:bodyPr/>
        <a:lstStyle/>
        <a:p>
          <a:endParaRPr lang="en-US"/>
        </a:p>
      </dgm:t>
    </dgm:pt>
    <dgm:pt modelId="{5877B1D8-374B-4D64-93A4-EE92716B7A67}">
      <dgm:prSet/>
      <dgm:spPr/>
      <dgm:t>
        <a:bodyPr/>
        <a:lstStyle/>
        <a:p>
          <a:r>
            <a:rPr lang="en-US"/>
            <a:t>Attract consumers through marketing and other distribution</a:t>
          </a:r>
        </a:p>
      </dgm:t>
    </dgm:pt>
    <dgm:pt modelId="{731E3408-A015-47CA-8F68-35E478A1D412}" type="parTrans" cxnId="{55E35678-4CF7-4260-BF90-B96CDD74D4C5}">
      <dgm:prSet/>
      <dgm:spPr/>
      <dgm:t>
        <a:bodyPr/>
        <a:lstStyle/>
        <a:p>
          <a:endParaRPr lang="en-US" sz="2000"/>
        </a:p>
      </dgm:t>
    </dgm:pt>
    <dgm:pt modelId="{B9CA3B95-000A-4637-94C8-FA95600BD9D2}" type="sibTrans" cxnId="{55E35678-4CF7-4260-BF90-B96CDD74D4C5}">
      <dgm:prSet/>
      <dgm:spPr/>
      <dgm:t>
        <a:bodyPr/>
        <a:lstStyle/>
        <a:p>
          <a:endParaRPr lang="en-US"/>
        </a:p>
      </dgm:t>
    </dgm:pt>
    <dgm:pt modelId="{2301683E-C2F6-4C0A-9EAC-32B2D2352D4C}">
      <dgm:prSet/>
      <dgm:spPr/>
      <dgm:t>
        <a:bodyPr/>
        <a:lstStyle/>
        <a:p>
          <a:r>
            <a:rPr lang="en-US" dirty="0"/>
            <a:t>Increasing marginal cost of acquiring consumers in each channel: CAC(Q) increases in the number of consumers firm attempts to acquire</a:t>
          </a:r>
        </a:p>
      </dgm:t>
    </dgm:pt>
    <dgm:pt modelId="{2DC044E0-EE40-4890-B7EC-F9F000DFCB6D}" type="parTrans" cxnId="{3579DF75-A7AF-48C5-B9C1-FE4C9AD2D6A2}">
      <dgm:prSet/>
      <dgm:spPr/>
      <dgm:t>
        <a:bodyPr/>
        <a:lstStyle/>
        <a:p>
          <a:endParaRPr lang="en-US" sz="2000"/>
        </a:p>
      </dgm:t>
    </dgm:pt>
    <dgm:pt modelId="{5BF0C708-F09A-4EA3-9F31-5503E69BF86D}" type="sibTrans" cxnId="{3579DF75-A7AF-48C5-B9C1-FE4C9AD2D6A2}">
      <dgm:prSet/>
      <dgm:spPr/>
      <dgm:t>
        <a:bodyPr/>
        <a:lstStyle/>
        <a:p>
          <a:endParaRPr lang="en-US"/>
        </a:p>
      </dgm:t>
    </dgm:pt>
    <dgm:pt modelId="{EFBA546A-860B-4D4C-9188-43FAD15CB349}">
      <dgm:prSet/>
      <dgm:spPr/>
      <dgm:t>
        <a:bodyPr/>
        <a:lstStyle/>
        <a:p>
          <a:r>
            <a:rPr lang="en-US"/>
            <a:t>Potential for “free” traffic: search engines/search services of a platform</a:t>
          </a:r>
        </a:p>
      </dgm:t>
    </dgm:pt>
    <dgm:pt modelId="{E3DE3B89-A2D0-430A-A2B4-FC6EDAE22E89}" type="parTrans" cxnId="{709ADB61-E6C5-427D-AD23-1515E478A980}">
      <dgm:prSet/>
      <dgm:spPr/>
      <dgm:t>
        <a:bodyPr/>
        <a:lstStyle/>
        <a:p>
          <a:endParaRPr lang="en-US" sz="2000"/>
        </a:p>
      </dgm:t>
    </dgm:pt>
    <dgm:pt modelId="{A7F7D33B-97D8-446E-BA22-F5A1B1F169E9}" type="sibTrans" cxnId="{709ADB61-E6C5-427D-AD23-1515E478A980}">
      <dgm:prSet/>
      <dgm:spPr/>
      <dgm:t>
        <a:bodyPr/>
        <a:lstStyle/>
        <a:p>
          <a:endParaRPr lang="en-US"/>
        </a:p>
      </dgm:t>
    </dgm:pt>
    <dgm:pt modelId="{12B0D414-BFA3-48A2-988D-EAB128FB16BD}">
      <dgm:prSet/>
      <dgm:spPr/>
      <dgm:t>
        <a:bodyPr/>
        <a:lstStyle/>
        <a:p>
          <a:r>
            <a:rPr lang="en-US"/>
            <a:t>Funding/operation</a:t>
          </a:r>
        </a:p>
      </dgm:t>
    </dgm:pt>
    <dgm:pt modelId="{DFFB3BAB-A56A-4B35-AA63-7420B7D4E3A3}" type="parTrans" cxnId="{DBD10908-AC50-4C6B-9AAA-C4F38C437EE7}">
      <dgm:prSet/>
      <dgm:spPr/>
      <dgm:t>
        <a:bodyPr/>
        <a:lstStyle/>
        <a:p>
          <a:endParaRPr lang="en-US" sz="2000"/>
        </a:p>
      </dgm:t>
    </dgm:pt>
    <dgm:pt modelId="{308B249B-4D83-4773-8EEF-315FEB8BEA59}" type="sibTrans" cxnId="{DBD10908-AC50-4C6B-9AAA-C4F38C437EE7}">
      <dgm:prSet/>
      <dgm:spPr/>
      <dgm:t>
        <a:bodyPr/>
        <a:lstStyle/>
        <a:p>
          <a:endParaRPr lang="en-US"/>
        </a:p>
      </dgm:t>
    </dgm:pt>
    <dgm:pt modelId="{95142BA1-E220-4E89-ACCE-79DD0CE65DD1}">
      <dgm:prSet/>
      <dgm:spPr/>
      <dgm:t>
        <a:bodyPr/>
        <a:lstStyle/>
        <a:p>
          <a:pPr algn="l"/>
          <a:r>
            <a:rPr lang="en-US" dirty="0"/>
            <a:t>Let Q be target customer base, r be the R&amp;D investment</a:t>
          </a:r>
        </a:p>
      </dgm:t>
    </dgm:pt>
    <dgm:pt modelId="{A25C9891-CF76-49DA-B56E-E62FB228E2B0}" type="parTrans" cxnId="{A3105BA4-277C-4CD2-AA32-73980B8E6267}">
      <dgm:prSet/>
      <dgm:spPr/>
      <dgm:t>
        <a:bodyPr/>
        <a:lstStyle/>
        <a:p>
          <a:endParaRPr lang="en-US" sz="2000"/>
        </a:p>
      </dgm:t>
    </dgm:pt>
    <dgm:pt modelId="{3C044374-0DC9-4CCF-80C2-99D097770828}" type="sibTrans" cxnId="{A3105BA4-277C-4CD2-AA32-73980B8E6267}">
      <dgm:prSet/>
      <dgm:spPr/>
      <dgm:t>
        <a:bodyPr/>
        <a:lstStyle/>
        <a:p>
          <a:endParaRPr lang="en-US"/>
        </a:p>
      </dgm:t>
    </dgm:pt>
    <dgm:pt modelId="{72D4E6FF-E5C8-45BB-AF9C-A12CFC9D484D}">
      <dgm:prSet/>
      <dgm:spPr/>
      <dgm:t>
        <a:bodyPr/>
        <a:lstStyle/>
        <a:p>
          <a:pPr algn="l"/>
          <a:r>
            <a:rPr lang="en-US" dirty="0"/>
            <a:t>Compute expected value of customer over moderate horizon (e.g. one year) when pricing optimally: LTV(</a:t>
          </a:r>
          <a:r>
            <a:rPr lang="en-US" dirty="0" err="1"/>
            <a:t>Q,r</a:t>
          </a:r>
          <a:r>
            <a:rPr lang="en-US" dirty="0"/>
            <a:t>)</a:t>
          </a:r>
        </a:p>
      </dgm:t>
    </dgm:pt>
    <dgm:pt modelId="{A4A2C412-D6AC-4224-BCEF-48116AAE894A}" type="parTrans" cxnId="{90A8F1D3-29FB-418A-85F2-CF424E8C1561}">
      <dgm:prSet/>
      <dgm:spPr/>
      <dgm:t>
        <a:bodyPr/>
        <a:lstStyle/>
        <a:p>
          <a:endParaRPr lang="en-US" sz="2000"/>
        </a:p>
      </dgm:t>
    </dgm:pt>
    <dgm:pt modelId="{F41B9B94-E1F4-4A8E-941E-CBC209C7D866}" type="sibTrans" cxnId="{90A8F1D3-29FB-418A-85F2-CF424E8C1561}">
      <dgm:prSet/>
      <dgm:spPr/>
      <dgm:t>
        <a:bodyPr/>
        <a:lstStyle/>
        <a:p>
          <a:endParaRPr lang="en-US"/>
        </a:p>
      </dgm:t>
    </dgm:pt>
    <dgm:pt modelId="{0DE0EB36-5F87-4570-A0C2-9C89BE771C91}">
      <dgm:prSet/>
      <dgm:spPr/>
      <dgm:t>
        <a:bodyPr/>
        <a:lstStyle/>
        <a:p>
          <a:pPr algn="l"/>
          <a:r>
            <a:rPr lang="en-US" dirty="0"/>
            <a:t>Choose marketing </a:t>
          </a:r>
          <a:r>
            <a:rPr lang="en-US" dirty="0" err="1"/>
            <a:t>inves</a:t>
          </a:r>
          <a:r>
            <a:rPr lang="en-US" dirty="0"/>
            <a:t> to target Q, </a:t>
          </a:r>
        </a:p>
      </dgm:t>
    </dgm:pt>
    <dgm:pt modelId="{EA6D15F6-4033-4517-B068-C1D9EC986147}" type="parTrans" cxnId="{D30FCAE8-9C21-416C-9DB2-F0FAB80789AA}">
      <dgm:prSet/>
      <dgm:spPr/>
      <dgm:t>
        <a:bodyPr/>
        <a:lstStyle/>
        <a:p>
          <a:endParaRPr lang="en-US" sz="2000"/>
        </a:p>
      </dgm:t>
    </dgm:pt>
    <dgm:pt modelId="{BFB38053-8A59-430D-A827-782ECB0F5F5A}" type="sibTrans" cxnId="{D30FCAE8-9C21-416C-9DB2-F0FAB80789AA}">
      <dgm:prSet/>
      <dgm:spPr/>
      <dgm:t>
        <a:bodyPr/>
        <a:lstStyle/>
        <a:p>
          <a:endParaRPr lang="en-US"/>
        </a:p>
      </dgm:t>
    </dgm:pt>
    <dgm:pt modelId="{59DFE2F8-123E-49AD-B5A0-813D188B6A47}">
      <dgm:prSet/>
      <dgm:spPr/>
      <dgm:t>
        <a:bodyPr/>
        <a:lstStyle/>
        <a:p>
          <a:pPr algn="l"/>
          <a:r>
            <a:rPr lang="en-US" dirty="0"/>
            <a:t>Raise capital; need to grow as fast as possible to cover fixed costs before run out of capital</a:t>
          </a:r>
        </a:p>
      </dgm:t>
    </dgm:pt>
    <dgm:pt modelId="{E7FF86E1-B973-414A-926F-0A53C9B1386D}" type="parTrans" cxnId="{AA9B3FBE-236C-40AB-A568-2A1311D27D6D}">
      <dgm:prSet/>
      <dgm:spPr/>
      <dgm:t>
        <a:bodyPr/>
        <a:lstStyle/>
        <a:p>
          <a:endParaRPr lang="en-US" sz="2000"/>
        </a:p>
      </dgm:t>
    </dgm:pt>
    <dgm:pt modelId="{CF8D6359-3357-4505-87D0-0860A77FC2BA}" type="sibTrans" cxnId="{AA9B3FBE-236C-40AB-A568-2A1311D27D6D}">
      <dgm:prSet/>
      <dgm:spPr/>
      <dgm:t>
        <a:bodyPr/>
        <a:lstStyle/>
        <a:p>
          <a:endParaRPr lang="en-US"/>
        </a:p>
      </dgm:t>
    </dgm:pt>
    <dgm:pt modelId="{FA55169A-9576-43D8-AE78-CA2D452A2039}">
      <dgm:prSet/>
      <dgm:spPr/>
      <dgm:t>
        <a:bodyPr/>
        <a:lstStyle/>
        <a:p>
          <a:pPr algn="l"/>
          <a:r>
            <a:rPr lang="en-US"/>
            <a:t>Vertical manipulation and ad market inefficiencies have huge effect on customer acquisition costs for a given desired customer base</a:t>
          </a:r>
        </a:p>
      </dgm:t>
    </dgm:pt>
    <dgm:pt modelId="{FAF2976B-F930-4B99-BEB4-14188148D842}" type="parTrans" cxnId="{95B5427D-E0C3-470E-AC24-003A3CA71527}">
      <dgm:prSet/>
      <dgm:spPr/>
      <dgm:t>
        <a:bodyPr/>
        <a:lstStyle/>
        <a:p>
          <a:endParaRPr lang="en-US" sz="2000"/>
        </a:p>
      </dgm:t>
    </dgm:pt>
    <dgm:pt modelId="{39A9FBC4-1AE7-454F-8680-1BBE0836056C}" type="sibTrans" cxnId="{95B5427D-E0C3-470E-AC24-003A3CA71527}">
      <dgm:prSet/>
      <dgm:spPr/>
      <dgm:t>
        <a:bodyPr/>
        <a:lstStyle/>
        <a:p>
          <a:endParaRPr lang="en-US"/>
        </a:p>
      </dgm:t>
    </dgm:pt>
    <dgm:pt modelId="{1E64CF3E-B7AD-4695-BBB2-90E90467BD19}">
      <dgm:prSet/>
      <dgm:spPr/>
      <dgm:t>
        <a:bodyPr/>
        <a:lstStyle/>
        <a:p>
          <a:pPr algn="l"/>
          <a:r>
            <a:rPr lang="en-US"/>
            <a:t>Firms reduce R&amp;D or cannot raise funds</a:t>
          </a:r>
        </a:p>
      </dgm:t>
    </dgm:pt>
    <dgm:pt modelId="{AFF3EB09-010B-4D75-BC0B-AA8EDE0B470D}" type="parTrans" cxnId="{6A6BC179-09DA-496D-8057-DE064E1E3309}">
      <dgm:prSet/>
      <dgm:spPr/>
      <dgm:t>
        <a:bodyPr/>
        <a:lstStyle/>
        <a:p>
          <a:endParaRPr lang="en-US" sz="2000"/>
        </a:p>
      </dgm:t>
    </dgm:pt>
    <dgm:pt modelId="{1804A393-9380-47AC-9482-62CB0E02E792}" type="sibTrans" cxnId="{6A6BC179-09DA-496D-8057-DE064E1E3309}">
      <dgm:prSet/>
      <dgm:spPr/>
      <dgm:t>
        <a:bodyPr/>
        <a:lstStyle/>
        <a:p>
          <a:endParaRPr lang="en-US"/>
        </a:p>
      </dgm:t>
    </dgm:pt>
    <dgm:pt modelId="{BB58E8D8-275A-4DA1-9183-F6A3F53D794B}">
      <dgm:prSet/>
      <dgm:spPr/>
      <dgm:t>
        <a:bodyPr/>
        <a:lstStyle/>
        <a:p>
          <a:pPr algn="l"/>
          <a:r>
            <a:rPr lang="en-US"/>
            <a:t>Great consumer products don’t get created</a:t>
          </a:r>
        </a:p>
      </dgm:t>
    </dgm:pt>
    <dgm:pt modelId="{EA452B2D-D0C0-4612-931F-FFD5E828898F}" type="parTrans" cxnId="{D23DC817-F3A9-4E1E-B5DB-2F6A84784C9D}">
      <dgm:prSet/>
      <dgm:spPr/>
      <dgm:t>
        <a:bodyPr/>
        <a:lstStyle/>
        <a:p>
          <a:endParaRPr lang="en-US" sz="2000"/>
        </a:p>
      </dgm:t>
    </dgm:pt>
    <dgm:pt modelId="{3507171E-CE4B-485F-BA45-24BC1195A7D5}" type="sibTrans" cxnId="{D23DC817-F3A9-4E1E-B5DB-2F6A84784C9D}">
      <dgm:prSet/>
      <dgm:spPr/>
      <dgm:t>
        <a:bodyPr/>
        <a:lstStyle/>
        <a:p>
          <a:endParaRPr lang="en-US"/>
        </a:p>
      </dgm:t>
    </dgm:pt>
    <dgm:pt modelId="{81036BBB-1348-44BE-A103-C43F82546EE5}">
      <dgm:prSet/>
      <dgm:spPr/>
      <dgm:t>
        <a:bodyPr/>
        <a:lstStyle/>
        <a:p>
          <a:r>
            <a:rPr lang="en-US" dirty="0"/>
            <a:t>Investment also effects LTV</a:t>
          </a:r>
        </a:p>
      </dgm:t>
    </dgm:pt>
    <dgm:pt modelId="{46A978E2-B100-4DCA-8CE8-CB556A5D5788}" type="parTrans" cxnId="{ACD02767-5265-41AA-A152-BCA34E5E4DC8}">
      <dgm:prSet/>
      <dgm:spPr/>
      <dgm:t>
        <a:bodyPr/>
        <a:lstStyle/>
        <a:p>
          <a:endParaRPr lang="en-US"/>
        </a:p>
      </dgm:t>
    </dgm:pt>
    <dgm:pt modelId="{9BE7DD5C-A8A3-4B02-93D7-0C8EAE1C4C17}" type="sibTrans" cxnId="{ACD02767-5265-41AA-A152-BCA34E5E4DC8}">
      <dgm:prSet/>
      <dgm:spPr/>
      <dgm:t>
        <a:bodyPr/>
        <a:lstStyle/>
        <a:p>
          <a:endParaRPr lang="en-US"/>
        </a:p>
      </dgm:t>
    </dgm:pt>
    <dgm:pt modelId="{98B9C819-7437-49F7-AA55-9FD5EA3D8CC3}">
      <dgm:prSet/>
      <dgm:spPr/>
      <dgm:t>
        <a:bodyPr/>
        <a:lstStyle/>
        <a:p>
          <a:pPr algn="ctr">
            <a:buNone/>
          </a:pPr>
          <a:r>
            <a:rPr lang="en-US" dirty="0" err="1"/>
            <a:t>max</a:t>
          </a:r>
          <a:r>
            <a:rPr lang="en-US" baseline="-25000" dirty="0" err="1"/>
            <a:t>Q</a:t>
          </a:r>
          <a:r>
            <a:rPr lang="en-US" dirty="0"/>
            <a:t> (LTV(</a:t>
          </a:r>
          <a:r>
            <a:rPr lang="en-US" dirty="0" err="1"/>
            <a:t>Q,r</a:t>
          </a:r>
          <a:r>
            <a:rPr lang="en-US" dirty="0"/>
            <a:t>) - CAC(</a:t>
          </a:r>
          <a:r>
            <a:rPr lang="en-US" dirty="0" err="1"/>
            <a:t>Q,r</a:t>
          </a:r>
          <a:r>
            <a:rPr lang="en-US" dirty="0"/>
            <a:t>))Q – K(r).  </a:t>
          </a:r>
        </a:p>
      </dgm:t>
    </dgm:pt>
    <dgm:pt modelId="{B34AE932-6061-4947-AB6B-1496BC99A493}" type="parTrans" cxnId="{9207CB20-DA78-4DAC-BCFF-2DDB29CBEBF4}">
      <dgm:prSet/>
      <dgm:spPr/>
      <dgm:t>
        <a:bodyPr/>
        <a:lstStyle/>
        <a:p>
          <a:endParaRPr lang="en-US"/>
        </a:p>
      </dgm:t>
    </dgm:pt>
    <dgm:pt modelId="{DE9957A8-801C-4B92-BD70-19B6F4D421A5}" type="sibTrans" cxnId="{9207CB20-DA78-4DAC-BCFF-2DDB29CBEBF4}">
      <dgm:prSet/>
      <dgm:spPr/>
      <dgm:t>
        <a:bodyPr/>
        <a:lstStyle/>
        <a:p>
          <a:endParaRPr lang="en-US"/>
        </a:p>
      </dgm:t>
    </dgm:pt>
    <dgm:pt modelId="{BC3D4B43-953A-48B6-AF3F-A25EA10EE1C1}" type="pres">
      <dgm:prSet presAssocID="{6F7BE0D0-76EF-404F-99EF-23EED2D15CDD}" presName="Name0" presStyleCnt="0">
        <dgm:presLayoutVars>
          <dgm:dir/>
          <dgm:animLvl val="lvl"/>
          <dgm:resizeHandles val="exact"/>
        </dgm:presLayoutVars>
      </dgm:prSet>
      <dgm:spPr/>
    </dgm:pt>
    <dgm:pt modelId="{FA4680F8-C7FF-4842-839A-2999F57DC0F9}" type="pres">
      <dgm:prSet presAssocID="{2FEBB1BA-D3BA-4765-81B1-AEF1D42F0135}" presName="composite" presStyleCnt="0"/>
      <dgm:spPr/>
    </dgm:pt>
    <dgm:pt modelId="{D86A796C-2EB8-46AF-A399-3F64B7D697F2}" type="pres">
      <dgm:prSet presAssocID="{2FEBB1BA-D3BA-4765-81B1-AEF1D42F0135}" presName="parTx" presStyleLbl="alignNode1" presStyleIdx="0" presStyleCnt="3">
        <dgm:presLayoutVars>
          <dgm:chMax val="0"/>
          <dgm:chPref val="0"/>
          <dgm:bulletEnabled val="1"/>
        </dgm:presLayoutVars>
      </dgm:prSet>
      <dgm:spPr/>
    </dgm:pt>
    <dgm:pt modelId="{B05DD553-7FA2-4460-9D74-604145B6017D}" type="pres">
      <dgm:prSet presAssocID="{2FEBB1BA-D3BA-4765-81B1-AEF1D42F0135}" presName="desTx" presStyleLbl="alignAccFollowNode1" presStyleIdx="0" presStyleCnt="3">
        <dgm:presLayoutVars>
          <dgm:bulletEnabled val="1"/>
        </dgm:presLayoutVars>
      </dgm:prSet>
      <dgm:spPr/>
    </dgm:pt>
    <dgm:pt modelId="{75F29833-4EA3-4EB7-B67A-9E47AA095C8F}" type="pres">
      <dgm:prSet presAssocID="{D3C4DDC5-B36C-4186-AEA5-AA329986C34D}" presName="space" presStyleCnt="0"/>
      <dgm:spPr/>
    </dgm:pt>
    <dgm:pt modelId="{D26E9E21-ADE9-4F85-874F-3114C1979E08}" type="pres">
      <dgm:prSet presAssocID="{5877B1D8-374B-4D64-93A4-EE92716B7A67}" presName="composite" presStyleCnt="0"/>
      <dgm:spPr/>
    </dgm:pt>
    <dgm:pt modelId="{552913CF-D51E-4F3D-90B1-E5BE853EDD41}" type="pres">
      <dgm:prSet presAssocID="{5877B1D8-374B-4D64-93A4-EE92716B7A67}" presName="parTx" presStyleLbl="alignNode1" presStyleIdx="1" presStyleCnt="3">
        <dgm:presLayoutVars>
          <dgm:chMax val="0"/>
          <dgm:chPref val="0"/>
          <dgm:bulletEnabled val="1"/>
        </dgm:presLayoutVars>
      </dgm:prSet>
      <dgm:spPr/>
    </dgm:pt>
    <dgm:pt modelId="{009E71A6-DCEE-4512-8EE3-8F9D147A82D9}" type="pres">
      <dgm:prSet presAssocID="{5877B1D8-374B-4D64-93A4-EE92716B7A67}" presName="desTx" presStyleLbl="alignAccFollowNode1" presStyleIdx="1" presStyleCnt="3">
        <dgm:presLayoutVars>
          <dgm:bulletEnabled val="1"/>
        </dgm:presLayoutVars>
      </dgm:prSet>
      <dgm:spPr/>
    </dgm:pt>
    <dgm:pt modelId="{E0A2A4F8-459D-4272-A87B-222E3C8B437D}" type="pres">
      <dgm:prSet presAssocID="{B9CA3B95-000A-4637-94C8-FA95600BD9D2}" presName="space" presStyleCnt="0"/>
      <dgm:spPr/>
    </dgm:pt>
    <dgm:pt modelId="{913E98AF-7F11-4787-B94C-9775CEC2357B}" type="pres">
      <dgm:prSet presAssocID="{12B0D414-BFA3-48A2-988D-EAB128FB16BD}" presName="composite" presStyleCnt="0"/>
      <dgm:spPr/>
    </dgm:pt>
    <dgm:pt modelId="{37ECDF35-DA22-45D5-9C0B-E2D5748F3B93}" type="pres">
      <dgm:prSet presAssocID="{12B0D414-BFA3-48A2-988D-EAB128FB16BD}" presName="parTx" presStyleLbl="alignNode1" presStyleIdx="2" presStyleCnt="3">
        <dgm:presLayoutVars>
          <dgm:chMax val="0"/>
          <dgm:chPref val="0"/>
          <dgm:bulletEnabled val="1"/>
        </dgm:presLayoutVars>
      </dgm:prSet>
      <dgm:spPr/>
    </dgm:pt>
    <dgm:pt modelId="{6BA4BCDE-CDAA-4CE7-A6DA-69476F6131B7}" type="pres">
      <dgm:prSet presAssocID="{12B0D414-BFA3-48A2-988D-EAB128FB16BD}" presName="desTx" presStyleLbl="alignAccFollowNode1" presStyleIdx="2" presStyleCnt="3">
        <dgm:presLayoutVars>
          <dgm:bulletEnabled val="1"/>
        </dgm:presLayoutVars>
      </dgm:prSet>
      <dgm:spPr/>
    </dgm:pt>
  </dgm:ptLst>
  <dgm:cxnLst>
    <dgm:cxn modelId="{DBD10908-AC50-4C6B-9AAA-C4F38C437EE7}" srcId="{6F7BE0D0-76EF-404F-99EF-23EED2D15CDD}" destId="{12B0D414-BFA3-48A2-988D-EAB128FB16BD}" srcOrd="2" destOrd="0" parTransId="{DFFB3BAB-A56A-4B35-AA63-7420B7D4E3A3}" sibTransId="{308B249B-4D83-4773-8EEF-315FEB8BEA59}"/>
    <dgm:cxn modelId="{9F0E190B-01B2-47D2-9512-B52CFE9090D9}" srcId="{2FEBB1BA-D3BA-4765-81B1-AEF1D42F0135}" destId="{048B4E47-3484-406D-8BD0-AEA6987B3080}" srcOrd="1" destOrd="0" parTransId="{4A433DDD-7FCF-452B-83AA-2E95B6FFA7AF}" sibTransId="{907999CF-8E33-48C1-B71C-C8A0453D9CB6}"/>
    <dgm:cxn modelId="{D23DC817-F3A9-4E1E-B5DB-2F6A84784C9D}" srcId="{12B0D414-BFA3-48A2-988D-EAB128FB16BD}" destId="{BB58E8D8-275A-4DA1-9183-F6A3F53D794B}" srcOrd="7" destOrd="0" parTransId="{EA452B2D-D0C0-4612-931F-FFD5E828898F}" sibTransId="{3507171E-CE4B-485F-BA45-24BC1195A7D5}"/>
    <dgm:cxn modelId="{62311B18-75B2-4909-85EA-F7FB2EE0CDFA}" type="presOf" srcId="{1E64CF3E-B7AD-4695-BBB2-90E90467BD19}" destId="{6BA4BCDE-CDAA-4CE7-A6DA-69476F6131B7}" srcOrd="0" destOrd="6" presId="urn:microsoft.com/office/officeart/2005/8/layout/hList1"/>
    <dgm:cxn modelId="{7F2CA220-D262-40E4-B3D7-8215C2790331}" type="presOf" srcId="{81036BBB-1348-44BE-A103-C43F82546EE5}" destId="{B05DD553-7FA2-4460-9D74-604145B6017D}" srcOrd="0" destOrd="2" presId="urn:microsoft.com/office/officeart/2005/8/layout/hList1"/>
    <dgm:cxn modelId="{9207CB20-DA78-4DAC-BCFF-2DDB29CBEBF4}" srcId="{12B0D414-BFA3-48A2-988D-EAB128FB16BD}" destId="{98B9C819-7437-49F7-AA55-9FD5EA3D8CC3}" srcOrd="3" destOrd="0" parTransId="{B34AE932-6061-4947-AB6B-1496BC99A493}" sibTransId="{DE9957A8-801C-4B92-BD70-19B6F4D421A5}"/>
    <dgm:cxn modelId="{19D9BB27-3356-4ED8-B705-01E559EA368E}" type="presOf" srcId="{048B4E47-3484-406D-8BD0-AEA6987B3080}" destId="{B05DD553-7FA2-4460-9D74-604145B6017D}" srcOrd="0" destOrd="1" presId="urn:microsoft.com/office/officeart/2005/8/layout/hList1"/>
    <dgm:cxn modelId="{5742D335-7EC1-46DA-B98E-12B05729BEB3}" type="presOf" srcId="{2FEBB1BA-D3BA-4765-81B1-AEF1D42F0135}" destId="{D86A796C-2EB8-46AF-A399-3F64B7D697F2}" srcOrd="0" destOrd="0" presId="urn:microsoft.com/office/officeart/2005/8/layout/hList1"/>
    <dgm:cxn modelId="{1F5C165D-2584-4B91-9AAA-F05AA08B0D56}" type="presOf" srcId="{98B9C819-7437-49F7-AA55-9FD5EA3D8CC3}" destId="{6BA4BCDE-CDAA-4CE7-A6DA-69476F6131B7}" srcOrd="0" destOrd="3" presId="urn:microsoft.com/office/officeart/2005/8/layout/hList1"/>
    <dgm:cxn modelId="{12D24441-1C05-4EAC-AC6D-7E8C66254578}" type="presOf" srcId="{6F7BE0D0-76EF-404F-99EF-23EED2D15CDD}" destId="{BC3D4B43-953A-48B6-AF3F-A25EA10EE1C1}" srcOrd="0" destOrd="0" presId="urn:microsoft.com/office/officeart/2005/8/layout/hList1"/>
    <dgm:cxn modelId="{709ADB61-E6C5-427D-AD23-1515E478A980}" srcId="{5877B1D8-374B-4D64-93A4-EE92716B7A67}" destId="{EFBA546A-860B-4D4C-9188-43FAD15CB349}" srcOrd="1" destOrd="0" parTransId="{E3DE3B89-A2D0-430A-A2B4-FC6EDAE22E89}" sibTransId="{A7F7D33B-97D8-446E-BA22-F5A1B1F169E9}"/>
    <dgm:cxn modelId="{C2AF6B43-D530-473F-816C-4C4F5A7DC49D}" type="presOf" srcId="{EFBA546A-860B-4D4C-9188-43FAD15CB349}" destId="{009E71A6-DCEE-4512-8EE3-8F9D147A82D9}" srcOrd="0" destOrd="1" presId="urn:microsoft.com/office/officeart/2005/8/layout/hList1"/>
    <dgm:cxn modelId="{ACD02767-5265-41AA-A152-BCA34E5E4DC8}" srcId="{2FEBB1BA-D3BA-4765-81B1-AEF1D42F0135}" destId="{81036BBB-1348-44BE-A103-C43F82546EE5}" srcOrd="2" destOrd="0" parTransId="{46A978E2-B100-4DCA-8CE8-CB556A5D5788}" sibTransId="{9BE7DD5C-A8A3-4B02-93D7-0C8EAE1C4C17}"/>
    <dgm:cxn modelId="{8769CB4A-0F2D-433A-876C-B1C89AD58E74}" type="presOf" srcId="{FA55169A-9576-43D8-AE78-CA2D452A2039}" destId="{6BA4BCDE-CDAA-4CE7-A6DA-69476F6131B7}" srcOrd="0" destOrd="5" presId="urn:microsoft.com/office/officeart/2005/8/layout/hList1"/>
    <dgm:cxn modelId="{E718DE70-5D99-49E0-BB0D-94C576993BA3}" srcId="{2FEBB1BA-D3BA-4765-81B1-AEF1D42F0135}" destId="{1BE4A7B8-6AC2-4B22-92CF-BBA405EB2E6A}" srcOrd="0" destOrd="0" parTransId="{53EBEEE5-1558-4041-B237-3C11F3F50F7D}" sibTransId="{13C6B6A9-BBED-4EF7-94FD-312E7AB79DC5}"/>
    <dgm:cxn modelId="{1ACE7E73-CA21-44C9-B4E1-058313FCBBF7}" type="presOf" srcId="{2301683E-C2F6-4C0A-9EAC-32B2D2352D4C}" destId="{009E71A6-DCEE-4512-8EE3-8F9D147A82D9}" srcOrd="0" destOrd="0" presId="urn:microsoft.com/office/officeart/2005/8/layout/hList1"/>
    <dgm:cxn modelId="{3579DF75-A7AF-48C5-B9C1-FE4C9AD2D6A2}" srcId="{5877B1D8-374B-4D64-93A4-EE92716B7A67}" destId="{2301683E-C2F6-4C0A-9EAC-32B2D2352D4C}" srcOrd="0" destOrd="0" parTransId="{2DC044E0-EE40-4890-B7EC-F9F000DFCB6D}" sibTransId="{5BF0C708-F09A-4EA3-9F31-5503E69BF86D}"/>
    <dgm:cxn modelId="{55E35678-4CF7-4260-BF90-B96CDD74D4C5}" srcId="{6F7BE0D0-76EF-404F-99EF-23EED2D15CDD}" destId="{5877B1D8-374B-4D64-93A4-EE92716B7A67}" srcOrd="1" destOrd="0" parTransId="{731E3408-A015-47CA-8F68-35E478A1D412}" sibTransId="{B9CA3B95-000A-4637-94C8-FA95600BD9D2}"/>
    <dgm:cxn modelId="{6A6BC179-09DA-496D-8057-DE064E1E3309}" srcId="{12B0D414-BFA3-48A2-988D-EAB128FB16BD}" destId="{1E64CF3E-B7AD-4695-BBB2-90E90467BD19}" srcOrd="6" destOrd="0" parTransId="{AFF3EB09-010B-4D75-BC0B-AA8EDE0B470D}" sibTransId="{1804A393-9380-47AC-9482-62CB0E02E792}"/>
    <dgm:cxn modelId="{95B5427D-E0C3-470E-AC24-003A3CA71527}" srcId="{12B0D414-BFA3-48A2-988D-EAB128FB16BD}" destId="{FA55169A-9576-43D8-AE78-CA2D452A2039}" srcOrd="5" destOrd="0" parTransId="{FAF2976B-F930-4B99-BEB4-14188148D842}" sibTransId="{39A9FBC4-1AE7-454F-8680-1BBE0836056C}"/>
    <dgm:cxn modelId="{47D96590-A459-4668-9CF3-5E47E4E275D6}" type="presOf" srcId="{12B0D414-BFA3-48A2-988D-EAB128FB16BD}" destId="{37ECDF35-DA22-45D5-9C0B-E2D5748F3B93}" srcOrd="0" destOrd="0" presId="urn:microsoft.com/office/officeart/2005/8/layout/hList1"/>
    <dgm:cxn modelId="{69396291-20D1-489A-A632-4D36103DC3FA}" type="presOf" srcId="{95142BA1-E220-4E89-ACCE-79DD0CE65DD1}" destId="{6BA4BCDE-CDAA-4CE7-A6DA-69476F6131B7}" srcOrd="0" destOrd="0" presId="urn:microsoft.com/office/officeart/2005/8/layout/hList1"/>
    <dgm:cxn modelId="{DC7ABF91-F29F-45B8-A7C3-FC73D7D0A76D}" type="presOf" srcId="{0DE0EB36-5F87-4570-A0C2-9C89BE771C91}" destId="{6BA4BCDE-CDAA-4CE7-A6DA-69476F6131B7}" srcOrd="0" destOrd="2" presId="urn:microsoft.com/office/officeart/2005/8/layout/hList1"/>
    <dgm:cxn modelId="{2C95DA99-373E-41B0-882D-A148607CF72F}" type="presOf" srcId="{72D4E6FF-E5C8-45BB-AF9C-A12CFC9D484D}" destId="{6BA4BCDE-CDAA-4CE7-A6DA-69476F6131B7}" srcOrd="0" destOrd="1" presId="urn:microsoft.com/office/officeart/2005/8/layout/hList1"/>
    <dgm:cxn modelId="{A3105BA4-277C-4CD2-AA32-73980B8E6267}" srcId="{12B0D414-BFA3-48A2-988D-EAB128FB16BD}" destId="{95142BA1-E220-4E89-ACCE-79DD0CE65DD1}" srcOrd="0" destOrd="0" parTransId="{A25C9891-CF76-49DA-B56E-E62FB228E2B0}" sibTransId="{3C044374-0DC9-4CCF-80C2-99D097770828}"/>
    <dgm:cxn modelId="{A69AB4BD-81A5-4B9C-B64A-47B265DFB1E6}" type="presOf" srcId="{1BE4A7B8-6AC2-4B22-92CF-BBA405EB2E6A}" destId="{B05DD553-7FA2-4460-9D74-604145B6017D}" srcOrd="0" destOrd="0" presId="urn:microsoft.com/office/officeart/2005/8/layout/hList1"/>
    <dgm:cxn modelId="{AA9B3FBE-236C-40AB-A568-2A1311D27D6D}" srcId="{12B0D414-BFA3-48A2-988D-EAB128FB16BD}" destId="{59DFE2F8-123E-49AD-B5A0-813D188B6A47}" srcOrd="4" destOrd="0" parTransId="{E7FF86E1-B973-414A-926F-0A53C9B1386D}" sibTransId="{CF8D6359-3357-4505-87D0-0860A77FC2BA}"/>
    <dgm:cxn modelId="{861214C7-964F-406C-8DD1-CACD2E0084D9}" type="presOf" srcId="{59DFE2F8-123E-49AD-B5A0-813D188B6A47}" destId="{6BA4BCDE-CDAA-4CE7-A6DA-69476F6131B7}" srcOrd="0" destOrd="4" presId="urn:microsoft.com/office/officeart/2005/8/layout/hList1"/>
    <dgm:cxn modelId="{28E1AAC9-3819-482F-AFE4-440C3B5D0261}" type="presOf" srcId="{BB58E8D8-275A-4DA1-9183-F6A3F53D794B}" destId="{6BA4BCDE-CDAA-4CE7-A6DA-69476F6131B7}" srcOrd="0" destOrd="7" presId="urn:microsoft.com/office/officeart/2005/8/layout/hList1"/>
    <dgm:cxn modelId="{48325DCF-CBAF-4A80-BBFA-189B5114E64C}" srcId="{6F7BE0D0-76EF-404F-99EF-23EED2D15CDD}" destId="{2FEBB1BA-D3BA-4765-81B1-AEF1D42F0135}" srcOrd="0" destOrd="0" parTransId="{88E5AD4D-03C9-4EA7-9E93-31D7C4521C70}" sibTransId="{D3C4DDC5-B36C-4186-AEA5-AA329986C34D}"/>
    <dgm:cxn modelId="{90A8F1D3-29FB-418A-85F2-CF424E8C1561}" srcId="{12B0D414-BFA3-48A2-988D-EAB128FB16BD}" destId="{72D4E6FF-E5C8-45BB-AF9C-A12CFC9D484D}" srcOrd="1" destOrd="0" parTransId="{A4A2C412-D6AC-4224-BCEF-48116AAE894A}" sibTransId="{F41B9B94-E1F4-4A8E-941E-CBC209C7D866}"/>
    <dgm:cxn modelId="{A552ADE3-AF1A-4835-B491-69103F3B5371}" type="presOf" srcId="{5877B1D8-374B-4D64-93A4-EE92716B7A67}" destId="{552913CF-D51E-4F3D-90B1-E5BE853EDD41}" srcOrd="0" destOrd="0" presId="urn:microsoft.com/office/officeart/2005/8/layout/hList1"/>
    <dgm:cxn modelId="{D30FCAE8-9C21-416C-9DB2-F0FAB80789AA}" srcId="{12B0D414-BFA3-48A2-988D-EAB128FB16BD}" destId="{0DE0EB36-5F87-4570-A0C2-9C89BE771C91}" srcOrd="2" destOrd="0" parTransId="{EA6D15F6-4033-4517-B068-C1D9EC986147}" sibTransId="{BFB38053-8A59-430D-A827-782ECB0F5F5A}"/>
    <dgm:cxn modelId="{83BA2193-0F10-4DCF-835F-5EAC43D3385A}" type="presParOf" srcId="{BC3D4B43-953A-48B6-AF3F-A25EA10EE1C1}" destId="{FA4680F8-C7FF-4842-839A-2999F57DC0F9}" srcOrd="0" destOrd="0" presId="urn:microsoft.com/office/officeart/2005/8/layout/hList1"/>
    <dgm:cxn modelId="{352F7122-F82F-4C69-9DE4-19AE8C63AC6A}" type="presParOf" srcId="{FA4680F8-C7FF-4842-839A-2999F57DC0F9}" destId="{D86A796C-2EB8-46AF-A399-3F64B7D697F2}" srcOrd="0" destOrd="0" presId="urn:microsoft.com/office/officeart/2005/8/layout/hList1"/>
    <dgm:cxn modelId="{308DDC15-9264-4156-BEDD-2CCDF785CD8F}" type="presParOf" srcId="{FA4680F8-C7FF-4842-839A-2999F57DC0F9}" destId="{B05DD553-7FA2-4460-9D74-604145B6017D}" srcOrd="1" destOrd="0" presId="urn:microsoft.com/office/officeart/2005/8/layout/hList1"/>
    <dgm:cxn modelId="{6DAA93F1-7371-4573-B4F2-7CFF40A322A8}" type="presParOf" srcId="{BC3D4B43-953A-48B6-AF3F-A25EA10EE1C1}" destId="{75F29833-4EA3-4EB7-B67A-9E47AA095C8F}" srcOrd="1" destOrd="0" presId="urn:microsoft.com/office/officeart/2005/8/layout/hList1"/>
    <dgm:cxn modelId="{0962A76B-6675-40E5-A301-FD98AFE365EC}" type="presParOf" srcId="{BC3D4B43-953A-48B6-AF3F-A25EA10EE1C1}" destId="{D26E9E21-ADE9-4F85-874F-3114C1979E08}" srcOrd="2" destOrd="0" presId="urn:microsoft.com/office/officeart/2005/8/layout/hList1"/>
    <dgm:cxn modelId="{83795B69-2116-4644-9EE3-B5C63D855C30}" type="presParOf" srcId="{D26E9E21-ADE9-4F85-874F-3114C1979E08}" destId="{552913CF-D51E-4F3D-90B1-E5BE853EDD41}" srcOrd="0" destOrd="0" presId="urn:microsoft.com/office/officeart/2005/8/layout/hList1"/>
    <dgm:cxn modelId="{6D343454-5E93-41F2-A48B-FB277C7F6D17}" type="presParOf" srcId="{D26E9E21-ADE9-4F85-874F-3114C1979E08}" destId="{009E71A6-DCEE-4512-8EE3-8F9D147A82D9}" srcOrd="1" destOrd="0" presId="urn:microsoft.com/office/officeart/2005/8/layout/hList1"/>
    <dgm:cxn modelId="{5CD23209-A969-4009-9F50-B95601E7011A}" type="presParOf" srcId="{BC3D4B43-953A-48B6-AF3F-A25EA10EE1C1}" destId="{E0A2A4F8-459D-4272-A87B-222E3C8B437D}" srcOrd="3" destOrd="0" presId="urn:microsoft.com/office/officeart/2005/8/layout/hList1"/>
    <dgm:cxn modelId="{3898749D-0912-4635-997A-B8E03729D224}" type="presParOf" srcId="{BC3D4B43-953A-48B6-AF3F-A25EA10EE1C1}" destId="{913E98AF-7F11-4787-B94C-9775CEC2357B}" srcOrd="4" destOrd="0" presId="urn:microsoft.com/office/officeart/2005/8/layout/hList1"/>
    <dgm:cxn modelId="{BDC04458-46CE-409D-827C-97513B96714F}" type="presParOf" srcId="{913E98AF-7F11-4787-B94C-9775CEC2357B}" destId="{37ECDF35-DA22-45D5-9C0B-E2D5748F3B93}" srcOrd="0" destOrd="0" presId="urn:microsoft.com/office/officeart/2005/8/layout/hList1"/>
    <dgm:cxn modelId="{7B33D4F2-D4DB-4E4A-9219-9C3D7A8BC6AB}" type="presParOf" srcId="{913E98AF-7F11-4787-B94C-9775CEC2357B}" destId="{6BA4BCDE-CDAA-4CE7-A6DA-69476F6131B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2B5219-033A-4998-BEBA-268B39701B5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D21AC11-FB54-4AA4-8E9B-2C571C456589}">
      <dgm:prSet/>
      <dgm:spPr/>
      <dgm:t>
        <a:bodyPr/>
        <a:lstStyle/>
        <a:p>
          <a:r>
            <a:rPr lang="en-US" dirty="0"/>
            <a:t>A more focused platform rival solves chicken and egg in a narrow category, steals share, and grows from there into horizontal competitor</a:t>
          </a:r>
        </a:p>
      </dgm:t>
    </dgm:pt>
    <dgm:pt modelId="{021D7D6B-BD70-484C-83F3-518F0064454F}" type="parTrans" cxnId="{7E0B6081-A5DE-45CA-BD5F-C7044CE14A9D}">
      <dgm:prSet/>
      <dgm:spPr/>
      <dgm:t>
        <a:bodyPr/>
        <a:lstStyle/>
        <a:p>
          <a:endParaRPr lang="en-US"/>
        </a:p>
      </dgm:t>
    </dgm:pt>
    <dgm:pt modelId="{CB0EC755-347A-47AF-9CB2-D378924689F6}" type="sibTrans" cxnId="{7E0B6081-A5DE-45CA-BD5F-C7044CE14A9D}">
      <dgm:prSet/>
      <dgm:spPr/>
      <dgm:t>
        <a:bodyPr/>
        <a:lstStyle/>
        <a:p>
          <a:endParaRPr lang="en-US"/>
        </a:p>
      </dgm:t>
    </dgm:pt>
    <dgm:pt modelId="{264ED72B-1C19-42A4-9842-F9EE5847503C}">
      <dgm:prSet/>
      <dgm:spPr/>
      <dgm:t>
        <a:bodyPr/>
        <a:lstStyle/>
        <a:p>
          <a:r>
            <a:rPr lang="en-US"/>
            <a:t>A service provider grows so relevant to consumers that they connect directly with the provider, expand from there</a:t>
          </a:r>
        </a:p>
      </dgm:t>
    </dgm:pt>
    <dgm:pt modelId="{5508DE87-9120-402D-B3B1-CDB86E24F2B7}" type="parTrans" cxnId="{2BC43B7C-0598-47FC-A173-8292A457C0DE}">
      <dgm:prSet/>
      <dgm:spPr/>
      <dgm:t>
        <a:bodyPr/>
        <a:lstStyle/>
        <a:p>
          <a:endParaRPr lang="en-US"/>
        </a:p>
      </dgm:t>
    </dgm:pt>
    <dgm:pt modelId="{1447B3BB-731B-49EE-A388-CC6B5622D8C3}" type="sibTrans" cxnId="{2BC43B7C-0598-47FC-A173-8292A457C0DE}">
      <dgm:prSet/>
      <dgm:spPr/>
      <dgm:t>
        <a:bodyPr/>
        <a:lstStyle/>
        <a:p>
          <a:endParaRPr lang="en-US"/>
        </a:p>
      </dgm:t>
    </dgm:pt>
    <dgm:pt modelId="{1838C460-D072-47AB-A987-57B5C00B2D49}">
      <dgm:prSet/>
      <dgm:spPr/>
      <dgm:t>
        <a:bodyPr/>
        <a:lstStyle/>
        <a:p>
          <a:r>
            <a:rPr lang="en-US"/>
            <a:t>Amazon &amp; Google search</a:t>
          </a:r>
        </a:p>
      </dgm:t>
    </dgm:pt>
    <dgm:pt modelId="{0F5CF8A8-582D-4553-ADBC-E7F110852F67}" type="parTrans" cxnId="{CDD02A07-3829-4B01-B1CE-D2CEC9479E18}">
      <dgm:prSet/>
      <dgm:spPr/>
      <dgm:t>
        <a:bodyPr/>
        <a:lstStyle/>
        <a:p>
          <a:endParaRPr lang="en-US"/>
        </a:p>
      </dgm:t>
    </dgm:pt>
    <dgm:pt modelId="{783DE2BE-7AF6-4DD7-823A-BAC55B86BC8C}" type="sibTrans" cxnId="{CDD02A07-3829-4B01-B1CE-D2CEC9479E18}">
      <dgm:prSet/>
      <dgm:spPr/>
      <dgm:t>
        <a:bodyPr/>
        <a:lstStyle/>
        <a:p>
          <a:endParaRPr lang="en-US"/>
        </a:p>
      </dgm:t>
    </dgm:pt>
    <dgm:pt modelId="{2B3915A7-97A9-44BE-8148-72B27EAAA70C}">
      <dgm:prSet/>
      <dgm:spPr/>
      <dgm:t>
        <a:bodyPr/>
        <a:lstStyle/>
        <a:p>
          <a:r>
            <a:rPr lang="en-US"/>
            <a:t>YouTube &amp; search</a:t>
          </a:r>
        </a:p>
      </dgm:t>
    </dgm:pt>
    <dgm:pt modelId="{5E9B06B2-C5BA-4246-8C8F-6C5B9FEB9FF5}" type="parTrans" cxnId="{E5ADA821-DB52-41EA-B7D6-02CC9845871A}">
      <dgm:prSet/>
      <dgm:spPr/>
      <dgm:t>
        <a:bodyPr/>
        <a:lstStyle/>
        <a:p>
          <a:endParaRPr lang="en-US"/>
        </a:p>
      </dgm:t>
    </dgm:pt>
    <dgm:pt modelId="{FEFDE2F2-87C6-49CD-8066-7D71AEA5DA42}" type="sibTrans" cxnId="{E5ADA821-DB52-41EA-B7D6-02CC9845871A}">
      <dgm:prSet/>
      <dgm:spPr/>
      <dgm:t>
        <a:bodyPr/>
        <a:lstStyle/>
        <a:p>
          <a:endParaRPr lang="en-US"/>
        </a:p>
      </dgm:t>
    </dgm:pt>
    <dgm:pt modelId="{1A9A73EC-15DD-48CC-B70D-17CE0F4DF834}">
      <dgm:prSet/>
      <dgm:spPr/>
      <dgm:t>
        <a:bodyPr/>
        <a:lstStyle/>
        <a:p>
          <a:r>
            <a:rPr lang="en-US"/>
            <a:t>Another intermediary aggregates a large set of consumers, can move them to another platform, shifting scale dynamics</a:t>
          </a:r>
        </a:p>
      </dgm:t>
    </dgm:pt>
    <dgm:pt modelId="{A7899C4D-C1D2-4952-A301-382A7B2D56F9}" type="parTrans" cxnId="{0386C772-0D24-4DFE-831D-E4CC310257CD}">
      <dgm:prSet/>
      <dgm:spPr/>
      <dgm:t>
        <a:bodyPr/>
        <a:lstStyle/>
        <a:p>
          <a:endParaRPr lang="en-US"/>
        </a:p>
      </dgm:t>
    </dgm:pt>
    <dgm:pt modelId="{294F4930-F161-44FE-8739-6D1C813D1954}" type="sibTrans" cxnId="{0386C772-0D24-4DFE-831D-E4CC310257CD}">
      <dgm:prSet/>
      <dgm:spPr/>
      <dgm:t>
        <a:bodyPr/>
        <a:lstStyle/>
        <a:p>
          <a:endParaRPr lang="en-US"/>
        </a:p>
      </dgm:t>
    </dgm:pt>
    <dgm:pt modelId="{4615F5E8-EFE4-4A05-89ED-AC14CDD9BC0B}">
      <dgm:prSet/>
      <dgm:spPr/>
      <dgm:t>
        <a:bodyPr/>
        <a:lstStyle/>
        <a:p>
          <a:r>
            <a:rPr lang="en-US"/>
            <a:t>Large intermediary can extract rents</a:t>
          </a:r>
        </a:p>
      </dgm:t>
    </dgm:pt>
    <dgm:pt modelId="{CBCF0BF2-5416-41F4-B3D2-0D198E821546}" type="parTrans" cxnId="{E436CF28-86B9-4542-A71A-73CE83B996FC}">
      <dgm:prSet/>
      <dgm:spPr/>
      <dgm:t>
        <a:bodyPr/>
        <a:lstStyle/>
        <a:p>
          <a:endParaRPr lang="en-US"/>
        </a:p>
      </dgm:t>
    </dgm:pt>
    <dgm:pt modelId="{E2F90353-0D31-4F30-8C00-7245F8CA14A2}" type="sibTrans" cxnId="{E436CF28-86B9-4542-A71A-73CE83B996FC}">
      <dgm:prSet/>
      <dgm:spPr/>
      <dgm:t>
        <a:bodyPr/>
        <a:lstStyle/>
        <a:p>
          <a:endParaRPr lang="en-US"/>
        </a:p>
      </dgm:t>
    </dgm:pt>
    <dgm:pt modelId="{D1B7F43E-09A0-48FA-92DB-ACF9118B06B0}">
      <dgm:prSet/>
      <dgm:spPr/>
      <dgm:t>
        <a:bodyPr/>
        <a:lstStyle/>
        <a:p>
          <a:r>
            <a:rPr lang="en-US"/>
            <a:t>Google search &amp; mobile OS, browser, etc.</a:t>
          </a:r>
        </a:p>
      </dgm:t>
    </dgm:pt>
    <dgm:pt modelId="{A27780C7-E2E0-44B3-A5DC-A7C8E4A0909A}" type="parTrans" cxnId="{8BF1D147-F3B5-40C7-AAE4-041AB2929EFB}">
      <dgm:prSet/>
      <dgm:spPr/>
      <dgm:t>
        <a:bodyPr/>
        <a:lstStyle/>
        <a:p>
          <a:endParaRPr lang="en-US"/>
        </a:p>
      </dgm:t>
    </dgm:pt>
    <dgm:pt modelId="{75BA43D7-6DAC-4C9B-9530-860675A8A2A1}" type="sibTrans" cxnId="{8BF1D147-F3B5-40C7-AAE4-041AB2929EFB}">
      <dgm:prSet/>
      <dgm:spPr/>
      <dgm:t>
        <a:bodyPr/>
        <a:lstStyle/>
        <a:p>
          <a:endParaRPr lang="en-US"/>
        </a:p>
      </dgm:t>
    </dgm:pt>
    <dgm:pt modelId="{B26A154A-2931-4291-BAA8-81AC3D6C921B}">
      <dgm:prSet/>
      <dgm:spPr/>
      <dgm:t>
        <a:bodyPr/>
        <a:lstStyle/>
        <a:p>
          <a:r>
            <a:rPr lang="en-US" dirty="0"/>
            <a:t>Could be a collection of focused rivals that together constrain incumbent</a:t>
          </a:r>
        </a:p>
      </dgm:t>
    </dgm:pt>
    <dgm:pt modelId="{7764358B-B906-4B95-B897-94942F9E5422}" type="parTrans" cxnId="{1258EBDF-3B9F-40BC-BD35-2FEEEB8898B9}">
      <dgm:prSet/>
      <dgm:spPr/>
      <dgm:t>
        <a:bodyPr/>
        <a:lstStyle/>
        <a:p>
          <a:endParaRPr lang="en-US"/>
        </a:p>
      </dgm:t>
    </dgm:pt>
    <dgm:pt modelId="{043870D8-6D86-4838-9851-CD6C50B32179}" type="sibTrans" cxnId="{1258EBDF-3B9F-40BC-BD35-2FEEEB8898B9}">
      <dgm:prSet/>
      <dgm:spPr/>
      <dgm:t>
        <a:bodyPr/>
        <a:lstStyle/>
        <a:p>
          <a:endParaRPr lang="en-US"/>
        </a:p>
      </dgm:t>
    </dgm:pt>
    <dgm:pt modelId="{5E04A326-213D-40D8-A42E-8A7C32B2560B}" type="pres">
      <dgm:prSet presAssocID="{F82B5219-033A-4998-BEBA-268B39701B55}" presName="linear" presStyleCnt="0">
        <dgm:presLayoutVars>
          <dgm:animLvl val="lvl"/>
          <dgm:resizeHandles val="exact"/>
        </dgm:presLayoutVars>
      </dgm:prSet>
      <dgm:spPr/>
    </dgm:pt>
    <dgm:pt modelId="{957821D0-443A-450A-82E9-4C307FAEBE65}" type="pres">
      <dgm:prSet presAssocID="{4D21AC11-FB54-4AA4-8E9B-2C571C456589}" presName="parentText" presStyleLbl="node1" presStyleIdx="0" presStyleCnt="3">
        <dgm:presLayoutVars>
          <dgm:chMax val="0"/>
          <dgm:bulletEnabled val="1"/>
        </dgm:presLayoutVars>
      </dgm:prSet>
      <dgm:spPr/>
    </dgm:pt>
    <dgm:pt modelId="{92DE370C-91B0-4EBA-B3AE-BB117AC82B5B}" type="pres">
      <dgm:prSet presAssocID="{4D21AC11-FB54-4AA4-8E9B-2C571C456589}" presName="childText" presStyleLbl="revTx" presStyleIdx="0" presStyleCnt="3">
        <dgm:presLayoutVars>
          <dgm:bulletEnabled val="1"/>
        </dgm:presLayoutVars>
      </dgm:prSet>
      <dgm:spPr/>
    </dgm:pt>
    <dgm:pt modelId="{D64EB802-1649-4D49-8457-CB0DB72BFC11}" type="pres">
      <dgm:prSet presAssocID="{264ED72B-1C19-42A4-9842-F9EE5847503C}" presName="parentText" presStyleLbl="node1" presStyleIdx="1" presStyleCnt="3">
        <dgm:presLayoutVars>
          <dgm:chMax val="0"/>
          <dgm:bulletEnabled val="1"/>
        </dgm:presLayoutVars>
      </dgm:prSet>
      <dgm:spPr/>
    </dgm:pt>
    <dgm:pt modelId="{A5359759-D638-49D1-8B78-32E9C80D9421}" type="pres">
      <dgm:prSet presAssocID="{264ED72B-1C19-42A4-9842-F9EE5847503C}" presName="childText" presStyleLbl="revTx" presStyleIdx="1" presStyleCnt="3">
        <dgm:presLayoutVars>
          <dgm:bulletEnabled val="1"/>
        </dgm:presLayoutVars>
      </dgm:prSet>
      <dgm:spPr/>
    </dgm:pt>
    <dgm:pt modelId="{1A28561A-79A3-4013-8C5A-26FB0D7A2351}" type="pres">
      <dgm:prSet presAssocID="{1A9A73EC-15DD-48CC-B70D-17CE0F4DF834}" presName="parentText" presStyleLbl="node1" presStyleIdx="2" presStyleCnt="3">
        <dgm:presLayoutVars>
          <dgm:chMax val="0"/>
          <dgm:bulletEnabled val="1"/>
        </dgm:presLayoutVars>
      </dgm:prSet>
      <dgm:spPr/>
    </dgm:pt>
    <dgm:pt modelId="{4B87DB7C-435D-4DA4-9EF0-EDD86F0F9A9A}" type="pres">
      <dgm:prSet presAssocID="{1A9A73EC-15DD-48CC-B70D-17CE0F4DF834}" presName="childText" presStyleLbl="revTx" presStyleIdx="2" presStyleCnt="3">
        <dgm:presLayoutVars>
          <dgm:bulletEnabled val="1"/>
        </dgm:presLayoutVars>
      </dgm:prSet>
      <dgm:spPr/>
    </dgm:pt>
  </dgm:ptLst>
  <dgm:cxnLst>
    <dgm:cxn modelId="{CDD02A07-3829-4B01-B1CE-D2CEC9479E18}" srcId="{264ED72B-1C19-42A4-9842-F9EE5847503C}" destId="{1838C460-D072-47AB-A987-57B5C00B2D49}" srcOrd="0" destOrd="0" parTransId="{0F5CF8A8-582D-4553-ADBC-E7F110852F67}" sibTransId="{783DE2BE-7AF6-4DD7-823A-BAC55B86BC8C}"/>
    <dgm:cxn modelId="{D97CF71D-A011-4215-8C1A-EE09D1D35E03}" type="presOf" srcId="{264ED72B-1C19-42A4-9842-F9EE5847503C}" destId="{D64EB802-1649-4D49-8457-CB0DB72BFC11}" srcOrd="0" destOrd="0" presId="urn:microsoft.com/office/officeart/2005/8/layout/vList2"/>
    <dgm:cxn modelId="{E5ADA821-DB52-41EA-B7D6-02CC9845871A}" srcId="{264ED72B-1C19-42A4-9842-F9EE5847503C}" destId="{2B3915A7-97A9-44BE-8148-72B27EAAA70C}" srcOrd="1" destOrd="0" parTransId="{5E9B06B2-C5BA-4246-8C8F-6C5B9FEB9FF5}" sibTransId="{FEFDE2F2-87C6-49CD-8066-7D71AEA5DA42}"/>
    <dgm:cxn modelId="{E436CF28-86B9-4542-A71A-73CE83B996FC}" srcId="{1A9A73EC-15DD-48CC-B70D-17CE0F4DF834}" destId="{4615F5E8-EFE4-4A05-89ED-AC14CDD9BC0B}" srcOrd="0" destOrd="0" parTransId="{CBCF0BF2-5416-41F4-B3D2-0D198E821546}" sibTransId="{E2F90353-0D31-4F30-8C00-7245F8CA14A2}"/>
    <dgm:cxn modelId="{0461C15C-2057-45DD-8076-3242B9585F53}" type="presOf" srcId="{D1B7F43E-09A0-48FA-92DB-ACF9118B06B0}" destId="{4B87DB7C-435D-4DA4-9EF0-EDD86F0F9A9A}" srcOrd="0" destOrd="1" presId="urn:microsoft.com/office/officeart/2005/8/layout/vList2"/>
    <dgm:cxn modelId="{8BF1D147-F3B5-40C7-AAE4-041AB2929EFB}" srcId="{1A9A73EC-15DD-48CC-B70D-17CE0F4DF834}" destId="{D1B7F43E-09A0-48FA-92DB-ACF9118B06B0}" srcOrd="1" destOrd="0" parTransId="{A27780C7-E2E0-44B3-A5DC-A7C8E4A0909A}" sibTransId="{75BA43D7-6DAC-4C9B-9530-860675A8A2A1}"/>
    <dgm:cxn modelId="{0386C772-0D24-4DFE-831D-E4CC310257CD}" srcId="{F82B5219-033A-4998-BEBA-268B39701B55}" destId="{1A9A73EC-15DD-48CC-B70D-17CE0F4DF834}" srcOrd="2" destOrd="0" parTransId="{A7899C4D-C1D2-4952-A301-382A7B2D56F9}" sibTransId="{294F4930-F161-44FE-8739-6D1C813D1954}"/>
    <dgm:cxn modelId="{D9A6C077-DC95-4A5E-85EE-747430626A0E}" type="presOf" srcId="{B26A154A-2931-4291-BAA8-81AC3D6C921B}" destId="{92DE370C-91B0-4EBA-B3AE-BB117AC82B5B}" srcOrd="0" destOrd="0" presId="urn:microsoft.com/office/officeart/2005/8/layout/vList2"/>
    <dgm:cxn modelId="{2BC43B7C-0598-47FC-A173-8292A457C0DE}" srcId="{F82B5219-033A-4998-BEBA-268B39701B55}" destId="{264ED72B-1C19-42A4-9842-F9EE5847503C}" srcOrd="1" destOrd="0" parTransId="{5508DE87-9120-402D-B3B1-CDB86E24F2B7}" sibTransId="{1447B3BB-731B-49EE-A388-CC6B5622D8C3}"/>
    <dgm:cxn modelId="{7E0B6081-A5DE-45CA-BD5F-C7044CE14A9D}" srcId="{F82B5219-033A-4998-BEBA-268B39701B55}" destId="{4D21AC11-FB54-4AA4-8E9B-2C571C456589}" srcOrd="0" destOrd="0" parTransId="{021D7D6B-BD70-484C-83F3-518F0064454F}" sibTransId="{CB0EC755-347A-47AF-9CB2-D378924689F6}"/>
    <dgm:cxn modelId="{BC0FEA87-FB7E-484E-B49B-397FDE66D775}" type="presOf" srcId="{1A9A73EC-15DD-48CC-B70D-17CE0F4DF834}" destId="{1A28561A-79A3-4013-8C5A-26FB0D7A2351}" srcOrd="0" destOrd="0" presId="urn:microsoft.com/office/officeart/2005/8/layout/vList2"/>
    <dgm:cxn modelId="{ADD1389B-2B0B-4F43-AEA1-78716BAFFD42}" type="presOf" srcId="{4D21AC11-FB54-4AA4-8E9B-2C571C456589}" destId="{957821D0-443A-450A-82E9-4C307FAEBE65}" srcOrd="0" destOrd="0" presId="urn:microsoft.com/office/officeart/2005/8/layout/vList2"/>
    <dgm:cxn modelId="{4FD2E79E-CD14-4E76-8FAF-AB6D7B58ABD5}" type="presOf" srcId="{2B3915A7-97A9-44BE-8148-72B27EAAA70C}" destId="{A5359759-D638-49D1-8B78-32E9C80D9421}" srcOrd="0" destOrd="1" presId="urn:microsoft.com/office/officeart/2005/8/layout/vList2"/>
    <dgm:cxn modelId="{B07CDEA2-8AD3-4C7C-A418-161FCF7E3DC7}" type="presOf" srcId="{1838C460-D072-47AB-A987-57B5C00B2D49}" destId="{A5359759-D638-49D1-8B78-32E9C80D9421}" srcOrd="0" destOrd="0" presId="urn:microsoft.com/office/officeart/2005/8/layout/vList2"/>
    <dgm:cxn modelId="{1258EBDF-3B9F-40BC-BD35-2FEEEB8898B9}" srcId="{4D21AC11-FB54-4AA4-8E9B-2C571C456589}" destId="{B26A154A-2931-4291-BAA8-81AC3D6C921B}" srcOrd="0" destOrd="0" parTransId="{7764358B-B906-4B95-B897-94942F9E5422}" sibTransId="{043870D8-6D86-4838-9851-CD6C50B32179}"/>
    <dgm:cxn modelId="{C26A3DF0-FB19-4535-96F4-17FF600C91EB}" type="presOf" srcId="{F82B5219-033A-4998-BEBA-268B39701B55}" destId="{5E04A326-213D-40D8-A42E-8A7C32B2560B}" srcOrd="0" destOrd="0" presId="urn:microsoft.com/office/officeart/2005/8/layout/vList2"/>
    <dgm:cxn modelId="{A754D9F8-338D-44E1-94A2-C9E7F958461F}" type="presOf" srcId="{4615F5E8-EFE4-4A05-89ED-AC14CDD9BC0B}" destId="{4B87DB7C-435D-4DA4-9EF0-EDD86F0F9A9A}" srcOrd="0" destOrd="0" presId="urn:microsoft.com/office/officeart/2005/8/layout/vList2"/>
    <dgm:cxn modelId="{7606881E-CAC8-42E1-9A89-DC116F513FB2}" type="presParOf" srcId="{5E04A326-213D-40D8-A42E-8A7C32B2560B}" destId="{957821D0-443A-450A-82E9-4C307FAEBE65}" srcOrd="0" destOrd="0" presId="urn:microsoft.com/office/officeart/2005/8/layout/vList2"/>
    <dgm:cxn modelId="{EE97BD21-F4A7-450D-A660-9F1F9216C9ED}" type="presParOf" srcId="{5E04A326-213D-40D8-A42E-8A7C32B2560B}" destId="{92DE370C-91B0-4EBA-B3AE-BB117AC82B5B}" srcOrd="1" destOrd="0" presId="urn:microsoft.com/office/officeart/2005/8/layout/vList2"/>
    <dgm:cxn modelId="{C3637564-4CCE-43D4-AAF8-8D141FA28EC5}" type="presParOf" srcId="{5E04A326-213D-40D8-A42E-8A7C32B2560B}" destId="{D64EB802-1649-4D49-8457-CB0DB72BFC11}" srcOrd="2" destOrd="0" presId="urn:microsoft.com/office/officeart/2005/8/layout/vList2"/>
    <dgm:cxn modelId="{40A231CE-03BA-468F-A9A5-17929B6D840D}" type="presParOf" srcId="{5E04A326-213D-40D8-A42E-8A7C32B2560B}" destId="{A5359759-D638-49D1-8B78-32E9C80D9421}" srcOrd="3" destOrd="0" presId="urn:microsoft.com/office/officeart/2005/8/layout/vList2"/>
    <dgm:cxn modelId="{FA985641-EDDA-4C14-9844-AEB2C3AD3505}" type="presParOf" srcId="{5E04A326-213D-40D8-A42E-8A7C32B2560B}" destId="{1A28561A-79A3-4013-8C5A-26FB0D7A2351}" srcOrd="4" destOrd="0" presId="urn:microsoft.com/office/officeart/2005/8/layout/vList2"/>
    <dgm:cxn modelId="{55802FD9-1FBD-4371-81BF-0E2B80AFA94D}" type="presParOf" srcId="{5E04A326-213D-40D8-A42E-8A7C32B2560B}" destId="{4B87DB7C-435D-4DA4-9EF0-EDD86F0F9A9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821D0-443A-450A-82E9-4C307FAEBE65}">
      <dsp:nvSpPr>
        <dsp:cNvPr id="0" name=""/>
        <dsp:cNvSpPr/>
      </dsp:nvSpPr>
      <dsp:spPr>
        <a:xfrm>
          <a:off x="0" y="15063"/>
          <a:ext cx="7126086" cy="1099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Niche entrant</a:t>
          </a:r>
          <a:r>
            <a:rPr lang="en-US" sz="2000" kern="1200" dirty="0"/>
            <a:t>: more focused platform rival solves chicken and egg in a narrow category, steals share, and grows from there into horizontal competitor</a:t>
          </a:r>
        </a:p>
      </dsp:txBody>
      <dsp:txXfrm>
        <a:off x="53688" y="68751"/>
        <a:ext cx="7018710" cy="992424"/>
      </dsp:txXfrm>
    </dsp:sp>
    <dsp:sp modelId="{92DE370C-91B0-4EBA-B3AE-BB117AC82B5B}">
      <dsp:nvSpPr>
        <dsp:cNvPr id="0" name=""/>
        <dsp:cNvSpPr/>
      </dsp:nvSpPr>
      <dsp:spPr>
        <a:xfrm>
          <a:off x="0" y="1114863"/>
          <a:ext cx="7126086" cy="5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25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Could be a collection of focused rivals that together constrain incumbent</a:t>
          </a:r>
        </a:p>
        <a:p>
          <a:pPr marL="171450" lvl="1" indent="-171450" algn="l" defTabSz="711200">
            <a:lnSpc>
              <a:spcPct val="90000"/>
            </a:lnSpc>
            <a:spcBef>
              <a:spcPct val="0"/>
            </a:spcBef>
            <a:spcAft>
              <a:spcPct val="20000"/>
            </a:spcAft>
            <a:buChar char="•"/>
          </a:pPr>
          <a:r>
            <a:rPr lang="en-US" sz="1600" kern="1200" dirty="0"/>
            <a:t>Nascent threat</a:t>
          </a:r>
        </a:p>
      </dsp:txBody>
      <dsp:txXfrm>
        <a:off x="0" y="1114863"/>
        <a:ext cx="7126086" cy="538200"/>
      </dsp:txXfrm>
    </dsp:sp>
    <dsp:sp modelId="{D64EB802-1649-4D49-8457-CB0DB72BFC11}">
      <dsp:nvSpPr>
        <dsp:cNvPr id="0" name=""/>
        <dsp:cNvSpPr/>
      </dsp:nvSpPr>
      <dsp:spPr>
        <a:xfrm>
          <a:off x="0" y="1653063"/>
          <a:ext cx="7126086" cy="1099800"/>
        </a:xfrm>
        <a:prstGeom prst="round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 service provider/application grows so relevant to consumers that they connect directly with the provider, expand from there</a:t>
          </a:r>
        </a:p>
      </dsp:txBody>
      <dsp:txXfrm>
        <a:off x="53688" y="1706751"/>
        <a:ext cx="7018710" cy="992424"/>
      </dsp:txXfrm>
    </dsp:sp>
    <dsp:sp modelId="{A5359759-D638-49D1-8B78-32E9C80D9421}">
      <dsp:nvSpPr>
        <dsp:cNvPr id="0" name=""/>
        <dsp:cNvSpPr/>
      </dsp:nvSpPr>
      <dsp:spPr>
        <a:xfrm>
          <a:off x="0" y="2752863"/>
          <a:ext cx="7126086" cy="8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253"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dsp:txBody>
      <dsp:txXfrm>
        <a:off x="0" y="2752863"/>
        <a:ext cx="7126086" cy="82800"/>
      </dsp:txXfrm>
    </dsp:sp>
    <dsp:sp modelId="{1A28561A-79A3-4013-8C5A-26FB0D7A2351}">
      <dsp:nvSpPr>
        <dsp:cNvPr id="0" name=""/>
        <dsp:cNvSpPr/>
      </dsp:nvSpPr>
      <dsp:spPr>
        <a:xfrm>
          <a:off x="0" y="2835663"/>
          <a:ext cx="7126086" cy="1099800"/>
        </a:xfrm>
        <a:prstGeom prst="round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Another intermediary aggregates a large set of consumers, can steer them to another platform, shifting scale dynamics</a:t>
          </a:r>
        </a:p>
      </dsp:txBody>
      <dsp:txXfrm>
        <a:off x="53688" y="2889351"/>
        <a:ext cx="7018710" cy="992424"/>
      </dsp:txXfrm>
    </dsp:sp>
    <dsp:sp modelId="{4B87DB7C-435D-4DA4-9EF0-EDD86F0F9A9A}">
      <dsp:nvSpPr>
        <dsp:cNvPr id="0" name=""/>
        <dsp:cNvSpPr/>
      </dsp:nvSpPr>
      <dsp:spPr>
        <a:xfrm>
          <a:off x="0" y="3935463"/>
          <a:ext cx="7126086" cy="263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25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Large intermediary can extract rents</a:t>
          </a:r>
        </a:p>
      </dsp:txBody>
      <dsp:txXfrm>
        <a:off x="0" y="3935463"/>
        <a:ext cx="7126086" cy="263925"/>
      </dsp:txXfrm>
    </dsp:sp>
    <dsp:sp modelId="{63F96FBF-91D5-4B70-AC85-590509FAB3C2}">
      <dsp:nvSpPr>
        <dsp:cNvPr id="0" name=""/>
        <dsp:cNvSpPr/>
      </dsp:nvSpPr>
      <dsp:spPr>
        <a:xfrm>
          <a:off x="0" y="4199388"/>
          <a:ext cx="7126086" cy="109980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Tools help participants multi-home on both sides of the market, removing differentiation and decreasing take rates</a:t>
          </a:r>
        </a:p>
      </dsp:txBody>
      <dsp:txXfrm>
        <a:off x="53688" y="4253076"/>
        <a:ext cx="7018710" cy="992424"/>
      </dsp:txXfrm>
    </dsp:sp>
    <dsp:sp modelId="{4449E2E8-0E0D-4BE5-9849-290D9D02065A}">
      <dsp:nvSpPr>
        <dsp:cNvPr id="0" name=""/>
        <dsp:cNvSpPr/>
      </dsp:nvSpPr>
      <dsp:spPr>
        <a:xfrm>
          <a:off x="0" y="5299188"/>
          <a:ext cx="7126086" cy="122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25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If two platforms are similar in other respects and both sides flexibly multi-home (comparing prices and offers), take rates are competed away</a:t>
          </a:r>
        </a:p>
        <a:p>
          <a:pPr marL="171450" lvl="1" indent="-171450" algn="l" defTabSz="711200">
            <a:lnSpc>
              <a:spcPct val="90000"/>
            </a:lnSpc>
            <a:spcBef>
              <a:spcPct val="0"/>
            </a:spcBef>
            <a:spcAft>
              <a:spcPct val="20000"/>
            </a:spcAft>
            <a:buChar char="•"/>
          </a:pPr>
          <a:r>
            <a:rPr lang="en-US" sz="1600" kern="1200" dirty="0"/>
            <a:t>Source of profit for platform is exclusive access to a meaningful set of participants on one side of market.  Can attract the other side, charge for access. </a:t>
          </a:r>
        </a:p>
      </dsp:txBody>
      <dsp:txXfrm>
        <a:off x="0" y="5299188"/>
        <a:ext cx="7126086" cy="12213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BA302-4319-42A2-B2D7-810DCF7B577C}">
      <dsp:nvSpPr>
        <dsp:cNvPr id="0" name=""/>
        <dsp:cNvSpPr/>
      </dsp:nvSpPr>
      <dsp:spPr>
        <a:xfrm>
          <a:off x="2946" y="373475"/>
          <a:ext cx="2337792" cy="140267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Supermarkets sell generics at lower price</a:t>
          </a:r>
        </a:p>
      </dsp:txBody>
      <dsp:txXfrm>
        <a:off x="2946" y="373475"/>
        <a:ext cx="2337792" cy="1402675"/>
      </dsp:txXfrm>
    </dsp:sp>
    <dsp:sp modelId="{2B96BEE2-F740-4409-8BDF-55A598A3EB51}">
      <dsp:nvSpPr>
        <dsp:cNvPr id="0" name=""/>
        <dsp:cNvSpPr/>
      </dsp:nvSpPr>
      <dsp:spPr>
        <a:xfrm>
          <a:off x="2574518" y="373475"/>
          <a:ext cx="2337792" cy="1402675"/>
        </a:xfrm>
        <a:prstGeom prst="rect">
          <a:avLst/>
        </a:prstGeom>
        <a:solidFill>
          <a:schemeClr val="accent2">
            <a:hueOff val="6506"/>
            <a:satOff val="-4479"/>
            <a:lumOff val="-114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Walmart ensures suppliers is competitive, low-margin</a:t>
          </a:r>
        </a:p>
      </dsp:txBody>
      <dsp:txXfrm>
        <a:off x="2574518" y="373475"/>
        <a:ext cx="2337792" cy="1402675"/>
      </dsp:txXfrm>
    </dsp:sp>
    <dsp:sp modelId="{3366BC0E-4074-4501-8BE3-660F54654C3A}">
      <dsp:nvSpPr>
        <dsp:cNvPr id="0" name=""/>
        <dsp:cNvSpPr/>
      </dsp:nvSpPr>
      <dsp:spPr>
        <a:xfrm>
          <a:off x="5146089" y="373475"/>
          <a:ext cx="2337792" cy="1402675"/>
        </a:xfrm>
        <a:prstGeom prst="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AirBnb ranks more highly hosts who respond quickly, maintain calendar availability</a:t>
          </a:r>
        </a:p>
      </dsp:txBody>
      <dsp:txXfrm>
        <a:off x="5146089" y="373475"/>
        <a:ext cx="2337792" cy="1402675"/>
      </dsp:txXfrm>
    </dsp:sp>
    <dsp:sp modelId="{3422506A-8901-4336-9F1F-BC041332D6EC}">
      <dsp:nvSpPr>
        <dsp:cNvPr id="0" name=""/>
        <dsp:cNvSpPr/>
      </dsp:nvSpPr>
      <dsp:spPr>
        <a:xfrm>
          <a:off x="7717661" y="373475"/>
          <a:ext cx="2337792" cy="1402675"/>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eBay rewards sellers with good feedback, ship quickly</a:t>
          </a:r>
        </a:p>
      </dsp:txBody>
      <dsp:txXfrm>
        <a:off x="7717661" y="373475"/>
        <a:ext cx="2337792" cy="1402675"/>
      </dsp:txXfrm>
    </dsp:sp>
    <dsp:sp modelId="{64D35DD2-A4F1-48C9-8614-35612160C3B4}">
      <dsp:nvSpPr>
        <dsp:cNvPr id="0" name=""/>
        <dsp:cNvSpPr/>
      </dsp:nvSpPr>
      <dsp:spPr>
        <a:xfrm>
          <a:off x="1288732" y="2009929"/>
          <a:ext cx="2337792" cy="1402675"/>
        </a:xfrm>
        <a:prstGeom prst="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Price comparison engines facilitate consumer search, penalize obfuscation</a:t>
          </a:r>
        </a:p>
      </dsp:txBody>
      <dsp:txXfrm>
        <a:off x="1288732" y="2009929"/>
        <a:ext cx="2337792" cy="1402675"/>
      </dsp:txXfrm>
    </dsp:sp>
    <dsp:sp modelId="{B6702A29-3CBB-4C04-A605-D208AFC1EE7A}">
      <dsp:nvSpPr>
        <dsp:cNvPr id="0" name=""/>
        <dsp:cNvSpPr/>
      </dsp:nvSpPr>
      <dsp:spPr>
        <a:xfrm>
          <a:off x="3860303" y="2009929"/>
          <a:ext cx="2337792" cy="1402675"/>
        </a:xfrm>
        <a:prstGeom prst="rect">
          <a:avLst/>
        </a:prstGeom>
        <a:solidFill>
          <a:schemeClr val="accent2">
            <a:hueOff val="32532"/>
            <a:satOff val="-22397"/>
            <a:lumOff val="-5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Search engines demote irrelevant ads </a:t>
          </a:r>
        </a:p>
      </dsp:txBody>
      <dsp:txXfrm>
        <a:off x="3860303" y="2009929"/>
        <a:ext cx="2337792" cy="1402675"/>
      </dsp:txXfrm>
    </dsp:sp>
    <dsp:sp modelId="{3E81D162-CA88-4D79-9668-8BF4100ACCA0}">
      <dsp:nvSpPr>
        <dsp:cNvPr id="0" name=""/>
        <dsp:cNvSpPr/>
      </dsp:nvSpPr>
      <dsp:spPr>
        <a:xfrm>
          <a:off x="6431875" y="2009929"/>
          <a:ext cx="2337792" cy="140267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Integration of security software into OS</a:t>
          </a:r>
        </a:p>
      </dsp:txBody>
      <dsp:txXfrm>
        <a:off x="6431875" y="2009929"/>
        <a:ext cx="2337792" cy="1402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78732-D87A-47E2-A23F-F7BB086A0E44}">
      <dsp:nvSpPr>
        <dsp:cNvPr id="0" name=""/>
        <dsp:cNvSpPr/>
      </dsp:nvSpPr>
      <dsp:spPr>
        <a:xfrm>
          <a:off x="0" y="426578"/>
          <a:ext cx="6492240" cy="5745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Impacts of platform annexation on platform</a:t>
          </a:r>
        </a:p>
      </dsp:txBody>
      <dsp:txXfrm>
        <a:off x="28049" y="454627"/>
        <a:ext cx="6436142" cy="518486"/>
      </dsp:txXfrm>
    </dsp:sp>
    <dsp:sp modelId="{AB39802A-6001-45CC-BAB8-1140DAF7312B}">
      <dsp:nvSpPr>
        <dsp:cNvPr id="0" name=""/>
        <dsp:cNvSpPr/>
      </dsp:nvSpPr>
      <dsp:spPr>
        <a:xfrm>
          <a:off x="0" y="1001163"/>
          <a:ext cx="6492240"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2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Deprive rival platforms of access to constituents</a:t>
          </a:r>
        </a:p>
        <a:p>
          <a:pPr marL="342900" lvl="2" indent="-171450" algn="l" defTabSz="800100">
            <a:lnSpc>
              <a:spcPct val="90000"/>
            </a:lnSpc>
            <a:spcBef>
              <a:spcPct val="0"/>
            </a:spcBef>
            <a:spcAft>
              <a:spcPct val="20000"/>
            </a:spcAft>
            <a:buChar char="•"/>
          </a:pPr>
          <a:r>
            <a:rPr lang="en-US" sz="1800" kern="1200" dirty="0"/>
            <a:t>Harms competition in the short and long run</a:t>
          </a:r>
        </a:p>
        <a:p>
          <a:pPr marL="171450" lvl="1" indent="-171450" algn="l" defTabSz="800100">
            <a:lnSpc>
              <a:spcPct val="90000"/>
            </a:lnSpc>
            <a:spcBef>
              <a:spcPct val="0"/>
            </a:spcBef>
            <a:spcAft>
              <a:spcPct val="20000"/>
            </a:spcAft>
            <a:buChar char="•"/>
          </a:pPr>
          <a:r>
            <a:rPr lang="en-US" sz="1800" kern="1200" dirty="0"/>
            <a:t>Deter entry, reduce competition in both tools and platforms</a:t>
          </a:r>
        </a:p>
        <a:p>
          <a:pPr marL="171450" lvl="1" indent="-171450" algn="l" defTabSz="800100">
            <a:lnSpc>
              <a:spcPct val="90000"/>
            </a:lnSpc>
            <a:spcBef>
              <a:spcPct val="0"/>
            </a:spcBef>
            <a:spcAft>
              <a:spcPct val="20000"/>
            </a:spcAft>
            <a:buChar char="•"/>
          </a:pPr>
          <a:r>
            <a:rPr lang="en-US" sz="1800" kern="1200" dirty="0"/>
            <a:t>Maintain/enhance ability of platform to extract surplus from constituents</a:t>
          </a:r>
        </a:p>
      </dsp:txBody>
      <dsp:txXfrm>
        <a:off x="0" y="1001163"/>
        <a:ext cx="6492240" cy="1480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F210B-2B94-46F9-875B-68EA7AF48D9D}">
      <dsp:nvSpPr>
        <dsp:cNvPr id="0" name=""/>
        <dsp:cNvSpPr/>
      </dsp:nvSpPr>
      <dsp:spPr>
        <a:xfrm>
          <a:off x="0" y="197079"/>
          <a:ext cx="6934200" cy="4557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Why don’t participants switch to better tools?</a:t>
          </a:r>
        </a:p>
      </dsp:txBody>
      <dsp:txXfrm>
        <a:off x="22246" y="219325"/>
        <a:ext cx="6889708" cy="411223"/>
      </dsp:txXfrm>
    </dsp:sp>
    <dsp:sp modelId="{9684A25C-AE38-4F72-8933-B7FEBFF91AE9}">
      <dsp:nvSpPr>
        <dsp:cNvPr id="0" name=""/>
        <dsp:cNvSpPr/>
      </dsp:nvSpPr>
      <dsp:spPr>
        <a:xfrm>
          <a:off x="0" y="652794"/>
          <a:ext cx="6934200" cy="259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16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Short run, participant sticks w/ tools because:</a:t>
          </a:r>
        </a:p>
        <a:p>
          <a:pPr marL="228600" lvl="2" indent="-114300" algn="l" defTabSz="666750">
            <a:lnSpc>
              <a:spcPct val="90000"/>
            </a:lnSpc>
            <a:spcBef>
              <a:spcPct val="0"/>
            </a:spcBef>
            <a:spcAft>
              <a:spcPct val="20000"/>
            </a:spcAft>
            <a:buChar char="•"/>
          </a:pPr>
          <a:r>
            <a:rPr lang="en-US" sz="1500" kern="1200" dirty="0"/>
            <a:t>Larger platform provides access to most participants on other side of mkt</a:t>
          </a:r>
        </a:p>
        <a:p>
          <a:pPr marL="228600" lvl="2" indent="-114300" algn="l" defTabSz="666750">
            <a:lnSpc>
              <a:spcPct val="90000"/>
            </a:lnSpc>
            <a:spcBef>
              <a:spcPct val="0"/>
            </a:spcBef>
            <a:spcAft>
              <a:spcPct val="20000"/>
            </a:spcAft>
            <a:buChar char="•"/>
          </a:pPr>
          <a:r>
            <a:rPr lang="en-US" sz="1500" kern="1200" dirty="0"/>
            <a:t>Incremental value to a participant of accessing smaller platform low</a:t>
          </a:r>
        </a:p>
        <a:p>
          <a:pPr marL="228600" lvl="2" indent="-114300" algn="l" defTabSz="666750">
            <a:lnSpc>
              <a:spcPct val="90000"/>
            </a:lnSpc>
            <a:spcBef>
              <a:spcPct val="0"/>
            </a:spcBef>
            <a:spcAft>
              <a:spcPct val="20000"/>
            </a:spcAft>
            <a:buChar char="•"/>
          </a:pPr>
          <a:r>
            <a:rPr lang="en-US" sz="1500" kern="1200" dirty="0"/>
            <a:t>Platform may degrade access to any competing tool</a:t>
          </a:r>
        </a:p>
        <a:p>
          <a:pPr marL="228600" lvl="2" indent="-114300" algn="l" defTabSz="666750">
            <a:lnSpc>
              <a:spcPct val="90000"/>
            </a:lnSpc>
            <a:spcBef>
              <a:spcPct val="0"/>
            </a:spcBef>
            <a:spcAft>
              <a:spcPct val="20000"/>
            </a:spcAft>
            <a:buChar char="•"/>
          </a:pPr>
          <a:r>
            <a:rPr lang="en-US" sz="1500" kern="1200" dirty="0"/>
            <a:t>Platform may offer exclusive access to set of users on other side of mkt</a:t>
          </a:r>
        </a:p>
        <a:p>
          <a:pPr marL="228600" lvl="2" indent="-114300" algn="l" defTabSz="666750">
            <a:lnSpc>
              <a:spcPct val="90000"/>
            </a:lnSpc>
            <a:spcBef>
              <a:spcPct val="0"/>
            </a:spcBef>
            <a:spcAft>
              <a:spcPct val="20000"/>
            </a:spcAft>
            <a:buChar char="•"/>
          </a:pPr>
          <a:r>
            <a:rPr lang="en-US" sz="1500" kern="1200" dirty="0"/>
            <a:t>Information/transparency/denial</a:t>
          </a:r>
        </a:p>
        <a:p>
          <a:pPr marL="114300" lvl="1" indent="-114300" algn="l" defTabSz="666750">
            <a:lnSpc>
              <a:spcPct val="90000"/>
            </a:lnSpc>
            <a:spcBef>
              <a:spcPct val="0"/>
            </a:spcBef>
            <a:spcAft>
              <a:spcPct val="20000"/>
            </a:spcAft>
            <a:buChar char="•"/>
          </a:pPr>
          <a:r>
            <a:rPr lang="en-US" sz="1500" kern="1200" dirty="0"/>
            <a:t>Long run, participant sticks w/ tools because:</a:t>
          </a:r>
        </a:p>
        <a:p>
          <a:pPr marL="228600" lvl="2" indent="-114300" algn="l" defTabSz="666750">
            <a:lnSpc>
              <a:spcPct val="90000"/>
            </a:lnSpc>
            <a:spcBef>
              <a:spcPct val="0"/>
            </a:spcBef>
            <a:spcAft>
              <a:spcPct val="20000"/>
            </a:spcAft>
            <a:buChar char="•"/>
          </a:pPr>
          <a:r>
            <a:rPr lang="en-US" sz="1500" kern="1200" dirty="0"/>
            <a:t>Smaller platform deteriorates, multi-homing less important</a:t>
          </a:r>
        </a:p>
        <a:p>
          <a:pPr marL="228600" lvl="2" indent="-114300" algn="l" defTabSz="666750">
            <a:lnSpc>
              <a:spcPct val="90000"/>
            </a:lnSpc>
            <a:spcBef>
              <a:spcPct val="0"/>
            </a:spcBef>
            <a:spcAft>
              <a:spcPct val="20000"/>
            </a:spcAft>
            <a:buChar char="•"/>
          </a:pPr>
          <a:r>
            <a:rPr lang="en-US" sz="1500" kern="1200" dirty="0"/>
            <a:t>Competing tools can’t attract new customers, less incentive to invest</a:t>
          </a:r>
        </a:p>
        <a:p>
          <a:pPr marL="228600" lvl="2" indent="-114300" algn="l" defTabSz="666750">
            <a:lnSpc>
              <a:spcPct val="90000"/>
            </a:lnSpc>
            <a:spcBef>
              <a:spcPct val="0"/>
            </a:spcBef>
            <a:spcAft>
              <a:spcPct val="20000"/>
            </a:spcAft>
            <a:buChar char="•"/>
          </a:pPr>
          <a:endParaRPr lang="en-US" sz="1500" kern="1200" dirty="0"/>
        </a:p>
      </dsp:txBody>
      <dsp:txXfrm>
        <a:off x="0" y="652794"/>
        <a:ext cx="6934200" cy="2595779"/>
      </dsp:txXfrm>
    </dsp:sp>
    <dsp:sp modelId="{4D11824F-9A4A-4183-A3E1-FFB993637EFF}">
      <dsp:nvSpPr>
        <dsp:cNvPr id="0" name=""/>
        <dsp:cNvSpPr/>
      </dsp:nvSpPr>
      <dsp:spPr>
        <a:xfrm>
          <a:off x="0" y="3248573"/>
          <a:ext cx="6934200" cy="4557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Why don’t new tools enter?</a:t>
          </a:r>
        </a:p>
      </dsp:txBody>
      <dsp:txXfrm>
        <a:off x="22246" y="3270819"/>
        <a:ext cx="6889708" cy="411223"/>
      </dsp:txXfrm>
    </dsp:sp>
    <dsp:sp modelId="{C09C8615-629C-41A9-A66F-8D53CA672446}">
      <dsp:nvSpPr>
        <dsp:cNvPr id="0" name=""/>
        <dsp:cNvSpPr/>
      </dsp:nvSpPr>
      <dsp:spPr>
        <a:xfrm>
          <a:off x="0" y="3704288"/>
          <a:ext cx="6934200" cy="2241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16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Tools have switching costs, scale economies</a:t>
          </a:r>
        </a:p>
        <a:p>
          <a:pPr marL="114300" lvl="1" indent="-114300" algn="l" defTabSz="666750">
            <a:lnSpc>
              <a:spcPct val="90000"/>
            </a:lnSpc>
            <a:spcBef>
              <a:spcPct val="0"/>
            </a:spcBef>
            <a:spcAft>
              <a:spcPct val="20000"/>
            </a:spcAft>
            <a:buChar char="•"/>
          </a:pPr>
          <a:r>
            <a:rPr lang="en-US" sz="1500" kern="1200" dirty="0"/>
            <a:t>Large platform has threat to withdraw/reduce interoperability with new entrant tools</a:t>
          </a:r>
        </a:p>
        <a:p>
          <a:pPr marL="228600" lvl="2" indent="-114300" algn="l" defTabSz="666750">
            <a:lnSpc>
              <a:spcPct val="90000"/>
            </a:lnSpc>
            <a:spcBef>
              <a:spcPct val="0"/>
            </a:spcBef>
            <a:spcAft>
              <a:spcPct val="20000"/>
            </a:spcAft>
            <a:buChar char="•"/>
          </a:pPr>
          <a:r>
            <a:rPr lang="en-US" sz="1500" kern="1200" dirty="0"/>
            <a:t>e.g., large platform forces competing tools to continue to advantage its platform if tools desire access to large platform (contractual provisions)</a:t>
          </a:r>
        </a:p>
        <a:p>
          <a:pPr marL="228600" lvl="2" indent="-114300" algn="l" defTabSz="666750">
            <a:lnSpc>
              <a:spcPct val="90000"/>
            </a:lnSpc>
            <a:spcBef>
              <a:spcPct val="0"/>
            </a:spcBef>
            <a:spcAft>
              <a:spcPct val="20000"/>
            </a:spcAft>
            <a:buChar char="•"/>
          </a:pPr>
          <a:r>
            <a:rPr lang="en-US" sz="1500" kern="1200" dirty="0"/>
            <a:t>But then, entering tools can’t differentiate on basis of fair access</a:t>
          </a:r>
        </a:p>
        <a:p>
          <a:pPr marL="114300" lvl="1" indent="-114300" algn="l" defTabSz="666750">
            <a:lnSpc>
              <a:spcPct val="90000"/>
            </a:lnSpc>
            <a:spcBef>
              <a:spcPct val="0"/>
            </a:spcBef>
            <a:spcAft>
              <a:spcPct val="20000"/>
            </a:spcAft>
            <a:buChar char="•"/>
          </a:pPr>
          <a:r>
            <a:rPr lang="en-US" sz="1500" kern="1200" dirty="0"/>
            <a:t>Uncertainty/ability of platform to “pull the plug” if new tool successful</a:t>
          </a:r>
        </a:p>
        <a:p>
          <a:pPr marL="228600" lvl="2" indent="-114300" algn="l" defTabSz="666750">
            <a:lnSpc>
              <a:spcPct val="90000"/>
            </a:lnSpc>
            <a:spcBef>
              <a:spcPct val="0"/>
            </a:spcBef>
            <a:spcAft>
              <a:spcPct val="20000"/>
            </a:spcAft>
            <a:buChar char="•"/>
          </a:pPr>
          <a:r>
            <a:rPr lang="en-US" sz="1500" kern="1200" dirty="0"/>
            <a:t>This affects tool investment and customer adoption of tool</a:t>
          </a:r>
        </a:p>
        <a:p>
          <a:pPr marL="114300" lvl="1" indent="-114300" algn="l" defTabSz="666750">
            <a:lnSpc>
              <a:spcPct val="90000"/>
            </a:lnSpc>
            <a:spcBef>
              <a:spcPct val="0"/>
            </a:spcBef>
            <a:spcAft>
              <a:spcPct val="20000"/>
            </a:spcAft>
            <a:buChar char="•"/>
          </a:pPr>
          <a:r>
            <a:rPr lang="en-US" sz="1500" kern="1200" dirty="0"/>
            <a:t>Value added of tools is multi-homing; diminished without competing platforms</a:t>
          </a:r>
        </a:p>
      </dsp:txBody>
      <dsp:txXfrm>
        <a:off x="0" y="3704288"/>
        <a:ext cx="6934200" cy="2241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78732-D87A-47E2-A23F-F7BB086A0E44}">
      <dsp:nvSpPr>
        <dsp:cNvPr id="0" name=""/>
        <dsp:cNvSpPr/>
      </dsp:nvSpPr>
      <dsp:spPr>
        <a:xfrm>
          <a:off x="0" y="953645"/>
          <a:ext cx="6492240" cy="5745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Externalities from multi-homing and tools</a:t>
          </a:r>
        </a:p>
      </dsp:txBody>
      <dsp:txXfrm>
        <a:off x="28049" y="981694"/>
        <a:ext cx="6436142" cy="518486"/>
      </dsp:txXfrm>
    </dsp:sp>
    <dsp:sp modelId="{C866DE7D-9500-4E7C-B4CA-568C025D6D97}">
      <dsp:nvSpPr>
        <dsp:cNvPr id="0" name=""/>
        <dsp:cNvSpPr/>
      </dsp:nvSpPr>
      <dsp:spPr>
        <a:xfrm>
          <a:off x="0" y="1528230"/>
          <a:ext cx="6492240" cy="349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2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Benefits from competing platforms accrue to all participants</a:t>
          </a:r>
        </a:p>
        <a:p>
          <a:pPr marL="342900" lvl="2" indent="-171450" algn="l" defTabSz="800100">
            <a:lnSpc>
              <a:spcPct val="90000"/>
            </a:lnSpc>
            <a:spcBef>
              <a:spcPct val="0"/>
            </a:spcBef>
            <a:spcAft>
              <a:spcPct val="20000"/>
            </a:spcAft>
            <a:buChar char="•"/>
          </a:pPr>
          <a:r>
            <a:rPr lang="en-US" sz="1800" kern="1200" dirty="0"/>
            <a:t>If competing platform is strong enough to reduce take rate, induce innovation, etc.</a:t>
          </a:r>
        </a:p>
        <a:p>
          <a:pPr marL="171450" lvl="1" indent="-171450" algn="l" defTabSz="800100">
            <a:lnSpc>
              <a:spcPct val="90000"/>
            </a:lnSpc>
            <a:spcBef>
              <a:spcPct val="0"/>
            </a:spcBef>
            <a:spcAft>
              <a:spcPct val="20000"/>
            </a:spcAft>
            <a:buChar char="•"/>
          </a:pPr>
          <a:r>
            <a:rPr lang="en-US" sz="1800" kern="1200" dirty="0"/>
            <a:t>Individual participant bears costs from multi-homing</a:t>
          </a:r>
        </a:p>
        <a:p>
          <a:pPr marL="342900" lvl="2" indent="-171450" algn="l" defTabSz="800100">
            <a:lnSpc>
              <a:spcPct val="90000"/>
            </a:lnSpc>
            <a:spcBef>
              <a:spcPct val="0"/>
            </a:spcBef>
            <a:spcAft>
              <a:spcPct val="20000"/>
            </a:spcAft>
            <a:buChar char="•"/>
          </a:pPr>
          <a:r>
            <a:rPr lang="en-US" sz="1800" kern="1200" dirty="0"/>
            <a:t>Risks, effort in adopting tools</a:t>
          </a:r>
        </a:p>
        <a:p>
          <a:pPr marL="171450" lvl="1" indent="-171450" algn="l" defTabSz="800100">
            <a:lnSpc>
              <a:spcPct val="90000"/>
            </a:lnSpc>
            <a:spcBef>
              <a:spcPct val="0"/>
            </a:spcBef>
            <a:spcAft>
              <a:spcPct val="20000"/>
            </a:spcAft>
            <a:buChar char="•"/>
          </a:pPr>
          <a:r>
            <a:rPr lang="en-US" sz="1800" kern="1200" dirty="0"/>
            <a:t>Entry and investment in tool provider creates positive externalities for marketplace participants whether or not individual buys tools</a:t>
          </a:r>
        </a:p>
        <a:p>
          <a:pPr marL="342900" lvl="2" indent="-171450" algn="l" defTabSz="800100">
            <a:lnSpc>
              <a:spcPct val="90000"/>
            </a:lnSpc>
            <a:spcBef>
              <a:spcPct val="0"/>
            </a:spcBef>
            <a:spcAft>
              <a:spcPct val="20000"/>
            </a:spcAft>
            <a:buChar char="•"/>
          </a:pPr>
          <a:r>
            <a:rPr lang="en-US" sz="1800" kern="1200" dirty="0"/>
            <a:t>Value of tool to individuals for comparing platforms can be reduced when platforms are competitive</a:t>
          </a:r>
        </a:p>
        <a:p>
          <a:pPr marL="342900" lvl="2" indent="-171450" algn="l" defTabSz="800100">
            <a:lnSpc>
              <a:spcPct val="90000"/>
            </a:lnSpc>
            <a:spcBef>
              <a:spcPct val="0"/>
            </a:spcBef>
            <a:spcAft>
              <a:spcPct val="20000"/>
            </a:spcAft>
            <a:buChar char="•"/>
          </a:pPr>
          <a:endParaRPr lang="en-US" sz="1800" kern="1200" dirty="0"/>
        </a:p>
        <a:p>
          <a:pPr marL="342900" lvl="2" indent="-171450" algn="l" defTabSz="800100">
            <a:lnSpc>
              <a:spcPct val="90000"/>
            </a:lnSpc>
            <a:spcBef>
              <a:spcPct val="0"/>
            </a:spcBef>
            <a:spcAft>
              <a:spcPct val="20000"/>
            </a:spcAft>
            <a:buChar char="•"/>
          </a:pPr>
          <a:endParaRPr lang="en-US" sz="1800" kern="1200" dirty="0"/>
        </a:p>
      </dsp:txBody>
      <dsp:txXfrm>
        <a:off x="0" y="1528230"/>
        <a:ext cx="6492240" cy="34983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37518-C571-4176-A422-895362A4964A}">
      <dsp:nvSpPr>
        <dsp:cNvPr id="0" name=""/>
        <dsp:cNvSpPr/>
      </dsp:nvSpPr>
      <dsp:spPr>
        <a:xfrm>
          <a:off x="0" y="365063"/>
          <a:ext cx="6659217" cy="4557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Welfare impacts</a:t>
          </a:r>
        </a:p>
      </dsp:txBody>
      <dsp:txXfrm>
        <a:off x="22246" y="387309"/>
        <a:ext cx="6614725" cy="411223"/>
      </dsp:txXfrm>
    </dsp:sp>
    <dsp:sp modelId="{9871107E-11BA-4D6D-AE3A-D40F164164E2}">
      <dsp:nvSpPr>
        <dsp:cNvPr id="0" name=""/>
        <dsp:cNvSpPr/>
      </dsp:nvSpPr>
      <dsp:spPr>
        <a:xfrm>
          <a:off x="0" y="820778"/>
          <a:ext cx="6659217"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43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Reduced efficiency in matching through artificial segmentation</a:t>
          </a:r>
        </a:p>
        <a:p>
          <a:pPr marL="114300" lvl="1" indent="-114300" algn="l" defTabSz="666750">
            <a:lnSpc>
              <a:spcPct val="90000"/>
            </a:lnSpc>
            <a:spcBef>
              <a:spcPct val="0"/>
            </a:spcBef>
            <a:spcAft>
              <a:spcPct val="20000"/>
            </a:spcAft>
            <a:buChar char="•"/>
          </a:pPr>
          <a:r>
            <a:rPr lang="en-US" sz="1500" kern="1200" dirty="0"/>
            <a:t>Increased </a:t>
          </a:r>
          <a:r>
            <a:rPr lang="en-US" sz="1500" i="1" kern="1200" dirty="0"/>
            <a:t>take rate </a:t>
          </a:r>
          <a:r>
            <a:rPr lang="en-US" sz="1500" kern="1200" dirty="0"/>
            <a:t>of platform, reduces output for participants on </a:t>
          </a:r>
          <a:r>
            <a:rPr lang="en-US" sz="1500" i="1" kern="1200" dirty="0"/>
            <a:t>both sides</a:t>
          </a:r>
        </a:p>
        <a:p>
          <a:pPr marL="114300" lvl="1" indent="-114300" algn="l" defTabSz="666750">
            <a:lnSpc>
              <a:spcPct val="90000"/>
            </a:lnSpc>
            <a:spcBef>
              <a:spcPct val="0"/>
            </a:spcBef>
            <a:spcAft>
              <a:spcPct val="20000"/>
            </a:spcAft>
            <a:buChar char="•"/>
          </a:pPr>
          <a:r>
            <a:rPr lang="en-US" sz="1500" kern="1200" dirty="0"/>
            <a:t>Reduced innovation</a:t>
          </a:r>
        </a:p>
      </dsp:txBody>
      <dsp:txXfrm>
        <a:off x="0" y="820778"/>
        <a:ext cx="6659217" cy="786599"/>
      </dsp:txXfrm>
    </dsp:sp>
    <dsp:sp modelId="{5289FD29-88C3-4542-9F59-C2A07AD05743}">
      <dsp:nvSpPr>
        <dsp:cNvPr id="0" name=""/>
        <dsp:cNvSpPr/>
      </dsp:nvSpPr>
      <dsp:spPr>
        <a:xfrm>
          <a:off x="0" y="1607378"/>
          <a:ext cx="6659217" cy="4557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More like horizontal than classic vertical conduct</a:t>
          </a:r>
        </a:p>
      </dsp:txBody>
      <dsp:txXfrm>
        <a:off x="22246" y="1629624"/>
        <a:ext cx="6614725" cy="411223"/>
      </dsp:txXfrm>
    </dsp:sp>
    <dsp:sp modelId="{3D23F104-B849-4D7D-A253-84D5B67F1703}">
      <dsp:nvSpPr>
        <dsp:cNvPr id="0" name=""/>
        <dsp:cNvSpPr/>
      </dsp:nvSpPr>
      <dsp:spPr>
        <a:xfrm>
          <a:off x="0" y="2063093"/>
          <a:ext cx="6659217"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43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Creates conflicts of interest rather than resolves them</a:t>
          </a:r>
        </a:p>
        <a:p>
          <a:pPr marL="114300" lvl="1" indent="-114300" algn="l" defTabSz="666750">
            <a:lnSpc>
              <a:spcPct val="90000"/>
            </a:lnSpc>
            <a:spcBef>
              <a:spcPct val="0"/>
            </a:spcBef>
            <a:spcAft>
              <a:spcPct val="20000"/>
            </a:spcAft>
            <a:buChar char="•"/>
          </a:pPr>
          <a:r>
            <a:rPr lang="en-US" sz="1500" kern="1200" dirty="0"/>
            <a:t>Enables platform to increase take rate (not a case of cross-subsidization across sides of market)</a:t>
          </a:r>
        </a:p>
      </dsp:txBody>
      <dsp:txXfrm>
        <a:off x="0" y="2063093"/>
        <a:ext cx="6659217" cy="727605"/>
      </dsp:txXfrm>
    </dsp:sp>
    <dsp:sp modelId="{CCCF210B-2B94-46F9-875B-68EA7AF48D9D}">
      <dsp:nvSpPr>
        <dsp:cNvPr id="0" name=""/>
        <dsp:cNvSpPr/>
      </dsp:nvSpPr>
      <dsp:spPr>
        <a:xfrm>
          <a:off x="0" y="2790698"/>
          <a:ext cx="6659217" cy="4557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Conditions where it is more likely to hurt welfare</a:t>
          </a:r>
        </a:p>
      </dsp:txBody>
      <dsp:txXfrm>
        <a:off x="22246" y="2812944"/>
        <a:ext cx="6614725" cy="411223"/>
      </dsp:txXfrm>
    </dsp:sp>
    <dsp:sp modelId="{9684A25C-AE38-4F72-8933-B7FEBFF91AE9}">
      <dsp:nvSpPr>
        <dsp:cNvPr id="0" name=""/>
        <dsp:cNvSpPr/>
      </dsp:nvSpPr>
      <dsp:spPr>
        <a:xfrm>
          <a:off x="0" y="3246413"/>
          <a:ext cx="6659217"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43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Strong indirect network effects and scale economies in core platform market</a:t>
          </a:r>
        </a:p>
        <a:p>
          <a:pPr marL="114300" lvl="1" indent="-114300" algn="l" defTabSz="666750">
            <a:lnSpc>
              <a:spcPct val="90000"/>
            </a:lnSpc>
            <a:spcBef>
              <a:spcPct val="0"/>
            </a:spcBef>
            <a:spcAft>
              <a:spcPct val="20000"/>
            </a:spcAft>
            <a:buChar char="•"/>
          </a:pPr>
          <a:r>
            <a:rPr lang="en-US" sz="1500" kern="1200"/>
            <a:t>Undertaken by leading firm, especially if that firm has some market power</a:t>
          </a:r>
        </a:p>
        <a:p>
          <a:pPr marL="228600" lvl="2" indent="-114300" algn="l" defTabSz="666750">
            <a:lnSpc>
              <a:spcPct val="90000"/>
            </a:lnSpc>
            <a:spcBef>
              <a:spcPct val="0"/>
            </a:spcBef>
            <a:spcAft>
              <a:spcPct val="20000"/>
            </a:spcAft>
            <a:buChar char="•"/>
          </a:pPr>
          <a:r>
            <a:rPr lang="en-US" sz="1500" kern="1200" dirty="0"/>
            <a:t>Note: similar to horizontal policy, actions taken by lagging firms can be pro-competitive while similar actions taken by leading firm can be anti-competitive</a:t>
          </a:r>
        </a:p>
        <a:p>
          <a:pPr marL="114300" lvl="1" indent="-114300" algn="l" defTabSz="666750">
            <a:lnSpc>
              <a:spcPct val="90000"/>
            </a:lnSpc>
            <a:spcBef>
              <a:spcPct val="0"/>
            </a:spcBef>
            <a:spcAft>
              <a:spcPct val="20000"/>
            </a:spcAft>
            <a:buChar char="•"/>
          </a:pPr>
          <a:r>
            <a:rPr lang="en-US" sz="1500" kern="1200"/>
            <a:t>Barriers to entry in tools</a:t>
          </a:r>
        </a:p>
      </dsp:txBody>
      <dsp:txXfrm>
        <a:off x="0" y="3246413"/>
        <a:ext cx="6659217" cy="1238895"/>
      </dsp:txXfrm>
    </dsp:sp>
    <dsp:sp modelId="{4D11824F-9A4A-4183-A3E1-FFB993637EFF}">
      <dsp:nvSpPr>
        <dsp:cNvPr id="0" name=""/>
        <dsp:cNvSpPr/>
      </dsp:nvSpPr>
      <dsp:spPr>
        <a:xfrm>
          <a:off x="0" y="4485308"/>
          <a:ext cx="6659217" cy="4557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Examples of Potential Remedies</a:t>
          </a:r>
        </a:p>
      </dsp:txBody>
      <dsp:txXfrm>
        <a:off x="22246" y="4507554"/>
        <a:ext cx="6614725" cy="411223"/>
      </dsp:txXfrm>
    </dsp:sp>
    <dsp:sp modelId="{C09C8615-629C-41A9-A66F-8D53CA672446}">
      <dsp:nvSpPr>
        <dsp:cNvPr id="0" name=""/>
        <dsp:cNvSpPr/>
      </dsp:nvSpPr>
      <dsp:spPr>
        <a:xfrm>
          <a:off x="0" y="4941023"/>
          <a:ext cx="6659217"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43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Prevent merger/require divestiture</a:t>
          </a:r>
        </a:p>
        <a:p>
          <a:pPr marL="114300" lvl="1" indent="-114300" algn="l" defTabSz="666750">
            <a:lnSpc>
              <a:spcPct val="90000"/>
            </a:lnSpc>
            <a:spcBef>
              <a:spcPct val="0"/>
            </a:spcBef>
            <a:spcAft>
              <a:spcPct val="20000"/>
            </a:spcAft>
            <a:buChar char="•"/>
          </a:pPr>
          <a:r>
            <a:rPr lang="en-US" sz="1500" kern="1200"/>
            <a:t>Interoperability and non-discrimination</a:t>
          </a:r>
        </a:p>
        <a:p>
          <a:pPr marL="114300" lvl="1" indent="-114300" algn="l" defTabSz="666750">
            <a:lnSpc>
              <a:spcPct val="90000"/>
            </a:lnSpc>
            <a:spcBef>
              <a:spcPct val="0"/>
            </a:spcBef>
            <a:spcAft>
              <a:spcPct val="20000"/>
            </a:spcAft>
            <a:buChar char="•"/>
          </a:pPr>
          <a:r>
            <a:rPr lang="en-US" sz="1500" kern="1200"/>
            <a:t>Avoid exclusive/exclusionary practices</a:t>
          </a:r>
        </a:p>
      </dsp:txBody>
      <dsp:txXfrm>
        <a:off x="0" y="4941023"/>
        <a:ext cx="6659217" cy="786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2EB8B-3B07-47A0-8788-3C5D6B5840E3}">
      <dsp:nvSpPr>
        <dsp:cNvPr id="0" name=""/>
        <dsp:cNvSpPr/>
      </dsp:nvSpPr>
      <dsp:spPr>
        <a:xfrm>
          <a:off x="0" y="158885"/>
          <a:ext cx="693420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Polar case: </a:t>
          </a:r>
        </a:p>
      </dsp:txBody>
      <dsp:txXfrm>
        <a:off x="25759" y="184644"/>
        <a:ext cx="6882682" cy="476152"/>
      </dsp:txXfrm>
    </dsp:sp>
    <dsp:sp modelId="{DA1191BE-F182-4711-90C5-8CAE13C3B283}">
      <dsp:nvSpPr>
        <dsp:cNvPr id="0" name=""/>
        <dsp:cNvSpPr/>
      </dsp:nvSpPr>
      <dsp:spPr>
        <a:xfrm>
          <a:off x="0" y="686555"/>
          <a:ext cx="69342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16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2 goods consumed in fixed proportion</a:t>
          </a:r>
        </a:p>
        <a:p>
          <a:pPr marL="171450" lvl="1" indent="-171450" algn="l" defTabSz="755650">
            <a:lnSpc>
              <a:spcPct val="90000"/>
            </a:lnSpc>
            <a:spcBef>
              <a:spcPct val="0"/>
            </a:spcBef>
            <a:spcAft>
              <a:spcPct val="20000"/>
            </a:spcAft>
            <a:buChar char="•"/>
          </a:pPr>
          <a:r>
            <a:rPr lang="en-US" sz="1700" kern="1200"/>
            <a:t>Market power in one</a:t>
          </a:r>
        </a:p>
        <a:p>
          <a:pPr marL="171450" lvl="1" indent="-171450" algn="l" defTabSz="755650">
            <a:lnSpc>
              <a:spcPct val="90000"/>
            </a:lnSpc>
            <a:spcBef>
              <a:spcPct val="0"/>
            </a:spcBef>
            <a:spcAft>
              <a:spcPct val="20000"/>
            </a:spcAft>
            <a:buChar char="•"/>
          </a:pPr>
          <a:r>
            <a:rPr lang="en-US" sz="1700" kern="1200"/>
            <a:t>Charging more for one reduces price can be charged for the other.  </a:t>
          </a:r>
        </a:p>
        <a:p>
          <a:pPr marL="171450" lvl="1" indent="-171450" algn="l" defTabSz="755650">
            <a:lnSpc>
              <a:spcPct val="90000"/>
            </a:lnSpc>
            <a:spcBef>
              <a:spcPct val="0"/>
            </a:spcBef>
            <a:spcAft>
              <a:spcPct val="20000"/>
            </a:spcAft>
            <a:buChar char="•"/>
          </a:pPr>
          <a:r>
            <a:rPr lang="en-US" sz="1700" kern="1200"/>
            <a:t>Implies no harm to tying.</a:t>
          </a:r>
        </a:p>
      </dsp:txBody>
      <dsp:txXfrm>
        <a:off x="0" y="686555"/>
        <a:ext cx="6934200" cy="1184040"/>
      </dsp:txXfrm>
    </dsp:sp>
    <dsp:sp modelId="{266EEBE2-6E2C-4F67-B1AA-A9B2E31F67FF}">
      <dsp:nvSpPr>
        <dsp:cNvPr id="0" name=""/>
        <dsp:cNvSpPr/>
      </dsp:nvSpPr>
      <dsp:spPr>
        <a:xfrm>
          <a:off x="0" y="1870595"/>
          <a:ext cx="693420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When applied to platform annexation</a:t>
          </a:r>
        </a:p>
      </dsp:txBody>
      <dsp:txXfrm>
        <a:off x="25759" y="1896354"/>
        <a:ext cx="6882682" cy="476152"/>
      </dsp:txXfrm>
    </dsp:sp>
    <dsp:sp modelId="{1406E663-B4AE-4D81-8044-408450F9CB6E}">
      <dsp:nvSpPr>
        <dsp:cNvPr id="0" name=""/>
        <dsp:cNvSpPr/>
      </dsp:nvSpPr>
      <dsp:spPr>
        <a:xfrm>
          <a:off x="0" y="2398266"/>
          <a:ext cx="6934200" cy="3825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16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See, e.g. Farrell and Weiser (2003) for delineation of common violations of assumptions for SMP theory</a:t>
          </a:r>
        </a:p>
        <a:p>
          <a:pPr marL="171450" lvl="1" indent="-171450" algn="l" defTabSz="755650">
            <a:lnSpc>
              <a:spcPct val="90000"/>
            </a:lnSpc>
            <a:spcBef>
              <a:spcPct val="0"/>
            </a:spcBef>
            <a:spcAft>
              <a:spcPct val="20000"/>
            </a:spcAft>
            <a:buChar char="•"/>
          </a:pPr>
          <a:r>
            <a:rPr lang="en-US" sz="1700" kern="1200" dirty="0"/>
            <a:t>Tools and platform not consumed in fixed proportion</a:t>
          </a:r>
        </a:p>
        <a:p>
          <a:pPr marL="171450" lvl="1" indent="-171450" algn="l" defTabSz="755650">
            <a:lnSpc>
              <a:spcPct val="90000"/>
            </a:lnSpc>
            <a:spcBef>
              <a:spcPct val="0"/>
            </a:spcBef>
            <a:spcAft>
              <a:spcPct val="20000"/>
            </a:spcAft>
            <a:buChar char="•"/>
          </a:pPr>
          <a:r>
            <a:rPr lang="en-US" sz="1700" kern="1200" dirty="0"/>
            <a:t>Consumers of tied product (tools) also consume complementary products of other firms</a:t>
          </a:r>
        </a:p>
        <a:p>
          <a:pPr marL="342900" lvl="2" indent="-171450" algn="l" defTabSz="755650">
            <a:lnSpc>
              <a:spcPct val="90000"/>
            </a:lnSpc>
            <a:spcBef>
              <a:spcPct val="0"/>
            </a:spcBef>
            <a:spcAft>
              <a:spcPct val="20000"/>
            </a:spcAft>
            <a:buChar char="•"/>
          </a:pPr>
          <a:r>
            <a:rPr lang="en-US" sz="1700" kern="1200" dirty="0"/>
            <a:t>“Incomplete complementarity”</a:t>
          </a:r>
        </a:p>
        <a:p>
          <a:pPr marL="342900" lvl="2" indent="-171450" algn="l" defTabSz="755650">
            <a:lnSpc>
              <a:spcPct val="90000"/>
            </a:lnSpc>
            <a:spcBef>
              <a:spcPct val="0"/>
            </a:spcBef>
            <a:spcAft>
              <a:spcPct val="20000"/>
            </a:spcAft>
            <a:buChar char="•"/>
          </a:pPr>
          <a:r>
            <a:rPr lang="en-US" sz="1700" kern="1200" dirty="0"/>
            <a:t>Platform doesn’t internalize negative impact of behavior on constituents’ utility from other platforms in either short or long run. </a:t>
          </a:r>
        </a:p>
        <a:p>
          <a:pPr marL="171450" lvl="1" indent="-171450" algn="l" defTabSz="755650">
            <a:lnSpc>
              <a:spcPct val="90000"/>
            </a:lnSpc>
            <a:spcBef>
              <a:spcPct val="0"/>
            </a:spcBef>
            <a:spcAft>
              <a:spcPct val="20000"/>
            </a:spcAft>
            <a:buChar char="•"/>
          </a:pPr>
          <a:r>
            <a:rPr lang="en-US" sz="1700" kern="1200" dirty="0"/>
            <a:t>Market power and entry for both tools &amp; platforms affected by tying</a:t>
          </a:r>
        </a:p>
        <a:p>
          <a:pPr marL="342900" lvl="2" indent="-171450" algn="l" defTabSz="755650">
            <a:lnSpc>
              <a:spcPct val="90000"/>
            </a:lnSpc>
            <a:spcBef>
              <a:spcPct val="0"/>
            </a:spcBef>
            <a:spcAft>
              <a:spcPct val="20000"/>
            </a:spcAft>
            <a:buChar char="•"/>
          </a:pPr>
          <a:r>
            <a:rPr lang="en-US" sz="1700" kern="1200" dirty="0"/>
            <a:t>Using a tool for manipulation changes the long-run ability of the platform to extract the surplus from transactions. </a:t>
          </a:r>
        </a:p>
        <a:p>
          <a:pPr marL="342900" lvl="2" indent="-171450" algn="l" defTabSz="755650">
            <a:lnSpc>
              <a:spcPct val="90000"/>
            </a:lnSpc>
            <a:spcBef>
              <a:spcPct val="0"/>
            </a:spcBef>
            <a:spcAft>
              <a:spcPct val="20000"/>
            </a:spcAft>
            <a:buChar char="•"/>
          </a:pPr>
          <a:r>
            <a:rPr lang="en-US" sz="1700" kern="1200" dirty="0"/>
            <a:t>Tool manipulation creates a negative externality</a:t>
          </a:r>
        </a:p>
        <a:p>
          <a:pPr marL="171450" lvl="1" indent="-171450" algn="l" defTabSz="755650">
            <a:lnSpc>
              <a:spcPct val="90000"/>
            </a:lnSpc>
            <a:spcBef>
              <a:spcPct val="0"/>
            </a:spcBef>
            <a:spcAft>
              <a:spcPct val="20000"/>
            </a:spcAft>
            <a:buChar char="•"/>
          </a:pPr>
          <a:r>
            <a:rPr lang="en-US" sz="1700" kern="1200" dirty="0"/>
            <a:t>See also Whinston (1990), Carlton and Waldman (2002), Choi &amp; </a:t>
          </a:r>
          <a:r>
            <a:rPr lang="en-US" sz="1700" kern="1200" dirty="0" err="1"/>
            <a:t>Stefanadis</a:t>
          </a:r>
          <a:r>
            <a:rPr lang="en-US" sz="1700" kern="1200" dirty="0"/>
            <a:t> (2001)</a:t>
          </a:r>
        </a:p>
      </dsp:txBody>
      <dsp:txXfrm>
        <a:off x="0" y="2398266"/>
        <a:ext cx="6934200" cy="3825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8F35B-B31B-442C-A4F8-AD74EDD18FF0}">
      <dsp:nvSpPr>
        <dsp:cNvPr id="0" name=""/>
        <dsp:cNvSpPr/>
      </dsp:nvSpPr>
      <dsp:spPr>
        <a:xfrm>
          <a:off x="0" y="129644"/>
          <a:ext cx="649224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Horizontal</a:t>
          </a:r>
        </a:p>
      </dsp:txBody>
      <dsp:txXfrm>
        <a:off x="25759" y="155403"/>
        <a:ext cx="6440722" cy="476152"/>
      </dsp:txXfrm>
    </dsp:sp>
    <dsp:sp modelId="{68151059-38FE-49A4-92E6-C05E9D18E691}">
      <dsp:nvSpPr>
        <dsp:cNvPr id="0" name=""/>
        <dsp:cNvSpPr/>
      </dsp:nvSpPr>
      <dsp:spPr>
        <a:xfrm>
          <a:off x="0" y="657315"/>
          <a:ext cx="6492240" cy="141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2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Reduces competition in most cases</a:t>
          </a:r>
        </a:p>
        <a:p>
          <a:pPr marL="171450" lvl="1" indent="-171450" algn="l" defTabSz="755650">
            <a:lnSpc>
              <a:spcPct val="90000"/>
            </a:lnSpc>
            <a:spcBef>
              <a:spcPct val="0"/>
            </a:spcBef>
            <a:spcAft>
              <a:spcPct val="20000"/>
            </a:spcAft>
            <a:buChar char="•"/>
          </a:pPr>
          <a:r>
            <a:rPr lang="en-US" sz="1700" kern="1200" dirty="0"/>
            <a:t>Possible efficiency benefits</a:t>
          </a:r>
        </a:p>
        <a:p>
          <a:pPr marL="342900" lvl="2" indent="-171450" algn="l" defTabSz="755650">
            <a:lnSpc>
              <a:spcPct val="90000"/>
            </a:lnSpc>
            <a:spcBef>
              <a:spcPct val="0"/>
            </a:spcBef>
            <a:spcAft>
              <a:spcPct val="20000"/>
            </a:spcAft>
            <a:buChar char="•"/>
          </a:pPr>
          <a:r>
            <a:rPr lang="en-US" sz="1700" kern="1200" dirty="0"/>
            <a:t>e.g. scale economies could lead merger of weak rivals to strengthen competition</a:t>
          </a:r>
        </a:p>
        <a:p>
          <a:pPr marL="171450" lvl="1" indent="-171450" algn="l" defTabSz="755650">
            <a:lnSpc>
              <a:spcPct val="90000"/>
            </a:lnSpc>
            <a:spcBef>
              <a:spcPct val="0"/>
            </a:spcBef>
            <a:spcAft>
              <a:spcPct val="20000"/>
            </a:spcAft>
            <a:buChar char="•"/>
          </a:pPr>
          <a:endParaRPr lang="en-US" sz="1700" kern="1200" dirty="0"/>
        </a:p>
      </dsp:txBody>
      <dsp:txXfrm>
        <a:off x="0" y="657315"/>
        <a:ext cx="6492240" cy="1411740"/>
      </dsp:txXfrm>
    </dsp:sp>
    <dsp:sp modelId="{8C886B1C-9170-497D-932A-AAF01BAFA07F}">
      <dsp:nvSpPr>
        <dsp:cNvPr id="0" name=""/>
        <dsp:cNvSpPr/>
      </dsp:nvSpPr>
      <dsp:spPr>
        <a:xfrm>
          <a:off x="0" y="2069055"/>
          <a:ext cx="649224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Vertical</a:t>
          </a:r>
        </a:p>
      </dsp:txBody>
      <dsp:txXfrm>
        <a:off x="25759" y="2094814"/>
        <a:ext cx="6440722" cy="476152"/>
      </dsp:txXfrm>
    </dsp:sp>
    <dsp:sp modelId="{9D80BCBF-7135-431B-BA4B-36ECC7FE39B6}">
      <dsp:nvSpPr>
        <dsp:cNvPr id="0" name=""/>
        <dsp:cNvSpPr/>
      </dsp:nvSpPr>
      <dsp:spPr>
        <a:xfrm>
          <a:off x="0" y="2596725"/>
          <a:ext cx="6492240" cy="141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2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Double marginalization</a:t>
          </a:r>
        </a:p>
        <a:p>
          <a:pPr marL="342900" lvl="2" indent="-171450" algn="l" defTabSz="755650">
            <a:lnSpc>
              <a:spcPct val="90000"/>
            </a:lnSpc>
            <a:spcBef>
              <a:spcPct val="0"/>
            </a:spcBef>
            <a:spcAft>
              <a:spcPct val="20000"/>
            </a:spcAft>
            <a:buChar char="•"/>
          </a:pPr>
          <a:r>
            <a:rPr lang="en-US" sz="1700" kern="1200" dirty="0"/>
            <a:t>In principle, RESOLVES conflict between supplier and retailer/manufacturer for profit, aligning them with customers</a:t>
          </a:r>
        </a:p>
        <a:p>
          <a:pPr marL="171450" lvl="1" indent="-171450" algn="l" defTabSz="755650">
            <a:lnSpc>
              <a:spcPct val="90000"/>
            </a:lnSpc>
            <a:spcBef>
              <a:spcPct val="0"/>
            </a:spcBef>
            <a:spcAft>
              <a:spcPct val="20000"/>
            </a:spcAft>
            <a:buChar char="•"/>
          </a:pPr>
          <a:r>
            <a:rPr lang="en-US" sz="1700" kern="1200"/>
            <a:t>Aligns incentives for investment</a:t>
          </a:r>
          <a:endParaRPr lang="en-US" sz="1700" kern="1200" dirty="0"/>
        </a:p>
        <a:p>
          <a:pPr marL="342900" lvl="2" indent="-171450" algn="l" defTabSz="755650">
            <a:lnSpc>
              <a:spcPct val="90000"/>
            </a:lnSpc>
            <a:spcBef>
              <a:spcPct val="0"/>
            </a:spcBef>
            <a:spcAft>
              <a:spcPct val="20000"/>
            </a:spcAft>
            <a:buChar char="•"/>
          </a:pPr>
          <a:r>
            <a:rPr lang="en-US" sz="1700" kern="1200" dirty="0"/>
            <a:t>Hold-up problems/uncertainty/long-term</a:t>
          </a:r>
        </a:p>
      </dsp:txBody>
      <dsp:txXfrm>
        <a:off x="0" y="2596725"/>
        <a:ext cx="6492240" cy="1411740"/>
      </dsp:txXfrm>
    </dsp:sp>
    <dsp:sp modelId="{EF086678-64F5-4D2D-8346-7B89AC54A9AE}">
      <dsp:nvSpPr>
        <dsp:cNvPr id="0" name=""/>
        <dsp:cNvSpPr/>
      </dsp:nvSpPr>
      <dsp:spPr>
        <a:xfrm>
          <a:off x="0" y="4008465"/>
          <a:ext cx="649224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Platform Annexation</a:t>
          </a:r>
        </a:p>
      </dsp:txBody>
      <dsp:txXfrm>
        <a:off x="25759" y="4034224"/>
        <a:ext cx="6440722" cy="476152"/>
      </dsp:txXfrm>
    </dsp:sp>
    <dsp:sp modelId="{03F187ED-B6EA-4EA1-B8A7-5CB16A5CCC47}">
      <dsp:nvSpPr>
        <dsp:cNvPr id="0" name=""/>
        <dsp:cNvSpPr/>
      </dsp:nvSpPr>
      <dsp:spPr>
        <a:xfrm>
          <a:off x="0" y="4536135"/>
          <a:ext cx="649224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2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CREATES conflict between tool and its customers</a:t>
          </a:r>
        </a:p>
        <a:p>
          <a:pPr marL="171450" lvl="1" indent="-171450" algn="l" defTabSz="755650">
            <a:lnSpc>
              <a:spcPct val="90000"/>
            </a:lnSpc>
            <a:spcBef>
              <a:spcPct val="0"/>
            </a:spcBef>
            <a:spcAft>
              <a:spcPct val="20000"/>
            </a:spcAft>
            <a:buChar char="•"/>
          </a:pPr>
          <a:r>
            <a:rPr lang="en-US" sz="1700" kern="1200" dirty="0"/>
            <a:t>Negative impact on horizontal competition, entry, etc. </a:t>
          </a:r>
        </a:p>
      </dsp:txBody>
      <dsp:txXfrm>
        <a:off x="0" y="4536135"/>
        <a:ext cx="6492240" cy="592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A796C-2EB8-46AF-A399-3F64B7D697F2}">
      <dsp:nvSpPr>
        <dsp:cNvPr id="0" name=""/>
        <dsp:cNvSpPr/>
      </dsp:nvSpPr>
      <dsp:spPr>
        <a:xfrm>
          <a:off x="3143" y="182031"/>
          <a:ext cx="3064668" cy="48083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Quality of product depends on investment, size of customer base</a:t>
          </a:r>
        </a:p>
      </dsp:txBody>
      <dsp:txXfrm>
        <a:off x="3143" y="182031"/>
        <a:ext cx="3064668" cy="480833"/>
      </dsp:txXfrm>
    </dsp:sp>
    <dsp:sp modelId="{B05DD553-7FA2-4460-9D74-604145B6017D}">
      <dsp:nvSpPr>
        <dsp:cNvPr id="0" name=""/>
        <dsp:cNvSpPr/>
      </dsp:nvSpPr>
      <dsp:spPr>
        <a:xfrm>
          <a:off x="3143" y="662864"/>
          <a:ext cx="3064668" cy="3548427"/>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E.g. marketplace, review site (network effects), algorithmic learning for search, etc.</a:t>
          </a:r>
        </a:p>
        <a:p>
          <a:pPr marL="114300" lvl="1" indent="-114300" algn="l" defTabSz="577850">
            <a:lnSpc>
              <a:spcPct val="90000"/>
            </a:lnSpc>
            <a:spcBef>
              <a:spcPct val="0"/>
            </a:spcBef>
            <a:spcAft>
              <a:spcPct val="15000"/>
            </a:spcAft>
            <a:buChar char="•"/>
          </a:pPr>
          <a:r>
            <a:rPr lang="en-US" sz="1300" kern="1200" dirty="0"/>
            <a:t>Expected lifetime value (LTV(Q)) of a customer increasing with size of customer base Q, expected future size</a:t>
          </a:r>
        </a:p>
        <a:p>
          <a:pPr marL="114300" lvl="1" indent="-114300" algn="l" defTabSz="577850">
            <a:lnSpc>
              <a:spcPct val="90000"/>
            </a:lnSpc>
            <a:spcBef>
              <a:spcPct val="0"/>
            </a:spcBef>
            <a:spcAft>
              <a:spcPct val="15000"/>
            </a:spcAft>
            <a:buChar char="•"/>
          </a:pPr>
          <a:r>
            <a:rPr lang="en-US" sz="1300" kern="1200" dirty="0"/>
            <a:t>Investment also effects LTV</a:t>
          </a:r>
        </a:p>
      </dsp:txBody>
      <dsp:txXfrm>
        <a:off x="3143" y="662864"/>
        <a:ext cx="3064668" cy="3548427"/>
      </dsp:txXfrm>
    </dsp:sp>
    <dsp:sp modelId="{552913CF-D51E-4F3D-90B1-E5BE853EDD41}">
      <dsp:nvSpPr>
        <dsp:cNvPr id="0" name=""/>
        <dsp:cNvSpPr/>
      </dsp:nvSpPr>
      <dsp:spPr>
        <a:xfrm>
          <a:off x="3496865" y="182031"/>
          <a:ext cx="3064668" cy="48083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Attract consumers through marketing and other distribution</a:t>
          </a:r>
        </a:p>
      </dsp:txBody>
      <dsp:txXfrm>
        <a:off x="3496865" y="182031"/>
        <a:ext cx="3064668" cy="480833"/>
      </dsp:txXfrm>
    </dsp:sp>
    <dsp:sp modelId="{009E71A6-DCEE-4512-8EE3-8F9D147A82D9}">
      <dsp:nvSpPr>
        <dsp:cNvPr id="0" name=""/>
        <dsp:cNvSpPr/>
      </dsp:nvSpPr>
      <dsp:spPr>
        <a:xfrm>
          <a:off x="3496865" y="662864"/>
          <a:ext cx="3064668" cy="3548427"/>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Increasing marginal cost of acquiring consumers in each channel: CAC(Q) increases in the number of consumers firm attempts to acquire</a:t>
          </a:r>
        </a:p>
        <a:p>
          <a:pPr marL="114300" lvl="1" indent="-114300" algn="l" defTabSz="577850">
            <a:lnSpc>
              <a:spcPct val="90000"/>
            </a:lnSpc>
            <a:spcBef>
              <a:spcPct val="0"/>
            </a:spcBef>
            <a:spcAft>
              <a:spcPct val="15000"/>
            </a:spcAft>
            <a:buChar char="•"/>
          </a:pPr>
          <a:r>
            <a:rPr lang="en-US" sz="1300" kern="1200"/>
            <a:t>Potential for “free” traffic: search engines/search services of a platform</a:t>
          </a:r>
        </a:p>
      </dsp:txBody>
      <dsp:txXfrm>
        <a:off x="3496865" y="662864"/>
        <a:ext cx="3064668" cy="3548427"/>
      </dsp:txXfrm>
    </dsp:sp>
    <dsp:sp modelId="{37ECDF35-DA22-45D5-9C0B-E2D5748F3B93}">
      <dsp:nvSpPr>
        <dsp:cNvPr id="0" name=""/>
        <dsp:cNvSpPr/>
      </dsp:nvSpPr>
      <dsp:spPr>
        <a:xfrm>
          <a:off x="6990588" y="182031"/>
          <a:ext cx="3064668" cy="48083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Funding/operation</a:t>
          </a:r>
        </a:p>
      </dsp:txBody>
      <dsp:txXfrm>
        <a:off x="6990588" y="182031"/>
        <a:ext cx="3064668" cy="480833"/>
      </dsp:txXfrm>
    </dsp:sp>
    <dsp:sp modelId="{6BA4BCDE-CDAA-4CE7-A6DA-69476F6131B7}">
      <dsp:nvSpPr>
        <dsp:cNvPr id="0" name=""/>
        <dsp:cNvSpPr/>
      </dsp:nvSpPr>
      <dsp:spPr>
        <a:xfrm>
          <a:off x="6990588" y="662864"/>
          <a:ext cx="3064668" cy="3548427"/>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Let Q be target customer base, r be the R&amp;D investment</a:t>
          </a:r>
        </a:p>
        <a:p>
          <a:pPr marL="114300" lvl="1" indent="-114300" algn="l" defTabSz="577850">
            <a:lnSpc>
              <a:spcPct val="90000"/>
            </a:lnSpc>
            <a:spcBef>
              <a:spcPct val="0"/>
            </a:spcBef>
            <a:spcAft>
              <a:spcPct val="15000"/>
            </a:spcAft>
            <a:buChar char="•"/>
          </a:pPr>
          <a:r>
            <a:rPr lang="en-US" sz="1300" kern="1200" dirty="0"/>
            <a:t>Compute expected value of customer over moderate horizon (e.g. one year) when pricing optimally: LTV(</a:t>
          </a:r>
          <a:r>
            <a:rPr lang="en-US" sz="1300" kern="1200" dirty="0" err="1"/>
            <a:t>Q,r</a:t>
          </a:r>
          <a:r>
            <a:rPr lang="en-US" sz="1300" kern="1200" dirty="0"/>
            <a:t>)</a:t>
          </a:r>
        </a:p>
        <a:p>
          <a:pPr marL="114300" lvl="1" indent="-114300" algn="l" defTabSz="577850">
            <a:lnSpc>
              <a:spcPct val="90000"/>
            </a:lnSpc>
            <a:spcBef>
              <a:spcPct val="0"/>
            </a:spcBef>
            <a:spcAft>
              <a:spcPct val="15000"/>
            </a:spcAft>
            <a:buChar char="•"/>
          </a:pPr>
          <a:r>
            <a:rPr lang="en-US" sz="1300" kern="1200" dirty="0"/>
            <a:t>Choose marketing </a:t>
          </a:r>
          <a:r>
            <a:rPr lang="en-US" sz="1300" kern="1200" dirty="0" err="1"/>
            <a:t>inves</a:t>
          </a:r>
          <a:r>
            <a:rPr lang="en-US" sz="1300" kern="1200" dirty="0"/>
            <a:t> to target Q, </a:t>
          </a:r>
        </a:p>
        <a:p>
          <a:pPr marL="114300" lvl="1" indent="-114300" algn="ctr" defTabSz="577850">
            <a:lnSpc>
              <a:spcPct val="90000"/>
            </a:lnSpc>
            <a:spcBef>
              <a:spcPct val="0"/>
            </a:spcBef>
            <a:spcAft>
              <a:spcPct val="15000"/>
            </a:spcAft>
            <a:buNone/>
          </a:pPr>
          <a:r>
            <a:rPr lang="en-US" sz="1300" kern="1200" dirty="0" err="1"/>
            <a:t>max</a:t>
          </a:r>
          <a:r>
            <a:rPr lang="en-US" sz="1300" kern="1200" baseline="-25000" dirty="0" err="1"/>
            <a:t>Q</a:t>
          </a:r>
          <a:r>
            <a:rPr lang="en-US" sz="1300" kern="1200" dirty="0"/>
            <a:t> (LTV(</a:t>
          </a:r>
          <a:r>
            <a:rPr lang="en-US" sz="1300" kern="1200" dirty="0" err="1"/>
            <a:t>Q,r</a:t>
          </a:r>
          <a:r>
            <a:rPr lang="en-US" sz="1300" kern="1200" dirty="0"/>
            <a:t>) - CAC(</a:t>
          </a:r>
          <a:r>
            <a:rPr lang="en-US" sz="1300" kern="1200" dirty="0" err="1"/>
            <a:t>Q,r</a:t>
          </a:r>
          <a:r>
            <a:rPr lang="en-US" sz="1300" kern="1200" dirty="0"/>
            <a:t>))Q – K(r).  </a:t>
          </a:r>
        </a:p>
        <a:p>
          <a:pPr marL="114300" lvl="1" indent="-114300" algn="l" defTabSz="577850">
            <a:lnSpc>
              <a:spcPct val="90000"/>
            </a:lnSpc>
            <a:spcBef>
              <a:spcPct val="0"/>
            </a:spcBef>
            <a:spcAft>
              <a:spcPct val="15000"/>
            </a:spcAft>
            <a:buChar char="•"/>
          </a:pPr>
          <a:r>
            <a:rPr lang="en-US" sz="1300" kern="1200" dirty="0"/>
            <a:t>Raise capital; need to grow as fast as possible to cover fixed costs before run out of capital</a:t>
          </a:r>
        </a:p>
        <a:p>
          <a:pPr marL="114300" lvl="1" indent="-114300" algn="l" defTabSz="577850">
            <a:lnSpc>
              <a:spcPct val="90000"/>
            </a:lnSpc>
            <a:spcBef>
              <a:spcPct val="0"/>
            </a:spcBef>
            <a:spcAft>
              <a:spcPct val="15000"/>
            </a:spcAft>
            <a:buChar char="•"/>
          </a:pPr>
          <a:r>
            <a:rPr lang="en-US" sz="1300" kern="1200"/>
            <a:t>Vertical manipulation and ad market inefficiencies have huge effect on customer acquisition costs for a given desired customer base</a:t>
          </a:r>
        </a:p>
        <a:p>
          <a:pPr marL="114300" lvl="1" indent="-114300" algn="l" defTabSz="577850">
            <a:lnSpc>
              <a:spcPct val="90000"/>
            </a:lnSpc>
            <a:spcBef>
              <a:spcPct val="0"/>
            </a:spcBef>
            <a:spcAft>
              <a:spcPct val="15000"/>
            </a:spcAft>
            <a:buChar char="•"/>
          </a:pPr>
          <a:r>
            <a:rPr lang="en-US" sz="1300" kern="1200"/>
            <a:t>Firms reduce R&amp;D or cannot raise funds</a:t>
          </a:r>
        </a:p>
        <a:p>
          <a:pPr marL="114300" lvl="1" indent="-114300" algn="l" defTabSz="577850">
            <a:lnSpc>
              <a:spcPct val="90000"/>
            </a:lnSpc>
            <a:spcBef>
              <a:spcPct val="0"/>
            </a:spcBef>
            <a:spcAft>
              <a:spcPct val="15000"/>
            </a:spcAft>
            <a:buChar char="•"/>
          </a:pPr>
          <a:r>
            <a:rPr lang="en-US" sz="1300" kern="1200"/>
            <a:t>Great consumer products don’t get created</a:t>
          </a:r>
        </a:p>
      </dsp:txBody>
      <dsp:txXfrm>
        <a:off x="6990588" y="662864"/>
        <a:ext cx="3064668" cy="35484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821D0-443A-450A-82E9-4C307FAEBE65}">
      <dsp:nvSpPr>
        <dsp:cNvPr id="0" name=""/>
        <dsp:cNvSpPr/>
      </dsp:nvSpPr>
      <dsp:spPr>
        <a:xfrm>
          <a:off x="0" y="23211"/>
          <a:ext cx="6797675" cy="126477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 more focused platform rival solves chicken and egg in a narrow category, steals share, and grows from there into horizontal competitor</a:t>
          </a:r>
        </a:p>
      </dsp:txBody>
      <dsp:txXfrm>
        <a:off x="61741" y="84952"/>
        <a:ext cx="6674193" cy="1141288"/>
      </dsp:txXfrm>
    </dsp:sp>
    <dsp:sp modelId="{92DE370C-91B0-4EBA-B3AE-BB117AC82B5B}">
      <dsp:nvSpPr>
        <dsp:cNvPr id="0" name=""/>
        <dsp:cNvSpPr/>
      </dsp:nvSpPr>
      <dsp:spPr>
        <a:xfrm>
          <a:off x="0" y="1287981"/>
          <a:ext cx="6797675"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Could be a collection of focused rivals that together constrain incumbent</a:t>
          </a:r>
        </a:p>
      </dsp:txBody>
      <dsp:txXfrm>
        <a:off x="0" y="1287981"/>
        <a:ext cx="6797675" cy="571320"/>
      </dsp:txXfrm>
    </dsp:sp>
    <dsp:sp modelId="{D64EB802-1649-4D49-8457-CB0DB72BFC11}">
      <dsp:nvSpPr>
        <dsp:cNvPr id="0" name=""/>
        <dsp:cNvSpPr/>
      </dsp:nvSpPr>
      <dsp:spPr>
        <a:xfrm>
          <a:off x="0" y="1859301"/>
          <a:ext cx="6797675" cy="1264770"/>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service provider grows so relevant to consumers that they connect directly with the provider, expand from there</a:t>
          </a:r>
        </a:p>
      </dsp:txBody>
      <dsp:txXfrm>
        <a:off x="61741" y="1921042"/>
        <a:ext cx="6674193" cy="1141288"/>
      </dsp:txXfrm>
    </dsp:sp>
    <dsp:sp modelId="{A5359759-D638-49D1-8B78-32E9C80D9421}">
      <dsp:nvSpPr>
        <dsp:cNvPr id="0" name=""/>
        <dsp:cNvSpPr/>
      </dsp:nvSpPr>
      <dsp:spPr>
        <a:xfrm>
          <a:off x="0" y="3124071"/>
          <a:ext cx="6797675"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Amazon &amp; Google search</a:t>
          </a:r>
        </a:p>
        <a:p>
          <a:pPr marL="171450" lvl="1" indent="-171450" algn="l" defTabSz="800100">
            <a:lnSpc>
              <a:spcPct val="90000"/>
            </a:lnSpc>
            <a:spcBef>
              <a:spcPct val="0"/>
            </a:spcBef>
            <a:spcAft>
              <a:spcPct val="20000"/>
            </a:spcAft>
            <a:buChar char="•"/>
          </a:pPr>
          <a:r>
            <a:rPr lang="en-US" sz="1800" kern="1200"/>
            <a:t>YouTube &amp; search</a:t>
          </a:r>
        </a:p>
      </dsp:txBody>
      <dsp:txXfrm>
        <a:off x="0" y="3124071"/>
        <a:ext cx="6797675" cy="618930"/>
      </dsp:txXfrm>
    </dsp:sp>
    <dsp:sp modelId="{1A28561A-79A3-4013-8C5A-26FB0D7A2351}">
      <dsp:nvSpPr>
        <dsp:cNvPr id="0" name=""/>
        <dsp:cNvSpPr/>
      </dsp:nvSpPr>
      <dsp:spPr>
        <a:xfrm>
          <a:off x="0" y="3743001"/>
          <a:ext cx="6797675" cy="126477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Another intermediary aggregates a large set of consumers, can move them to another platform, shifting scale dynamics</a:t>
          </a:r>
        </a:p>
      </dsp:txBody>
      <dsp:txXfrm>
        <a:off x="61741" y="3804742"/>
        <a:ext cx="6674193" cy="1141288"/>
      </dsp:txXfrm>
    </dsp:sp>
    <dsp:sp modelId="{4B87DB7C-435D-4DA4-9EF0-EDD86F0F9A9A}">
      <dsp:nvSpPr>
        <dsp:cNvPr id="0" name=""/>
        <dsp:cNvSpPr/>
      </dsp:nvSpPr>
      <dsp:spPr>
        <a:xfrm>
          <a:off x="0" y="5007771"/>
          <a:ext cx="6797675"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Large intermediary can extract rents</a:t>
          </a:r>
        </a:p>
        <a:p>
          <a:pPr marL="171450" lvl="1" indent="-171450" algn="l" defTabSz="800100">
            <a:lnSpc>
              <a:spcPct val="90000"/>
            </a:lnSpc>
            <a:spcBef>
              <a:spcPct val="0"/>
            </a:spcBef>
            <a:spcAft>
              <a:spcPct val="20000"/>
            </a:spcAft>
            <a:buChar char="•"/>
          </a:pPr>
          <a:r>
            <a:rPr lang="en-US" sz="1800" kern="1200"/>
            <a:t>Google search &amp; mobile OS, browser, etc.</a:t>
          </a:r>
        </a:p>
      </dsp:txBody>
      <dsp:txXfrm>
        <a:off x="0" y="5007771"/>
        <a:ext cx="6797675" cy="618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B59F8-F7C5-461E-8500-02AB81D54E9A}"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EB435-579B-4AD3-8FA2-1AC554D2C100}" type="slidenum">
              <a:rPr lang="en-US" smtClean="0"/>
              <a:t>‹#›</a:t>
            </a:fld>
            <a:endParaRPr lang="en-US"/>
          </a:p>
        </p:txBody>
      </p:sp>
    </p:spTree>
    <p:extLst>
      <p:ext uri="{BB962C8B-B14F-4D97-AF65-F5344CB8AC3E}">
        <p14:creationId xmlns:p14="http://schemas.microsoft.com/office/powerpoint/2010/main" val="220246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EB435-579B-4AD3-8FA2-1AC554D2C100}" type="slidenum">
              <a:rPr lang="en-US" smtClean="0"/>
              <a:t>1</a:t>
            </a:fld>
            <a:endParaRPr lang="en-US"/>
          </a:p>
        </p:txBody>
      </p:sp>
    </p:spTree>
    <p:extLst>
      <p:ext uri="{BB962C8B-B14F-4D97-AF65-F5344CB8AC3E}">
        <p14:creationId xmlns:p14="http://schemas.microsoft.com/office/powerpoint/2010/main" val="271462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A445A6-3A37-48D6-AD16-B539A607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84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66B1F-B46D-4D8B-9624-CC76B8E1E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46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77AD17-4F58-4D02-AF9C-A6532899FF6A}" type="slidenum">
              <a:rPr lang="en-US" smtClean="0"/>
              <a:t>48</a:t>
            </a:fld>
            <a:endParaRPr lang="en-US"/>
          </a:p>
        </p:txBody>
      </p:sp>
    </p:spTree>
    <p:extLst>
      <p:ext uri="{BB962C8B-B14F-4D97-AF65-F5344CB8AC3E}">
        <p14:creationId xmlns:p14="http://schemas.microsoft.com/office/powerpoint/2010/main" val="321164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Bullets">
    <p:spTree>
      <p:nvGrpSpPr>
        <p:cNvPr id="1" name=""/>
        <p:cNvGrpSpPr/>
        <p:nvPr/>
      </p:nvGrpSpPr>
      <p:grpSpPr>
        <a:xfrm>
          <a:off x="0" y="0"/>
          <a:ext cx="0" cy="0"/>
          <a:chOff x="0" y="0"/>
          <a:chExt cx="0" cy="0"/>
        </a:xfrm>
      </p:grpSpPr>
      <p:sp>
        <p:nvSpPr>
          <p:cNvPr id="4" name="Rectangle 3"/>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6"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Helvetica" charset="0"/>
              <a:ea typeface="ＭＳ Ｐゴシック" charset="-128"/>
            </a:endParaRPr>
          </a:p>
        </p:txBody>
      </p:sp>
      <p:pic>
        <p:nvPicPr>
          <p:cNvPr id="8"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Slide Number Placeholder 5"/>
          <p:cNvSpPr>
            <a:spLocks noGrp="1"/>
          </p:cNvSpPr>
          <p:nvPr userDrawn="1">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0" name="Footer Placeholder 6"/>
          <p:cNvSpPr>
            <a:spLocks noGrp="1"/>
          </p:cNvSpPr>
          <p:nvPr userDrawn="1">
            <p:ph type="ftr" sz="quarter" idx="15"/>
          </p:nvPr>
        </p:nvSpPr>
        <p:spPr bwMode="auto">
          <a:xfrm>
            <a:off x="850901" y="6271311"/>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11" name="Text Placeholder 22"/>
          <p:cNvSpPr>
            <a:spLocks noGrp="1"/>
          </p:cNvSpPr>
          <p:nvPr>
            <p:ph type="body" sz="quarter" idx="13"/>
          </p:nvPr>
        </p:nvSpPr>
        <p:spPr>
          <a:xfrm>
            <a:off x="679451" y="2388357"/>
            <a:ext cx="5129188" cy="1100301"/>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2"/>
          <p:cNvSpPr>
            <a:spLocks noGrp="1"/>
          </p:cNvSpPr>
          <p:nvPr>
            <p:ph type="body" sz="quarter" idx="16"/>
          </p:nvPr>
        </p:nvSpPr>
        <p:spPr>
          <a:xfrm>
            <a:off x="6421463" y="2386940"/>
            <a:ext cx="5129188" cy="1100301"/>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2"/>
          <p:cNvSpPr>
            <a:spLocks noGrp="1"/>
          </p:cNvSpPr>
          <p:nvPr>
            <p:ph type="body" sz="quarter" idx="17" hasCustomPrompt="1"/>
          </p:nvPr>
        </p:nvSpPr>
        <p:spPr>
          <a:xfrm>
            <a:off x="679452" y="1920288"/>
            <a:ext cx="5147385" cy="276999"/>
          </a:xfrm>
        </p:spPr>
        <p:txBody>
          <a:bodyPr anchor="b"/>
          <a:lstStyle>
            <a:lvl1pPr marL="0" indent="0" algn="ctr">
              <a:buNone/>
              <a:defRPr b="1"/>
            </a:lvl1pPr>
            <a:lvl2pPr marL="576263" indent="-228600">
              <a:buFont typeface="Arial" pitchFamily="34" charset="0"/>
              <a:buChar char="•"/>
              <a:defRPr sz="1800"/>
            </a:lvl2pPr>
            <a:lvl3pPr marL="804863" indent="-220663">
              <a:buFont typeface="Arial" pitchFamily="34" charset="0"/>
              <a:buChar char="–"/>
              <a:defRPr sz="1400"/>
            </a:lvl3pPr>
            <a:lvl4pPr marL="969963" indent="-174625">
              <a:buFont typeface="Arial" pitchFamily="34" charset="0"/>
              <a:buChar char="•"/>
              <a:defRPr/>
            </a:lvl4pPr>
            <a:lvl5pPr marL="1143000" indent="-165100">
              <a:buFont typeface="Arial" pitchFamily="34" charset="0"/>
              <a:buChar char="–"/>
              <a:defRPr/>
            </a:lvl5pPr>
          </a:lstStyle>
          <a:p>
            <a:pPr lvl="0"/>
            <a:r>
              <a:rPr lang="en-US" dirty="0"/>
              <a:t>Heading</a:t>
            </a:r>
          </a:p>
        </p:txBody>
      </p:sp>
      <p:sp>
        <p:nvSpPr>
          <p:cNvPr id="14" name="Text Placeholder 22"/>
          <p:cNvSpPr>
            <a:spLocks noGrp="1"/>
          </p:cNvSpPr>
          <p:nvPr>
            <p:ph type="body" sz="quarter" idx="18" hasCustomPrompt="1"/>
          </p:nvPr>
        </p:nvSpPr>
        <p:spPr>
          <a:xfrm>
            <a:off x="6403266" y="1923194"/>
            <a:ext cx="5147385" cy="274094"/>
          </a:xfrm>
        </p:spPr>
        <p:txBody>
          <a:bodyPr anchor="b"/>
          <a:lstStyle>
            <a:lvl1pPr marL="0" indent="0" algn="ctr">
              <a:buNone/>
              <a:defRPr b="1"/>
            </a:lvl1pPr>
            <a:lvl2pPr marL="576263" indent="-228600">
              <a:buFont typeface="Arial" pitchFamily="34" charset="0"/>
              <a:buChar char="•"/>
              <a:defRPr sz="1800"/>
            </a:lvl2pPr>
            <a:lvl3pPr marL="804863" indent="-220663">
              <a:buFont typeface="Arial" pitchFamily="34" charset="0"/>
              <a:buChar char="–"/>
              <a:defRPr sz="1400"/>
            </a:lvl3pPr>
            <a:lvl4pPr marL="969963" indent="-174625">
              <a:buFont typeface="Arial" pitchFamily="34" charset="0"/>
              <a:buChar char="•"/>
              <a:defRPr/>
            </a:lvl4pPr>
            <a:lvl5pPr marL="1143000" indent="-165100">
              <a:buFont typeface="Arial" pitchFamily="34" charset="0"/>
              <a:buChar char="–"/>
              <a:defRPr/>
            </a:lvl5pPr>
          </a:lstStyle>
          <a:p>
            <a:pPr lvl="0"/>
            <a:r>
              <a:rPr lang="en-US" dirty="0"/>
              <a:t>Heading</a:t>
            </a:r>
          </a:p>
        </p:txBody>
      </p:sp>
      <p:cxnSp>
        <p:nvCxnSpPr>
          <p:cNvPr id="5" name="Straight Connector 4"/>
          <p:cNvCxnSpPr/>
          <p:nvPr userDrawn="1"/>
        </p:nvCxnSpPr>
        <p:spPr>
          <a:xfrm>
            <a:off x="679451" y="2279173"/>
            <a:ext cx="5161791"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388861" y="2279173"/>
            <a:ext cx="5161791"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948102"/>
      </p:ext>
    </p:extLst>
  </p:cSld>
  <p:clrMapOvr>
    <a:masterClrMapping/>
  </p:clrMapOvr>
  <p:extLst>
    <p:ext uri="{DCECCB84-F9BA-43D5-87BE-67443E8EF086}">
      <p15:sldGuideLst xmlns:p15="http://schemas.microsoft.com/office/powerpoint/2012/main">
        <p15:guide id="1" orient="horz" pos="1392">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old Line 1">
    <p:spTree>
      <p:nvGrpSpPr>
        <p:cNvPr id="1" name=""/>
        <p:cNvGrpSpPr/>
        <p:nvPr/>
      </p:nvGrpSpPr>
      <p:grpSpPr>
        <a:xfrm>
          <a:off x="0" y="0"/>
          <a:ext cx="0" cy="0"/>
          <a:chOff x="0" y="0"/>
          <a:chExt cx="0" cy="0"/>
        </a:xfrm>
      </p:grpSpPr>
      <p:pic>
        <p:nvPicPr>
          <p:cNvPr id="6"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Helvetica" charset="0"/>
              <a:ea typeface="ＭＳ Ｐゴシック" charset="-128"/>
            </a:endParaRPr>
          </a:p>
        </p:txBody>
      </p:sp>
      <p:sp>
        <p:nvSpPr>
          <p:cNvPr id="23" name="Text Placeholder 22"/>
          <p:cNvSpPr>
            <a:spLocks noGrp="1"/>
          </p:cNvSpPr>
          <p:nvPr>
            <p:ph type="body" sz="quarter" idx="13"/>
          </p:nvPr>
        </p:nvSpPr>
        <p:spPr>
          <a:xfrm>
            <a:off x="730251" y="1664209"/>
            <a:ext cx="10778997" cy="1254189"/>
          </a:xfrm>
        </p:spPr>
        <p:txBody>
          <a:bodyPr/>
          <a:lstStyle>
            <a:lvl1pPr marL="0" indent="0">
              <a:buNone/>
              <a:defRPr b="1"/>
            </a:lvl1pPr>
            <a:lvl2pPr marL="576263" indent="-228600">
              <a:buFont typeface="Arial" pitchFamily="34" charset="0"/>
              <a:buChar char="•"/>
              <a:defRPr sz="1800"/>
            </a:lvl2pPr>
            <a:lvl3pPr marL="804863" indent="-220663">
              <a:buFont typeface="Arial" pitchFamily="34" charset="0"/>
              <a:buChar char="–"/>
              <a:defRPr sz="1400"/>
            </a:lvl3pPr>
            <a:lvl4pPr marL="969963" indent="-174625">
              <a:buFont typeface="Arial" pitchFamily="34" charset="0"/>
              <a:buChar char="•"/>
              <a:defRPr/>
            </a:lvl4pPr>
            <a:lvl5pPr marL="1143000" indent="-165100">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23"/>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2"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4"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Tree>
    <p:extLst>
      <p:ext uri="{BB962C8B-B14F-4D97-AF65-F5344CB8AC3E}">
        <p14:creationId xmlns:p14="http://schemas.microsoft.com/office/powerpoint/2010/main" val="28107536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Tree>
    <p:extLst>
      <p:ext uri="{BB962C8B-B14F-4D97-AF65-F5344CB8AC3E}">
        <p14:creationId xmlns:p14="http://schemas.microsoft.com/office/powerpoint/2010/main" val="3161923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17046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08891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Bullets">
    <p:spTree>
      <p:nvGrpSpPr>
        <p:cNvPr id="1" name=""/>
        <p:cNvGrpSpPr/>
        <p:nvPr/>
      </p:nvGrpSpPr>
      <p:grpSpPr>
        <a:xfrm>
          <a:off x="0" y="0"/>
          <a:ext cx="0" cy="0"/>
          <a:chOff x="0" y="0"/>
          <a:chExt cx="0" cy="0"/>
        </a:xfrm>
      </p:grpSpPr>
      <p:sp>
        <p:nvSpPr>
          <p:cNvPr id="4" name="Rectangle 3"/>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6"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Helvetica" charset="0"/>
              <a:ea typeface="ＭＳ Ｐゴシック" charset="-128"/>
            </a:endParaRPr>
          </a:p>
        </p:txBody>
      </p:sp>
      <p:pic>
        <p:nvPicPr>
          <p:cNvPr id="8"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3" name="Text Placeholder 22"/>
          <p:cNvSpPr>
            <a:spLocks noGrp="1"/>
          </p:cNvSpPr>
          <p:nvPr>
            <p:ph type="body" sz="quarter" idx="13"/>
          </p:nvPr>
        </p:nvSpPr>
        <p:spPr>
          <a:xfrm>
            <a:off x="730251" y="1664209"/>
            <a:ext cx="10778997" cy="11310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userDrawn="1">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0" name="Footer Placeholder 6"/>
          <p:cNvSpPr>
            <a:spLocks noGrp="1"/>
          </p:cNvSpPr>
          <p:nvPr userDrawn="1">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Tree>
    <p:extLst>
      <p:ext uri="{BB962C8B-B14F-4D97-AF65-F5344CB8AC3E}">
        <p14:creationId xmlns:p14="http://schemas.microsoft.com/office/powerpoint/2010/main" val="4222671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40140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894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07886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75669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09223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74660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44972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07401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No Content">
    <p:spTree>
      <p:nvGrpSpPr>
        <p:cNvPr id="1" name=""/>
        <p:cNvGrpSpPr/>
        <p:nvPr/>
      </p:nvGrpSpPr>
      <p:grpSpPr>
        <a:xfrm>
          <a:off x="0" y="0"/>
          <a:ext cx="0" cy="0"/>
          <a:chOff x="0" y="0"/>
          <a:chExt cx="0" cy="0"/>
        </a:xfrm>
      </p:grpSpPr>
      <p:pic>
        <p:nvPicPr>
          <p:cNvPr id="4" name="Picture 5" descr="UZ3N0515.JPG"/>
          <p:cNvPicPr>
            <a:picLocks noChangeAspect="1"/>
          </p:cNvPicPr>
          <p:nvPr userDrawn="1"/>
        </p:nvPicPr>
        <p:blipFill>
          <a:blip r:embed="rId2">
            <a:extLst>
              <a:ext uri="{28A0092B-C50C-407E-A947-70E740481C1C}">
                <a14:useLocalDpi xmlns:a14="http://schemas.microsoft.com/office/drawing/2010/main" val="0"/>
              </a:ext>
            </a:extLst>
          </a:blip>
          <a:srcRect t="23807" r="26830" b="62473"/>
          <a:stretch>
            <a:fillRect/>
          </a:stretch>
        </p:blipFill>
        <p:spPr bwMode="auto">
          <a:xfrm>
            <a:off x="0" y="0"/>
            <a:ext cx="12192000" cy="1143000"/>
          </a:xfrm>
          <a:prstGeom prst="rect">
            <a:avLst/>
          </a:prstGeom>
          <a:noFill/>
          <a:ln>
            <a:noFill/>
          </a:ln>
          <a:effectLst>
            <a:outerShdw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74638"/>
            <a:ext cx="12192000" cy="868362"/>
          </a:xfrm>
          <a:prstGeom prst="rect">
            <a:avLst/>
          </a:prstGeom>
          <a:solidFill>
            <a:srgbClr val="800000">
              <a:alpha val="88000"/>
            </a:srgbClr>
          </a:solidFill>
          <a:ln w="0" cap="flat" cmpd="sng" algn="ctr">
            <a:solidFill>
              <a:srgbClr val="99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latin typeface="Helvetica" charset="0"/>
              <a:ea typeface="ＭＳ Ｐゴシック" charset="-128"/>
            </a:endParaRPr>
          </a:p>
        </p:txBody>
      </p:sp>
      <p:sp>
        <p:nvSpPr>
          <p:cNvPr id="9" name="Rectangle 8"/>
          <p:cNvSpPr/>
          <p:nvPr userDrawn="1"/>
        </p:nvSpPr>
        <p:spPr>
          <a:xfrm>
            <a:off x="0" y="6318250"/>
            <a:ext cx="12192000" cy="5397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endParaRPr>
          </a:p>
        </p:txBody>
      </p:sp>
      <p:pic>
        <p:nvPicPr>
          <p:cNvPr id="10" name="Picture 15" descr="chang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885" y="6610350"/>
            <a:ext cx="399838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4"/>
          </p:nvPr>
        </p:nvSpPr>
        <p:spPr bwMode="auto">
          <a:xfrm>
            <a:off x="10268443" y="6491288"/>
            <a:ext cx="1231900" cy="215900"/>
          </a:xfrm>
          <a:prstGeom prst="rect">
            <a:avLst/>
          </a:prstGeom>
          <a:ln>
            <a:miter lim="800000"/>
            <a:headEnd/>
            <a:tailEnd/>
          </a:ln>
        </p:spPr>
        <p:txBody>
          <a:bodyPr wrap="square" lIns="0" tIns="0" rIns="0" bIns="0" anchor="ctr" anchorCtr="0">
            <a:spAutoFit/>
          </a:bodyPr>
          <a:lstStyle>
            <a:lvl1pPr algn="r">
              <a:defRPr sz="1400" b="1">
                <a:solidFill>
                  <a:schemeClr val="bg1"/>
                </a:solidFill>
                <a:latin typeface="Arial" charset="0"/>
                <a:ea typeface="ＭＳ Ｐゴシック" charset="-128"/>
                <a:cs typeface="+mn-cs"/>
              </a:defRPr>
            </a:lvl1pPr>
          </a:lstStyle>
          <a:p>
            <a:pPr>
              <a:defRPr/>
            </a:pPr>
            <a:fld id="{7505CC8B-BF03-40C6-8628-4E9E60FCD3F8}" type="slidenum">
              <a:rPr lang="en-US"/>
              <a:pPr>
                <a:defRPr/>
              </a:pPr>
              <a:t>‹#›</a:t>
            </a:fld>
            <a:endParaRPr lang="en-US" dirty="0"/>
          </a:p>
        </p:txBody>
      </p:sp>
      <p:sp>
        <p:nvSpPr>
          <p:cNvPr id="12" name="Footer Placeholder 6"/>
          <p:cNvSpPr>
            <a:spLocks noGrp="1"/>
          </p:cNvSpPr>
          <p:nvPr>
            <p:ph type="ftr" sz="quarter" idx="15"/>
          </p:nvPr>
        </p:nvSpPr>
        <p:spPr bwMode="auto">
          <a:xfrm>
            <a:off x="850901" y="6421439"/>
            <a:ext cx="4324351" cy="153987"/>
          </a:xfrm>
          <a:prstGeom prst="rect">
            <a:avLst/>
          </a:prstGeom>
          <a:ln>
            <a:miter lim="800000"/>
            <a:headEnd/>
            <a:tailEnd/>
          </a:ln>
        </p:spPr>
        <p:txBody>
          <a:bodyPr lIns="0" tIns="0" rIns="0" bIns="0">
            <a:spAutoFit/>
          </a:bodyPr>
          <a:lstStyle>
            <a:lvl1pPr>
              <a:defRPr kumimoji="0" lang="en-US" sz="1000" b="0" i="0" u="none" strike="noStrike" kern="1200" cap="none" spc="0" normalizeH="0" baseline="0" noProof="0">
                <a:ln>
                  <a:noFill/>
                </a:ln>
                <a:solidFill>
                  <a:srgbClr val="898989"/>
                </a:solidFill>
                <a:effectLst/>
                <a:uLnTx/>
                <a:uFillTx/>
                <a:latin typeface="Helvetica" charset="0"/>
                <a:ea typeface="ＭＳ Ｐゴシック" charset="-128"/>
                <a:cs typeface="+mn-cs"/>
              </a:defRPr>
            </a:lvl1pPr>
          </a:lstStyle>
          <a:p>
            <a:pPr>
              <a:defRPr/>
            </a:pPr>
            <a:r>
              <a:t>STANFORD GRADUATE SCHOOL OF BUSINESS</a:t>
            </a:r>
          </a:p>
        </p:txBody>
      </p:sp>
      <p:sp>
        <p:nvSpPr>
          <p:cNvPr id="8" name="Title 1"/>
          <p:cNvSpPr>
            <a:spLocks noGrp="1"/>
          </p:cNvSpPr>
          <p:nvPr>
            <p:ph type="title"/>
          </p:nvPr>
        </p:nvSpPr>
        <p:spPr>
          <a:xfrm>
            <a:off x="730251" y="357188"/>
            <a:ext cx="10790767" cy="74136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45867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69457"/>
            <a:ext cx="11216640" cy="348878"/>
          </a:xfrm>
        </p:spPr>
        <p:txBody>
          <a:bodyPr>
            <a:spAutoFit/>
          </a:bodyPr>
          <a:lstStyle/>
          <a:p>
            <a:r>
              <a:rPr lang="en-US" dirty="0"/>
              <a:t>Click to Edit Master Title</a:t>
            </a:r>
          </a:p>
        </p:txBody>
      </p:sp>
      <p:sp>
        <p:nvSpPr>
          <p:cNvPr id="4" name="Text Placeholder 3"/>
          <p:cNvSpPr>
            <a:spLocks noGrp="1"/>
          </p:cNvSpPr>
          <p:nvPr>
            <p:ph type="body" sz="quarter" idx="10" hasCustomPrompt="1"/>
          </p:nvPr>
        </p:nvSpPr>
        <p:spPr>
          <a:xfrm>
            <a:off x="487325" y="1095656"/>
            <a:ext cx="11216640" cy="2026537"/>
          </a:xfrm>
        </p:spPr>
        <p:txBody>
          <a:bodyPr wrap="square">
            <a:spAutoFit/>
          </a:bodyPr>
          <a:lstStyle>
            <a:lvl1pPr>
              <a:defRPr>
                <a:solidFill>
                  <a:schemeClr val="tx1"/>
                </a:solidFill>
              </a:defRPr>
            </a:lvl1pPr>
            <a:lvl4pPr>
              <a:defRPr sz="2400"/>
            </a:lvl4pPr>
            <a:lvl5pPr>
              <a:defRPr sz="2133"/>
            </a:lvl5pPr>
            <a:lvl6pPr>
              <a:defRPr sz="2133" baseline="0">
                <a:solidFill>
                  <a:schemeClr val="tx1">
                    <a:lumMod val="65000"/>
                    <a:lumOff val="35000"/>
                  </a:schemeClr>
                </a:solidFill>
              </a:defRPr>
            </a:lvl6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Tree>
    <p:extLst>
      <p:ext uri="{BB962C8B-B14F-4D97-AF65-F5344CB8AC3E}">
        <p14:creationId xmlns:p14="http://schemas.microsoft.com/office/powerpoint/2010/main" val="872142780"/>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wo Equal Columns">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487325" y="1267197"/>
            <a:ext cx="5278475" cy="1913003"/>
          </a:xfrm>
        </p:spPr>
        <p:txBody>
          <a:bodyPr wrap="square">
            <a:spAutoFit/>
          </a:bodyPr>
          <a:lstStyle>
            <a:lvl1pPr>
              <a:defRPr sz="2400">
                <a:solidFill>
                  <a:schemeClr val="tx1"/>
                </a:solidFill>
              </a:defRPr>
            </a:lvl1pPr>
            <a:lvl2pPr>
              <a:defRPr sz="2400"/>
            </a:lvl2pPr>
            <a:lvl3pPr>
              <a:defRPr sz="2400"/>
            </a:lvl3pPr>
            <a:lvl4pPr>
              <a:defRPr sz="2133"/>
            </a:lvl4pPr>
            <a:lvl5pPr>
              <a:defRPr sz="2133"/>
            </a:lvl5pPr>
            <a:lvl6pPr>
              <a:defRPr baseline="0"/>
            </a:lvl6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hasCustomPrompt="1"/>
          </p:nvPr>
        </p:nvSpPr>
        <p:spPr>
          <a:xfrm>
            <a:off x="6416543" y="1267197"/>
            <a:ext cx="5278475" cy="1913003"/>
          </a:xfrm>
        </p:spPr>
        <p:txBody>
          <a:bodyPr wrap="square">
            <a:spAutoFit/>
          </a:bodyPr>
          <a:lstStyle>
            <a:lvl1pPr>
              <a:defRPr sz="2400">
                <a:solidFill>
                  <a:schemeClr val="tx1"/>
                </a:solidFill>
              </a:defRPr>
            </a:lvl1pPr>
            <a:lvl2pPr>
              <a:defRPr sz="2400"/>
            </a:lvl2pPr>
            <a:lvl3pPr>
              <a:defRPr sz="2400"/>
            </a:lvl3pPr>
            <a:lvl4pPr>
              <a:defRPr sz="2133"/>
            </a:lvl4pPr>
            <a:lvl5pPr>
              <a:defRPr sz="2133"/>
            </a:lvl5pPr>
            <a:lvl6pPr>
              <a:defRPr baseline="0"/>
            </a:lvl6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hasCustomPrompt="1"/>
          </p:nvPr>
        </p:nvSpPr>
        <p:spPr/>
        <p:txBody>
          <a:bodyPr/>
          <a:lstStyle/>
          <a:p>
            <a:r>
              <a:rPr lang="en-US" dirty="0"/>
              <a:t>Click to Edit Title Style</a:t>
            </a:r>
          </a:p>
        </p:txBody>
      </p:sp>
    </p:spTree>
    <p:extLst>
      <p:ext uri="{BB962C8B-B14F-4D97-AF65-F5344CB8AC3E}">
        <p14:creationId xmlns:p14="http://schemas.microsoft.com/office/powerpoint/2010/main" val="21156751"/>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0DF0C7-3CBE-4D7B-BD1D-A776860188E3}"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50AE5-6B46-4BFF-8A41-50850F87A0C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8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DF0C7-3CBE-4D7B-BD1D-A776860188E3}"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2794918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0DF0C7-3CBE-4D7B-BD1D-A776860188E3}"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50AE5-6B46-4BFF-8A41-50850F87A0C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318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0DF0C7-3CBE-4D7B-BD1D-A776860188E3}"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1764485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0DF0C7-3CBE-4D7B-BD1D-A776860188E3}"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4126729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0DF0C7-3CBE-4D7B-BD1D-A776860188E3}"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2583224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0DF0C7-3CBE-4D7B-BD1D-A776860188E3}" type="datetimeFigureOut">
              <a:rPr lang="en-US" smtClean="0"/>
              <a:t>3/4/2025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3881921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0DF0C7-3CBE-4D7B-BD1D-A776860188E3}" type="datetimeFigureOut">
              <a:rPr lang="en-US" smtClean="0"/>
              <a:t>3/4/2025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4250AE5-6B46-4BFF-8A41-50850F87A0CA}" type="slidenum">
              <a:rPr lang="en-US" smtClean="0"/>
              <a:t>‹#›</a:t>
            </a:fld>
            <a:endParaRPr lang="en-US"/>
          </a:p>
        </p:txBody>
      </p:sp>
    </p:spTree>
    <p:extLst>
      <p:ext uri="{BB962C8B-B14F-4D97-AF65-F5344CB8AC3E}">
        <p14:creationId xmlns:p14="http://schemas.microsoft.com/office/powerpoint/2010/main" val="2514361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0DF0C7-3CBE-4D7B-BD1D-A776860188E3}"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3401602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DF0C7-3CBE-4D7B-BD1D-A776860188E3}"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4056546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DF0C7-3CBE-4D7B-BD1D-A776860188E3}"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50AE5-6B46-4BFF-8A41-50850F87A0CA}" type="slidenum">
              <a:rPr lang="en-US" smtClean="0"/>
              <a:t>‹#›</a:t>
            </a:fld>
            <a:endParaRPr lang="en-US"/>
          </a:p>
        </p:txBody>
      </p:sp>
    </p:spTree>
    <p:extLst>
      <p:ext uri="{BB962C8B-B14F-4D97-AF65-F5344CB8AC3E}">
        <p14:creationId xmlns:p14="http://schemas.microsoft.com/office/powerpoint/2010/main" val="173892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3/4/2025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3/4/2025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3/4/2025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3/4/2025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3/4/2025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3/4/2025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3/4/2025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0DF0C7-3CBE-4D7B-BD1D-A776860188E3}" type="datetimeFigureOut">
              <a:rPr lang="en-US" smtClean="0"/>
              <a:t>3/4/2025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4250AE5-6B46-4BFF-8A41-50850F87A0C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21606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tc.gov/news-events/news/press-releases/2023/09/ftc-sues-amazon-illegally-maintaining-monopoly-power" TargetMode="External"/><Relationship Id="rId2" Type="http://schemas.openxmlformats.org/officeDocument/2006/relationships/hyperlink" Target="https://x.com/search?q=big%20tech%20from%3AAFergusonFTC&amp;src=typed_query&amp;f=live" TargetMode="External"/><Relationship Id="rId1" Type="http://schemas.openxmlformats.org/officeDocument/2006/relationships/slideLayout" Target="../slideLayouts/slideLayout2.xml"/><Relationship Id="rId5" Type="http://schemas.openxmlformats.org/officeDocument/2006/relationships/hyperlink" Target="https://www.propublica.org/article/ftc-investigating-microsoft-antitrust-cloud-computing" TargetMode="External"/><Relationship Id="rId4" Type="http://schemas.openxmlformats.org/officeDocument/2006/relationships/hyperlink" Target="https://www.reuters.com/technology/meta-faces-april-trial-ftc-case-seeking-unwind-instagram-merger-2024-11-2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1.png"/><Relationship Id="rId4" Type="http://schemas.openxmlformats.org/officeDocument/2006/relationships/diagramQuickStyle" Target="../diagrams/quickStyle2.xml"/><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Antitrust for Digital Platforms and Services</a:t>
            </a:r>
            <a:endParaRPr lang="en-US" dirty="0"/>
          </a:p>
        </p:txBody>
      </p:sp>
      <p:sp>
        <p:nvSpPr>
          <p:cNvPr id="3" name="Subtitle 2"/>
          <p:cNvSpPr>
            <a:spLocks noGrp="1"/>
          </p:cNvSpPr>
          <p:nvPr>
            <p:ph type="subTitle" idx="1"/>
          </p:nvPr>
        </p:nvSpPr>
        <p:spPr>
          <a:xfrm>
            <a:off x="1100051" y="4455620"/>
            <a:ext cx="10206578" cy="1843580"/>
          </a:xfrm>
        </p:spPr>
        <p:txBody>
          <a:bodyPr>
            <a:normAutofit fontScale="92500" lnSpcReduction="20000"/>
          </a:bodyPr>
          <a:lstStyle/>
          <a:p>
            <a:r>
              <a:rPr lang="en-US" sz="1600" dirty="0">
                <a:latin typeface="Times New Roman" panose="02020603050405020304" pitchFamily="18" charset="0"/>
                <a:cs typeface="Times New Roman" panose="02020603050405020304" pitchFamily="18" charset="0"/>
              </a:rPr>
              <a:t>Susan Athey, Stanford</a:t>
            </a:r>
          </a:p>
          <a:p>
            <a:r>
              <a:rPr lang="en-US" sz="1600" dirty="0">
                <a:latin typeface="Times New Roman" panose="02020603050405020304" pitchFamily="18" charset="0"/>
                <a:cs typeface="Times New Roman" panose="02020603050405020304" pitchFamily="18" charset="0"/>
              </a:rPr>
              <a:t>disclosures: former chief economist, antitrust division, US DOJ; Former consulting chief economist, Microsoft</a:t>
            </a:r>
          </a:p>
          <a:p>
            <a:r>
              <a:rPr lang="en-US" sz="1600" dirty="0">
                <a:latin typeface="Times New Roman" panose="02020603050405020304" pitchFamily="18" charset="0"/>
                <a:cs typeface="Times New Roman" panose="02020603050405020304" pitchFamily="18" charset="0"/>
              </a:rPr>
              <a:t>Former Boards: Expedia, lending club, rover, </a:t>
            </a:r>
            <a:r>
              <a:rPr lang="en-US" sz="1600" dirty="0" err="1">
                <a:latin typeface="Times New Roman" panose="02020603050405020304" pitchFamily="18" charset="0"/>
                <a:cs typeface="Times New Roman" panose="02020603050405020304" pitchFamily="18" charset="0"/>
              </a:rPr>
              <a:t>turo</a:t>
            </a:r>
            <a:r>
              <a:rPr lang="en-US" sz="1600" dirty="0">
                <a:latin typeface="Times New Roman" panose="02020603050405020304" pitchFamily="18" charset="0"/>
                <a:cs typeface="Times New Roman" panose="02020603050405020304" pitchFamily="18" charset="0"/>
              </a:rPr>
              <a:t>, ripple</a:t>
            </a:r>
          </a:p>
          <a:p>
            <a:r>
              <a:rPr lang="en-US" sz="1600" dirty="0">
                <a:latin typeface="Times New Roman" panose="02020603050405020304" pitchFamily="18" charset="0"/>
                <a:cs typeface="Times New Roman" panose="02020603050405020304" pitchFamily="18" charset="0"/>
              </a:rPr>
              <a:t>Expert for DOJ in AT&amp;T/Time warner, for epic in epic vs. apple</a:t>
            </a:r>
          </a:p>
          <a:p>
            <a:r>
              <a:rPr lang="en-US" sz="1600" dirty="0">
                <a:latin typeface="Times New Roman" panose="02020603050405020304" pitchFamily="18" charset="0"/>
                <a:cs typeface="Times New Roman" panose="02020603050405020304" pitchFamily="18" charset="0"/>
              </a:rPr>
              <a:t>Consultant on advertising technology regulation</a:t>
            </a:r>
          </a:p>
        </p:txBody>
      </p:sp>
    </p:spTree>
    <p:extLst>
      <p:ext uri="{BB962C8B-B14F-4D97-AF65-F5344CB8AC3E}">
        <p14:creationId xmlns:p14="http://schemas.microsoft.com/office/powerpoint/2010/main" val="168851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516554" y="1234832"/>
            <a:ext cx="0" cy="4084511"/>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16555" y="5319342"/>
            <a:ext cx="66118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516554" y="1727200"/>
            <a:ext cx="6392984" cy="3102708"/>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a:off x="2491154" y="1727201"/>
            <a:ext cx="3806092" cy="4181231"/>
          </a:xfrm>
          <a:prstGeom prst="line">
            <a:avLst/>
          </a:prstGeom>
        </p:spPr>
        <p:style>
          <a:lnRef idx="1">
            <a:schemeClr val="accent3"/>
          </a:lnRef>
          <a:fillRef idx="0">
            <a:schemeClr val="accent3"/>
          </a:fillRef>
          <a:effectRef idx="0">
            <a:schemeClr val="accent3"/>
          </a:effectRef>
          <a:fontRef idx="minor">
            <a:schemeClr val="tx1"/>
          </a:fontRef>
        </p:style>
      </p:cxnSp>
      <p:sp>
        <p:nvSpPr>
          <p:cNvPr id="11" name="Arc 10"/>
          <p:cNvSpPr/>
          <p:nvPr/>
        </p:nvSpPr>
        <p:spPr>
          <a:xfrm flipV="1">
            <a:off x="1359877" y="2196123"/>
            <a:ext cx="6244492" cy="2313354"/>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3" name="Straight Connector 12"/>
          <p:cNvCxnSpPr/>
          <p:nvPr/>
        </p:nvCxnSpPr>
        <p:spPr>
          <a:xfrm flipV="1">
            <a:off x="5105402" y="2993292"/>
            <a:ext cx="42004" cy="229479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flipH="1">
            <a:off x="2516556" y="2993292"/>
            <a:ext cx="2539999"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H="1">
            <a:off x="2516554" y="3994635"/>
            <a:ext cx="4525108" cy="0"/>
          </a:xfrm>
          <a:prstGeom prst="line">
            <a:avLst/>
          </a:prstGeom>
        </p:spPr>
        <p:style>
          <a:lnRef idx="1">
            <a:schemeClr val="accent6"/>
          </a:lnRef>
          <a:fillRef idx="0">
            <a:schemeClr val="accent6"/>
          </a:fillRef>
          <a:effectRef idx="0">
            <a:schemeClr val="accent6"/>
          </a:effectRef>
          <a:fontRef idx="minor">
            <a:schemeClr val="tx1"/>
          </a:fontRef>
        </p:style>
      </p:cxnSp>
      <p:sp>
        <p:nvSpPr>
          <p:cNvPr id="12" name="TextBox 11"/>
          <p:cNvSpPr txBox="1"/>
          <p:nvPr/>
        </p:nvSpPr>
        <p:spPr>
          <a:xfrm>
            <a:off x="649470" y="3577580"/>
            <a:ext cx="20945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rial"/>
                <a:ea typeface="+mn-ea"/>
                <a:cs typeface="+mn-cs"/>
              </a:rPr>
              <a:t>Competitive price</a:t>
            </a:r>
          </a:p>
        </p:txBody>
      </p:sp>
      <p:sp>
        <p:nvSpPr>
          <p:cNvPr id="14" name="TextBox 13"/>
          <p:cNvSpPr txBox="1"/>
          <p:nvPr/>
        </p:nvSpPr>
        <p:spPr>
          <a:xfrm>
            <a:off x="648682" y="2572992"/>
            <a:ext cx="20945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rial"/>
                <a:ea typeface="+mn-ea"/>
                <a:cs typeface="+mn-cs"/>
              </a:rPr>
              <a:t>Monopoly price</a:t>
            </a:r>
          </a:p>
        </p:txBody>
      </p:sp>
      <p:sp>
        <p:nvSpPr>
          <p:cNvPr id="16" name="TextBox 15"/>
          <p:cNvSpPr txBox="1"/>
          <p:nvPr/>
        </p:nvSpPr>
        <p:spPr>
          <a:xfrm>
            <a:off x="4729102" y="5437953"/>
            <a:ext cx="85187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3"/>
                </a:solidFill>
                <a:effectLst/>
                <a:uLnTx/>
                <a:uFillTx/>
                <a:latin typeface="Arial"/>
                <a:ea typeface="+mn-ea"/>
                <a:cs typeface="+mn-cs"/>
              </a:rPr>
              <a:t>Qm</a:t>
            </a:r>
            <a:endParaRPr kumimoji="0" lang="en-US" sz="2400" b="0" i="0" u="none" strike="noStrike" kern="1200" cap="none" spc="0" normalizeH="0" baseline="0" noProof="0" dirty="0">
              <a:ln>
                <a:noFill/>
              </a:ln>
              <a:solidFill>
                <a:schemeClr val="accent3"/>
              </a:solidFill>
              <a:effectLst/>
              <a:uLnTx/>
              <a:uFillTx/>
              <a:latin typeface="Arial"/>
              <a:ea typeface="+mn-ea"/>
              <a:cs typeface="+mn-cs"/>
            </a:endParaRPr>
          </a:p>
        </p:txBody>
      </p:sp>
      <p:sp>
        <p:nvSpPr>
          <p:cNvPr id="17" name="TextBox 16"/>
          <p:cNvSpPr txBox="1"/>
          <p:nvPr/>
        </p:nvSpPr>
        <p:spPr>
          <a:xfrm>
            <a:off x="7745046" y="3266832"/>
            <a:ext cx="12973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Arial"/>
                <a:ea typeface="+mn-ea"/>
                <a:cs typeface="+mn-cs"/>
              </a:rPr>
              <a:t>MC</a:t>
            </a:r>
          </a:p>
        </p:txBody>
      </p:sp>
      <p:cxnSp>
        <p:nvCxnSpPr>
          <p:cNvPr id="21" name="Straight Connector 20"/>
          <p:cNvCxnSpPr/>
          <p:nvPr/>
        </p:nvCxnSpPr>
        <p:spPr>
          <a:xfrm>
            <a:off x="7143262" y="3994636"/>
            <a:ext cx="0" cy="1293447"/>
          </a:xfrm>
          <a:prstGeom prst="line">
            <a:avLst/>
          </a:prstGeom>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a:off x="6810925" y="5384218"/>
            <a:ext cx="85187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rial"/>
                <a:ea typeface="+mn-ea"/>
                <a:cs typeface="+mn-cs"/>
              </a:rPr>
              <a:t>Qc</a:t>
            </a:r>
          </a:p>
        </p:txBody>
      </p:sp>
      <p:sp>
        <p:nvSpPr>
          <p:cNvPr id="2" name="Arrow: Left 1">
            <a:extLst>
              <a:ext uri="{FF2B5EF4-FFF2-40B4-BE49-F238E27FC236}">
                <a16:creationId xmlns:a16="http://schemas.microsoft.com/office/drawing/2014/main" id="{CCC55B39-118B-4B34-9BD6-E5AF65325E4D}"/>
              </a:ext>
            </a:extLst>
          </p:cNvPr>
          <p:cNvSpPr/>
          <p:nvPr/>
        </p:nvSpPr>
        <p:spPr>
          <a:xfrm>
            <a:off x="5249006" y="4999513"/>
            <a:ext cx="1843450" cy="19966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BEF05AE5-485C-9C94-869B-6C021C2EC2ED}"/>
              </a:ext>
            </a:extLst>
          </p:cNvPr>
          <p:cNvSpPr/>
          <p:nvPr/>
        </p:nvSpPr>
        <p:spPr>
          <a:xfrm>
            <a:off x="2516555" y="2993293"/>
            <a:ext cx="2555631" cy="10013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5" name="Straight Arrow Connector 4">
            <a:extLst>
              <a:ext uri="{FF2B5EF4-FFF2-40B4-BE49-F238E27FC236}">
                <a16:creationId xmlns:a16="http://schemas.microsoft.com/office/drawing/2014/main" id="{D7A340D7-CBE5-D1E8-D028-AF48D3C2F6C1}"/>
              </a:ext>
            </a:extLst>
          </p:cNvPr>
          <p:cNvCxnSpPr/>
          <p:nvPr/>
        </p:nvCxnSpPr>
        <p:spPr>
          <a:xfrm flipH="1">
            <a:off x="3954586" y="1781909"/>
            <a:ext cx="1805353" cy="15787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F9DF54A7-395E-7EAD-D223-62DEFB63F596}"/>
              </a:ext>
            </a:extLst>
          </p:cNvPr>
          <p:cNvSpPr txBox="1"/>
          <p:nvPr/>
        </p:nvSpPr>
        <p:spPr>
          <a:xfrm>
            <a:off x="4642340" y="480954"/>
            <a:ext cx="502529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40000"/>
                    <a:lumOff val="60000"/>
                  </a:srgbClr>
                </a:solidFill>
                <a:effectLst/>
                <a:uLnTx/>
                <a:uFillTx/>
                <a:latin typeface="Arial"/>
                <a:ea typeface="+mn-ea"/>
                <a:cs typeface="+mn-cs"/>
              </a:rPr>
              <a:t>Profit gained for monopolist that would be consumer surplus under competition </a:t>
            </a:r>
          </a:p>
        </p:txBody>
      </p:sp>
    </p:spTree>
    <p:extLst>
      <p:ext uri="{BB962C8B-B14F-4D97-AF65-F5344CB8AC3E}">
        <p14:creationId xmlns:p14="http://schemas.microsoft.com/office/powerpoint/2010/main" val="4186032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AC12-CE85-473A-80FF-4F5D2AAF3775}"/>
              </a:ext>
            </a:extLst>
          </p:cNvPr>
          <p:cNvSpPr>
            <a:spLocks noGrp="1"/>
          </p:cNvSpPr>
          <p:nvPr>
            <p:ph type="title"/>
          </p:nvPr>
        </p:nvSpPr>
        <p:spPr>
          <a:xfrm>
            <a:off x="1143000" y="688840"/>
            <a:ext cx="8229600" cy="782980"/>
          </a:xfrm>
        </p:spPr>
        <p:txBody>
          <a:bodyPr/>
          <a:lstStyle/>
          <a:p>
            <a:r>
              <a:rPr lang="en-US" dirty="0">
                <a:solidFill>
                  <a:schemeClr val="tx1"/>
                </a:solidFill>
              </a:rPr>
              <a:t>Distributional impact</a:t>
            </a:r>
          </a:p>
        </p:txBody>
      </p:sp>
      <p:sp>
        <p:nvSpPr>
          <p:cNvPr id="3" name="Content Placeholder 2">
            <a:extLst>
              <a:ext uri="{FF2B5EF4-FFF2-40B4-BE49-F238E27FC236}">
                <a16:creationId xmlns:a16="http://schemas.microsoft.com/office/drawing/2014/main" id="{B654EDAB-9E51-4DEB-A081-A5E1D25DEC50}"/>
              </a:ext>
            </a:extLst>
          </p:cNvPr>
          <p:cNvSpPr>
            <a:spLocks noGrp="1"/>
          </p:cNvSpPr>
          <p:nvPr>
            <p:ph idx="1"/>
          </p:nvPr>
        </p:nvSpPr>
        <p:spPr>
          <a:xfrm>
            <a:off x="1143000" y="1935956"/>
            <a:ext cx="10518568" cy="4233204"/>
          </a:xfrm>
        </p:spPr>
        <p:txBody>
          <a:bodyPr>
            <a:normAutofit/>
          </a:bodyPr>
          <a:lstStyle/>
          <a:p>
            <a:r>
              <a:rPr lang="en-US" sz="2400" dirty="0">
                <a:solidFill>
                  <a:schemeClr val="tx1"/>
                </a:solidFill>
              </a:rPr>
              <a:t>Distributional consequences of antitrust enforcement:</a:t>
            </a:r>
          </a:p>
          <a:p>
            <a:pPr lvl="1"/>
            <a:r>
              <a:rPr lang="en-US" sz="2000" dirty="0">
                <a:solidFill>
                  <a:schemeClr val="tx1"/>
                </a:solidFill>
              </a:rPr>
              <a:t>A dollar of monopoly profit becomes a dollar of lower prices for consumers</a:t>
            </a:r>
          </a:p>
          <a:p>
            <a:r>
              <a:rPr lang="en-US" sz="2400" dirty="0">
                <a:solidFill>
                  <a:schemeClr val="tx1"/>
                </a:solidFill>
              </a:rPr>
              <a:t>Who loses? The owner of the corporation, e.g. stockholder</a:t>
            </a:r>
          </a:p>
          <a:p>
            <a:pPr lvl="1"/>
            <a:r>
              <a:rPr lang="en-US" sz="2000" dirty="0">
                <a:solidFill>
                  <a:schemeClr val="tx1"/>
                </a:solidFill>
              </a:rPr>
              <a:t>84% of stocks are owned by the top 10% of households</a:t>
            </a:r>
          </a:p>
          <a:p>
            <a:r>
              <a:rPr lang="en-US" sz="2400" dirty="0">
                <a:solidFill>
                  <a:schemeClr val="tx1"/>
                </a:solidFill>
              </a:rPr>
              <a:t>Who gains? The consumers of the product. </a:t>
            </a:r>
          </a:p>
          <a:p>
            <a:pPr lvl="1"/>
            <a:r>
              <a:rPr lang="en-US" sz="2000" dirty="0">
                <a:solidFill>
                  <a:schemeClr val="tx1"/>
                </a:solidFill>
              </a:rPr>
              <a:t>Consumption is much more evenly spread than stock ownership</a:t>
            </a:r>
          </a:p>
          <a:p>
            <a:pPr lvl="1">
              <a:buFont typeface="Symbol" panose="05050102010706020507" pitchFamily="18" charset="2"/>
              <a:buChar char="Þ"/>
            </a:pPr>
            <a:r>
              <a:rPr lang="en-US" sz="2000" dirty="0">
                <a:solidFill>
                  <a:schemeClr val="tx1"/>
                </a:solidFill>
              </a:rPr>
              <a:t>Antitrust enforcement redistributes. Reduces inequality</a:t>
            </a:r>
          </a:p>
          <a:p>
            <a:pPr lvl="1">
              <a:buFont typeface="Symbol" panose="05050102010706020507" pitchFamily="18" charset="2"/>
              <a:buChar char="Þ"/>
            </a:pPr>
            <a:r>
              <a:rPr lang="en-US" sz="2000" dirty="0">
                <a:solidFill>
                  <a:schemeClr val="tx1"/>
                </a:solidFill>
              </a:rPr>
              <a:t>And does this with efficiency </a:t>
            </a:r>
            <a:r>
              <a:rPr lang="en-US" sz="2000" b="1" i="1" dirty="0">
                <a:solidFill>
                  <a:schemeClr val="tx1"/>
                </a:solidFill>
              </a:rPr>
              <a:t>gains</a:t>
            </a:r>
            <a:r>
              <a:rPr lang="en-US" sz="2000" dirty="0">
                <a:solidFill>
                  <a:schemeClr val="tx1"/>
                </a:solidFill>
              </a:rPr>
              <a:t>, not losses</a:t>
            </a:r>
          </a:p>
          <a:p>
            <a:pPr lvl="1">
              <a:buFont typeface="Symbol" panose="05050102010706020507" pitchFamily="18" charset="2"/>
              <a:buChar char="Þ"/>
            </a:pPr>
            <a:r>
              <a:rPr lang="en-US" sz="2000" dirty="0">
                <a:solidFill>
                  <a:schemeClr val="tx1"/>
                </a:solidFill>
              </a:rPr>
              <a:t>Only recently has attention been drawn to benefit of lowering inequality &amp; helping the vulnerable</a:t>
            </a:r>
          </a:p>
        </p:txBody>
      </p:sp>
    </p:spTree>
    <p:extLst>
      <p:ext uri="{BB962C8B-B14F-4D97-AF65-F5344CB8AC3E}">
        <p14:creationId xmlns:p14="http://schemas.microsoft.com/office/powerpoint/2010/main" val="160029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0EAC-4F16-D3F2-3382-0C8C39E0D260}"/>
              </a:ext>
            </a:extLst>
          </p:cNvPr>
          <p:cNvSpPr>
            <a:spLocks noGrp="1"/>
          </p:cNvSpPr>
          <p:nvPr>
            <p:ph type="title"/>
          </p:nvPr>
        </p:nvSpPr>
        <p:spPr/>
        <p:txBody>
          <a:bodyPr/>
          <a:lstStyle/>
          <a:p>
            <a:r>
              <a:rPr lang="en-US" dirty="0"/>
              <a:t>Concentration beyond competition</a:t>
            </a:r>
          </a:p>
        </p:txBody>
      </p:sp>
      <p:sp>
        <p:nvSpPr>
          <p:cNvPr id="5" name="Content Placeholder 2">
            <a:extLst>
              <a:ext uri="{FF2B5EF4-FFF2-40B4-BE49-F238E27FC236}">
                <a16:creationId xmlns:a16="http://schemas.microsoft.com/office/drawing/2014/main" id="{DE0A1255-03E8-DC9A-C8BB-DE5A7448CE14}"/>
              </a:ext>
            </a:extLst>
          </p:cNvPr>
          <p:cNvSpPr>
            <a:spLocks noGrp="1"/>
          </p:cNvSpPr>
          <p:nvPr>
            <p:ph sz="half" idx="1"/>
          </p:nvPr>
        </p:nvSpPr>
        <p:spPr>
          <a:xfrm>
            <a:off x="1154115" y="1846263"/>
            <a:ext cx="4938712" cy="4022725"/>
          </a:xfrm>
        </p:spPr>
        <p:txBody>
          <a:bodyPr>
            <a:noAutofit/>
          </a:bodyPr>
          <a:lstStyle/>
          <a:p>
            <a:r>
              <a:rPr lang="en-US" sz="2400" dirty="0">
                <a:solidFill>
                  <a:schemeClr val="tx1"/>
                </a:solidFill>
              </a:rPr>
              <a:t>Resilience is a public good</a:t>
            </a:r>
          </a:p>
          <a:p>
            <a:pPr lvl="1"/>
            <a:r>
              <a:rPr lang="en-US" sz="2000" dirty="0">
                <a:solidFill>
                  <a:schemeClr val="tx1"/>
                </a:solidFill>
              </a:rPr>
              <a:t>Each customer wants the best deal in short term, but shortages or disruptions have broader impacts</a:t>
            </a:r>
          </a:p>
          <a:p>
            <a:pPr lvl="1"/>
            <a:r>
              <a:rPr lang="en-US" sz="2000" dirty="0">
                <a:solidFill>
                  <a:schemeClr val="tx1"/>
                </a:solidFill>
              </a:rPr>
              <a:t>Large purchasers often multi-source to maintain benefits of competition and resilience in input markets</a:t>
            </a:r>
          </a:p>
          <a:p>
            <a:r>
              <a:rPr lang="en-US" sz="2400" dirty="0"/>
              <a:t>“Too big to fail”</a:t>
            </a:r>
          </a:p>
          <a:p>
            <a:r>
              <a:rPr lang="en-US" sz="2400" dirty="0"/>
              <a:t>Variety &amp; experimentation</a:t>
            </a:r>
          </a:p>
          <a:p>
            <a:endParaRPr lang="en-US" sz="2400" dirty="0">
              <a:solidFill>
                <a:schemeClr val="tx1"/>
              </a:solidFill>
              <a:latin typeface="+mj-lt"/>
            </a:endParaRPr>
          </a:p>
          <a:p>
            <a:pPr marL="0" indent="0">
              <a:buNone/>
            </a:pPr>
            <a:endParaRPr lang="en-US" sz="2400" dirty="0">
              <a:solidFill>
                <a:schemeClr val="tx1"/>
              </a:solidFill>
              <a:latin typeface="+mj-lt"/>
            </a:endParaRPr>
          </a:p>
        </p:txBody>
      </p:sp>
      <p:sp>
        <p:nvSpPr>
          <p:cNvPr id="6" name="Content Placeholder 5">
            <a:extLst>
              <a:ext uri="{FF2B5EF4-FFF2-40B4-BE49-F238E27FC236}">
                <a16:creationId xmlns:a16="http://schemas.microsoft.com/office/drawing/2014/main" id="{B6A475ED-81E3-3713-054B-FD198869338A}"/>
              </a:ext>
            </a:extLst>
          </p:cNvPr>
          <p:cNvSpPr>
            <a:spLocks noGrp="1"/>
          </p:cNvSpPr>
          <p:nvPr>
            <p:ph sz="half" idx="2"/>
          </p:nvPr>
        </p:nvSpPr>
        <p:spPr/>
        <p:txBody>
          <a:bodyPr>
            <a:normAutofit/>
          </a:bodyPr>
          <a:lstStyle/>
          <a:p>
            <a:r>
              <a:rPr lang="en-US" sz="2400" dirty="0"/>
              <a:t>Concentration and democracy</a:t>
            </a:r>
          </a:p>
          <a:p>
            <a:pPr lvl="1"/>
            <a:r>
              <a:rPr lang="en-US" sz="2000" dirty="0"/>
              <a:t>See history of post-Soviet Russia</a:t>
            </a:r>
          </a:p>
          <a:p>
            <a:pPr lvl="1"/>
            <a:r>
              <a:rPr lang="en-US" sz="2000" dirty="0"/>
              <a:t>Surveillance and government control</a:t>
            </a:r>
          </a:p>
          <a:p>
            <a:pPr lvl="1"/>
            <a:r>
              <a:rPr lang="en-US" sz="2000" dirty="0"/>
              <a:t>Governments trade favors with large firms</a:t>
            </a:r>
          </a:p>
          <a:p>
            <a:pPr lvl="1"/>
            <a:endParaRPr lang="en-US" sz="2000" dirty="0"/>
          </a:p>
          <a:p>
            <a:r>
              <a:rPr lang="en-US" sz="2400" dirty="0"/>
              <a:t>“Too big to regulate”</a:t>
            </a:r>
          </a:p>
          <a:p>
            <a:pPr lvl="1"/>
            <a:r>
              <a:rPr lang="en-US" sz="2000" dirty="0"/>
              <a:t>Regulatory capture &amp; lobbying</a:t>
            </a:r>
          </a:p>
          <a:p>
            <a:pPr lvl="1"/>
            <a:r>
              <a:rPr lang="en-US" sz="2000" dirty="0"/>
              <a:t>Creation of artificial entry barriers</a:t>
            </a:r>
          </a:p>
          <a:p>
            <a:pPr lvl="1"/>
            <a:r>
              <a:rPr lang="en-US" sz="2000" dirty="0"/>
              <a:t>Companies can threaten government to withhold goods or services</a:t>
            </a:r>
          </a:p>
          <a:p>
            <a:pPr lvl="1"/>
            <a:endParaRPr lang="en-US" sz="2000" dirty="0"/>
          </a:p>
        </p:txBody>
      </p:sp>
    </p:spTree>
    <p:extLst>
      <p:ext uri="{BB962C8B-B14F-4D97-AF65-F5344CB8AC3E}">
        <p14:creationId xmlns:p14="http://schemas.microsoft.com/office/powerpoint/2010/main" val="2880941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44B2-1E28-3BAF-B9CE-5AF5C82784A0}"/>
              </a:ext>
            </a:extLst>
          </p:cNvPr>
          <p:cNvSpPr>
            <a:spLocks noGrp="1"/>
          </p:cNvSpPr>
          <p:nvPr>
            <p:ph type="title"/>
          </p:nvPr>
        </p:nvSpPr>
        <p:spPr/>
        <p:txBody>
          <a:bodyPr>
            <a:normAutofit/>
          </a:bodyPr>
          <a:lstStyle/>
          <a:p>
            <a:r>
              <a:rPr lang="en-US" sz="4400" dirty="0"/>
              <a:t>The History</a:t>
            </a:r>
          </a:p>
        </p:txBody>
      </p:sp>
      <p:sp>
        <p:nvSpPr>
          <p:cNvPr id="5" name="Text Placeholder 3">
            <a:extLst>
              <a:ext uri="{FF2B5EF4-FFF2-40B4-BE49-F238E27FC236}">
                <a16:creationId xmlns:a16="http://schemas.microsoft.com/office/drawing/2014/main" id="{D0C33E7F-E873-F8B3-48E1-BBC99EC46ECE}"/>
              </a:ext>
            </a:extLst>
          </p:cNvPr>
          <p:cNvSpPr>
            <a:spLocks noGrp="1"/>
          </p:cNvSpPr>
          <p:nvPr>
            <p:ph idx="1"/>
          </p:nvPr>
        </p:nvSpPr>
        <p:spPr>
          <a:xfrm>
            <a:off x="4800600" y="731838"/>
            <a:ext cx="6492875" cy="5257800"/>
          </a:xfrm>
        </p:spPr>
        <p:txBody>
          <a:bodyPr>
            <a:normAutofit lnSpcReduction="10000"/>
          </a:bodyPr>
          <a:lstStyle/>
          <a:p>
            <a:r>
              <a:rPr lang="en-US" sz="2800" dirty="0">
                <a:solidFill>
                  <a:schemeClr val="tx1"/>
                </a:solidFill>
              </a:rPr>
              <a:t>Price fixing (collusion) was mostly legal</a:t>
            </a:r>
          </a:p>
          <a:p>
            <a:r>
              <a:rPr lang="en-US" sz="2800" dirty="0">
                <a:solidFill>
                  <a:schemeClr val="tx1"/>
                </a:solidFill>
              </a:rPr>
              <a:t>Consolidation wave in late 1800s</a:t>
            </a:r>
          </a:p>
          <a:p>
            <a:pPr lvl="1"/>
            <a:r>
              <a:rPr lang="en-US" sz="2400" dirty="0">
                <a:solidFill>
                  <a:schemeClr val="tx1"/>
                </a:solidFill>
              </a:rPr>
              <a:t>Steel and oil </a:t>
            </a:r>
            <a:r>
              <a:rPr lang="en-US" sz="2400" b="1" dirty="0">
                <a:solidFill>
                  <a:schemeClr val="tx1"/>
                </a:solidFill>
              </a:rPr>
              <a:t>trusts</a:t>
            </a:r>
            <a:r>
              <a:rPr lang="en-US" sz="2400" dirty="0">
                <a:solidFill>
                  <a:schemeClr val="tx1"/>
                </a:solidFill>
              </a:rPr>
              <a:t> in the late 1800s kept the names and operations of the original firms but placed them in a central holding structure, e.g. Standard Oil, US Steel, American Tobacco.</a:t>
            </a:r>
          </a:p>
          <a:p>
            <a:pPr lvl="1"/>
            <a:r>
              <a:rPr lang="en-US" sz="2400" dirty="0">
                <a:solidFill>
                  <a:schemeClr val="tx1"/>
                </a:solidFill>
              </a:rPr>
              <a:t>The trusts concealed the consolidation but enabled price coordination</a:t>
            </a:r>
            <a:endParaRPr lang="en-US" sz="2800" dirty="0">
              <a:solidFill>
                <a:schemeClr val="tx1"/>
              </a:solidFill>
            </a:endParaRPr>
          </a:p>
          <a:p>
            <a:pPr>
              <a:lnSpc>
                <a:spcPct val="120000"/>
              </a:lnSpc>
            </a:pPr>
            <a:r>
              <a:rPr lang="en-US" sz="2800" b="1" dirty="0">
                <a:solidFill>
                  <a:schemeClr val="tx1"/>
                </a:solidFill>
              </a:rPr>
              <a:t>1890 Sherman Act created</a:t>
            </a:r>
          </a:p>
          <a:p>
            <a:pPr lvl="1">
              <a:lnSpc>
                <a:spcPct val="120000"/>
              </a:lnSpc>
            </a:pPr>
            <a:r>
              <a:rPr lang="en-US" sz="2400" dirty="0">
                <a:solidFill>
                  <a:schemeClr val="tx1"/>
                </a:solidFill>
              </a:rPr>
              <a:t>Prohibits “monopolization” and price fixing</a:t>
            </a:r>
          </a:p>
          <a:p>
            <a:pPr lvl="1">
              <a:lnSpc>
                <a:spcPct val="120000"/>
              </a:lnSpc>
            </a:pPr>
            <a:r>
              <a:rPr lang="en-US" sz="2400" dirty="0">
                <a:solidFill>
                  <a:schemeClr val="tx1"/>
                </a:solidFill>
              </a:rPr>
              <a:t>Congress creates exemptions: agricultural coops, baseball, labor unions, ocean shipping</a:t>
            </a:r>
          </a:p>
          <a:p>
            <a:endParaRPr lang="en-US" sz="3600" dirty="0">
              <a:solidFill>
                <a:schemeClr val="tx1"/>
              </a:solidFill>
            </a:endParaRPr>
          </a:p>
        </p:txBody>
      </p:sp>
      <p:sp>
        <p:nvSpPr>
          <p:cNvPr id="7" name="Text Placeholder 6">
            <a:extLst>
              <a:ext uri="{FF2B5EF4-FFF2-40B4-BE49-F238E27FC236}">
                <a16:creationId xmlns:a16="http://schemas.microsoft.com/office/drawing/2014/main" id="{B11FA11E-F6DE-A2F5-05E7-D96B85109A7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1621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1628" y="1983921"/>
            <a:ext cx="10721285" cy="4560242"/>
          </a:xfrm>
        </p:spPr>
        <p:txBody>
          <a:bodyPr>
            <a:normAutofit/>
          </a:bodyPr>
          <a:lstStyle/>
          <a:p>
            <a:pPr lvl="1">
              <a:buFont typeface="Arial" panose="020B0604020202020204" pitchFamily="34" charset="0"/>
              <a:buChar char="•"/>
            </a:pPr>
            <a:r>
              <a:rPr lang="en-US" sz="2400" b="1" dirty="0">
                <a:solidFill>
                  <a:schemeClr val="tx1"/>
                </a:solidFill>
              </a:rPr>
              <a:t>Agreement</a:t>
            </a:r>
            <a:r>
              <a:rPr lang="en-US" sz="2400" dirty="0">
                <a:solidFill>
                  <a:schemeClr val="tx1"/>
                </a:solidFill>
              </a:rPr>
              <a:t> is key</a:t>
            </a:r>
          </a:p>
          <a:p>
            <a:pPr lvl="1">
              <a:buFont typeface="Arial" panose="020B0604020202020204" pitchFamily="34" charset="0"/>
              <a:buChar char="•"/>
            </a:pPr>
            <a:r>
              <a:rPr lang="en-US" sz="2400" dirty="0">
                <a:solidFill>
                  <a:schemeClr val="tx1"/>
                </a:solidFill>
              </a:rPr>
              <a:t>Cartels, price-fixing, division of customers or territories, bid-rigging</a:t>
            </a:r>
          </a:p>
          <a:p>
            <a:pPr lvl="1">
              <a:buFont typeface="Arial" panose="020B0604020202020204" pitchFamily="34" charset="0"/>
              <a:buChar char="•"/>
            </a:pPr>
            <a:r>
              <a:rPr lang="en-US" sz="2400" dirty="0">
                <a:solidFill>
                  <a:schemeClr val="tx1"/>
                </a:solidFill>
              </a:rPr>
              <a:t>This behavior is per se illegal; no inquiry into the consequences</a:t>
            </a:r>
          </a:p>
          <a:p>
            <a:pPr lvl="1">
              <a:buFont typeface="Arial" panose="020B0604020202020204" pitchFamily="34" charset="0"/>
              <a:buChar char="•"/>
            </a:pPr>
            <a:r>
              <a:rPr lang="en-US" sz="2400" dirty="0">
                <a:solidFill>
                  <a:schemeClr val="tx1"/>
                </a:solidFill>
              </a:rPr>
              <a:t>Criminal penalties = JAIL for manager</a:t>
            </a:r>
          </a:p>
          <a:p>
            <a:pPr lvl="1">
              <a:buFont typeface="Arial" panose="020B0604020202020204" pitchFamily="34" charset="0"/>
              <a:buChar char="•"/>
            </a:pPr>
            <a:r>
              <a:rPr lang="en-US" sz="2400" dirty="0">
                <a:solidFill>
                  <a:schemeClr val="tx1"/>
                </a:solidFill>
              </a:rPr>
              <a:t>Personal fines, corporate fines, and treble damages to customers</a:t>
            </a:r>
          </a:p>
          <a:p>
            <a:pPr lvl="1">
              <a:buFont typeface="Arial" panose="020B0604020202020204" pitchFamily="34" charset="0"/>
              <a:buChar char="•"/>
            </a:pPr>
            <a:r>
              <a:rPr lang="en-US" sz="2400" dirty="0">
                <a:solidFill>
                  <a:schemeClr val="tx1"/>
                </a:solidFill>
              </a:rPr>
              <a:t>Private enforcement incentivized by treble damages</a:t>
            </a:r>
          </a:p>
          <a:p>
            <a:pPr lvl="1">
              <a:buFont typeface="Arial" panose="020B0604020202020204" pitchFamily="34" charset="0"/>
              <a:buChar char="•"/>
            </a:pPr>
            <a:r>
              <a:rPr lang="en-US" sz="2400" dirty="0">
                <a:solidFill>
                  <a:schemeClr val="tx1"/>
                </a:solidFill>
              </a:rPr>
              <a:t>Parallel movements, tacit collusion, etc. are not good, but not illegal</a:t>
            </a:r>
          </a:p>
          <a:p>
            <a:pPr marL="0" indent="0">
              <a:buNone/>
            </a:pPr>
            <a:r>
              <a:rPr lang="en-US" sz="2400" dirty="0">
                <a:solidFill>
                  <a:schemeClr val="tx1"/>
                </a:solidFill>
              </a:rPr>
              <a:t>Court is not concerned if price is high / low / reasonable, etc.</a:t>
            </a:r>
          </a:p>
          <a:p>
            <a:pPr marL="0" indent="0">
              <a:buNone/>
            </a:pPr>
            <a:r>
              <a:rPr lang="en-US" sz="2400" dirty="0">
                <a:solidFill>
                  <a:schemeClr val="tx1"/>
                </a:solidFill>
              </a:rPr>
              <a:t>Biden admin: criminal prosecution for wage fixing (see Athey et al RIO 2024)</a:t>
            </a:r>
          </a:p>
        </p:txBody>
      </p:sp>
      <p:sp>
        <p:nvSpPr>
          <p:cNvPr id="2" name="TextBox 1">
            <a:extLst>
              <a:ext uri="{FF2B5EF4-FFF2-40B4-BE49-F238E27FC236}">
                <a16:creationId xmlns:a16="http://schemas.microsoft.com/office/drawing/2014/main" id="{3AA29349-A052-43C2-BB00-470430A7E1AC}"/>
              </a:ext>
            </a:extLst>
          </p:cNvPr>
          <p:cNvSpPr txBox="1"/>
          <p:nvPr/>
        </p:nvSpPr>
        <p:spPr>
          <a:xfrm>
            <a:off x="1151628" y="480487"/>
            <a:ext cx="1147156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Arial"/>
                <a:ea typeface="+mn-ea"/>
                <a:cs typeface="+mn-cs"/>
              </a:rPr>
              <a:t>Sherman Act Section 1: “Contracts, combinations and conspiracies in restraint of trade” are illegal</a:t>
            </a:r>
          </a:p>
        </p:txBody>
      </p:sp>
    </p:spTree>
    <p:extLst>
      <p:ext uri="{BB962C8B-B14F-4D97-AF65-F5344CB8AC3E}">
        <p14:creationId xmlns:p14="http://schemas.microsoft.com/office/powerpoint/2010/main" val="1306442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1773" y="1876696"/>
            <a:ext cx="4771063" cy="4785873"/>
          </a:xfrm>
        </p:spPr>
        <p:txBody>
          <a:bodyPr>
            <a:normAutofit lnSpcReduction="10000"/>
          </a:bodyPr>
          <a:lstStyle/>
          <a:p>
            <a:r>
              <a:rPr lang="en-US" sz="2200" dirty="0">
                <a:solidFill>
                  <a:schemeClr val="tx1"/>
                </a:solidFill>
              </a:rPr>
              <a:t>Leading examples:</a:t>
            </a:r>
          </a:p>
          <a:p>
            <a:pPr lvl="1"/>
            <a:r>
              <a:rPr lang="en-US" sz="2000" dirty="0">
                <a:solidFill>
                  <a:schemeClr val="tx1"/>
                </a:solidFill>
              </a:rPr>
              <a:t> Standard Oil (1911), AT&amp;T (1974), Microsoft (1997), Google (EU </a:t>
            </a:r>
            <a:r>
              <a:rPr lang="en-US" sz="2000" dirty="0" err="1">
                <a:solidFill>
                  <a:schemeClr val="tx1"/>
                </a:solidFill>
              </a:rPr>
              <a:t>neverending</a:t>
            </a:r>
            <a:r>
              <a:rPr lang="en-US" sz="2000" dirty="0">
                <a:solidFill>
                  <a:schemeClr val="tx1"/>
                </a:solidFill>
              </a:rPr>
              <a:t>), Google (US DOJ now)</a:t>
            </a:r>
          </a:p>
          <a:p>
            <a:r>
              <a:rPr lang="en-US" sz="2200" dirty="0">
                <a:solidFill>
                  <a:schemeClr val="tx1"/>
                </a:solidFill>
              </a:rPr>
              <a:t>FTC Qualcomm 2018</a:t>
            </a:r>
          </a:p>
          <a:p>
            <a:pPr lvl="1"/>
            <a:r>
              <a:rPr lang="en-US" sz="1900" dirty="0">
                <a:solidFill>
                  <a:schemeClr val="tx1"/>
                </a:solidFill>
              </a:rPr>
              <a:t>Government lost badly</a:t>
            </a:r>
          </a:p>
          <a:p>
            <a:r>
              <a:rPr lang="en-US" sz="2200" dirty="0">
                <a:solidFill>
                  <a:schemeClr val="tx1"/>
                </a:solidFill>
              </a:rPr>
              <a:t>Very hard to win S2 cases in the US </a:t>
            </a:r>
          </a:p>
          <a:p>
            <a:pPr lvl="1"/>
            <a:r>
              <a:rPr lang="en-US" sz="1900" dirty="0">
                <a:solidFill>
                  <a:schemeClr val="tx1"/>
                </a:solidFill>
              </a:rPr>
              <a:t>Must distinguish success due to a good product from exercise of market power</a:t>
            </a:r>
          </a:p>
          <a:p>
            <a:pPr lvl="1"/>
            <a:r>
              <a:rPr lang="en-US" sz="1900" dirty="0">
                <a:solidFill>
                  <a:schemeClr val="tx1"/>
                </a:solidFill>
              </a:rPr>
              <a:t>Courts are cautious about antitrust enforcement so agencies historically afraid</a:t>
            </a:r>
          </a:p>
          <a:p>
            <a:pPr lvl="1"/>
            <a:r>
              <a:rPr lang="en-US" sz="1900" dirty="0">
                <a:solidFill>
                  <a:schemeClr val="tx1"/>
                </a:solidFill>
              </a:rPr>
              <a:t>Change in late Trump I beginning investigations, Biden admin bringing several cases to trial. Trump II announced plans to continue.</a:t>
            </a:r>
          </a:p>
          <a:p>
            <a:pPr marL="0" indent="0">
              <a:buNone/>
            </a:pPr>
            <a:endParaRPr lang="en-US" dirty="0">
              <a:solidFill>
                <a:schemeClr val="tx1"/>
              </a:solidFill>
            </a:endParaRPr>
          </a:p>
        </p:txBody>
      </p:sp>
      <p:sp>
        <p:nvSpPr>
          <p:cNvPr id="2" name="TextBox 1">
            <a:extLst>
              <a:ext uri="{FF2B5EF4-FFF2-40B4-BE49-F238E27FC236}">
                <a16:creationId xmlns:a16="http://schemas.microsoft.com/office/drawing/2014/main" id="{6C9C9979-8204-4B8D-97B9-384BAB2C2703}"/>
              </a:ext>
            </a:extLst>
          </p:cNvPr>
          <p:cNvSpPr txBox="1"/>
          <p:nvPr/>
        </p:nvSpPr>
        <p:spPr>
          <a:xfrm>
            <a:off x="1221773" y="767740"/>
            <a:ext cx="1046216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Arial"/>
                <a:ea typeface="+mn-ea"/>
                <a:cs typeface="+mn-cs"/>
              </a:rPr>
              <a:t>Sherman Act Section 2 prohibits “monopolization”</a:t>
            </a:r>
          </a:p>
        </p:txBody>
      </p:sp>
      <p:sp>
        <p:nvSpPr>
          <p:cNvPr id="5" name="TextBox 4">
            <a:extLst>
              <a:ext uri="{FF2B5EF4-FFF2-40B4-BE49-F238E27FC236}">
                <a16:creationId xmlns:a16="http://schemas.microsoft.com/office/drawing/2014/main" id="{477756B1-B384-F095-F2B1-3598AF7B8418}"/>
              </a:ext>
            </a:extLst>
          </p:cNvPr>
          <p:cNvSpPr txBox="1"/>
          <p:nvPr/>
        </p:nvSpPr>
        <p:spPr>
          <a:xfrm>
            <a:off x="6319837" y="1811074"/>
            <a:ext cx="5776315" cy="4816703"/>
          </a:xfrm>
          <a:prstGeom prst="rect">
            <a:avLst/>
          </a:prstGeom>
          <a:noFill/>
        </p:spPr>
        <p:txBody>
          <a:bodyPr wrap="square">
            <a:spAutoFit/>
          </a:bodyPr>
          <a:lstStyle/>
          <a:p>
            <a:r>
              <a:rPr lang="en-US" sz="2200" dirty="0">
                <a:solidFill>
                  <a:schemeClr val="tx1"/>
                </a:solidFill>
              </a:rPr>
              <a:t>Ongoing litigation </a:t>
            </a:r>
            <a:r>
              <a:rPr lang="en-US" sz="2200" dirty="0"/>
              <a:t>for</a:t>
            </a:r>
            <a:r>
              <a:rPr lang="en-US" sz="2200" dirty="0">
                <a:solidFill>
                  <a:schemeClr val="tx1"/>
                </a:solidFill>
              </a:rPr>
              <a:t> big tech and others</a:t>
            </a:r>
          </a:p>
          <a:p>
            <a:pPr marL="342900" indent="-342900">
              <a:buFont typeface="Arial" panose="020B0604020202020204" pitchFamily="34" charset="0"/>
              <a:buChar char="•"/>
            </a:pPr>
            <a:r>
              <a:rPr lang="en-US" sz="1900" dirty="0">
                <a:solidFill>
                  <a:schemeClr val="tx1"/>
                </a:solidFill>
              </a:rPr>
              <a:t>DOJ Search (DOJ won in district court, now remedies)</a:t>
            </a:r>
          </a:p>
          <a:p>
            <a:pPr marL="342900" indent="-342900">
              <a:buFont typeface="Arial" panose="020B0604020202020204" pitchFamily="34" charset="0"/>
              <a:buChar char="•"/>
            </a:pPr>
            <a:r>
              <a:rPr lang="en-US" sz="1900" dirty="0">
                <a:solidFill>
                  <a:schemeClr val="tx1"/>
                </a:solidFill>
              </a:rPr>
              <a:t>DOJ Ad Tech</a:t>
            </a:r>
          </a:p>
          <a:p>
            <a:pPr marL="342900" indent="-342900">
              <a:buFont typeface="Arial" panose="020B0604020202020204" pitchFamily="34" charset="0"/>
              <a:buChar char="•"/>
            </a:pPr>
            <a:r>
              <a:rPr lang="en-US" sz="1900" dirty="0"/>
              <a:t>DOJ vs RealPage</a:t>
            </a:r>
            <a:endParaRPr lang="en-US" sz="1900" dirty="0">
              <a:solidFill>
                <a:schemeClr val="tx1"/>
              </a:solidFill>
            </a:endParaRPr>
          </a:p>
          <a:p>
            <a:pPr marL="342900" indent="-342900">
              <a:buFont typeface="Arial" panose="020B0604020202020204" pitchFamily="34" charset="0"/>
              <a:buChar char="•"/>
            </a:pPr>
            <a:r>
              <a:rPr lang="en-US" sz="1900" dirty="0">
                <a:solidFill>
                  <a:schemeClr val="tx1"/>
                </a:solidFill>
              </a:rPr>
              <a:t>FTC: Amazon</a:t>
            </a:r>
          </a:p>
          <a:p>
            <a:pPr marL="342900" indent="-342900">
              <a:buFont typeface="Arial" panose="020B0604020202020204" pitchFamily="34" charset="0"/>
              <a:buChar char="•"/>
            </a:pPr>
            <a:r>
              <a:rPr lang="en-US" sz="1900" dirty="0">
                <a:solidFill>
                  <a:schemeClr val="tx1"/>
                </a:solidFill>
              </a:rPr>
              <a:t>Private cases against Apple and Google app stores (Epic won against Google) and against Amazon</a:t>
            </a:r>
          </a:p>
          <a:p>
            <a:pPr marL="342900" indent="-342900">
              <a:buFont typeface="Arial" panose="020B0604020202020204" pitchFamily="34" charset="0"/>
              <a:buChar char="•"/>
            </a:pPr>
            <a:r>
              <a:rPr lang="en-US" sz="1900" dirty="0"/>
              <a:t>Ticketmaster</a:t>
            </a:r>
          </a:p>
          <a:p>
            <a:pPr marL="342900" indent="-342900">
              <a:buFont typeface="Arial" panose="020B0604020202020204" pitchFamily="34" charset="0"/>
              <a:buChar char="•"/>
            </a:pPr>
            <a:endParaRPr lang="en-US" sz="1900" dirty="0"/>
          </a:p>
          <a:p>
            <a:r>
              <a:rPr lang="en-US" sz="1900" dirty="0"/>
              <a:t>Lessons: good facts make good law, even when the cases seem “too complicated.”  Economics must match facts.</a:t>
            </a:r>
          </a:p>
          <a:p>
            <a:endParaRPr lang="en-US" sz="1900" dirty="0"/>
          </a:p>
          <a:p>
            <a:r>
              <a:rPr lang="en-US" sz="1900" dirty="0"/>
              <a:t>Section 1 and 2 can both be present</a:t>
            </a:r>
          </a:p>
          <a:p>
            <a:pPr marL="342900" indent="-342900">
              <a:buFont typeface="Arial" panose="020B0604020202020204" pitchFamily="34" charset="0"/>
              <a:buChar char="•"/>
            </a:pPr>
            <a:r>
              <a:rPr lang="en-US" sz="1900" dirty="0"/>
              <a:t>DOJ vs. RealPage: Price fixing algorithms, monopolization</a:t>
            </a:r>
          </a:p>
          <a:p>
            <a:pPr lvl="1"/>
            <a:endParaRPr lang="en-US" sz="1900" dirty="0">
              <a:solidFill>
                <a:schemeClr val="tx1"/>
              </a:solidFill>
            </a:endParaRPr>
          </a:p>
        </p:txBody>
      </p:sp>
    </p:spTree>
    <p:extLst>
      <p:ext uri="{BB962C8B-B14F-4D97-AF65-F5344CB8AC3E}">
        <p14:creationId xmlns:p14="http://schemas.microsoft.com/office/powerpoint/2010/main" val="861698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2CC2-035B-FD0F-2957-4487D6220E08}"/>
              </a:ext>
            </a:extLst>
          </p:cNvPr>
          <p:cNvSpPr>
            <a:spLocks noGrp="1"/>
          </p:cNvSpPr>
          <p:nvPr>
            <p:ph type="title"/>
          </p:nvPr>
        </p:nvSpPr>
        <p:spPr/>
        <p:txBody>
          <a:bodyPr/>
          <a:lstStyle/>
          <a:p>
            <a:r>
              <a:rPr lang="en-US" dirty="0"/>
              <a:t>Antitrust &amp; Big Tech in Trump Admin</a:t>
            </a:r>
          </a:p>
        </p:txBody>
      </p:sp>
      <p:sp>
        <p:nvSpPr>
          <p:cNvPr id="3" name="Content Placeholder 2">
            <a:extLst>
              <a:ext uri="{FF2B5EF4-FFF2-40B4-BE49-F238E27FC236}">
                <a16:creationId xmlns:a16="http://schemas.microsoft.com/office/drawing/2014/main" id="{6413BA97-42AD-03D7-1C56-27603045788F}"/>
              </a:ext>
            </a:extLst>
          </p:cNvPr>
          <p:cNvSpPr>
            <a:spLocks noGrp="1"/>
          </p:cNvSpPr>
          <p:nvPr>
            <p:ph idx="1"/>
          </p:nvPr>
        </p:nvSpPr>
        <p:spPr/>
        <p:txBody>
          <a:bodyPr>
            <a:normAutofit fontScale="92500" lnSpcReduction="10000"/>
          </a:bodyPr>
          <a:lstStyle/>
          <a:p>
            <a:pPr algn="l"/>
            <a:r>
              <a:rPr lang="en-US" b="0" i="1" dirty="0">
                <a:solidFill>
                  <a:srgbClr val="333335"/>
                </a:solidFill>
                <a:effectLst/>
                <a:latin typeface="Atiza"/>
              </a:rPr>
              <a:t>Axios: </a:t>
            </a:r>
            <a:r>
              <a:rPr lang="en-US" b="0" i="0" dirty="0">
                <a:solidFill>
                  <a:srgbClr val="333335"/>
                </a:solidFill>
                <a:effectLst/>
                <a:latin typeface="Atiza"/>
              </a:rPr>
              <a:t>But the president's new FTC chair, Andrew Ferguson, is an outspoken </a:t>
            </a:r>
            <a:r>
              <a:rPr lang="en-US" b="0" i="0" dirty="0">
                <a:solidFill>
                  <a:srgbClr val="333335"/>
                </a:solidFill>
                <a:effectLst/>
                <a:latin typeface="Atiza"/>
                <a:hlinkClick r:id="rId2"/>
              </a:rPr>
              <a:t>Big Tech critic on X</a:t>
            </a:r>
            <a:r>
              <a:rPr lang="en-US" b="0" i="0" dirty="0">
                <a:solidFill>
                  <a:srgbClr val="333335"/>
                </a:solidFill>
                <a:effectLst/>
                <a:latin typeface="Atiza"/>
              </a:rPr>
              <a:t> and is signaling the panel won't be stacked with pro-industry quislings. The FTC is still moving forward with cases against </a:t>
            </a:r>
            <a:r>
              <a:rPr lang="en-US" b="0" i="0" dirty="0">
                <a:solidFill>
                  <a:srgbClr val="333335"/>
                </a:solidFill>
                <a:effectLst/>
                <a:latin typeface="Atiza"/>
                <a:hlinkClick r:id="rId3"/>
              </a:rPr>
              <a:t>Amazon</a:t>
            </a:r>
            <a:r>
              <a:rPr lang="en-US" b="0" i="0" dirty="0">
                <a:solidFill>
                  <a:srgbClr val="333335"/>
                </a:solidFill>
                <a:effectLst/>
                <a:latin typeface="Atiza"/>
              </a:rPr>
              <a:t> and </a:t>
            </a:r>
            <a:r>
              <a:rPr lang="en-US" b="0" i="0" dirty="0">
                <a:solidFill>
                  <a:srgbClr val="333335"/>
                </a:solidFill>
                <a:effectLst/>
                <a:latin typeface="Atiza"/>
                <a:hlinkClick r:id="rId4"/>
              </a:rPr>
              <a:t>Meta</a:t>
            </a:r>
            <a:r>
              <a:rPr lang="en-US" b="0" i="0" dirty="0">
                <a:solidFill>
                  <a:srgbClr val="333335"/>
                </a:solidFill>
                <a:effectLst/>
                <a:latin typeface="Atiza"/>
              </a:rPr>
              <a:t>, and it's investigating </a:t>
            </a:r>
            <a:r>
              <a:rPr lang="en-US" b="0" i="0" dirty="0">
                <a:solidFill>
                  <a:srgbClr val="333335"/>
                </a:solidFill>
                <a:effectLst/>
                <a:latin typeface="Atiza"/>
                <a:hlinkClick r:id="rId5"/>
              </a:rPr>
              <a:t>Microsoft</a:t>
            </a:r>
            <a:r>
              <a:rPr lang="en-US" b="0" i="0" dirty="0">
                <a:solidFill>
                  <a:srgbClr val="333335"/>
                </a:solidFill>
                <a:effectLst/>
                <a:latin typeface="Atiza"/>
              </a:rPr>
              <a:t>.</a:t>
            </a:r>
          </a:p>
          <a:p>
            <a:pPr algn="l"/>
            <a:r>
              <a:rPr lang="en-US" b="0" i="1" dirty="0">
                <a:solidFill>
                  <a:srgbClr val="1B1B1B"/>
                </a:solidFill>
                <a:effectLst/>
                <a:latin typeface="Inter"/>
              </a:rPr>
              <a:t>Appointments at FTC:</a:t>
            </a:r>
          </a:p>
          <a:p>
            <a:pPr algn="l"/>
            <a:r>
              <a:rPr lang="en-US" b="0" i="0" dirty="0">
                <a:solidFill>
                  <a:srgbClr val="1B1B1B"/>
                </a:solidFill>
                <a:effectLst/>
                <a:latin typeface="Inter"/>
              </a:rPr>
              <a:t>“I am thrilled Dan is joining the FTC as Director of the Bureau of Competition,” said Chairman Ferguson. “He has tremendous experience litigating antitrust cases in critical markets, including agriculture and Big Tech. Few lawyers in America have as much experience taking on Big Tech as Dan. He also has experience using the antitrust laws to promote competition in labor and healthcare markets—two of my top priorities. Under Dan’s leadership, the Bureau of Competition will do its part to fulfill President Trump’s promise to lower the cost of living for all Americans, to promote innovation, and to protect the interests of American workers.”</a:t>
            </a:r>
          </a:p>
          <a:p>
            <a:pPr algn="l"/>
            <a:r>
              <a:rPr lang="en-US" b="0" i="0" dirty="0" err="1">
                <a:solidFill>
                  <a:srgbClr val="1B1B1B"/>
                </a:solidFill>
                <a:effectLst/>
                <a:latin typeface="Inter"/>
              </a:rPr>
              <a:t>Guarnera</a:t>
            </a:r>
            <a:r>
              <a:rPr lang="en-US" b="0" i="0" dirty="0">
                <a:solidFill>
                  <a:srgbClr val="1B1B1B"/>
                </a:solidFill>
                <a:effectLst/>
                <a:latin typeface="Inter"/>
              </a:rPr>
              <a:t> joins the Commission from the U.S. Department of Justice Antitrust Division, where he served as chief of the Civil Conduct Task Force. During his tenure, the task force filed monopolization suits against Google and Apple, as well as multiple cases involving agriculture and labor markets.</a:t>
            </a:r>
          </a:p>
          <a:p>
            <a:endParaRPr lang="en-US" dirty="0"/>
          </a:p>
        </p:txBody>
      </p:sp>
    </p:spTree>
    <p:extLst>
      <p:ext uri="{BB962C8B-B14F-4D97-AF65-F5344CB8AC3E}">
        <p14:creationId xmlns:p14="http://schemas.microsoft.com/office/powerpoint/2010/main" val="154358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What is anticompetitive </a:t>
            </a:r>
            <a:r>
              <a:rPr lang="en-US" sz="3200" dirty="0">
                <a:solidFill>
                  <a:srgbClr val="FF0000"/>
                </a:solidFill>
              </a:rPr>
              <a:t>exclusionary conduct</a:t>
            </a:r>
            <a:r>
              <a:rPr lang="en-US" sz="3200" dirty="0"/>
              <a:t>?</a:t>
            </a:r>
          </a:p>
        </p:txBody>
      </p:sp>
      <p:sp>
        <p:nvSpPr>
          <p:cNvPr id="3" name="Content Placeholder 2"/>
          <p:cNvSpPr>
            <a:spLocks noGrp="1"/>
          </p:cNvSpPr>
          <p:nvPr>
            <p:ph sz="half" idx="1"/>
          </p:nvPr>
        </p:nvSpPr>
        <p:spPr/>
        <p:txBody>
          <a:bodyPr>
            <a:normAutofit fontScale="70000" lnSpcReduction="20000"/>
          </a:bodyPr>
          <a:lstStyle/>
          <a:p>
            <a:r>
              <a:rPr lang="en-US" sz="2800" dirty="0">
                <a:solidFill>
                  <a:srgbClr val="FF0000"/>
                </a:solidFill>
              </a:rPr>
              <a:t>Exclusion </a:t>
            </a:r>
            <a:r>
              <a:rPr lang="en-US" sz="2800" dirty="0"/>
              <a:t>– non-consenting competitors are weakened or driven out</a:t>
            </a:r>
            <a:endParaRPr lang="en-US" sz="2800" dirty="0">
              <a:solidFill>
                <a:srgbClr val="FF0000"/>
              </a:solidFill>
            </a:endParaRPr>
          </a:p>
          <a:p>
            <a:pPr lvl="1"/>
            <a:r>
              <a:rPr lang="en-US" sz="2400" dirty="0">
                <a:solidFill>
                  <a:srgbClr val="FF0000"/>
                </a:solidFill>
              </a:rPr>
              <a:t>Single-firm conduct </a:t>
            </a:r>
          </a:p>
          <a:p>
            <a:pPr lvl="1"/>
            <a:r>
              <a:rPr lang="en-US" sz="2400" dirty="0"/>
              <a:t>Multi-product firm: withholding inputs, outputs, or distribution from competitor; using control of one product to interfere with market functioning</a:t>
            </a:r>
          </a:p>
          <a:p>
            <a:pPr lvl="1"/>
            <a:r>
              <a:rPr lang="en-US" sz="2400" dirty="0"/>
              <a:t>Agreement with a customer or supplier of a competitor (“vertical agreement”)</a:t>
            </a:r>
          </a:p>
          <a:p>
            <a:pPr lvl="1"/>
            <a:r>
              <a:rPr lang="en-US" sz="2400" dirty="0"/>
              <a:t>Merger with a customer or supplier of a competitor (“vertical merger”)</a:t>
            </a:r>
            <a:endParaRPr lang="en-US" sz="2800" dirty="0"/>
          </a:p>
          <a:p>
            <a:r>
              <a:rPr lang="en-US" sz="2800" dirty="0"/>
              <a:t>There is no settled definition that encompasses all such conduct</a:t>
            </a:r>
          </a:p>
        </p:txBody>
      </p:sp>
      <p:sp>
        <p:nvSpPr>
          <p:cNvPr id="5" name="Content Placeholder 4">
            <a:extLst>
              <a:ext uri="{FF2B5EF4-FFF2-40B4-BE49-F238E27FC236}">
                <a16:creationId xmlns:a16="http://schemas.microsoft.com/office/drawing/2014/main" id="{6C39C4B1-3253-4B40-9A43-6FBA1811886C}"/>
              </a:ext>
            </a:extLst>
          </p:cNvPr>
          <p:cNvSpPr>
            <a:spLocks noGrp="1"/>
          </p:cNvSpPr>
          <p:nvPr>
            <p:ph sz="half" idx="2"/>
          </p:nvPr>
        </p:nvSpPr>
        <p:spPr>
          <a:xfrm>
            <a:off x="6217920" y="1845734"/>
            <a:ext cx="4937760" cy="4456591"/>
          </a:xfrm>
        </p:spPr>
        <p:txBody>
          <a:bodyPr>
            <a:normAutofit fontScale="70000" lnSpcReduction="20000"/>
          </a:bodyPr>
          <a:lstStyle/>
          <a:p>
            <a:r>
              <a:rPr lang="en-US" sz="2600" dirty="0"/>
              <a:t>The conduct must exclude, or weaken and thus impair the competitive significance of, actual or potential competitors </a:t>
            </a:r>
          </a:p>
          <a:p>
            <a:pPr lvl="1"/>
            <a:r>
              <a:rPr lang="en-US" sz="2400" dirty="0"/>
              <a:t>If the conduct excludes competitors and provides no efficiency benefits, it is anticompetitive</a:t>
            </a:r>
          </a:p>
          <a:p>
            <a:pPr lvl="1"/>
            <a:r>
              <a:rPr lang="en-US" sz="2400" dirty="0">
                <a:solidFill>
                  <a:srgbClr val="FF0000"/>
                </a:solidFill>
              </a:rPr>
              <a:t>If</a:t>
            </a:r>
            <a:r>
              <a:rPr lang="en-US" sz="2400" dirty="0"/>
              <a:t> the conduct </a:t>
            </a:r>
            <a:r>
              <a:rPr lang="en-US" sz="2400" dirty="0">
                <a:solidFill>
                  <a:srgbClr val="FF0000"/>
                </a:solidFill>
              </a:rPr>
              <a:t>both excludes </a:t>
            </a:r>
            <a:r>
              <a:rPr lang="en-US" sz="2400" dirty="0"/>
              <a:t>competitors </a:t>
            </a:r>
            <a:r>
              <a:rPr lang="en-US" sz="2400" dirty="0">
                <a:solidFill>
                  <a:srgbClr val="FF0000"/>
                </a:solidFill>
              </a:rPr>
              <a:t>and</a:t>
            </a:r>
            <a:r>
              <a:rPr lang="en-US" sz="2400" dirty="0"/>
              <a:t> has some efficiency </a:t>
            </a:r>
            <a:r>
              <a:rPr lang="en-US" sz="2400" dirty="0">
                <a:solidFill>
                  <a:srgbClr val="FF0000"/>
                </a:solidFill>
              </a:rPr>
              <a:t>benefits</a:t>
            </a:r>
            <a:r>
              <a:rPr lang="en-US" sz="2400" dirty="0"/>
              <a:t>,</a:t>
            </a:r>
          </a:p>
          <a:p>
            <a:pPr lvl="2"/>
            <a:r>
              <a:rPr lang="en-US" sz="1800" dirty="0"/>
              <a:t>One interpretation: the conduct is anticompetitive if </a:t>
            </a:r>
          </a:p>
          <a:p>
            <a:pPr lvl="3"/>
            <a:r>
              <a:rPr lang="en-US" sz="1800" dirty="0"/>
              <a:t>The harm from exclusion outweighs the efficiency benefits, </a:t>
            </a:r>
            <a:r>
              <a:rPr lang="en-US" sz="1800" i="1" dirty="0"/>
              <a:t>or</a:t>
            </a:r>
          </a:p>
          <a:p>
            <a:pPr lvl="3"/>
            <a:r>
              <a:rPr lang="en-US" sz="1800" dirty="0"/>
              <a:t>The conduct would not be profitable unless it excludes competitors and causes an increase in the firm’s market power</a:t>
            </a:r>
          </a:p>
          <a:p>
            <a:pPr lvl="2"/>
            <a:r>
              <a:rPr lang="en-US" sz="1800" dirty="0"/>
              <a:t>Decisions rarely acknowledge both exclusion and efficiency benefits in practice</a:t>
            </a:r>
          </a:p>
          <a:p>
            <a:r>
              <a:rPr lang="en-US" sz="2400" dirty="0"/>
              <a:t>For mergers: effect </a:t>
            </a:r>
            <a:r>
              <a:rPr lang="en-US" sz="2400" i="1" dirty="0"/>
              <a:t>may be</a:t>
            </a:r>
            <a:r>
              <a:rPr lang="en-US" sz="2400" dirty="0"/>
              <a:t> substantially to lessen competition</a:t>
            </a:r>
          </a:p>
          <a:p>
            <a:pPr lvl="1"/>
            <a:r>
              <a:rPr lang="en-US" sz="2200" dirty="0"/>
              <a:t>2023 merger guidelines refer to concept of exclusion from conduct cases, but legal standard relates to the risk of harm. </a:t>
            </a:r>
          </a:p>
          <a:p>
            <a:pPr lvl="1"/>
            <a:r>
              <a:rPr lang="en-US" sz="2200" dirty="0"/>
              <a:t>Merger enforcement is </a:t>
            </a:r>
            <a:r>
              <a:rPr lang="en-US" sz="2200" i="1" dirty="0"/>
              <a:t>preventative</a:t>
            </a:r>
            <a:r>
              <a:rPr lang="en-US" sz="2200" dirty="0"/>
              <a:t>, since conduct is much harder to enforce</a:t>
            </a:r>
          </a:p>
        </p:txBody>
      </p:sp>
      <p:sp>
        <p:nvSpPr>
          <p:cNvPr id="4" name="Slide Number Placeholder 3"/>
          <p:cNvSpPr>
            <a:spLocks noGrp="1"/>
          </p:cNvSpPr>
          <p:nvPr>
            <p:ph type="sldNum" sz="quarter" idx="12"/>
          </p:nvPr>
        </p:nvSpPr>
        <p:spPr/>
        <p:txBody>
          <a:bodyPr/>
          <a:lstStyle/>
          <a:p>
            <a:fld id="{A9E2D027-D4BB-4CC5-A511-6C5A74529AFE}" type="slidenum">
              <a:rPr lang="en-US" smtClean="0"/>
              <a:t>17</a:t>
            </a:fld>
            <a:endParaRPr lang="en-US"/>
          </a:p>
        </p:txBody>
      </p:sp>
    </p:spTree>
    <p:extLst>
      <p:ext uri="{BB962C8B-B14F-4D97-AF65-F5344CB8AC3E}">
        <p14:creationId xmlns:p14="http://schemas.microsoft.com/office/powerpoint/2010/main" val="175874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5014" y="2058142"/>
            <a:ext cx="9610755" cy="4582966"/>
          </a:xfrm>
        </p:spPr>
        <p:txBody>
          <a:bodyPr>
            <a:noAutofit/>
          </a:bodyPr>
          <a:lstStyle/>
          <a:p>
            <a:pPr>
              <a:lnSpc>
                <a:spcPct val="100000"/>
              </a:lnSpc>
            </a:pPr>
            <a:r>
              <a:rPr lang="en-US" sz="2200" dirty="0">
                <a:solidFill>
                  <a:schemeClr val="tx1"/>
                </a:solidFill>
              </a:rPr>
              <a:t>Prohibits mergers where the effect </a:t>
            </a:r>
            <a:r>
              <a:rPr lang="en-US" sz="2200" i="1" dirty="0">
                <a:solidFill>
                  <a:schemeClr val="tx1"/>
                </a:solidFill>
              </a:rPr>
              <a:t>may be </a:t>
            </a:r>
            <a:r>
              <a:rPr lang="en-US" sz="2200" dirty="0">
                <a:solidFill>
                  <a:schemeClr val="tx1"/>
                </a:solidFill>
              </a:rPr>
              <a:t>“substantially to lessen competition or tend to create a monopoly”</a:t>
            </a:r>
          </a:p>
          <a:p>
            <a:pPr>
              <a:lnSpc>
                <a:spcPct val="120000"/>
              </a:lnSpc>
            </a:pPr>
            <a:r>
              <a:rPr lang="en-US" sz="2200" dirty="0">
                <a:solidFill>
                  <a:schemeClr val="tx1"/>
                </a:solidFill>
              </a:rPr>
              <a:t>Problem with Sherman Act is that firms could evade by merging…</a:t>
            </a:r>
          </a:p>
          <a:p>
            <a:r>
              <a:rPr lang="en-US" sz="2200" dirty="0">
                <a:solidFill>
                  <a:schemeClr val="tx1"/>
                </a:solidFill>
              </a:rPr>
              <a:t>Analysis is inherently forward-looking, predictive, probabilities not certainties</a:t>
            </a:r>
          </a:p>
          <a:p>
            <a:pPr lvl="1"/>
            <a:endParaRPr lang="en-US" sz="2000" dirty="0">
              <a:solidFill>
                <a:schemeClr val="tx1"/>
              </a:solidFill>
            </a:endParaRPr>
          </a:p>
        </p:txBody>
      </p:sp>
      <p:sp>
        <p:nvSpPr>
          <p:cNvPr id="2" name="TextBox 1">
            <a:extLst>
              <a:ext uri="{FF2B5EF4-FFF2-40B4-BE49-F238E27FC236}">
                <a16:creationId xmlns:a16="http://schemas.microsoft.com/office/drawing/2014/main" id="{3CF0B2A9-EF60-41F0-8749-55B974D6F269}"/>
              </a:ext>
            </a:extLst>
          </p:cNvPr>
          <p:cNvSpPr txBox="1"/>
          <p:nvPr/>
        </p:nvSpPr>
        <p:spPr>
          <a:xfrm>
            <a:off x="1225014" y="761042"/>
            <a:ext cx="1090154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Arial"/>
                <a:ea typeface="+mn-ea"/>
                <a:cs typeface="+mn-cs"/>
              </a:rPr>
              <a:t>Clayton Act Section 7, 1914: regulates mergers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127206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7FF1-5993-1C9A-2A67-01983E903B19}"/>
              </a:ext>
            </a:extLst>
          </p:cNvPr>
          <p:cNvSpPr>
            <a:spLocks noGrp="1"/>
          </p:cNvSpPr>
          <p:nvPr>
            <p:ph type="title"/>
          </p:nvPr>
        </p:nvSpPr>
        <p:spPr/>
        <p:txBody>
          <a:bodyPr/>
          <a:lstStyle/>
          <a:p>
            <a:r>
              <a:rPr lang="en-US" dirty="0"/>
              <a:t>Competition and Market Power:</a:t>
            </a:r>
            <a:br>
              <a:rPr lang="en-US" dirty="0"/>
            </a:br>
            <a:r>
              <a:rPr lang="en-US" dirty="0"/>
              <a:t>2023 Merger Guidelines</a:t>
            </a:r>
          </a:p>
        </p:txBody>
      </p:sp>
      <p:sp>
        <p:nvSpPr>
          <p:cNvPr id="3" name="Content Placeholder 2">
            <a:extLst>
              <a:ext uri="{FF2B5EF4-FFF2-40B4-BE49-F238E27FC236}">
                <a16:creationId xmlns:a16="http://schemas.microsoft.com/office/drawing/2014/main" id="{A206EA6F-1E48-F850-96AE-AE2974E0CAA3}"/>
              </a:ext>
            </a:extLst>
          </p:cNvPr>
          <p:cNvSpPr>
            <a:spLocks noGrp="1"/>
          </p:cNvSpPr>
          <p:nvPr>
            <p:ph idx="1"/>
          </p:nvPr>
        </p:nvSpPr>
        <p:spPr/>
        <p:txBody>
          <a:bodyPr>
            <a:normAutofit/>
          </a:bodyPr>
          <a:lstStyle/>
          <a:p>
            <a:r>
              <a:rPr lang="en-US" sz="2400" b="0" i="0" dirty="0">
                <a:solidFill>
                  <a:srgbClr val="444444"/>
                </a:solidFill>
                <a:effectLst/>
                <a:latin typeface="Public Sans Web"/>
              </a:rPr>
              <a:t>Competition is a </a:t>
            </a:r>
            <a:r>
              <a:rPr lang="en-US" sz="2400" b="1" i="0" dirty="0">
                <a:solidFill>
                  <a:srgbClr val="444444"/>
                </a:solidFill>
                <a:effectLst/>
                <a:latin typeface="Public Sans Web"/>
              </a:rPr>
              <a:t>process of rivalry </a:t>
            </a:r>
            <a:r>
              <a:rPr lang="en-US" sz="2400" b="0" i="0" dirty="0">
                <a:solidFill>
                  <a:srgbClr val="444444"/>
                </a:solidFill>
                <a:effectLst/>
                <a:latin typeface="Public Sans Web"/>
              </a:rPr>
              <a:t>that incentivizes businesses to </a:t>
            </a:r>
            <a:r>
              <a:rPr lang="en-US" sz="2400" b="1" i="0" dirty="0">
                <a:solidFill>
                  <a:srgbClr val="444444"/>
                </a:solidFill>
                <a:effectLst/>
                <a:latin typeface="Public Sans Web"/>
              </a:rPr>
              <a:t>offer lower prices, improve wages and working conditions, enhance quality and resiliency, innovate, and expand choice</a:t>
            </a:r>
            <a:r>
              <a:rPr lang="en-US" sz="2400" b="0" i="0" dirty="0">
                <a:solidFill>
                  <a:srgbClr val="444444"/>
                </a:solidFill>
                <a:effectLst/>
                <a:latin typeface="Public Sans Web"/>
              </a:rPr>
              <a:t>, among many other benefits. </a:t>
            </a:r>
          </a:p>
          <a:p>
            <a:r>
              <a:rPr lang="en-US" sz="2400" b="0" i="0" dirty="0">
                <a:solidFill>
                  <a:srgbClr val="444444"/>
                </a:solidFill>
                <a:effectLst/>
                <a:latin typeface="Public Sans Web"/>
              </a:rPr>
              <a:t>Mergers that substantially lessen competition or tend to create a monopoly </a:t>
            </a:r>
            <a:r>
              <a:rPr lang="en-US" sz="2400" b="1" i="0" dirty="0">
                <a:solidFill>
                  <a:srgbClr val="444444"/>
                </a:solidFill>
                <a:effectLst/>
                <a:latin typeface="Public Sans Web"/>
              </a:rPr>
              <a:t>increase, extend, or entrench market power and deprive the public of these benefits. </a:t>
            </a:r>
          </a:p>
          <a:p>
            <a:r>
              <a:rPr lang="en-US" sz="2400" b="0" i="0" dirty="0">
                <a:solidFill>
                  <a:srgbClr val="444444"/>
                </a:solidFill>
                <a:effectLst/>
                <a:latin typeface="Public Sans Web"/>
              </a:rPr>
              <a:t>Mergers can lessen competition when they </a:t>
            </a:r>
            <a:r>
              <a:rPr lang="en-US" sz="2400" b="1" i="0" dirty="0">
                <a:solidFill>
                  <a:srgbClr val="444444"/>
                </a:solidFill>
                <a:effectLst/>
                <a:latin typeface="Public Sans Web"/>
              </a:rPr>
              <a:t>diminish competitive constraints</a:t>
            </a:r>
            <a:r>
              <a:rPr lang="en-US" sz="2400" b="0" i="0" dirty="0">
                <a:solidFill>
                  <a:srgbClr val="444444"/>
                </a:solidFill>
                <a:effectLst/>
                <a:latin typeface="Public Sans Web"/>
              </a:rPr>
              <a:t>, </a:t>
            </a:r>
            <a:r>
              <a:rPr lang="en-US" sz="2400" b="1" i="0" dirty="0">
                <a:solidFill>
                  <a:srgbClr val="444444"/>
                </a:solidFill>
                <a:effectLst/>
                <a:latin typeface="Public Sans Web"/>
              </a:rPr>
              <a:t>reduce the number or attractiveness of alternatives </a:t>
            </a:r>
            <a:r>
              <a:rPr lang="en-US" sz="2400" i="0" dirty="0">
                <a:solidFill>
                  <a:srgbClr val="444444"/>
                </a:solidFill>
                <a:effectLst/>
                <a:latin typeface="Public Sans Web"/>
              </a:rPr>
              <a:t>available to trading partners</a:t>
            </a:r>
            <a:r>
              <a:rPr lang="en-US" sz="2400" b="0" i="0" dirty="0">
                <a:solidFill>
                  <a:srgbClr val="444444"/>
                </a:solidFill>
                <a:effectLst/>
                <a:latin typeface="Public Sans Web"/>
              </a:rPr>
              <a:t>, or </a:t>
            </a:r>
            <a:r>
              <a:rPr lang="en-US" sz="2400" b="1" i="0" dirty="0">
                <a:solidFill>
                  <a:srgbClr val="444444"/>
                </a:solidFill>
                <a:effectLst/>
                <a:latin typeface="Public Sans Web"/>
              </a:rPr>
              <a:t>reduce the intensity</a:t>
            </a:r>
            <a:r>
              <a:rPr lang="en-US" sz="2400" b="0" i="0" dirty="0">
                <a:solidFill>
                  <a:srgbClr val="444444"/>
                </a:solidFill>
                <a:effectLst/>
                <a:latin typeface="Public Sans Web"/>
              </a:rPr>
              <a:t> with which market participants compete.</a:t>
            </a:r>
            <a:endParaRPr lang="en-US" sz="2400" dirty="0"/>
          </a:p>
        </p:txBody>
      </p:sp>
    </p:spTree>
    <p:extLst>
      <p:ext uri="{BB962C8B-B14F-4D97-AF65-F5344CB8AC3E}">
        <p14:creationId xmlns:p14="http://schemas.microsoft.com/office/powerpoint/2010/main" val="2543233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6DE0-2C36-593C-9E57-6F35DB88D49F}"/>
              </a:ext>
            </a:extLst>
          </p:cNvPr>
          <p:cNvSpPr>
            <a:spLocks noGrp="1"/>
          </p:cNvSpPr>
          <p:nvPr>
            <p:ph type="title"/>
          </p:nvPr>
        </p:nvSpPr>
        <p:spPr/>
        <p:txBody>
          <a:bodyPr/>
          <a:lstStyle/>
          <a:p>
            <a:r>
              <a:rPr lang="en-US" dirty="0"/>
              <a:t>Policy Questions</a:t>
            </a:r>
          </a:p>
        </p:txBody>
      </p:sp>
      <p:sp>
        <p:nvSpPr>
          <p:cNvPr id="3" name="Content Placeholder 2">
            <a:extLst>
              <a:ext uri="{FF2B5EF4-FFF2-40B4-BE49-F238E27FC236}">
                <a16:creationId xmlns:a16="http://schemas.microsoft.com/office/drawing/2014/main" id="{7D8FEF9A-091C-DBD3-76C8-C4FD49CB55AF}"/>
              </a:ext>
            </a:extLst>
          </p:cNvPr>
          <p:cNvSpPr>
            <a:spLocks noGrp="1"/>
          </p:cNvSpPr>
          <p:nvPr>
            <p:ph sz="half" idx="1"/>
          </p:nvPr>
        </p:nvSpPr>
        <p:spPr/>
        <p:txBody>
          <a:bodyPr>
            <a:normAutofit/>
          </a:bodyPr>
          <a:lstStyle/>
          <a:p>
            <a:r>
              <a:rPr lang="en-US" dirty="0"/>
              <a:t>Crack down on “junk fees”?</a:t>
            </a:r>
          </a:p>
          <a:p>
            <a:r>
              <a:rPr lang="en-US" dirty="0"/>
              <a:t>Ban fake reviews?</a:t>
            </a:r>
          </a:p>
          <a:p>
            <a:r>
              <a:rPr lang="en-US" dirty="0"/>
              <a:t>Ban </a:t>
            </a:r>
            <a:r>
              <a:rPr lang="en-US" dirty="0" err="1"/>
              <a:t>noncompetes</a:t>
            </a:r>
            <a:r>
              <a:rPr lang="en-US" dirty="0"/>
              <a:t>?</a:t>
            </a:r>
          </a:p>
          <a:p>
            <a:r>
              <a:rPr lang="en-US" dirty="0"/>
              <a:t>Require Apple and Google to allow games and apps to link to their own website for buying subscriptions, or have their own store-within-a-store?</a:t>
            </a:r>
          </a:p>
          <a:p>
            <a:r>
              <a:rPr lang="en-US" dirty="0"/>
              <a:t>Allow Google to pay Apple for exclusivity, to prevent Apple sponsoring an entrant/competitor in search?</a:t>
            </a:r>
          </a:p>
          <a:p>
            <a:r>
              <a:rPr lang="en-US" dirty="0"/>
              <a:t>Self-preferencing on platforms?</a:t>
            </a:r>
          </a:p>
          <a:p>
            <a:pPr marL="0" indent="0">
              <a:buNone/>
            </a:pPr>
            <a:endParaRPr lang="en-US" dirty="0"/>
          </a:p>
        </p:txBody>
      </p:sp>
      <p:sp>
        <p:nvSpPr>
          <p:cNvPr id="4" name="Content Placeholder 3">
            <a:extLst>
              <a:ext uri="{FF2B5EF4-FFF2-40B4-BE49-F238E27FC236}">
                <a16:creationId xmlns:a16="http://schemas.microsoft.com/office/drawing/2014/main" id="{C6BC4172-8833-3729-357C-9824F5FD788B}"/>
              </a:ext>
            </a:extLst>
          </p:cNvPr>
          <p:cNvSpPr>
            <a:spLocks noGrp="1"/>
          </p:cNvSpPr>
          <p:nvPr>
            <p:ph sz="half" idx="2"/>
          </p:nvPr>
        </p:nvSpPr>
        <p:spPr/>
        <p:txBody>
          <a:bodyPr>
            <a:normAutofit/>
          </a:bodyPr>
          <a:lstStyle/>
          <a:p>
            <a:r>
              <a:rPr lang="en-US" dirty="0"/>
              <a:t>Allow chip-makers to penalize customers who also buy chips from competitors?</a:t>
            </a:r>
          </a:p>
          <a:p>
            <a:r>
              <a:rPr lang="en-US" dirty="0"/>
              <a:t>Allow chip-makers to purchase middleware that enables multi-homing across chips?</a:t>
            </a:r>
          </a:p>
          <a:p>
            <a:r>
              <a:rPr lang="en-US" dirty="0"/>
              <a:t>Impose AI safety regulations on AI firms?</a:t>
            </a:r>
          </a:p>
          <a:p>
            <a:r>
              <a:rPr lang="en-US" dirty="0"/>
              <a:t>Ban open source AI?</a:t>
            </a:r>
          </a:p>
          <a:p>
            <a:r>
              <a:rPr lang="en-US" dirty="0"/>
              <a:t>Regulate payments for authors and creators?</a:t>
            </a:r>
          </a:p>
          <a:p>
            <a:r>
              <a:rPr lang="en-US" dirty="0"/>
              <a:t>Allow cloud platforms to invest in generative AI providers? To have exclusive deals with them?</a:t>
            </a:r>
          </a:p>
        </p:txBody>
      </p:sp>
    </p:spTree>
    <p:extLst>
      <p:ext uri="{BB962C8B-B14F-4D97-AF65-F5344CB8AC3E}">
        <p14:creationId xmlns:p14="http://schemas.microsoft.com/office/powerpoint/2010/main" val="173113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5014" y="2058142"/>
            <a:ext cx="9610755" cy="4582966"/>
          </a:xfrm>
        </p:spPr>
        <p:txBody>
          <a:bodyPr>
            <a:noAutofit/>
          </a:bodyPr>
          <a:lstStyle/>
          <a:p>
            <a:pPr algn="l"/>
            <a:r>
              <a:rPr lang="en-US" sz="2000" b="1" i="0" dirty="0">
                <a:solidFill>
                  <a:srgbClr val="162E51"/>
                </a:solidFill>
                <a:effectLst/>
                <a:latin typeface="Public Sans Web"/>
              </a:rPr>
              <a:t>Guideline 1: Mergers Raise a Presumption of Illegality When They Significantly Increase Concentration in a Highly Concentrated Market</a:t>
            </a:r>
          </a:p>
          <a:p>
            <a:pPr algn="l"/>
            <a:r>
              <a:rPr lang="en-US" sz="2000" b="1" i="0" dirty="0">
                <a:solidFill>
                  <a:srgbClr val="162E51"/>
                </a:solidFill>
                <a:effectLst/>
                <a:latin typeface="Public Sans Web"/>
              </a:rPr>
              <a:t>Guideline 2: Mergers Can Violate the Law When They Eliminate Substantial Competition Between Firms</a:t>
            </a:r>
          </a:p>
          <a:p>
            <a:pPr algn="l"/>
            <a:r>
              <a:rPr lang="en-US" sz="2000" b="1" i="0" dirty="0">
                <a:solidFill>
                  <a:srgbClr val="162E51"/>
                </a:solidFill>
                <a:effectLst/>
                <a:latin typeface="Public Sans Web"/>
              </a:rPr>
              <a:t>Guideline 3: Mergers Can Violate the Law When They Increase the Risk of Coordination</a:t>
            </a:r>
          </a:p>
          <a:p>
            <a:pPr algn="l"/>
            <a:r>
              <a:rPr lang="en-US" sz="2000" b="1" i="0" dirty="0">
                <a:solidFill>
                  <a:srgbClr val="162E51"/>
                </a:solidFill>
                <a:effectLst/>
                <a:latin typeface="Public Sans Web"/>
              </a:rPr>
              <a:t>Guideline 4: Mergers Can Violate the Law When They Eliminate a Potential Entrant in a Concentrated Market</a:t>
            </a:r>
          </a:p>
          <a:p>
            <a:pPr algn="l"/>
            <a:r>
              <a:rPr lang="en-US" sz="2000" b="1" i="0" dirty="0">
                <a:solidFill>
                  <a:srgbClr val="162E51"/>
                </a:solidFill>
                <a:effectLst/>
                <a:latin typeface="Public Sans Web"/>
              </a:rPr>
              <a:t>Guideline 5: Mergers Can Violate the Law When They Create a Firm That May Limit Access to Products or Services That Its Rivals Use to Compete</a:t>
            </a:r>
          </a:p>
          <a:p>
            <a:pPr lvl="1"/>
            <a:endParaRPr lang="en-US" sz="2000" dirty="0">
              <a:solidFill>
                <a:schemeClr val="tx1"/>
              </a:solidFill>
            </a:endParaRPr>
          </a:p>
        </p:txBody>
      </p:sp>
      <p:sp>
        <p:nvSpPr>
          <p:cNvPr id="2" name="TextBox 1">
            <a:extLst>
              <a:ext uri="{FF2B5EF4-FFF2-40B4-BE49-F238E27FC236}">
                <a16:creationId xmlns:a16="http://schemas.microsoft.com/office/drawing/2014/main" id="{3CF0B2A9-EF60-41F0-8749-55B974D6F269}"/>
              </a:ext>
            </a:extLst>
          </p:cNvPr>
          <p:cNvSpPr txBox="1"/>
          <p:nvPr/>
        </p:nvSpPr>
        <p:spPr>
          <a:xfrm>
            <a:off x="1225014" y="761042"/>
            <a:ext cx="1090154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latin typeface="Arial"/>
              </a:rPr>
              <a:t>2023 Merger Guidelines</a:t>
            </a:r>
            <a:endParaRPr kumimoji="0" lang="en-US" sz="3600" b="0" i="0" u="none" strike="noStrike" kern="1200" cap="none" spc="0" normalizeH="0" baseline="0" noProof="0" dirty="0">
              <a:ln>
                <a:noFill/>
              </a:ln>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196843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F0B2A9-EF60-41F0-8749-55B974D6F269}"/>
              </a:ext>
            </a:extLst>
          </p:cNvPr>
          <p:cNvSpPr txBox="1"/>
          <p:nvPr/>
        </p:nvSpPr>
        <p:spPr>
          <a:xfrm>
            <a:off x="1225014" y="761042"/>
            <a:ext cx="1090154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latin typeface="Arial"/>
              </a:rPr>
              <a:t>2023 Merger Guidelines</a:t>
            </a:r>
            <a:endParaRPr kumimoji="0" lang="en-US" sz="3600" b="0" i="0" u="none" strike="noStrike" kern="1200" cap="none" spc="0" normalizeH="0" baseline="0" noProof="0" dirty="0">
              <a:ln>
                <a:noFill/>
              </a:ln>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sp>
        <p:nvSpPr>
          <p:cNvPr id="6" name="Content Placeholder 2">
            <a:extLst>
              <a:ext uri="{FF2B5EF4-FFF2-40B4-BE49-F238E27FC236}">
                <a16:creationId xmlns:a16="http://schemas.microsoft.com/office/drawing/2014/main" id="{60EA71D6-748B-F618-D49B-2B9103993AB2}"/>
              </a:ext>
            </a:extLst>
          </p:cNvPr>
          <p:cNvSpPr txBox="1">
            <a:spLocks/>
          </p:cNvSpPr>
          <p:nvPr/>
        </p:nvSpPr>
        <p:spPr>
          <a:xfrm>
            <a:off x="1148815" y="2046236"/>
            <a:ext cx="9610755" cy="45829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solidFill>
                  <a:srgbClr val="162E51"/>
                </a:solidFill>
                <a:latin typeface="Public Sans Web"/>
              </a:rPr>
              <a:t>Guideline 6: Mergers Can Violate the Law When They Entrench or Extend a Dominant Position</a:t>
            </a:r>
          </a:p>
          <a:p>
            <a:r>
              <a:rPr lang="en-US" b="1" dirty="0">
                <a:solidFill>
                  <a:srgbClr val="162E51"/>
                </a:solidFill>
                <a:latin typeface="Public Sans Web"/>
              </a:rPr>
              <a:t>Guideline 7: When an Industry Undergoes a Trend Toward Consolidation, the Agencies Consider Whether It Increases the Risk a Merger May Substantially Lessen Competition or Tend to Create a Monopoly</a:t>
            </a:r>
          </a:p>
          <a:p>
            <a:r>
              <a:rPr lang="en-US" b="1" dirty="0">
                <a:solidFill>
                  <a:srgbClr val="162E51"/>
                </a:solidFill>
                <a:latin typeface="Public Sans Web"/>
              </a:rPr>
              <a:t>Guideline 8: When a Merger is Part of a Series of Multiple Acquisitions, the Agencies May Examine the Whole Series</a:t>
            </a:r>
          </a:p>
          <a:p>
            <a:r>
              <a:rPr lang="en-US" b="1" dirty="0">
                <a:solidFill>
                  <a:srgbClr val="162E51"/>
                </a:solidFill>
                <a:latin typeface="Public Sans Web"/>
              </a:rPr>
              <a:t>Guideline 9: When a Merger Involves a Multi-Sided Platform, the Agencies Examine Competition Between Platforms, on a Platform, or to Displace a Platform</a:t>
            </a:r>
          </a:p>
          <a:p>
            <a:r>
              <a:rPr lang="en-US" b="1" dirty="0">
                <a:solidFill>
                  <a:srgbClr val="162E51"/>
                </a:solidFill>
                <a:latin typeface="Public Sans Web"/>
              </a:rPr>
              <a:t>Guideline 10: When a Merger Involves Competing Buyers, the Agencies Examine Whether It May Substantially Lessen Competition for Workers, Creators, Suppliers, or Other Providers</a:t>
            </a:r>
          </a:p>
          <a:p>
            <a:pPr lvl="1"/>
            <a:endParaRPr lang="en-US" sz="2000" dirty="0">
              <a:solidFill>
                <a:schemeClr val="tx1"/>
              </a:solidFill>
            </a:endParaRPr>
          </a:p>
        </p:txBody>
      </p:sp>
    </p:spTree>
    <p:extLst>
      <p:ext uri="{BB962C8B-B14F-4D97-AF65-F5344CB8AC3E}">
        <p14:creationId xmlns:p14="http://schemas.microsoft.com/office/powerpoint/2010/main" val="1509142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10515600" cy="1325563"/>
          </a:xfrm>
        </p:spPr>
        <p:txBody>
          <a:bodyPr>
            <a:normAutofit/>
          </a:bodyPr>
          <a:lstStyle/>
          <a:p>
            <a:r>
              <a:rPr lang="en-US" sz="3200" dirty="0"/>
              <a:t>What is an anticompetitive </a:t>
            </a:r>
            <a:r>
              <a:rPr lang="en-US" sz="3200" dirty="0">
                <a:solidFill>
                  <a:srgbClr val="FF0000"/>
                </a:solidFill>
              </a:rPr>
              <a:t>horizontal merger</a:t>
            </a:r>
            <a:r>
              <a:rPr lang="en-US" sz="3200" dirty="0"/>
              <a:t>?</a:t>
            </a:r>
          </a:p>
        </p:txBody>
      </p:sp>
      <p:sp>
        <p:nvSpPr>
          <p:cNvPr id="3" name="Content Placeholder 2"/>
          <p:cNvSpPr>
            <a:spLocks noGrp="1"/>
          </p:cNvSpPr>
          <p:nvPr>
            <p:ph idx="1"/>
          </p:nvPr>
        </p:nvSpPr>
        <p:spPr/>
        <p:txBody>
          <a:bodyPr>
            <a:normAutofit lnSpcReduction="10000"/>
          </a:bodyPr>
          <a:lstStyle/>
          <a:p>
            <a:r>
              <a:rPr lang="en-US" sz="2800" dirty="0"/>
              <a:t>At a high level, it is one that is expected to reduce output of the merged firms in the market in which those firms do or might compete, compared to no merger</a:t>
            </a:r>
          </a:p>
          <a:p>
            <a:r>
              <a:rPr lang="en-US" sz="2800" dirty="0"/>
              <a:t>Take Facebook/Instagram, for example:</a:t>
            </a:r>
          </a:p>
          <a:p>
            <a:pPr lvl="1"/>
            <a:r>
              <a:rPr lang="en-US" sz="2400" dirty="0"/>
              <a:t>Did the merger improve Facebook and/or Instagram (by, e.g., economies of scope and combining complementary assets) – efficiency based? or</a:t>
            </a:r>
          </a:p>
          <a:p>
            <a:pPr lvl="1"/>
            <a:r>
              <a:rPr lang="en-US" sz="2400" dirty="0"/>
              <a:t>Did the merger prevent Instagram from being developed by a firm that did not have a social network franchise to protect and that would have made Instagram more valuable to consumers and/or stimulated more competition or the development of a new, welfare-enhancing social network paradigm – anticompetitive?</a:t>
            </a:r>
          </a:p>
        </p:txBody>
      </p:sp>
      <p:sp>
        <p:nvSpPr>
          <p:cNvPr id="4" name="Slide Number Placeholder 3"/>
          <p:cNvSpPr>
            <a:spLocks noGrp="1"/>
          </p:cNvSpPr>
          <p:nvPr>
            <p:ph type="sldNum" sz="quarter" idx="12"/>
          </p:nvPr>
        </p:nvSpPr>
        <p:spPr/>
        <p:txBody>
          <a:bodyPr/>
          <a:lstStyle/>
          <a:p>
            <a:fld id="{A9E2D027-D4BB-4CC5-A511-6C5A74529AFE}" type="slidenum">
              <a:rPr lang="en-US" smtClean="0"/>
              <a:t>22</a:t>
            </a:fld>
            <a:endParaRPr lang="en-US" dirty="0"/>
          </a:p>
        </p:txBody>
      </p:sp>
    </p:spTree>
    <p:extLst>
      <p:ext uri="{BB962C8B-B14F-4D97-AF65-F5344CB8AC3E}">
        <p14:creationId xmlns:p14="http://schemas.microsoft.com/office/powerpoint/2010/main" val="143267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C74C-147A-F53D-B627-CAC9DA81B44B}"/>
              </a:ext>
            </a:extLst>
          </p:cNvPr>
          <p:cNvSpPr>
            <a:spLocks noGrp="1"/>
          </p:cNvSpPr>
          <p:nvPr>
            <p:ph type="title"/>
          </p:nvPr>
        </p:nvSpPr>
        <p:spPr/>
        <p:txBody>
          <a:bodyPr/>
          <a:lstStyle/>
          <a:p>
            <a:r>
              <a:rPr lang="en-US" dirty="0"/>
              <a:t>Themes in the 2023 Merger Guidelines</a:t>
            </a:r>
          </a:p>
        </p:txBody>
      </p:sp>
      <p:sp>
        <p:nvSpPr>
          <p:cNvPr id="3" name="Content Placeholder 2">
            <a:extLst>
              <a:ext uri="{FF2B5EF4-FFF2-40B4-BE49-F238E27FC236}">
                <a16:creationId xmlns:a16="http://schemas.microsoft.com/office/drawing/2014/main" id="{EDEC7FF3-5995-03D9-BDC1-9E7C782D81AA}"/>
              </a:ext>
            </a:extLst>
          </p:cNvPr>
          <p:cNvSpPr>
            <a:spLocks noGrp="1"/>
          </p:cNvSpPr>
          <p:nvPr>
            <p:ph sz="half" idx="1"/>
          </p:nvPr>
        </p:nvSpPr>
        <p:spPr/>
        <p:txBody>
          <a:bodyPr>
            <a:normAutofit/>
          </a:bodyPr>
          <a:lstStyle/>
          <a:p>
            <a:r>
              <a:rPr lang="en-US" sz="2800" dirty="0">
                <a:solidFill>
                  <a:schemeClr val="tx1"/>
                </a:solidFill>
              </a:rPr>
              <a:t>Tools</a:t>
            </a:r>
          </a:p>
          <a:p>
            <a:pPr lvl="1"/>
            <a:r>
              <a:rPr lang="en-US" sz="2400" dirty="0">
                <a:solidFill>
                  <a:schemeClr val="tx1"/>
                </a:solidFill>
              </a:rPr>
              <a:t>Framing of competition</a:t>
            </a:r>
          </a:p>
          <a:p>
            <a:pPr lvl="1"/>
            <a:r>
              <a:rPr lang="en-US" sz="2400" dirty="0">
                <a:solidFill>
                  <a:schemeClr val="tx1"/>
                </a:solidFill>
              </a:rPr>
              <a:t>Uncertainty and risk assessment</a:t>
            </a:r>
          </a:p>
          <a:p>
            <a:pPr lvl="1"/>
            <a:r>
              <a:rPr lang="en-US" sz="2400" dirty="0">
                <a:solidFill>
                  <a:schemeClr val="tx1"/>
                </a:solidFill>
              </a:rPr>
              <a:t>Support theories of harm grounded in economic theory with flexible approach to evidence</a:t>
            </a:r>
          </a:p>
          <a:p>
            <a:pPr lvl="1"/>
            <a:r>
              <a:rPr lang="en-US" sz="2400" dirty="0">
                <a:solidFill>
                  <a:schemeClr val="tx1"/>
                </a:solidFill>
              </a:rPr>
              <a:t>Recognize modern realities: e.g. non-price competition, multi-product firms</a:t>
            </a:r>
          </a:p>
          <a:p>
            <a:pPr lvl="1"/>
            <a:r>
              <a:rPr lang="en-US" sz="2400" dirty="0">
                <a:solidFill>
                  <a:schemeClr val="tx1"/>
                </a:solidFill>
              </a:rPr>
              <a:t>Labor markets</a:t>
            </a:r>
          </a:p>
          <a:p>
            <a:endParaRPr lang="en-US" sz="2800" dirty="0">
              <a:solidFill>
                <a:schemeClr val="tx1"/>
              </a:solidFill>
            </a:endParaRPr>
          </a:p>
        </p:txBody>
      </p:sp>
      <p:sp>
        <p:nvSpPr>
          <p:cNvPr id="4" name="Content Placeholder 3">
            <a:extLst>
              <a:ext uri="{FF2B5EF4-FFF2-40B4-BE49-F238E27FC236}">
                <a16:creationId xmlns:a16="http://schemas.microsoft.com/office/drawing/2014/main" id="{E102448F-DB79-1462-BB33-FC84B9461F6B}"/>
              </a:ext>
            </a:extLst>
          </p:cNvPr>
          <p:cNvSpPr>
            <a:spLocks noGrp="1"/>
          </p:cNvSpPr>
          <p:nvPr>
            <p:ph sz="half" idx="2"/>
          </p:nvPr>
        </p:nvSpPr>
        <p:spPr/>
        <p:txBody>
          <a:bodyPr>
            <a:normAutofit/>
          </a:bodyPr>
          <a:lstStyle/>
          <a:p>
            <a:r>
              <a:rPr lang="en-US" sz="2800" dirty="0">
                <a:solidFill>
                  <a:schemeClr val="tx1"/>
                </a:solidFill>
              </a:rPr>
              <a:t>Dynamics</a:t>
            </a:r>
          </a:p>
          <a:p>
            <a:pPr lvl="1"/>
            <a:r>
              <a:rPr lang="en-US" sz="2400" dirty="0">
                <a:solidFill>
                  <a:schemeClr val="tx1"/>
                </a:solidFill>
              </a:rPr>
              <a:t>Frameworks for non-horizontal mergers (e.g. mergers of complements)</a:t>
            </a:r>
          </a:p>
          <a:p>
            <a:pPr lvl="1"/>
            <a:r>
              <a:rPr lang="en-US" sz="2400" dirty="0">
                <a:solidFill>
                  <a:schemeClr val="tx1"/>
                </a:solidFill>
              </a:rPr>
              <a:t>Entrenchment</a:t>
            </a:r>
          </a:p>
          <a:p>
            <a:pPr lvl="1"/>
            <a:r>
              <a:rPr lang="en-US" sz="2400" dirty="0">
                <a:solidFill>
                  <a:schemeClr val="tx1"/>
                </a:solidFill>
              </a:rPr>
              <a:t>Ecosystems</a:t>
            </a:r>
          </a:p>
          <a:p>
            <a:pPr lvl="1"/>
            <a:r>
              <a:rPr lang="en-US" sz="2400" dirty="0">
                <a:solidFill>
                  <a:schemeClr val="tx1"/>
                </a:solidFill>
              </a:rPr>
              <a:t>Platforms</a:t>
            </a:r>
          </a:p>
          <a:p>
            <a:pPr lvl="1"/>
            <a:r>
              <a:rPr lang="en-US" sz="2400" dirty="0">
                <a:solidFill>
                  <a:schemeClr val="tx1"/>
                </a:solidFill>
              </a:rPr>
              <a:t>Niche/nascent competitors</a:t>
            </a:r>
          </a:p>
          <a:p>
            <a:pPr lvl="1"/>
            <a:r>
              <a:rPr lang="en-US" sz="2400" dirty="0">
                <a:solidFill>
                  <a:schemeClr val="tx1"/>
                </a:solidFill>
              </a:rPr>
              <a:t>Potential competition</a:t>
            </a:r>
          </a:p>
          <a:p>
            <a:pPr lvl="1"/>
            <a:r>
              <a:rPr lang="en-US" sz="2400" dirty="0">
                <a:solidFill>
                  <a:schemeClr val="tx1"/>
                </a:solidFill>
              </a:rPr>
              <a:t>Serial acquisitions</a:t>
            </a:r>
          </a:p>
        </p:txBody>
      </p:sp>
    </p:spTree>
    <p:extLst>
      <p:ext uri="{BB962C8B-B14F-4D97-AF65-F5344CB8AC3E}">
        <p14:creationId xmlns:p14="http://schemas.microsoft.com/office/powerpoint/2010/main" val="2662272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Uncertainty</a:t>
            </a:r>
            <a:r>
              <a:rPr lang="en-US" dirty="0"/>
              <a:t> – the driver of much antitrust law</a:t>
            </a:r>
          </a:p>
        </p:txBody>
      </p:sp>
      <p:sp>
        <p:nvSpPr>
          <p:cNvPr id="3" name="Content Placeholder 2"/>
          <p:cNvSpPr>
            <a:spLocks noGrp="1"/>
          </p:cNvSpPr>
          <p:nvPr>
            <p:ph sz="half" idx="1"/>
          </p:nvPr>
        </p:nvSpPr>
        <p:spPr/>
        <p:txBody>
          <a:bodyPr>
            <a:normAutofit fontScale="85000" lnSpcReduction="20000"/>
          </a:bodyPr>
          <a:lstStyle/>
          <a:p>
            <a:r>
              <a:rPr lang="en-US" sz="2400" dirty="0">
                <a:solidFill>
                  <a:schemeClr val="tx1"/>
                </a:solidFill>
              </a:rPr>
              <a:t>Antitrust cases often involve</a:t>
            </a:r>
          </a:p>
          <a:p>
            <a:pPr lvl="1"/>
            <a:r>
              <a:rPr lang="en-US" sz="2200" dirty="0">
                <a:solidFill>
                  <a:schemeClr val="tx1"/>
                </a:solidFill>
              </a:rPr>
              <a:t>Unknowable future events (e.g., innovation)</a:t>
            </a:r>
          </a:p>
          <a:p>
            <a:pPr lvl="1"/>
            <a:r>
              <a:rPr lang="en-US" sz="2200" dirty="0">
                <a:solidFill>
                  <a:schemeClr val="tx1"/>
                </a:solidFill>
              </a:rPr>
              <a:t>Unobservable facts (e.g., marginal costs)</a:t>
            </a:r>
          </a:p>
          <a:p>
            <a:r>
              <a:rPr lang="en-US" sz="2400" dirty="0">
                <a:solidFill>
                  <a:schemeClr val="tx1"/>
                </a:solidFill>
              </a:rPr>
              <a:t>For several decades antitrust doctrine embodied a judgment that false positives are worse than false negatives and thus puts the burden of uncertainty on the antitrust plaintiff</a:t>
            </a:r>
          </a:p>
          <a:p>
            <a:pPr lvl="1"/>
            <a:r>
              <a:rPr lang="en-US" sz="2000" dirty="0">
                <a:solidFill>
                  <a:schemeClr val="tx1"/>
                </a:solidFill>
              </a:rPr>
              <a:t>E.g., predatory pricing law explicitly permits some kinds of anticompetitive pricing on the ground that a rule that attempted to identify such conduct in specific cases would be too likely to result in false positives</a:t>
            </a:r>
          </a:p>
          <a:p>
            <a:pPr lvl="1"/>
            <a:r>
              <a:rPr lang="en-US" sz="2000" dirty="0">
                <a:solidFill>
                  <a:schemeClr val="tx1"/>
                </a:solidFill>
              </a:rPr>
              <a:t>But, with barriers to entry or if merger creates barriers to entry, </a:t>
            </a:r>
            <a:r>
              <a:rPr lang="en-US" sz="2000" b="1" dirty="0">
                <a:solidFill>
                  <a:schemeClr val="tx1"/>
                </a:solidFill>
              </a:rPr>
              <a:t>may not </a:t>
            </a:r>
            <a:r>
              <a:rPr lang="en-US" sz="2000" dirty="0">
                <a:solidFill>
                  <a:schemeClr val="tx1"/>
                </a:solidFill>
              </a:rPr>
              <a:t>be self-correcting</a:t>
            </a:r>
          </a:p>
          <a:p>
            <a:pPr lvl="1"/>
            <a:r>
              <a:rPr lang="en-US" sz="2000" dirty="0">
                <a:solidFill>
                  <a:schemeClr val="tx1"/>
                </a:solidFill>
              </a:rPr>
              <a:t>Clayton Act vs. Sherman Act</a:t>
            </a:r>
          </a:p>
          <a:p>
            <a:pPr lvl="1"/>
            <a:endParaRPr lang="en-US" sz="2000" dirty="0"/>
          </a:p>
        </p:txBody>
      </p:sp>
      <p:sp>
        <p:nvSpPr>
          <p:cNvPr id="5" name="Content Placeholder 4">
            <a:extLst>
              <a:ext uri="{FF2B5EF4-FFF2-40B4-BE49-F238E27FC236}">
                <a16:creationId xmlns:a16="http://schemas.microsoft.com/office/drawing/2014/main" id="{9B35A216-6BF8-A7A9-DAAE-1466DD250612}"/>
              </a:ext>
            </a:extLst>
          </p:cNvPr>
          <p:cNvSpPr>
            <a:spLocks noGrp="1"/>
          </p:cNvSpPr>
          <p:nvPr>
            <p:ph sz="half" idx="2"/>
          </p:nvPr>
        </p:nvSpPr>
        <p:spPr>
          <a:xfrm>
            <a:off x="6217920" y="1845734"/>
            <a:ext cx="4937760" cy="4386253"/>
          </a:xfrm>
        </p:spPr>
        <p:txBody>
          <a:bodyPr>
            <a:normAutofit fontScale="85000" lnSpcReduction="20000"/>
          </a:bodyPr>
          <a:lstStyle/>
          <a:p>
            <a:r>
              <a:rPr lang="en-US" sz="2400" dirty="0">
                <a:solidFill>
                  <a:schemeClr val="tx1"/>
                </a:solidFill>
              </a:rPr>
              <a:t>Whether mergers of start-ups and other nascent competitors, or single-firm conduct that handicaps smaller rivals, will be found to be illegal depends on </a:t>
            </a:r>
            <a:r>
              <a:rPr lang="en-US" sz="2400" dirty="0">
                <a:solidFill>
                  <a:srgbClr val="FF0000"/>
                </a:solidFill>
              </a:rPr>
              <a:t>the willingness of enforcers and courts to find violations even with substantial uncertainty</a:t>
            </a:r>
          </a:p>
          <a:p>
            <a:r>
              <a:rPr lang="en-US" sz="2400" dirty="0">
                <a:solidFill>
                  <a:schemeClr val="tx1"/>
                </a:solidFill>
              </a:rPr>
              <a:t>Merger enforcement (Clayton act: “</a:t>
            </a:r>
            <a:r>
              <a:rPr lang="en-US" sz="2400" i="1" dirty="0">
                <a:solidFill>
                  <a:schemeClr val="tx1"/>
                </a:solidFill>
              </a:rPr>
              <a:t>may be</a:t>
            </a:r>
            <a:r>
              <a:rPr lang="en-US" sz="2400" dirty="0">
                <a:solidFill>
                  <a:schemeClr val="tx1"/>
                </a:solidFill>
              </a:rPr>
              <a:t> substantially to lessen competition”)</a:t>
            </a:r>
          </a:p>
          <a:p>
            <a:pPr lvl="1"/>
            <a:r>
              <a:rPr lang="en-US" sz="2200" dirty="0">
                <a:solidFill>
                  <a:schemeClr val="tx1"/>
                </a:solidFill>
              </a:rPr>
              <a:t>Many scenarios after the merger. Each generates a distribution of prices/quality/etc.</a:t>
            </a:r>
          </a:p>
          <a:p>
            <a:pPr lvl="1"/>
            <a:r>
              <a:rPr lang="en-US" sz="2200" dirty="0">
                <a:solidFill>
                  <a:schemeClr val="tx1"/>
                </a:solidFill>
              </a:rPr>
              <a:t>MG: “examine the totality of the evidence available to </a:t>
            </a:r>
            <a:r>
              <a:rPr lang="en-US" sz="2200" b="1" dirty="0">
                <a:solidFill>
                  <a:schemeClr val="tx1"/>
                </a:solidFill>
              </a:rPr>
              <a:t>assess the risk the merger presents</a:t>
            </a:r>
            <a:r>
              <a:rPr lang="en-US" sz="2200" dirty="0">
                <a:solidFill>
                  <a:schemeClr val="tx1"/>
                </a:solidFill>
              </a:rPr>
              <a:t>” in order to determine if the merger poses a “</a:t>
            </a:r>
            <a:r>
              <a:rPr lang="en-US" sz="2200" b="1" dirty="0">
                <a:solidFill>
                  <a:schemeClr val="tx1"/>
                </a:solidFill>
              </a:rPr>
              <a:t>reasonable probability</a:t>
            </a:r>
            <a:r>
              <a:rPr lang="en-US" sz="2200" dirty="0">
                <a:solidFill>
                  <a:schemeClr val="tx1"/>
                </a:solidFill>
              </a:rPr>
              <a:t>” of substantially lessening competition or tending to create a monopoly </a:t>
            </a:r>
          </a:p>
          <a:p>
            <a:pPr lvl="1"/>
            <a:r>
              <a:rPr lang="en-US" sz="2200" b="1" dirty="0">
                <a:solidFill>
                  <a:schemeClr val="tx1"/>
                </a:solidFill>
              </a:rPr>
              <a:t>Not an average</a:t>
            </a:r>
            <a:r>
              <a:rPr lang="en-US" sz="2200" dirty="0">
                <a:solidFill>
                  <a:schemeClr val="tx1"/>
                </a:solidFill>
              </a:rPr>
              <a:t>—likelihood of a bad outcome</a:t>
            </a:r>
          </a:p>
          <a:p>
            <a:endParaRPr lang="en-US" dirty="0"/>
          </a:p>
        </p:txBody>
      </p:sp>
      <p:sp>
        <p:nvSpPr>
          <p:cNvPr id="4" name="Slide Number Placeholder 3"/>
          <p:cNvSpPr>
            <a:spLocks noGrp="1"/>
          </p:cNvSpPr>
          <p:nvPr>
            <p:ph type="sldNum" sz="quarter" idx="12"/>
          </p:nvPr>
        </p:nvSpPr>
        <p:spPr/>
        <p:txBody>
          <a:bodyPr/>
          <a:lstStyle/>
          <a:p>
            <a:fld id="{A9E2D027-D4BB-4CC5-A511-6C5A74529AFE}" type="slidenum">
              <a:rPr lang="en-US" smtClean="0"/>
              <a:t>24</a:t>
            </a:fld>
            <a:endParaRPr lang="en-US" dirty="0"/>
          </a:p>
        </p:txBody>
      </p:sp>
    </p:spTree>
    <p:extLst>
      <p:ext uri="{BB962C8B-B14F-4D97-AF65-F5344CB8AC3E}">
        <p14:creationId xmlns:p14="http://schemas.microsoft.com/office/powerpoint/2010/main" val="1496550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0C84-0130-5AA9-2DF8-7BC04FDA960A}"/>
              </a:ext>
            </a:extLst>
          </p:cNvPr>
          <p:cNvSpPr>
            <a:spLocks noGrp="1"/>
          </p:cNvSpPr>
          <p:nvPr>
            <p:ph type="title"/>
          </p:nvPr>
        </p:nvSpPr>
        <p:spPr/>
        <p:txBody>
          <a:bodyPr/>
          <a:lstStyle/>
          <a:p>
            <a:r>
              <a:rPr lang="en-US" dirty="0"/>
              <a:t>Risk Assessment</a:t>
            </a:r>
          </a:p>
        </p:txBody>
      </p:sp>
      <p:sp>
        <p:nvSpPr>
          <p:cNvPr id="3" name="Content Placeholder 2">
            <a:extLst>
              <a:ext uri="{FF2B5EF4-FFF2-40B4-BE49-F238E27FC236}">
                <a16:creationId xmlns:a16="http://schemas.microsoft.com/office/drawing/2014/main" id="{8CBD00B8-CABF-4A28-1926-04E30E637F51}"/>
              </a:ext>
            </a:extLst>
          </p:cNvPr>
          <p:cNvSpPr>
            <a:spLocks noGrp="1"/>
          </p:cNvSpPr>
          <p:nvPr>
            <p:ph sz="half" idx="1"/>
          </p:nvPr>
        </p:nvSpPr>
        <p:spPr/>
        <p:txBody>
          <a:bodyPr/>
          <a:lstStyle/>
          <a:p>
            <a:r>
              <a:rPr lang="en-US" i="1" dirty="0"/>
              <a:t>“May be</a:t>
            </a:r>
            <a:r>
              <a:rPr lang="en-US" dirty="0"/>
              <a:t>” – an elaboration</a:t>
            </a:r>
            <a:endParaRPr lang="en-US" i="1" dirty="0"/>
          </a:p>
          <a:p>
            <a:r>
              <a:rPr lang="en-US" dirty="0"/>
              <a:t>In essence, the 2023 describe the Agencies as:</a:t>
            </a:r>
          </a:p>
          <a:p>
            <a:pPr lvl="1"/>
            <a:r>
              <a:rPr lang="en-US" dirty="0"/>
              <a:t>Examining the totality of the evidence available to assess the risks the merger presents in order to determine if the merger has a reasonable probability of substantially lessening competition or tending to create a monopoly.</a:t>
            </a:r>
          </a:p>
          <a:p>
            <a:endParaRPr lang="en-US" dirty="0"/>
          </a:p>
        </p:txBody>
      </p:sp>
      <p:sp>
        <p:nvSpPr>
          <p:cNvPr id="4" name="Content Placeholder 3">
            <a:extLst>
              <a:ext uri="{FF2B5EF4-FFF2-40B4-BE49-F238E27FC236}">
                <a16:creationId xmlns:a16="http://schemas.microsoft.com/office/drawing/2014/main" id="{837F4A9C-8456-89B6-DCFE-225FC79B49AE}"/>
              </a:ext>
            </a:extLst>
          </p:cNvPr>
          <p:cNvSpPr>
            <a:spLocks noGrp="1"/>
          </p:cNvSpPr>
          <p:nvPr>
            <p:ph sz="half" idx="2"/>
          </p:nvPr>
        </p:nvSpPr>
        <p:spPr/>
        <p:txBody>
          <a:bodyPr/>
          <a:lstStyle/>
          <a:p>
            <a:r>
              <a:rPr lang="en-US" dirty="0"/>
              <a:t>Benefits</a:t>
            </a:r>
          </a:p>
          <a:p>
            <a:pPr lvl="1"/>
            <a:r>
              <a:rPr lang="en-US" dirty="0"/>
              <a:t>Align economic evidence and expert testimony more closely with best research practice</a:t>
            </a:r>
          </a:p>
          <a:p>
            <a:pPr lvl="1"/>
            <a:r>
              <a:rPr lang="en-US" dirty="0"/>
              <a:t>Essential for grappling with dynamic theories of harm</a:t>
            </a:r>
          </a:p>
          <a:p>
            <a:pPr lvl="2"/>
            <a:r>
              <a:rPr lang="en-US" dirty="0"/>
              <a:t>Merger may leads to withdrawal of interoperability, increase in switching costs</a:t>
            </a:r>
          </a:p>
          <a:p>
            <a:pPr lvl="2"/>
            <a:r>
              <a:rPr lang="en-US" dirty="0"/>
              <a:t>Identities of future entrants and their potential quality and innovations not known</a:t>
            </a:r>
          </a:p>
          <a:p>
            <a:pPr lvl="2"/>
            <a:r>
              <a:rPr lang="en-US" dirty="0"/>
              <a:t>But reasonable probability that entry is deterred</a:t>
            </a:r>
          </a:p>
          <a:p>
            <a:pPr lvl="1"/>
            <a:r>
              <a:rPr lang="en-US" dirty="0"/>
              <a:t>Variety of evidence may support the economic theory</a:t>
            </a:r>
          </a:p>
          <a:p>
            <a:pPr lvl="2"/>
            <a:endParaRPr lang="en-US" dirty="0"/>
          </a:p>
        </p:txBody>
      </p:sp>
    </p:spTree>
    <p:extLst>
      <p:ext uri="{BB962C8B-B14F-4D97-AF65-F5344CB8AC3E}">
        <p14:creationId xmlns:p14="http://schemas.microsoft.com/office/powerpoint/2010/main" val="2199723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2B4F-F6D7-FE69-C79F-F3C06C5C169B}"/>
              </a:ext>
            </a:extLst>
          </p:cNvPr>
          <p:cNvSpPr>
            <a:spLocks noGrp="1"/>
          </p:cNvSpPr>
          <p:nvPr>
            <p:ph type="title"/>
          </p:nvPr>
        </p:nvSpPr>
        <p:spPr/>
        <p:txBody>
          <a:bodyPr>
            <a:noAutofit/>
          </a:bodyPr>
          <a:lstStyle/>
          <a:p>
            <a:r>
              <a:rPr lang="en-US" sz="4000" dirty="0"/>
              <a:t>Non-horizontal mergers (Guideline 5):</a:t>
            </a:r>
            <a:br>
              <a:rPr lang="en-US" sz="4000" dirty="0"/>
            </a:br>
            <a:r>
              <a:rPr lang="en-US" sz="4000" dirty="0"/>
              <a:t>Limiting Access to Products/Services Rivals Use to Compete</a:t>
            </a:r>
          </a:p>
        </p:txBody>
      </p:sp>
      <p:sp>
        <p:nvSpPr>
          <p:cNvPr id="3" name="Content Placeholder 2">
            <a:extLst>
              <a:ext uri="{FF2B5EF4-FFF2-40B4-BE49-F238E27FC236}">
                <a16:creationId xmlns:a16="http://schemas.microsoft.com/office/drawing/2014/main" id="{95029098-DA42-4495-36B1-370FBF203401}"/>
              </a:ext>
            </a:extLst>
          </p:cNvPr>
          <p:cNvSpPr>
            <a:spLocks noGrp="1"/>
          </p:cNvSpPr>
          <p:nvPr>
            <p:ph sz="half" idx="1"/>
          </p:nvPr>
        </p:nvSpPr>
        <p:spPr/>
        <p:txBody>
          <a:bodyPr>
            <a:normAutofit lnSpcReduction="10000"/>
          </a:bodyPr>
          <a:lstStyle/>
          <a:p>
            <a:pPr algn="l"/>
            <a:r>
              <a:rPr lang="en-US" sz="1800" b="0" i="0" u="none" strike="noStrike" baseline="0" dirty="0">
                <a:solidFill>
                  <a:srgbClr val="000000"/>
                </a:solidFill>
                <a:latin typeface="Calibri" panose="020F0502020204030204" pitchFamily="34" charset="0"/>
              </a:rPr>
              <a:t>The 2023 MG essentially ask four questions (phrased in terms of input foreclosure):</a:t>
            </a:r>
          </a:p>
          <a:p>
            <a:pPr marL="342900" indent="-342900">
              <a:buFont typeface="+mj-lt"/>
              <a:buAutoNum type="arabicPeriod"/>
            </a:pPr>
            <a:r>
              <a:rPr lang="en-US" sz="1800" b="0" i="0" u="none" strike="noStrike" baseline="0" dirty="0">
                <a:solidFill>
                  <a:srgbClr val="000000"/>
                </a:solidFill>
                <a:latin typeface="Calibri" panose="020F0502020204030204" pitchFamily="34" charset="0"/>
              </a:rPr>
              <a:t>Are there </a:t>
            </a:r>
            <a:r>
              <a:rPr lang="en-US" sz="1800" b="1" i="0" u="none" strike="noStrike" baseline="0" dirty="0">
                <a:solidFill>
                  <a:srgbClr val="000000"/>
                </a:solidFill>
                <a:latin typeface="Calibri" panose="020F0502020204030204" pitchFamily="34" charset="0"/>
              </a:rPr>
              <a:t>few alternative input suppliers </a:t>
            </a:r>
            <a:r>
              <a:rPr lang="en-US" sz="1800" b="0" i="0" u="none" strike="noStrike" baseline="0" dirty="0">
                <a:solidFill>
                  <a:srgbClr val="000000"/>
                </a:solidFill>
                <a:latin typeface="Calibri" panose="020F0502020204030204" pitchFamily="34" charset="0"/>
              </a:rPr>
              <a:t>that rivals could turn to if the merged firm stopped supplying them, or offered worse terms? </a:t>
            </a:r>
          </a:p>
          <a:p>
            <a:pPr marL="342900" indent="-342900">
              <a:buFont typeface="+mj-lt"/>
              <a:buAutoNum type="arabicPeriod"/>
            </a:pPr>
            <a:r>
              <a:rPr lang="en-US" sz="1800" b="0" i="0" u="none" strike="noStrike" baseline="0" dirty="0">
                <a:solidFill>
                  <a:srgbClr val="000000"/>
                </a:solidFill>
                <a:latin typeface="Calibri" panose="020F0502020204030204" pitchFamily="34" charset="0"/>
              </a:rPr>
              <a:t>Is the parties’ </a:t>
            </a:r>
            <a:r>
              <a:rPr lang="en-US" sz="1800" b="1" i="0" u="none" strike="noStrike" baseline="0" dirty="0">
                <a:solidFill>
                  <a:srgbClr val="000000"/>
                </a:solidFill>
                <a:latin typeface="Calibri" panose="020F0502020204030204" pitchFamily="34" charset="0"/>
              </a:rPr>
              <a:t>input important</a:t>
            </a:r>
            <a:r>
              <a:rPr lang="en-US" sz="1800" b="0" i="0" u="none" strike="noStrike" baseline="0" dirty="0">
                <a:solidFill>
                  <a:srgbClr val="000000"/>
                </a:solidFill>
                <a:latin typeface="Calibri" panose="020F0502020204030204" pitchFamily="34" charset="0"/>
              </a:rPr>
              <a:t>, such that rivals would lose significant sales or would face significantly higher costs if their access to it were curtailed? </a:t>
            </a:r>
          </a:p>
          <a:p>
            <a:pPr marL="342900" indent="-342900">
              <a:buFont typeface="+mj-lt"/>
              <a:buAutoNum type="arabicPeriod"/>
            </a:pPr>
            <a:r>
              <a:rPr lang="en-US" sz="1800" b="0" i="0" u="none" strike="noStrike" baseline="0" dirty="0">
                <a:solidFill>
                  <a:srgbClr val="000000"/>
                </a:solidFill>
                <a:latin typeface="Calibri" panose="020F0502020204030204" pitchFamily="34" charset="0"/>
              </a:rPr>
              <a:t>Are the</a:t>
            </a:r>
            <a:r>
              <a:rPr lang="en-US" sz="1800" b="1" i="0" u="none" strike="noStrike" baseline="0" dirty="0">
                <a:solidFill>
                  <a:srgbClr val="000000"/>
                </a:solidFill>
                <a:latin typeface="Calibri" panose="020F0502020204030204" pitchFamily="34" charset="0"/>
              </a:rPr>
              <a:t> rivals </a:t>
            </a:r>
            <a:r>
              <a:rPr lang="en-US" sz="1800" b="0" i="0" u="none" strike="noStrike" baseline="0" dirty="0">
                <a:solidFill>
                  <a:srgbClr val="000000"/>
                </a:solidFill>
                <a:latin typeface="Calibri" panose="020F0502020204030204" pitchFamily="34" charset="0"/>
              </a:rPr>
              <a:t>that use the input </a:t>
            </a:r>
            <a:r>
              <a:rPr lang="en-US" sz="1800" b="1" i="0" u="none" strike="noStrike" baseline="0" dirty="0">
                <a:solidFill>
                  <a:srgbClr val="000000"/>
                </a:solidFill>
                <a:latin typeface="Calibri" panose="020F0502020204030204" pitchFamily="34" charset="0"/>
              </a:rPr>
              <a:t>important for maintaining competition</a:t>
            </a:r>
            <a:r>
              <a:rPr lang="en-US" sz="1800" b="0" i="0" u="none" strike="noStrike" baseline="0" dirty="0">
                <a:solidFill>
                  <a:srgbClr val="000000"/>
                </a:solidFill>
                <a:latin typeface="Calibri" panose="020F0502020204030204" pitchFamily="34" charset="0"/>
              </a:rPr>
              <a:t>? </a:t>
            </a:r>
          </a:p>
          <a:p>
            <a:pPr marL="342900" indent="-342900">
              <a:buFont typeface="+mj-lt"/>
              <a:buAutoNum type="arabicPeriod"/>
            </a:pPr>
            <a:r>
              <a:rPr lang="en-US" sz="1800" b="0" i="0" u="none" strike="noStrike" baseline="0" dirty="0">
                <a:solidFill>
                  <a:srgbClr val="000000"/>
                </a:solidFill>
                <a:latin typeface="Calibri" panose="020F0502020204030204" pitchFamily="34" charset="0"/>
              </a:rPr>
              <a:t>Is there </a:t>
            </a:r>
            <a:r>
              <a:rPr lang="en-US" sz="1800" b="1" i="0" u="none" strike="noStrike" baseline="0" dirty="0">
                <a:solidFill>
                  <a:srgbClr val="000000"/>
                </a:solidFill>
                <a:latin typeface="Calibri" panose="020F0502020204030204" pitchFamily="34" charset="0"/>
              </a:rPr>
              <a:t>significant competition </a:t>
            </a:r>
            <a:r>
              <a:rPr lang="en-US" sz="1800" b="0" i="0" u="none" strike="noStrike" baseline="0" dirty="0">
                <a:solidFill>
                  <a:srgbClr val="000000"/>
                </a:solidFill>
                <a:latin typeface="Calibri" panose="020F0502020204030204" pitchFamily="34" charset="0"/>
              </a:rPr>
              <a:t>between the </a:t>
            </a:r>
            <a:r>
              <a:rPr lang="en-US" sz="1800" b="1" i="0" u="none" strike="noStrike" baseline="0" dirty="0">
                <a:solidFill>
                  <a:srgbClr val="000000"/>
                </a:solidFill>
                <a:latin typeface="Calibri" panose="020F0502020204030204" pitchFamily="34" charset="0"/>
              </a:rPr>
              <a:t>merged firm and the rivals </a:t>
            </a:r>
            <a:r>
              <a:rPr lang="en-US" sz="1800" b="0" i="0" u="none" strike="noStrike" baseline="0" dirty="0">
                <a:solidFill>
                  <a:srgbClr val="000000"/>
                </a:solidFill>
                <a:latin typeface="Calibri" panose="020F0502020204030204" pitchFamily="34" charset="0"/>
              </a:rPr>
              <a:t>that use its input? </a:t>
            </a:r>
          </a:p>
          <a:p>
            <a:endParaRPr lang="en-US" dirty="0"/>
          </a:p>
        </p:txBody>
      </p:sp>
      <p:sp>
        <p:nvSpPr>
          <p:cNvPr id="4" name="Content Placeholder 3">
            <a:extLst>
              <a:ext uri="{FF2B5EF4-FFF2-40B4-BE49-F238E27FC236}">
                <a16:creationId xmlns:a16="http://schemas.microsoft.com/office/drawing/2014/main" id="{CDE641F4-D549-2308-9A8B-ED1350FAA6BF}"/>
              </a:ext>
            </a:extLst>
          </p:cNvPr>
          <p:cNvSpPr>
            <a:spLocks noGrp="1"/>
          </p:cNvSpPr>
          <p:nvPr>
            <p:ph sz="half" idx="2"/>
          </p:nvPr>
        </p:nvSpPr>
        <p:spPr/>
        <p:txBody>
          <a:bodyPr>
            <a:normAutofit lnSpcReduction="10000"/>
          </a:bodyPr>
          <a:lstStyle/>
          <a:p>
            <a:r>
              <a:rPr lang="en-US" dirty="0">
                <a:solidFill>
                  <a:schemeClr val="tx1"/>
                </a:solidFill>
              </a:rPr>
              <a:t>Dynamic competition perspective</a:t>
            </a:r>
          </a:p>
          <a:p>
            <a:pPr lvl="1"/>
            <a:r>
              <a:rPr lang="en-US" dirty="0">
                <a:solidFill>
                  <a:schemeClr val="tx1"/>
                </a:solidFill>
              </a:rPr>
              <a:t>Consider entering a market where your rival controls a key input, with limited alternatives</a:t>
            </a:r>
          </a:p>
          <a:p>
            <a:pPr lvl="1"/>
            <a:r>
              <a:rPr lang="en-US" dirty="0">
                <a:solidFill>
                  <a:schemeClr val="tx1"/>
                </a:solidFill>
              </a:rPr>
              <a:t>Variety of choices merged firm might make to influence future market structure</a:t>
            </a:r>
          </a:p>
          <a:p>
            <a:pPr lvl="1"/>
            <a:r>
              <a:rPr lang="en-US" dirty="0">
                <a:solidFill>
                  <a:schemeClr val="tx1"/>
                </a:solidFill>
              </a:rPr>
              <a:t>Creates the possibility of carrots &amp; sticks to soften competition, deter entry or induce exit</a:t>
            </a:r>
          </a:p>
          <a:p>
            <a:pPr lvl="1"/>
            <a:r>
              <a:rPr lang="en-US" dirty="0">
                <a:solidFill>
                  <a:schemeClr val="tx1"/>
                </a:solidFill>
              </a:rPr>
              <a:t>May be difficult to predict the precise tactics</a:t>
            </a:r>
          </a:p>
          <a:p>
            <a:r>
              <a:rPr lang="en-US" dirty="0">
                <a:solidFill>
                  <a:schemeClr val="tx1"/>
                </a:solidFill>
              </a:rPr>
              <a:t>Example: health insurer buys data processing/analytics firm that serves other health insurers</a:t>
            </a:r>
          </a:p>
          <a:p>
            <a:r>
              <a:rPr lang="en-US" dirty="0">
                <a:solidFill>
                  <a:schemeClr val="tx1"/>
                </a:solidFill>
              </a:rPr>
              <a:t>Efficiencies need to be merger-specific (and verifiable): can’t be accomplished w/ contract</a:t>
            </a:r>
          </a:p>
          <a:p>
            <a:endParaRPr lang="en-US" dirty="0"/>
          </a:p>
        </p:txBody>
      </p:sp>
    </p:spTree>
    <p:extLst>
      <p:ext uri="{BB962C8B-B14F-4D97-AF65-F5344CB8AC3E}">
        <p14:creationId xmlns:p14="http://schemas.microsoft.com/office/powerpoint/2010/main" val="191650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2B4F-F6D7-FE69-C79F-F3C06C5C169B}"/>
              </a:ext>
            </a:extLst>
          </p:cNvPr>
          <p:cNvSpPr>
            <a:spLocks noGrp="1"/>
          </p:cNvSpPr>
          <p:nvPr>
            <p:ph type="title"/>
          </p:nvPr>
        </p:nvSpPr>
        <p:spPr/>
        <p:txBody>
          <a:bodyPr/>
          <a:lstStyle/>
          <a:p>
            <a:r>
              <a:rPr lang="en-US" dirty="0"/>
              <a:t>Entrench/Extend Dominant Position (Guideline 6):</a:t>
            </a:r>
          </a:p>
        </p:txBody>
      </p:sp>
      <p:sp>
        <p:nvSpPr>
          <p:cNvPr id="3" name="Content Placeholder 2">
            <a:extLst>
              <a:ext uri="{FF2B5EF4-FFF2-40B4-BE49-F238E27FC236}">
                <a16:creationId xmlns:a16="http://schemas.microsoft.com/office/drawing/2014/main" id="{95029098-DA42-4495-36B1-370FBF203401}"/>
              </a:ext>
            </a:extLst>
          </p:cNvPr>
          <p:cNvSpPr>
            <a:spLocks noGrp="1"/>
          </p:cNvSpPr>
          <p:nvPr>
            <p:ph sz="half" idx="1"/>
          </p:nvPr>
        </p:nvSpPr>
        <p:spPr/>
        <p:txBody>
          <a:bodyPr>
            <a:normAutofit fontScale="92500" lnSpcReduction="20000"/>
          </a:bodyPr>
          <a:lstStyle/>
          <a:p>
            <a:pPr algn="l"/>
            <a:r>
              <a:rPr lang="en-US" sz="1900" b="0" i="0" u="none" strike="noStrike" baseline="0" dirty="0">
                <a:solidFill>
                  <a:schemeClr val="tx1"/>
                </a:solidFill>
                <a:latin typeface="Calibri" panose="020F0502020204030204" pitchFamily="34" charset="0"/>
              </a:rPr>
              <a:t>How to distinguish anticompetitive entrenchment from making a better product?  Rely on concepts/terminology from monopolization.</a:t>
            </a:r>
          </a:p>
          <a:p>
            <a:pPr marL="342900" indent="-342900">
              <a:buFont typeface="+mj-lt"/>
              <a:buAutoNum type="arabicPeriod"/>
            </a:pPr>
            <a:r>
              <a:rPr lang="en-US" sz="1800" dirty="0">
                <a:solidFill>
                  <a:schemeClr val="tx1"/>
                </a:solidFill>
                <a:latin typeface="Calibri" panose="020F0502020204030204" pitchFamily="34" charset="0"/>
              </a:rPr>
              <a:t>D</a:t>
            </a:r>
            <a:r>
              <a:rPr lang="en-US" sz="1800" b="0" i="0" u="none" strike="noStrike" baseline="0" dirty="0">
                <a:solidFill>
                  <a:schemeClr val="tx1"/>
                </a:solidFill>
                <a:latin typeface="Calibri" panose="020F0502020204030204" pitchFamily="34" charset="0"/>
              </a:rPr>
              <a:t>istinguish anticompetitive entrenchment from growth or development as a consequence of increased competitive capabilities or incentives.</a:t>
            </a:r>
          </a:p>
          <a:p>
            <a:pPr marL="342900" indent="-342900">
              <a:buFont typeface="+mj-lt"/>
              <a:buAutoNum type="arabicPeriod"/>
            </a:pPr>
            <a:r>
              <a:rPr lang="en-US" sz="1800" dirty="0">
                <a:solidFill>
                  <a:schemeClr val="tx1"/>
                </a:solidFill>
                <a:latin typeface="Calibri" panose="020F0502020204030204" pitchFamily="34" charset="0"/>
              </a:rPr>
              <a:t>P</a:t>
            </a:r>
            <a:r>
              <a:rPr lang="en-US" sz="1800" b="0" i="0" u="none" strike="noStrike" baseline="0" dirty="0">
                <a:solidFill>
                  <a:schemeClr val="tx1"/>
                </a:solidFill>
                <a:latin typeface="Calibri" panose="020F0502020204030204" pitchFamily="34" charset="0"/>
              </a:rPr>
              <a:t>revent mergers that would entrench or extend a dominant position through exclusionary conduct, weakening competitive constraints, or otherwise harming the competitive process</a:t>
            </a:r>
          </a:p>
          <a:p>
            <a:r>
              <a:rPr lang="en-US" dirty="0">
                <a:solidFill>
                  <a:schemeClr val="tx1"/>
                </a:solidFill>
              </a:rPr>
              <a:t>Need a coherent theory of sources of dominance/entry barriers:</a:t>
            </a:r>
          </a:p>
          <a:p>
            <a:pPr lvl="1"/>
            <a:r>
              <a:rPr lang="en-US" dirty="0">
                <a:solidFill>
                  <a:schemeClr val="tx1"/>
                </a:solidFill>
              </a:rPr>
              <a:t>Consider mergers involving dominant firms in the context of </a:t>
            </a:r>
            <a:r>
              <a:rPr lang="en-US" b="1" dirty="0">
                <a:solidFill>
                  <a:schemeClr val="tx1"/>
                </a:solidFill>
              </a:rPr>
              <a:t>evidence about the sources </a:t>
            </a:r>
            <a:r>
              <a:rPr lang="en-US" dirty="0">
                <a:solidFill>
                  <a:schemeClr val="tx1"/>
                </a:solidFill>
              </a:rPr>
              <a:t>of that dominance</a:t>
            </a:r>
          </a:p>
          <a:p>
            <a:pPr lvl="1"/>
            <a:r>
              <a:rPr lang="en-US" dirty="0">
                <a:solidFill>
                  <a:schemeClr val="tx1"/>
                </a:solidFill>
              </a:rPr>
              <a:t>Focusing on the extent to which the merger relates to, reinforces, or supplements these sources. </a:t>
            </a:r>
          </a:p>
          <a:p>
            <a:pPr marL="0" indent="0">
              <a:buNone/>
            </a:pPr>
            <a:endParaRPr lang="en-US" dirty="0"/>
          </a:p>
        </p:txBody>
      </p:sp>
      <p:sp>
        <p:nvSpPr>
          <p:cNvPr id="4" name="Content Placeholder 3">
            <a:extLst>
              <a:ext uri="{FF2B5EF4-FFF2-40B4-BE49-F238E27FC236}">
                <a16:creationId xmlns:a16="http://schemas.microsoft.com/office/drawing/2014/main" id="{CDE641F4-D549-2308-9A8B-ED1350FAA6BF}"/>
              </a:ext>
            </a:extLst>
          </p:cNvPr>
          <p:cNvSpPr>
            <a:spLocks noGrp="1"/>
          </p:cNvSpPr>
          <p:nvPr>
            <p:ph sz="half" idx="2"/>
          </p:nvPr>
        </p:nvSpPr>
        <p:spPr/>
        <p:txBody>
          <a:bodyPr>
            <a:normAutofit fontScale="92500" lnSpcReduction="20000"/>
          </a:bodyPr>
          <a:lstStyle/>
          <a:p>
            <a:r>
              <a:rPr lang="en-US" dirty="0">
                <a:solidFill>
                  <a:schemeClr val="tx1"/>
                </a:solidFill>
              </a:rPr>
              <a:t>Examples</a:t>
            </a:r>
          </a:p>
          <a:p>
            <a:pPr lvl="1"/>
            <a:r>
              <a:rPr lang="en-US" dirty="0">
                <a:solidFill>
                  <a:schemeClr val="tx1"/>
                </a:solidFill>
              </a:rPr>
              <a:t>Artificial switching costs, reducing multi-homing</a:t>
            </a:r>
          </a:p>
          <a:p>
            <a:pPr lvl="1"/>
            <a:r>
              <a:rPr lang="en-US" dirty="0">
                <a:solidFill>
                  <a:schemeClr val="tx1"/>
                </a:solidFill>
              </a:rPr>
              <a:t>Removing interoperability</a:t>
            </a:r>
          </a:p>
          <a:p>
            <a:pPr lvl="1"/>
            <a:r>
              <a:rPr lang="en-US" dirty="0">
                <a:solidFill>
                  <a:schemeClr val="tx1"/>
                </a:solidFill>
              </a:rPr>
              <a:t>Controlling middleware</a:t>
            </a:r>
          </a:p>
          <a:p>
            <a:pPr lvl="1"/>
            <a:r>
              <a:rPr lang="en-US" dirty="0">
                <a:solidFill>
                  <a:schemeClr val="tx1"/>
                </a:solidFill>
              </a:rPr>
              <a:t>Distorting access to distribution channels</a:t>
            </a:r>
          </a:p>
          <a:p>
            <a:r>
              <a:rPr lang="en-US" dirty="0">
                <a:solidFill>
                  <a:schemeClr val="tx1"/>
                </a:solidFill>
              </a:rPr>
              <a:t>Dynamic concepts</a:t>
            </a:r>
          </a:p>
          <a:p>
            <a:pPr lvl="1"/>
            <a:r>
              <a:rPr lang="en-US" b="1" dirty="0">
                <a:solidFill>
                  <a:schemeClr val="tx1"/>
                </a:solidFill>
              </a:rPr>
              <a:t>Creating or preserving dominance </a:t>
            </a:r>
            <a:r>
              <a:rPr lang="en-US" dirty="0">
                <a:solidFill>
                  <a:schemeClr val="tx1"/>
                </a:solidFill>
              </a:rPr>
              <a:t>and the profits it brings can be an important motivation for a merger, as well as a </a:t>
            </a:r>
            <a:r>
              <a:rPr lang="en-US" b="1" dirty="0">
                <a:solidFill>
                  <a:schemeClr val="tx1"/>
                </a:solidFill>
              </a:rPr>
              <a:t>driver of post-acquisition behavior</a:t>
            </a:r>
          </a:p>
          <a:p>
            <a:pPr lvl="1"/>
            <a:r>
              <a:rPr lang="en-US" dirty="0">
                <a:solidFill>
                  <a:schemeClr val="tx1"/>
                </a:solidFill>
              </a:rPr>
              <a:t>Firm may be willing to undertake </a:t>
            </a:r>
            <a:r>
              <a:rPr lang="en-US" b="1" dirty="0">
                <a:solidFill>
                  <a:schemeClr val="tx1"/>
                </a:solidFill>
              </a:rPr>
              <a:t>costly short-term strategies</a:t>
            </a:r>
            <a:r>
              <a:rPr lang="en-US" dirty="0">
                <a:solidFill>
                  <a:schemeClr val="tx1"/>
                </a:solidFill>
              </a:rPr>
              <a:t> in order to increase the chance that it can enjoy the longer-term benefits of dominance. </a:t>
            </a:r>
          </a:p>
          <a:p>
            <a:pPr lvl="1"/>
            <a:r>
              <a:rPr lang="en-US" dirty="0">
                <a:solidFill>
                  <a:schemeClr val="tx1"/>
                </a:solidFill>
              </a:rPr>
              <a:t>Entry barriers affect the merged firm’s longer-term incentives to improve its products and services. </a:t>
            </a:r>
          </a:p>
          <a:p>
            <a:pPr lvl="1"/>
            <a:r>
              <a:rPr lang="en-US" dirty="0">
                <a:solidFill>
                  <a:schemeClr val="tx1"/>
                </a:solidFill>
              </a:rPr>
              <a:t>Agencies consider the (often longer term) impact of the merger on market power and industry dynamics</a:t>
            </a:r>
          </a:p>
        </p:txBody>
      </p:sp>
    </p:spTree>
    <p:extLst>
      <p:ext uri="{BB962C8B-B14F-4D97-AF65-F5344CB8AC3E}">
        <p14:creationId xmlns:p14="http://schemas.microsoft.com/office/powerpoint/2010/main" val="1672248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D828-CF18-0895-306B-057C6AC82824}"/>
              </a:ext>
            </a:extLst>
          </p:cNvPr>
          <p:cNvSpPr>
            <a:spLocks noGrp="1"/>
          </p:cNvSpPr>
          <p:nvPr>
            <p:ph type="title"/>
          </p:nvPr>
        </p:nvSpPr>
        <p:spPr/>
        <p:txBody>
          <a:bodyPr/>
          <a:lstStyle/>
          <a:p>
            <a:r>
              <a:rPr lang="en-US" dirty="0"/>
              <a:t>Entrenchment guideline: Reflects modern theory and antitrust practice</a:t>
            </a:r>
          </a:p>
        </p:txBody>
      </p:sp>
      <p:sp>
        <p:nvSpPr>
          <p:cNvPr id="3" name="Content Placeholder 2">
            <a:extLst>
              <a:ext uri="{FF2B5EF4-FFF2-40B4-BE49-F238E27FC236}">
                <a16:creationId xmlns:a16="http://schemas.microsoft.com/office/drawing/2014/main" id="{084E4C76-0AD5-1DC9-875E-C3E1D51759F7}"/>
              </a:ext>
            </a:extLst>
          </p:cNvPr>
          <p:cNvSpPr>
            <a:spLocks noGrp="1"/>
          </p:cNvSpPr>
          <p:nvPr>
            <p:ph idx="1"/>
          </p:nvPr>
        </p:nvSpPr>
        <p:spPr/>
        <p:txBody>
          <a:bodyPr/>
          <a:lstStyle/>
          <a:p>
            <a:r>
              <a:rPr lang="en-US" dirty="0"/>
              <a:t>Visa-Plaid in 2020</a:t>
            </a:r>
          </a:p>
          <a:p>
            <a:pPr lvl="1"/>
            <a:r>
              <a:rPr lang="en-US" dirty="0"/>
              <a:t>DOJ alleged that the merger would entrench monopoly power by increasing barriers to entry</a:t>
            </a:r>
          </a:p>
          <a:p>
            <a:pPr lvl="1"/>
            <a:r>
              <a:rPr lang="en-US" dirty="0"/>
              <a:t>Theory not stated in either HMG or VMG</a:t>
            </a:r>
          </a:p>
          <a:p>
            <a:r>
              <a:rPr lang="en-US" dirty="0"/>
              <a:t>Adobe-Figma in 2023</a:t>
            </a:r>
          </a:p>
          <a:p>
            <a:pPr lvl="1"/>
            <a:r>
              <a:rPr lang="en-US" dirty="0"/>
              <a:t>Theory for the impact on Adobe core markets</a:t>
            </a:r>
          </a:p>
          <a:p>
            <a:r>
              <a:rPr lang="en-US" dirty="0"/>
              <a:t>Hypotheticals/Scenarios</a:t>
            </a:r>
          </a:p>
          <a:p>
            <a:pPr lvl="1"/>
            <a:r>
              <a:rPr lang="en-US" dirty="0"/>
              <a:t>What if Microsoft had bought Netscape?</a:t>
            </a:r>
          </a:p>
          <a:p>
            <a:r>
              <a:rPr lang="en-US" dirty="0"/>
              <a:t>Deficiencies of underenforcement become apparent</a:t>
            </a:r>
          </a:p>
          <a:p>
            <a:pPr lvl="1"/>
            <a:r>
              <a:rPr lang="en-US" dirty="0"/>
              <a:t>Challenges faced by modern business customers &amp; end consumers who lack meaningful choice</a:t>
            </a:r>
          </a:p>
          <a:p>
            <a:pPr lvl="1"/>
            <a:r>
              <a:rPr lang="en-US" dirty="0"/>
              <a:t>Considerations of entry, innovation of millions of small/new businesses</a:t>
            </a:r>
          </a:p>
          <a:p>
            <a:endParaRPr lang="en-US" dirty="0"/>
          </a:p>
          <a:p>
            <a:endParaRPr lang="en-US" dirty="0"/>
          </a:p>
        </p:txBody>
      </p:sp>
    </p:spTree>
    <p:extLst>
      <p:ext uri="{BB962C8B-B14F-4D97-AF65-F5344CB8AC3E}">
        <p14:creationId xmlns:p14="http://schemas.microsoft.com/office/powerpoint/2010/main" val="3357082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D927-C1B5-B971-6501-0120D969E112}"/>
              </a:ext>
            </a:extLst>
          </p:cNvPr>
          <p:cNvSpPr>
            <a:spLocks noGrp="1"/>
          </p:cNvSpPr>
          <p:nvPr>
            <p:ph type="title"/>
          </p:nvPr>
        </p:nvSpPr>
        <p:spPr/>
        <p:txBody>
          <a:bodyPr/>
          <a:lstStyle/>
          <a:p>
            <a:r>
              <a:rPr lang="en-US" dirty="0"/>
              <a:t>Ecosystems and Dynamics: How Niche Competitor Threatens Dominant Firm</a:t>
            </a:r>
          </a:p>
        </p:txBody>
      </p:sp>
      <p:sp>
        <p:nvSpPr>
          <p:cNvPr id="3" name="Content Placeholder 2">
            <a:extLst>
              <a:ext uri="{FF2B5EF4-FFF2-40B4-BE49-F238E27FC236}">
                <a16:creationId xmlns:a16="http://schemas.microsoft.com/office/drawing/2014/main" id="{6ECA15EB-7CA6-BEB9-21D9-8F8C18F58E26}"/>
              </a:ext>
            </a:extLst>
          </p:cNvPr>
          <p:cNvSpPr>
            <a:spLocks noGrp="1"/>
          </p:cNvSpPr>
          <p:nvPr>
            <p:ph idx="1"/>
          </p:nvPr>
        </p:nvSpPr>
        <p:spPr/>
        <p:txBody>
          <a:bodyPr>
            <a:normAutofit/>
          </a:bodyPr>
          <a:lstStyle/>
          <a:p>
            <a:r>
              <a:rPr lang="en-US" dirty="0"/>
              <a:t>A nascent threat may be able to add features or serve additional customer segments</a:t>
            </a:r>
          </a:p>
          <a:p>
            <a:pPr lvl="1"/>
            <a:r>
              <a:rPr lang="en-US" dirty="0"/>
              <a:t>Grow into greater overlap of customer segments or features over time</a:t>
            </a:r>
          </a:p>
          <a:p>
            <a:r>
              <a:rPr lang="en-US" dirty="0"/>
              <a:t>“Ecosystems”</a:t>
            </a:r>
          </a:p>
          <a:p>
            <a:pPr lvl="1"/>
            <a:r>
              <a:rPr lang="en-US" dirty="0"/>
              <a:t>Customers may aggregate additional products and services from multiple providers, serve as a partial alternative to dominant firm</a:t>
            </a:r>
          </a:p>
          <a:p>
            <a:pPr lvl="1"/>
            <a:r>
              <a:rPr lang="en-US" dirty="0"/>
              <a:t>In this way, the nascent threat supports what may be referred to as “ecosystem” competition</a:t>
            </a:r>
          </a:p>
          <a:p>
            <a:pPr lvl="1"/>
            <a:r>
              <a:rPr lang="en-US" dirty="0"/>
              <a:t>Idea: an </a:t>
            </a:r>
            <a:r>
              <a:rPr lang="en-US" b="1" dirty="0"/>
              <a:t>individual product </a:t>
            </a:r>
            <a:r>
              <a:rPr lang="en-US" dirty="0"/>
              <a:t>can serve as </a:t>
            </a:r>
            <a:r>
              <a:rPr lang="en-US" b="1" dirty="0"/>
              <a:t>a complement </a:t>
            </a:r>
            <a:r>
              <a:rPr lang="en-US" dirty="0"/>
              <a:t>to the competitors of dominant firms</a:t>
            </a:r>
          </a:p>
        </p:txBody>
      </p:sp>
    </p:spTree>
    <p:extLst>
      <p:ext uri="{BB962C8B-B14F-4D97-AF65-F5344CB8AC3E}">
        <p14:creationId xmlns:p14="http://schemas.microsoft.com/office/powerpoint/2010/main" val="3968471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AAB28E-6C2F-0526-FC05-4B22CF446F7F}"/>
              </a:ext>
            </a:extLst>
          </p:cNvPr>
          <p:cNvPicPr>
            <a:picLocks noChangeAspect="1"/>
          </p:cNvPicPr>
          <p:nvPr/>
        </p:nvPicPr>
        <p:blipFill>
          <a:blip r:embed="rId2"/>
          <a:stretch>
            <a:fillRect/>
          </a:stretch>
        </p:blipFill>
        <p:spPr>
          <a:xfrm>
            <a:off x="336340" y="2787676"/>
            <a:ext cx="5378659" cy="1482846"/>
          </a:xfrm>
          <a:prstGeom prst="rect">
            <a:avLst/>
          </a:prstGeom>
        </p:spPr>
      </p:pic>
      <p:pic>
        <p:nvPicPr>
          <p:cNvPr id="3" name="Picture 2">
            <a:extLst>
              <a:ext uri="{FF2B5EF4-FFF2-40B4-BE49-F238E27FC236}">
                <a16:creationId xmlns:a16="http://schemas.microsoft.com/office/drawing/2014/main" id="{686402A0-74BA-844E-3DBB-B98712B79F2C}"/>
              </a:ext>
            </a:extLst>
          </p:cNvPr>
          <p:cNvPicPr>
            <a:picLocks noChangeAspect="1"/>
          </p:cNvPicPr>
          <p:nvPr/>
        </p:nvPicPr>
        <p:blipFill>
          <a:blip r:embed="rId3"/>
          <a:stretch>
            <a:fillRect/>
          </a:stretch>
        </p:blipFill>
        <p:spPr>
          <a:xfrm>
            <a:off x="5645442" y="1793081"/>
            <a:ext cx="5963357" cy="4236244"/>
          </a:xfrm>
          <a:prstGeom prst="rect">
            <a:avLst/>
          </a:prstGeom>
        </p:spPr>
      </p:pic>
      <p:pic>
        <p:nvPicPr>
          <p:cNvPr id="5" name="Picture 4">
            <a:extLst>
              <a:ext uri="{FF2B5EF4-FFF2-40B4-BE49-F238E27FC236}">
                <a16:creationId xmlns:a16="http://schemas.microsoft.com/office/drawing/2014/main" id="{CA14FEE9-0EC8-F4C8-6AA6-B6A0B5F0E3A8}"/>
              </a:ext>
            </a:extLst>
          </p:cNvPr>
          <p:cNvPicPr>
            <a:picLocks noChangeAspect="1"/>
          </p:cNvPicPr>
          <p:nvPr/>
        </p:nvPicPr>
        <p:blipFill>
          <a:blip r:embed="rId4"/>
          <a:stretch>
            <a:fillRect/>
          </a:stretch>
        </p:blipFill>
        <p:spPr>
          <a:xfrm>
            <a:off x="5181805" y="150859"/>
            <a:ext cx="6426994" cy="1509510"/>
          </a:xfrm>
          <a:prstGeom prst="rect">
            <a:avLst/>
          </a:prstGeom>
        </p:spPr>
      </p:pic>
    </p:spTree>
    <p:extLst>
      <p:ext uri="{BB962C8B-B14F-4D97-AF65-F5344CB8AC3E}">
        <p14:creationId xmlns:p14="http://schemas.microsoft.com/office/powerpoint/2010/main" val="424654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98B8D5B-5D8E-4E82-ABC5-3D5A8E8B2F8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F98B8D5B-5D8E-4E82-ABC5-3D5A8E8B2F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C7E8CBF-C012-4311-9204-FB07153AEE3A}"/>
              </a:ext>
            </a:extLst>
          </p:cNvPr>
          <p:cNvSpPr>
            <a:spLocks noGrp="1"/>
          </p:cNvSpPr>
          <p:nvPr>
            <p:ph type="title"/>
          </p:nvPr>
        </p:nvSpPr>
        <p:spPr/>
        <p:txBody>
          <a:bodyPr vert="horz"/>
          <a:lstStyle/>
          <a:p>
            <a:r>
              <a:rPr lang="en-US" dirty="0"/>
              <a:t>Platforms: Mergers may affect…</a:t>
            </a:r>
          </a:p>
        </p:txBody>
      </p:sp>
      <p:cxnSp>
        <p:nvCxnSpPr>
          <p:cNvPr id="44" name="Straight Arrow Connector 43">
            <a:extLst>
              <a:ext uri="{FF2B5EF4-FFF2-40B4-BE49-F238E27FC236}">
                <a16:creationId xmlns:a16="http://schemas.microsoft.com/office/drawing/2014/main" id="{3B29284B-0798-4FAF-8843-6481D539B81E}"/>
              </a:ext>
            </a:extLst>
          </p:cNvPr>
          <p:cNvCxnSpPr>
            <a:cxnSpLocks/>
          </p:cNvCxnSpPr>
          <p:nvPr/>
        </p:nvCxnSpPr>
        <p:spPr>
          <a:xfrm flipH="1" flipV="1">
            <a:off x="8345972" y="4793691"/>
            <a:ext cx="0" cy="32004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3376FF3-7816-4348-9C80-51009AA886F3}"/>
              </a:ext>
            </a:extLst>
          </p:cNvPr>
          <p:cNvCxnSpPr>
            <a:cxnSpLocks/>
            <a:endCxn id="56" idx="3"/>
          </p:cNvCxnSpPr>
          <p:nvPr/>
        </p:nvCxnSpPr>
        <p:spPr>
          <a:xfrm flipV="1">
            <a:off x="8328859" y="4018925"/>
            <a:ext cx="306537" cy="45145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10436C1-20D4-4BD6-85C7-14180BDE1D15}"/>
              </a:ext>
            </a:extLst>
          </p:cNvPr>
          <p:cNvCxnSpPr>
            <a:cxnSpLocks/>
            <a:stCxn id="53" idx="4"/>
            <a:endCxn id="67" idx="0"/>
          </p:cNvCxnSpPr>
          <p:nvPr/>
        </p:nvCxnSpPr>
        <p:spPr>
          <a:xfrm>
            <a:off x="7735228" y="3169677"/>
            <a:ext cx="3446" cy="21909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8C5E338-EF24-49F3-8EAB-74F871B94FA7}"/>
              </a:ext>
            </a:extLst>
          </p:cNvPr>
          <p:cNvCxnSpPr>
            <a:cxnSpLocks/>
            <a:stCxn id="50" idx="0"/>
            <a:endCxn id="67" idx="4"/>
          </p:cNvCxnSpPr>
          <p:nvPr/>
        </p:nvCxnSpPr>
        <p:spPr>
          <a:xfrm flipV="1">
            <a:off x="7735228" y="4196477"/>
            <a:ext cx="3446" cy="235695"/>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DD3A8B5-ECD7-4585-999B-F1890A65FB4A}"/>
              </a:ext>
            </a:extLst>
          </p:cNvPr>
          <p:cNvCxnSpPr>
            <a:cxnSpLocks/>
          </p:cNvCxnSpPr>
          <p:nvPr/>
        </p:nvCxnSpPr>
        <p:spPr>
          <a:xfrm flipV="1">
            <a:off x="7207764" y="4793691"/>
            <a:ext cx="0" cy="32004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2818B02A-4E15-48C8-A8D1-48CCF9951F6A}"/>
              </a:ext>
            </a:extLst>
          </p:cNvPr>
          <p:cNvGrpSpPr/>
          <p:nvPr/>
        </p:nvGrpSpPr>
        <p:grpSpPr>
          <a:xfrm>
            <a:off x="6801516" y="4432172"/>
            <a:ext cx="1867424" cy="417992"/>
            <a:chOff x="5141430" y="3463286"/>
            <a:chExt cx="1867424" cy="744625"/>
          </a:xfrm>
        </p:grpSpPr>
        <p:sp>
          <p:nvSpPr>
            <p:cNvPr id="50" name="Oval 49">
              <a:extLst>
                <a:ext uri="{FF2B5EF4-FFF2-40B4-BE49-F238E27FC236}">
                  <a16:creationId xmlns:a16="http://schemas.microsoft.com/office/drawing/2014/main" id="{AD96FC22-DB2D-4096-92F3-E837249BE343}"/>
                </a:ext>
              </a:extLst>
            </p:cNvPr>
            <p:cNvSpPr/>
            <p:nvPr/>
          </p:nvSpPr>
          <p:spPr>
            <a:xfrm>
              <a:off x="5141430" y="3463286"/>
              <a:ext cx="1867424" cy="744625"/>
            </a:xfrm>
            <a:prstGeom prst="ellipse">
              <a:avLst/>
            </a:prstGeom>
            <a:solidFill>
              <a:srgbClr val="A5C79B"/>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BA0721E-FDE7-4BC9-B3B8-1B147EB2B8DB}"/>
                </a:ext>
              </a:extLst>
            </p:cNvPr>
            <p:cNvSpPr txBox="1"/>
            <p:nvPr/>
          </p:nvSpPr>
          <p:spPr>
            <a:xfrm>
              <a:off x="5281411" y="3531346"/>
              <a:ext cx="1587462" cy="6031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Aggregator/tool</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7515982F-8987-469A-99CF-9370F0DEC7E7}"/>
              </a:ext>
            </a:extLst>
          </p:cNvPr>
          <p:cNvGrpSpPr/>
          <p:nvPr/>
        </p:nvGrpSpPr>
        <p:grpSpPr>
          <a:xfrm>
            <a:off x="6801516" y="2751685"/>
            <a:ext cx="1867424" cy="417992"/>
            <a:chOff x="5141430" y="3463286"/>
            <a:chExt cx="1867424" cy="744625"/>
          </a:xfrm>
        </p:grpSpPr>
        <p:sp>
          <p:nvSpPr>
            <p:cNvPr id="53" name="Oval 52">
              <a:extLst>
                <a:ext uri="{FF2B5EF4-FFF2-40B4-BE49-F238E27FC236}">
                  <a16:creationId xmlns:a16="http://schemas.microsoft.com/office/drawing/2014/main" id="{9237BB73-C3A3-41B7-B6C6-5A832489FDA2}"/>
                </a:ext>
              </a:extLst>
            </p:cNvPr>
            <p:cNvSpPr/>
            <p:nvPr/>
          </p:nvSpPr>
          <p:spPr>
            <a:xfrm>
              <a:off x="5141430" y="3463286"/>
              <a:ext cx="1867424" cy="744625"/>
            </a:xfrm>
            <a:prstGeom prst="ellipse">
              <a:avLst/>
            </a:prstGeom>
            <a:solidFill>
              <a:srgbClr val="A5C79B"/>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9A58DF81-31A5-473E-B5D4-B67C0FD606DA}"/>
                </a:ext>
              </a:extLst>
            </p:cNvPr>
            <p:cNvSpPr txBox="1"/>
            <p:nvPr/>
          </p:nvSpPr>
          <p:spPr>
            <a:xfrm>
              <a:off x="5269929" y="3530613"/>
              <a:ext cx="1587462" cy="6031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Aggregator/tool</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62593CC0-B432-4AEA-B2DA-2B929A492386}"/>
              </a:ext>
            </a:extLst>
          </p:cNvPr>
          <p:cNvGrpSpPr/>
          <p:nvPr/>
        </p:nvGrpSpPr>
        <p:grpSpPr>
          <a:xfrm>
            <a:off x="8474703" y="3472583"/>
            <a:ext cx="1097280" cy="640080"/>
            <a:chOff x="3201953" y="3592686"/>
            <a:chExt cx="1097280" cy="640080"/>
          </a:xfrm>
        </p:grpSpPr>
        <p:sp>
          <p:nvSpPr>
            <p:cNvPr id="56" name="Oval 55">
              <a:extLst>
                <a:ext uri="{FF2B5EF4-FFF2-40B4-BE49-F238E27FC236}">
                  <a16:creationId xmlns:a16="http://schemas.microsoft.com/office/drawing/2014/main" id="{3D2FE32A-81AD-427A-86E9-9FDE5680A5C0}"/>
                </a:ext>
              </a:extLst>
            </p:cNvPr>
            <p:cNvSpPr/>
            <p:nvPr/>
          </p:nvSpPr>
          <p:spPr>
            <a:xfrm>
              <a:off x="3201953" y="3592686"/>
              <a:ext cx="1097280" cy="640080"/>
            </a:xfrm>
            <a:prstGeom prst="ellipse">
              <a:avLst/>
            </a:prstGeom>
            <a:solidFill>
              <a:schemeClr val="bg2">
                <a:lumMod val="75000"/>
              </a:schemeClr>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F6E8FB78-93D0-466C-B0A4-B4C2851CDB78}"/>
                </a:ext>
              </a:extLst>
            </p:cNvPr>
            <p:cNvSpPr txBox="1"/>
            <p:nvPr/>
          </p:nvSpPr>
          <p:spPr>
            <a:xfrm>
              <a:off x="3201953" y="3627112"/>
              <a:ext cx="109728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Entering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platform</a:t>
              </a:r>
            </a:p>
          </p:txBody>
        </p:sp>
      </p:grpSp>
      <p:sp>
        <p:nvSpPr>
          <p:cNvPr id="58" name="Rectangle: Rounded Corners 57">
            <a:extLst>
              <a:ext uri="{FF2B5EF4-FFF2-40B4-BE49-F238E27FC236}">
                <a16:creationId xmlns:a16="http://schemas.microsoft.com/office/drawing/2014/main" id="{B936856C-7700-44B1-AD32-83A054759E36}"/>
              </a:ext>
            </a:extLst>
          </p:cNvPr>
          <p:cNvSpPr/>
          <p:nvPr/>
        </p:nvSpPr>
        <p:spPr bwMode="auto">
          <a:xfrm>
            <a:off x="8162290" y="1835155"/>
            <a:ext cx="914400" cy="639268"/>
          </a:xfrm>
          <a:prstGeom prst="roundRect">
            <a:avLst/>
          </a:prstGeom>
          <a:solidFill>
            <a:srgbClr val="9FE6FF"/>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Small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supply-side users</a:t>
            </a:r>
          </a:p>
        </p:txBody>
      </p:sp>
      <p:sp>
        <p:nvSpPr>
          <p:cNvPr id="59" name="Rectangle: Rounded Corners 58">
            <a:extLst>
              <a:ext uri="{FF2B5EF4-FFF2-40B4-BE49-F238E27FC236}">
                <a16:creationId xmlns:a16="http://schemas.microsoft.com/office/drawing/2014/main" id="{629C23D1-E4D6-4D6C-B578-975183EABCBD}"/>
              </a:ext>
            </a:extLst>
          </p:cNvPr>
          <p:cNvSpPr/>
          <p:nvPr/>
        </p:nvSpPr>
        <p:spPr bwMode="auto">
          <a:xfrm>
            <a:off x="6435188" y="1827756"/>
            <a:ext cx="1564855" cy="640080"/>
          </a:xfrm>
          <a:prstGeom prst="roundRect">
            <a:avLst/>
          </a:prstGeom>
          <a:solidFill>
            <a:srgbClr val="9FE6FF"/>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Large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supply-side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users</a:t>
            </a:r>
          </a:p>
        </p:txBody>
      </p:sp>
      <p:sp>
        <p:nvSpPr>
          <p:cNvPr id="60" name="Rectangle: Rounded Corners 59">
            <a:extLst>
              <a:ext uri="{FF2B5EF4-FFF2-40B4-BE49-F238E27FC236}">
                <a16:creationId xmlns:a16="http://schemas.microsoft.com/office/drawing/2014/main" id="{125BAFA6-8BB5-498A-9110-2B4B20C04D55}"/>
              </a:ext>
            </a:extLst>
          </p:cNvPr>
          <p:cNvSpPr/>
          <p:nvPr/>
        </p:nvSpPr>
        <p:spPr bwMode="auto">
          <a:xfrm>
            <a:off x="6440375" y="5117409"/>
            <a:ext cx="1554480" cy="640080"/>
          </a:xfrm>
          <a:prstGeom prst="roundRect">
            <a:avLst/>
          </a:prstGeom>
          <a:solidFill>
            <a:srgbClr val="9FE6FF"/>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Large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buy-side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users</a:t>
            </a:r>
          </a:p>
        </p:txBody>
      </p:sp>
      <p:sp>
        <p:nvSpPr>
          <p:cNvPr id="64" name="Rectangle: Rounded Corners 63">
            <a:extLst>
              <a:ext uri="{FF2B5EF4-FFF2-40B4-BE49-F238E27FC236}">
                <a16:creationId xmlns:a16="http://schemas.microsoft.com/office/drawing/2014/main" id="{5C0FF75C-D453-425A-ADD0-E4B45A842B67}"/>
              </a:ext>
            </a:extLst>
          </p:cNvPr>
          <p:cNvSpPr/>
          <p:nvPr/>
        </p:nvSpPr>
        <p:spPr bwMode="auto">
          <a:xfrm>
            <a:off x="8162290" y="5113278"/>
            <a:ext cx="914400" cy="640080"/>
          </a:xfrm>
          <a:prstGeom prst="roundRect">
            <a:avLst/>
          </a:prstGeom>
          <a:solidFill>
            <a:srgbClr val="9FE6FF"/>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Small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buy-side users</a:t>
            </a:r>
          </a:p>
        </p:txBody>
      </p:sp>
      <p:grpSp>
        <p:nvGrpSpPr>
          <p:cNvPr id="66" name="Group 65">
            <a:extLst>
              <a:ext uri="{FF2B5EF4-FFF2-40B4-BE49-F238E27FC236}">
                <a16:creationId xmlns:a16="http://schemas.microsoft.com/office/drawing/2014/main" id="{F3BD90C8-EE49-4CA8-B7A7-8F5286DCD76F}"/>
              </a:ext>
            </a:extLst>
          </p:cNvPr>
          <p:cNvGrpSpPr/>
          <p:nvPr/>
        </p:nvGrpSpPr>
        <p:grpSpPr>
          <a:xfrm>
            <a:off x="7098594" y="3388769"/>
            <a:ext cx="1280160" cy="807708"/>
            <a:chOff x="3190350" y="3559038"/>
            <a:chExt cx="1280160" cy="807708"/>
          </a:xfrm>
        </p:grpSpPr>
        <p:sp>
          <p:nvSpPr>
            <p:cNvPr id="67" name="Oval 66">
              <a:extLst>
                <a:ext uri="{FF2B5EF4-FFF2-40B4-BE49-F238E27FC236}">
                  <a16:creationId xmlns:a16="http://schemas.microsoft.com/office/drawing/2014/main" id="{2032094F-238E-4EB5-98DB-E835C4DFEDA4}"/>
                </a:ext>
              </a:extLst>
            </p:cNvPr>
            <p:cNvSpPr/>
            <p:nvPr/>
          </p:nvSpPr>
          <p:spPr>
            <a:xfrm>
              <a:off x="3190350" y="3559038"/>
              <a:ext cx="1280160" cy="807708"/>
            </a:xfrm>
            <a:prstGeom prst="ellipse">
              <a:avLst/>
            </a:prstGeom>
            <a:solidFill>
              <a:schemeClr val="bg2">
                <a:lumMod val="25000"/>
              </a:schemeClr>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DFCC4535-119B-4010-9A9E-3008941897D8}"/>
                </a:ext>
              </a:extLst>
            </p:cNvPr>
            <p:cNvSpPr txBox="1"/>
            <p:nvPr/>
          </p:nvSpPr>
          <p:spPr>
            <a:xfrm>
              <a:off x="3227544" y="3670505"/>
              <a:ext cx="1205771"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Incumbent</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platform</a:t>
              </a:r>
            </a:p>
          </p:txBody>
        </p:sp>
      </p:grpSp>
      <p:cxnSp>
        <p:nvCxnSpPr>
          <p:cNvPr id="70" name="Straight Arrow Connector 69">
            <a:extLst>
              <a:ext uri="{FF2B5EF4-FFF2-40B4-BE49-F238E27FC236}">
                <a16:creationId xmlns:a16="http://schemas.microsoft.com/office/drawing/2014/main" id="{3192EF24-E808-4DCA-BA2E-3A8D3CA4E1B6}"/>
              </a:ext>
            </a:extLst>
          </p:cNvPr>
          <p:cNvCxnSpPr>
            <a:cxnSpLocks/>
          </p:cNvCxnSpPr>
          <p:nvPr/>
        </p:nvCxnSpPr>
        <p:spPr>
          <a:xfrm flipH="1">
            <a:off x="8345972" y="2474423"/>
            <a:ext cx="0" cy="32004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B558006-3E15-488E-B3B8-F78DD7EDD27E}"/>
              </a:ext>
            </a:extLst>
          </p:cNvPr>
          <p:cNvCxnSpPr>
            <a:cxnSpLocks/>
          </p:cNvCxnSpPr>
          <p:nvPr/>
        </p:nvCxnSpPr>
        <p:spPr>
          <a:xfrm>
            <a:off x="7207764" y="2474423"/>
            <a:ext cx="0" cy="32004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80AE5AAD-5B21-4467-8B97-D97FD8304D4C}"/>
              </a:ext>
            </a:extLst>
          </p:cNvPr>
          <p:cNvGrpSpPr/>
          <p:nvPr/>
        </p:nvGrpSpPr>
        <p:grpSpPr>
          <a:xfrm>
            <a:off x="5890253" y="3472583"/>
            <a:ext cx="1097280" cy="640080"/>
            <a:chOff x="3201953" y="3592686"/>
            <a:chExt cx="1097280" cy="640080"/>
          </a:xfrm>
        </p:grpSpPr>
        <p:sp>
          <p:nvSpPr>
            <p:cNvPr id="73" name="Oval 72">
              <a:extLst>
                <a:ext uri="{FF2B5EF4-FFF2-40B4-BE49-F238E27FC236}">
                  <a16:creationId xmlns:a16="http://schemas.microsoft.com/office/drawing/2014/main" id="{A2AB803A-540A-45C7-99B1-EF3268135998}"/>
                </a:ext>
              </a:extLst>
            </p:cNvPr>
            <p:cNvSpPr/>
            <p:nvPr/>
          </p:nvSpPr>
          <p:spPr>
            <a:xfrm>
              <a:off x="3201953" y="3592686"/>
              <a:ext cx="1097280" cy="640080"/>
            </a:xfrm>
            <a:prstGeom prst="ellipse">
              <a:avLst/>
            </a:prstGeom>
            <a:solidFill>
              <a:srgbClr val="00A1DA"/>
            </a:solidFill>
            <a:ln>
              <a:noFill/>
            </a:ln>
            <a:effectLst/>
          </p:spPr>
          <p:txBody>
            <a:bodyPr spcFirstLastPara="0" vert="horz" wrap="square" lIns="9144" tIns="9144" rIns="9144" bIns="9144"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740366AE-DA14-4009-BC09-A3CD86EB8A5A}"/>
                </a:ext>
              </a:extLst>
            </p:cNvPr>
            <p:cNvSpPr txBox="1"/>
            <p:nvPr/>
          </p:nvSpPr>
          <p:spPr>
            <a:xfrm>
              <a:off x="3201953" y="3627112"/>
              <a:ext cx="1097280" cy="45720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Substitute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platform</a:t>
              </a:r>
            </a:p>
          </p:txBody>
        </p:sp>
      </p:grpSp>
      <p:cxnSp>
        <p:nvCxnSpPr>
          <p:cNvPr id="75" name="Straight Arrow Connector 74">
            <a:extLst>
              <a:ext uri="{FF2B5EF4-FFF2-40B4-BE49-F238E27FC236}">
                <a16:creationId xmlns:a16="http://schemas.microsoft.com/office/drawing/2014/main" id="{2D648425-EEE8-4673-B047-27C853976838}"/>
              </a:ext>
            </a:extLst>
          </p:cNvPr>
          <p:cNvCxnSpPr>
            <a:cxnSpLocks/>
          </p:cNvCxnSpPr>
          <p:nvPr/>
        </p:nvCxnSpPr>
        <p:spPr>
          <a:xfrm flipH="1" flipV="1">
            <a:off x="6816551" y="4025158"/>
            <a:ext cx="306537" cy="45145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FA222F8-E1E2-40A9-9364-09C73F576588}"/>
              </a:ext>
            </a:extLst>
          </p:cNvPr>
          <p:cNvCxnSpPr>
            <a:cxnSpLocks/>
          </p:cNvCxnSpPr>
          <p:nvPr/>
        </p:nvCxnSpPr>
        <p:spPr>
          <a:xfrm>
            <a:off x="8330484" y="3121810"/>
            <a:ext cx="306537" cy="45145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2B8F539-A9CB-48D2-97DB-6B32BE9252A6}"/>
              </a:ext>
            </a:extLst>
          </p:cNvPr>
          <p:cNvCxnSpPr>
            <a:cxnSpLocks/>
          </p:cNvCxnSpPr>
          <p:nvPr/>
        </p:nvCxnSpPr>
        <p:spPr>
          <a:xfrm flipH="1">
            <a:off x="6818176" y="3128043"/>
            <a:ext cx="306537" cy="45145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Speech Bubble: Rectangle 87">
            <a:extLst>
              <a:ext uri="{FF2B5EF4-FFF2-40B4-BE49-F238E27FC236}">
                <a16:creationId xmlns:a16="http://schemas.microsoft.com/office/drawing/2014/main" id="{DF1AB08C-DD17-4598-B266-D17AA0BE3BA2}"/>
              </a:ext>
            </a:extLst>
          </p:cNvPr>
          <p:cNvSpPr/>
          <p:nvPr/>
        </p:nvSpPr>
        <p:spPr>
          <a:xfrm>
            <a:off x="9495783" y="4139713"/>
            <a:ext cx="1513652" cy="791513"/>
          </a:xfrm>
          <a:prstGeom prst="wedgeRectCallout">
            <a:avLst>
              <a:gd name="adj1" fmla="val -59178"/>
              <a:gd name="adj2" fmla="val -7628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Calibri" panose="020F0502020204030204"/>
                <a:ea typeface="+mn-ea"/>
                <a:cs typeface="Arial"/>
              </a:rPr>
              <a:t>Entry </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a:rPr>
              <a:t>from new rivals (requires </a:t>
            </a:r>
            <a:r>
              <a:rPr kumimoji="0" lang="en-US" sz="1200" b="1" i="1" u="none" strike="noStrike" kern="1200" cap="none" spc="0" normalizeH="0" baseline="0" noProof="0" dirty="0">
                <a:ln>
                  <a:noFill/>
                </a:ln>
                <a:solidFill>
                  <a:srgbClr val="000000"/>
                </a:solidFill>
                <a:effectLst/>
                <a:uLnTx/>
                <a:uFillTx/>
                <a:latin typeface="Calibri" panose="020F0502020204030204"/>
                <a:ea typeface="+mn-ea"/>
                <a:cs typeface="Arial"/>
              </a:rPr>
              <a:t>solving chicken &amp; egg problem</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a:rPr>
              <a: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90" name="Speech Bubble: Rectangle 89">
            <a:extLst>
              <a:ext uri="{FF2B5EF4-FFF2-40B4-BE49-F238E27FC236}">
                <a16:creationId xmlns:a16="http://schemas.microsoft.com/office/drawing/2014/main" id="{45403CBB-0857-45A2-AF68-D4CAE36152BA}"/>
              </a:ext>
            </a:extLst>
          </p:cNvPr>
          <p:cNvSpPr/>
          <p:nvPr/>
        </p:nvSpPr>
        <p:spPr>
          <a:xfrm>
            <a:off x="4885783" y="2540978"/>
            <a:ext cx="1250487" cy="817577"/>
          </a:xfrm>
          <a:prstGeom prst="wedgeRectCallout">
            <a:avLst>
              <a:gd name="adj1" fmla="val 49872"/>
              <a:gd name="adj2" fmla="val 7581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Substitution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(e.g., from a platform following a </a:t>
            </a:r>
            <a:r>
              <a:rPr kumimoji="0" lang="en-US" sz="1200" b="1"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niche strategy</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t>
            </a:r>
          </a:p>
        </p:txBody>
      </p:sp>
      <p:sp>
        <p:nvSpPr>
          <p:cNvPr id="92" name="TextBox 91">
            <a:extLst>
              <a:ext uri="{FF2B5EF4-FFF2-40B4-BE49-F238E27FC236}">
                <a16:creationId xmlns:a16="http://schemas.microsoft.com/office/drawing/2014/main" id="{ECED2FFC-BF9A-4FFE-9ABD-960EC6D5C1B9}"/>
              </a:ext>
            </a:extLst>
          </p:cNvPr>
          <p:cNvSpPr txBox="1"/>
          <p:nvPr/>
        </p:nvSpPr>
        <p:spPr>
          <a:xfrm>
            <a:off x="4885782" y="4486658"/>
            <a:ext cx="1250487" cy="646331"/>
          </a:xfrm>
          <a:prstGeom prst="wedgeRectCallout">
            <a:avLst>
              <a:gd name="adj1" fmla="val 100345"/>
              <a:gd name="adj2" fmla="val -24688"/>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1200" i="1">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Disintermediation</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(often facilitated by aggregators/tools)</a:t>
            </a:r>
          </a:p>
        </p:txBody>
      </p:sp>
      <p:sp>
        <p:nvSpPr>
          <p:cNvPr id="4" name="Isosceles Triangle 3">
            <a:extLst>
              <a:ext uri="{FF2B5EF4-FFF2-40B4-BE49-F238E27FC236}">
                <a16:creationId xmlns:a16="http://schemas.microsoft.com/office/drawing/2014/main" id="{82655ED3-8363-4BE9-8824-F35F7C7C7DD9}"/>
              </a:ext>
            </a:extLst>
          </p:cNvPr>
          <p:cNvSpPr/>
          <p:nvPr/>
        </p:nvSpPr>
        <p:spPr>
          <a:xfrm rot="12600000">
            <a:off x="9516615" y="2825209"/>
            <a:ext cx="262758" cy="805792"/>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Speech Bubble: Rectangle 85">
            <a:extLst>
              <a:ext uri="{FF2B5EF4-FFF2-40B4-BE49-F238E27FC236}">
                <a16:creationId xmlns:a16="http://schemas.microsoft.com/office/drawing/2014/main" id="{855E8962-47D1-4DB4-AF68-9502DF404243}"/>
              </a:ext>
            </a:extLst>
          </p:cNvPr>
          <p:cNvSpPr/>
          <p:nvPr/>
        </p:nvSpPr>
        <p:spPr>
          <a:xfrm>
            <a:off x="9434493" y="1902242"/>
            <a:ext cx="1516010" cy="1169625"/>
          </a:xfrm>
          <a:prstGeom prst="wedgeRectCallout">
            <a:avLst>
              <a:gd name="adj1" fmla="val -70399"/>
              <a:gd name="adj2" fmla="val -8129"/>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a:rPr>
              <a:t>Extent of </a:t>
            </a:r>
            <a:r>
              <a:rPr kumimoji="0" lang="en-US" sz="1200" b="1" i="1" u="none" strike="noStrike" kern="1200" cap="none" spc="0" normalizeH="0" baseline="0" noProof="0" dirty="0">
                <a:ln>
                  <a:noFill/>
                </a:ln>
                <a:solidFill>
                  <a:srgbClr val="000000"/>
                </a:solidFill>
                <a:effectLst/>
                <a:uLnTx/>
                <a:uFillTx/>
                <a:latin typeface="Calibri" panose="020F0502020204030204"/>
                <a:ea typeface="+mn-ea"/>
                <a:cs typeface="Arial"/>
              </a:rPr>
              <a:t>multi-homing </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a:rPr>
              <a:t>and switching (affects buyer and supplier power, which are connected; also affects competition with rivals)</a:t>
            </a:r>
            <a:endPar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8" name="Text Placeholder 7">
            <a:extLst>
              <a:ext uri="{FF2B5EF4-FFF2-40B4-BE49-F238E27FC236}">
                <a16:creationId xmlns:a16="http://schemas.microsoft.com/office/drawing/2014/main" id="{AB08024E-F145-EAB2-14E3-CFEE8BB96429}"/>
              </a:ext>
            </a:extLst>
          </p:cNvPr>
          <p:cNvSpPr>
            <a:spLocks noGrp="1"/>
          </p:cNvSpPr>
          <p:nvPr>
            <p:ph type="body" sz="half" idx="2"/>
          </p:nvPr>
        </p:nvSpPr>
        <p:spPr/>
        <p:txBody>
          <a:bodyPr/>
          <a:lstStyle/>
          <a:p>
            <a:endParaRPr lang="en-US" dirty="0"/>
          </a:p>
          <a:p>
            <a:r>
              <a:rPr lang="en-US" dirty="0"/>
              <a:t>Competition </a:t>
            </a:r>
            <a:r>
              <a:rPr lang="en-US" b="1" dirty="0"/>
              <a:t>between platforms</a:t>
            </a:r>
          </a:p>
          <a:p>
            <a:r>
              <a:rPr lang="en-US" dirty="0"/>
              <a:t>Competition </a:t>
            </a:r>
            <a:r>
              <a:rPr lang="en-US" b="1" dirty="0"/>
              <a:t>to displace a platform</a:t>
            </a:r>
          </a:p>
          <a:p>
            <a:r>
              <a:rPr lang="en-US" dirty="0"/>
              <a:t>Competition </a:t>
            </a:r>
            <a:r>
              <a:rPr lang="en-US" b="1" dirty="0"/>
              <a:t>on the platform</a:t>
            </a:r>
          </a:p>
        </p:txBody>
      </p:sp>
    </p:spTree>
    <p:extLst>
      <p:ext uri="{BB962C8B-B14F-4D97-AF65-F5344CB8AC3E}">
        <p14:creationId xmlns:p14="http://schemas.microsoft.com/office/powerpoint/2010/main" val="2220395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6DF933-1B7E-4E94-85E1-C07E7177149C}"/>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Example Threats to a Dominant Platform</a:t>
            </a:r>
            <a:br>
              <a:rPr lang="en-US" sz="3600" dirty="0">
                <a:solidFill>
                  <a:srgbClr val="FFFFFF"/>
                </a:solidFill>
              </a:rPr>
            </a:br>
            <a:br>
              <a:rPr lang="en-US" sz="3600" dirty="0">
                <a:solidFill>
                  <a:srgbClr val="FFFFFF"/>
                </a:solidFill>
              </a:rPr>
            </a:br>
            <a:r>
              <a:rPr lang="en-US" sz="3600" dirty="0">
                <a:solidFill>
                  <a:srgbClr val="FFFFFF"/>
                </a:solidFill>
              </a:rPr>
              <a:t>May motivate acquisition or “squashing” of threat</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471C4EE-4205-41A4-AD58-01B20CFCE119}"/>
              </a:ext>
            </a:extLst>
          </p:cNvPr>
          <p:cNvGraphicFramePr>
            <a:graphicFrameLocks noGrp="1"/>
          </p:cNvGraphicFramePr>
          <p:nvPr>
            <p:ph idx="1"/>
          </p:nvPr>
        </p:nvGraphicFramePr>
        <p:xfrm>
          <a:off x="4741863" y="202132"/>
          <a:ext cx="7126086" cy="6535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7306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CD2F-D13C-7FB3-5355-0D808A5851F1}"/>
              </a:ext>
            </a:extLst>
          </p:cNvPr>
          <p:cNvSpPr>
            <a:spLocks noGrp="1"/>
          </p:cNvSpPr>
          <p:nvPr>
            <p:ph type="title"/>
          </p:nvPr>
        </p:nvSpPr>
        <p:spPr/>
        <p:txBody>
          <a:bodyPr/>
          <a:lstStyle/>
          <a:p>
            <a:r>
              <a:rPr lang="en-US" dirty="0"/>
              <a:t>A Dynamic Theory of Self-Preferencing</a:t>
            </a:r>
          </a:p>
        </p:txBody>
      </p:sp>
      <p:sp>
        <p:nvSpPr>
          <p:cNvPr id="3" name="Content Placeholder 2">
            <a:extLst>
              <a:ext uri="{FF2B5EF4-FFF2-40B4-BE49-F238E27FC236}">
                <a16:creationId xmlns:a16="http://schemas.microsoft.com/office/drawing/2014/main" id="{D26E0E3A-D7F2-5533-74CA-7AF60A88A454}"/>
              </a:ext>
            </a:extLst>
          </p:cNvPr>
          <p:cNvSpPr>
            <a:spLocks noGrp="1"/>
          </p:cNvSpPr>
          <p:nvPr>
            <p:ph idx="1"/>
          </p:nvPr>
        </p:nvSpPr>
        <p:spPr>
          <a:xfrm>
            <a:off x="4800600" y="731520"/>
            <a:ext cx="6492240" cy="5781822"/>
          </a:xfrm>
        </p:spPr>
        <p:txBody>
          <a:bodyPr>
            <a:normAutofit lnSpcReduction="10000"/>
          </a:bodyPr>
          <a:lstStyle/>
          <a:p>
            <a:r>
              <a:rPr lang="en-US" dirty="0"/>
              <a:t>Platform tradeoff post-merger</a:t>
            </a:r>
          </a:p>
          <a:p>
            <a:pPr lvl="1"/>
            <a:r>
              <a:rPr lang="en-US" dirty="0"/>
              <a:t>Improve participant search &amp; selection vs.</a:t>
            </a:r>
          </a:p>
          <a:p>
            <a:pPr lvl="1"/>
            <a:r>
              <a:rPr lang="en-US" dirty="0"/>
              <a:t>Steer consumers to own product &amp; profit from sales</a:t>
            </a:r>
          </a:p>
          <a:p>
            <a:pPr lvl="1"/>
            <a:r>
              <a:rPr lang="en-US" dirty="0"/>
              <a:t>Harm competition </a:t>
            </a:r>
            <a:r>
              <a:rPr lang="en-US" b="1" i="1" dirty="0"/>
              <a:t>on the platform</a:t>
            </a:r>
            <a:r>
              <a:rPr lang="en-US" b="1" dirty="0"/>
              <a:t> </a:t>
            </a:r>
            <a:r>
              <a:rPr lang="en-US" dirty="0"/>
              <a:t>(from steering) and </a:t>
            </a:r>
            <a:r>
              <a:rPr lang="en-US" b="1" i="1" dirty="0"/>
              <a:t>off the platform</a:t>
            </a:r>
            <a:r>
              <a:rPr lang="en-US" dirty="0"/>
              <a:t> (less entry, competition in market for participant’s product)</a:t>
            </a:r>
          </a:p>
          <a:p>
            <a:r>
              <a:rPr lang="en-US" dirty="0"/>
              <a:t>Doesn’t competition between platforms discipline the platform?</a:t>
            </a:r>
          </a:p>
          <a:p>
            <a:pPr lvl="1"/>
            <a:r>
              <a:rPr lang="en-US" dirty="0"/>
              <a:t>Few participants will leave if, for example, the switching costs are relatively high or if the advantaged product is a small component of the overall set of services those participants access on the platform. </a:t>
            </a:r>
          </a:p>
          <a:p>
            <a:pPr lvl="1"/>
            <a:r>
              <a:rPr lang="en-US" b="1" dirty="0"/>
              <a:t>Long run:</a:t>
            </a:r>
            <a:r>
              <a:rPr lang="en-US" dirty="0"/>
              <a:t> </a:t>
            </a:r>
          </a:p>
          <a:p>
            <a:pPr lvl="2"/>
            <a:r>
              <a:rPr lang="en-US" sz="1600" b="1" dirty="0"/>
              <a:t>Few participants will leave </a:t>
            </a:r>
            <a:r>
              <a:rPr lang="en-US" sz="1600" dirty="0"/>
              <a:t>if scale economies, network effects, or entry barriers enable the advantaged product to eventually gain market power of its own, with rivals of the advantaged product exiting or becoming less attractive. </a:t>
            </a:r>
          </a:p>
          <a:p>
            <a:pPr lvl="2"/>
            <a:r>
              <a:rPr lang="en-US" sz="1600" dirty="0"/>
              <a:t>After these dynamics play out, </a:t>
            </a:r>
            <a:r>
              <a:rPr lang="en-US" sz="1600" b="1" dirty="0"/>
              <a:t>competing platform does not have superior offering</a:t>
            </a:r>
            <a:r>
              <a:rPr lang="en-US" sz="1600" dirty="0"/>
              <a:t> from improving search for this product</a:t>
            </a:r>
          </a:p>
          <a:p>
            <a:pPr lvl="2"/>
            <a:r>
              <a:rPr lang="en-US" sz="1600" b="1" dirty="0"/>
              <a:t>Dominant firm gains more dominance by going exclusive</a:t>
            </a:r>
            <a:r>
              <a:rPr lang="en-US" sz="1600" dirty="0"/>
              <a:t>, which makes rival platforms less attractive, harming competition between platforms</a:t>
            </a:r>
          </a:p>
        </p:txBody>
      </p:sp>
      <p:sp>
        <p:nvSpPr>
          <p:cNvPr id="4" name="Text Placeholder 3">
            <a:extLst>
              <a:ext uri="{FF2B5EF4-FFF2-40B4-BE49-F238E27FC236}">
                <a16:creationId xmlns:a16="http://schemas.microsoft.com/office/drawing/2014/main" id="{13BD4BEE-E30E-331D-8CBD-2EE0956C1850}"/>
              </a:ext>
            </a:extLst>
          </p:cNvPr>
          <p:cNvSpPr>
            <a:spLocks noGrp="1"/>
          </p:cNvSpPr>
          <p:nvPr>
            <p:ph type="body" sz="half" idx="2"/>
          </p:nvPr>
        </p:nvSpPr>
        <p:spPr/>
        <p:txBody>
          <a:bodyPr/>
          <a:lstStyle/>
          <a:p>
            <a:r>
              <a:rPr lang="en-US" dirty="0"/>
              <a:t>What happens to the merging firms’ incentives when:</a:t>
            </a:r>
          </a:p>
          <a:p>
            <a:pPr marL="285750" indent="-285750">
              <a:buFont typeface="Arial" panose="020B0604020202020204" pitchFamily="34" charset="0"/>
              <a:buChar char="•"/>
            </a:pPr>
            <a:r>
              <a:rPr lang="en-US" dirty="0"/>
              <a:t>Platform with substantial market power buys a platform participant</a:t>
            </a:r>
          </a:p>
          <a:p>
            <a:pPr marL="285750" indent="-285750">
              <a:buFont typeface="Arial" panose="020B0604020202020204" pitchFamily="34" charset="0"/>
              <a:buChar char="•"/>
            </a:pPr>
            <a:r>
              <a:rPr lang="en-US" dirty="0"/>
              <a:t>There are </a:t>
            </a:r>
            <a:r>
              <a:rPr lang="en-US" b="1" dirty="0"/>
              <a:t>scale economies or entry barriers </a:t>
            </a:r>
            <a:r>
              <a:rPr lang="en-US" dirty="0"/>
              <a:t>for the participant’s product</a:t>
            </a:r>
          </a:p>
        </p:txBody>
      </p:sp>
    </p:spTree>
    <p:extLst>
      <p:ext uri="{BB962C8B-B14F-4D97-AF65-F5344CB8AC3E}">
        <p14:creationId xmlns:p14="http://schemas.microsoft.com/office/powerpoint/2010/main" val="616737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2E5F-8F5A-483C-8B0D-4DC5F70D8984}"/>
              </a:ext>
            </a:extLst>
          </p:cNvPr>
          <p:cNvSpPr>
            <a:spLocks noGrp="1"/>
          </p:cNvSpPr>
          <p:nvPr>
            <p:ph type="title"/>
          </p:nvPr>
        </p:nvSpPr>
        <p:spPr>
          <a:xfrm>
            <a:off x="457200" y="594359"/>
            <a:ext cx="3200400" cy="1656675"/>
          </a:xfrm>
        </p:spPr>
        <p:txBody>
          <a:bodyPr/>
          <a:lstStyle/>
          <a:p>
            <a:r>
              <a:rPr lang="en-US" dirty="0"/>
              <a:t>Implications of Partial Multi-homing</a:t>
            </a:r>
          </a:p>
        </p:txBody>
      </p:sp>
      <p:sp>
        <p:nvSpPr>
          <p:cNvPr id="4" name="Text Placeholder 3">
            <a:extLst>
              <a:ext uri="{FF2B5EF4-FFF2-40B4-BE49-F238E27FC236}">
                <a16:creationId xmlns:a16="http://schemas.microsoft.com/office/drawing/2014/main" id="{FF458B87-D24A-4A81-9A86-DC4898D9C236}"/>
              </a:ext>
            </a:extLst>
          </p:cNvPr>
          <p:cNvSpPr>
            <a:spLocks noGrp="1"/>
          </p:cNvSpPr>
          <p:nvPr>
            <p:ph type="body" sz="half" idx="2"/>
          </p:nvPr>
        </p:nvSpPr>
        <p:spPr>
          <a:xfrm>
            <a:off x="457199" y="2345508"/>
            <a:ext cx="3449923" cy="4338698"/>
          </a:xfrm>
        </p:spPr>
        <p:txBody>
          <a:bodyPr>
            <a:normAutofit/>
          </a:bodyPr>
          <a:lstStyle/>
          <a:p>
            <a:r>
              <a:rPr lang="en-US" sz="2000" b="1" dirty="0"/>
              <a:t>Endogenous homing model sketch:</a:t>
            </a:r>
          </a:p>
          <a:p>
            <a:pPr marL="285750" indent="-285750">
              <a:buFont typeface="Arial" panose="020B0604020202020204" pitchFamily="34" charset="0"/>
              <a:buChar char="•"/>
            </a:pPr>
            <a:r>
              <a:rPr lang="en-US" sz="1900" dirty="0"/>
              <a:t>Participants face some costs to join and engage with each platform</a:t>
            </a:r>
          </a:p>
          <a:p>
            <a:pPr marL="285750" indent="-285750">
              <a:buFont typeface="Arial" panose="020B0604020202020204" pitchFamily="34" charset="0"/>
              <a:buChar char="•"/>
            </a:pPr>
            <a:r>
              <a:rPr lang="en-US" sz="1900" dirty="0"/>
              <a:t>Participants have heterogeneous costs and value to participation</a:t>
            </a:r>
          </a:p>
          <a:p>
            <a:pPr marL="285750" indent="-285750">
              <a:buFont typeface="Arial" panose="020B0604020202020204" pitchFamily="34" charset="0"/>
              <a:buChar char="•"/>
            </a:pPr>
            <a:r>
              <a:rPr lang="en-US" sz="1900" dirty="0"/>
              <a:t>Some participants on one side single home (here, take as given)</a:t>
            </a:r>
          </a:p>
          <a:p>
            <a:pPr marL="285750"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0AB9E1DF-5442-439F-BA40-C52A7AA1156B}"/>
              </a:ext>
            </a:extLst>
          </p:cNvPr>
          <p:cNvSpPr/>
          <p:nvPr/>
        </p:nvSpPr>
        <p:spPr>
          <a:xfrm>
            <a:off x="4585751" y="4452826"/>
            <a:ext cx="7000463" cy="2185214"/>
          </a:xfrm>
          <a:prstGeom prst="rect">
            <a:avLst/>
          </a:prstGeom>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marR="0" lvl="0"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Platform that has exclusive access to one set of constituents gains by</a:t>
            </a:r>
          </a:p>
          <a:p>
            <a:pPr marL="628650"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Using price discrimination to charge for access to this group</a:t>
            </a:r>
          </a:p>
          <a:p>
            <a:pPr marL="628650"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Some constituents on the other side of the market may (endogenously) single home, choose the platform with exclusive access</a:t>
            </a:r>
          </a:p>
          <a:p>
            <a:pPr marL="628650"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Advantaged platform higher take rate; forces towards unraveling</a:t>
            </a:r>
          </a:p>
          <a:p>
            <a:pPr marL="171450" marR="0" lvl="0"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Note: theory literature is underdeveloped</a:t>
            </a:r>
          </a:p>
        </p:txBody>
      </p:sp>
      <p:sp>
        <p:nvSpPr>
          <p:cNvPr id="7" name="Rectangle 6">
            <a:extLst>
              <a:ext uri="{FF2B5EF4-FFF2-40B4-BE49-F238E27FC236}">
                <a16:creationId xmlns:a16="http://schemas.microsoft.com/office/drawing/2014/main" id="{6F169FB6-CF09-41B4-B46E-CD433F5188ED}"/>
              </a:ext>
            </a:extLst>
          </p:cNvPr>
          <p:cNvSpPr/>
          <p:nvPr/>
        </p:nvSpPr>
        <p:spPr bwMode="auto">
          <a:xfrm>
            <a:off x="6926951" y="1061778"/>
            <a:ext cx="2560320" cy="274320"/>
          </a:xfrm>
          <a:prstGeom prst="rect">
            <a:avLst/>
          </a:prstGeom>
          <a:noFill/>
          <a:ln w="6350" cmpd="sng">
            <a:noFill/>
            <a:headEnd/>
            <a:tailEnd/>
          </a:ln>
        </p:spPr>
        <p:style>
          <a:lnRef idx="2">
            <a:schemeClr val="dk1"/>
          </a:lnRef>
          <a:fillRef idx="1">
            <a:schemeClr val="lt1"/>
          </a:fillRef>
          <a:effectRef idx="0">
            <a:schemeClr val="dk1"/>
          </a:effectRef>
          <a:fontRef idx="minor">
            <a:schemeClr val="dk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a:cs typeface="Tahoma"/>
              </a:rPr>
              <a:t>Platforms / Intermediaries</a:t>
            </a:r>
          </a:p>
        </p:txBody>
      </p:sp>
      <p:sp>
        <p:nvSpPr>
          <p:cNvPr id="10" name="Rectangle 9">
            <a:extLst>
              <a:ext uri="{FF2B5EF4-FFF2-40B4-BE49-F238E27FC236}">
                <a16:creationId xmlns:a16="http://schemas.microsoft.com/office/drawing/2014/main" id="{C2C8737F-6FAB-4A97-AF55-4F0585113710}"/>
              </a:ext>
            </a:extLst>
          </p:cNvPr>
          <p:cNvSpPr/>
          <p:nvPr/>
        </p:nvSpPr>
        <p:spPr bwMode="auto">
          <a:xfrm>
            <a:off x="4095416" y="1061778"/>
            <a:ext cx="2560320" cy="274320"/>
          </a:xfrm>
          <a:prstGeom prst="rect">
            <a:avLst/>
          </a:prstGeom>
          <a:noFill/>
          <a:ln w="6350" cmpd="sng">
            <a:noFill/>
            <a:headEnd/>
            <a:tailEnd/>
          </a:ln>
        </p:spPr>
        <p:style>
          <a:lnRef idx="2">
            <a:schemeClr val="dk1"/>
          </a:lnRef>
          <a:fillRef idx="1">
            <a:schemeClr val="lt1"/>
          </a:fillRef>
          <a:effectRef idx="0">
            <a:schemeClr val="dk1"/>
          </a:effectRef>
          <a:fontRef idx="minor">
            <a:schemeClr val="dk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a:cs typeface="Tahoma"/>
              </a:rPr>
              <a:t>Supply-side</a:t>
            </a:r>
          </a:p>
        </p:txBody>
      </p:sp>
      <p:sp>
        <p:nvSpPr>
          <p:cNvPr id="11" name="Rectangle 10">
            <a:extLst>
              <a:ext uri="{FF2B5EF4-FFF2-40B4-BE49-F238E27FC236}">
                <a16:creationId xmlns:a16="http://schemas.microsoft.com/office/drawing/2014/main" id="{D2E31D54-1C71-4F8A-81BC-7EF9D80C676B}"/>
              </a:ext>
            </a:extLst>
          </p:cNvPr>
          <p:cNvSpPr/>
          <p:nvPr/>
        </p:nvSpPr>
        <p:spPr bwMode="auto">
          <a:xfrm>
            <a:off x="9758486" y="1061778"/>
            <a:ext cx="2560320" cy="274320"/>
          </a:xfrm>
          <a:prstGeom prst="rect">
            <a:avLst/>
          </a:prstGeom>
          <a:noFill/>
          <a:ln w="6350" cmpd="sng">
            <a:noFill/>
            <a:headEnd/>
            <a:tailEnd/>
          </a:ln>
        </p:spPr>
        <p:style>
          <a:lnRef idx="2">
            <a:schemeClr val="dk1"/>
          </a:lnRef>
          <a:fillRef idx="1">
            <a:schemeClr val="lt1"/>
          </a:fillRef>
          <a:effectRef idx="0">
            <a:schemeClr val="dk1"/>
          </a:effectRef>
          <a:fontRef idx="minor">
            <a:schemeClr val="dk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a:cs typeface="Tahoma"/>
              </a:rPr>
              <a:t>Demand-side</a:t>
            </a:r>
          </a:p>
        </p:txBody>
      </p:sp>
      <p:pic>
        <p:nvPicPr>
          <p:cNvPr id="17" name="Picture 16" descr="Image result for people icon">
            <a:extLst>
              <a:ext uri="{FF2B5EF4-FFF2-40B4-BE49-F238E27FC236}">
                <a16:creationId xmlns:a16="http://schemas.microsoft.com/office/drawing/2014/main" id="{1C0FE763-9C99-4EDC-BBFD-FBC578F75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166" y="1915181"/>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ce Cream Stand Icons - Download Free Vector Icons | Noun Project">
            <a:extLst>
              <a:ext uri="{FF2B5EF4-FFF2-40B4-BE49-F238E27FC236}">
                <a16:creationId xmlns:a16="http://schemas.microsoft.com/office/drawing/2014/main" id="{FE851CDA-5153-4605-943A-F6EA4E2E0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287" y="1601299"/>
            <a:ext cx="1183093" cy="11830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ocal Marketplace Icons - Download Free Vector Icons | Noun Project">
            <a:extLst>
              <a:ext uri="{FF2B5EF4-FFF2-40B4-BE49-F238E27FC236}">
                <a16:creationId xmlns:a16="http://schemas.microsoft.com/office/drawing/2014/main" id="{ACED949F-3B14-4363-9301-63B019DC2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353" y="1370838"/>
            <a:ext cx="1367303" cy="13673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cal Marketplace Icons - Download Free Vector Icons | Noun Project">
            <a:extLst>
              <a:ext uri="{FF2B5EF4-FFF2-40B4-BE49-F238E27FC236}">
                <a16:creationId xmlns:a16="http://schemas.microsoft.com/office/drawing/2014/main" id="{B4893449-04E9-4B64-8E76-92E925981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459" y="2926080"/>
            <a:ext cx="1367303" cy="1367303"/>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Left-Right 23">
            <a:extLst>
              <a:ext uri="{FF2B5EF4-FFF2-40B4-BE49-F238E27FC236}">
                <a16:creationId xmlns:a16="http://schemas.microsoft.com/office/drawing/2014/main" id="{1EC4D792-ADAB-4B8B-B7AE-BD324FDF8BAC}"/>
              </a:ext>
            </a:extLst>
          </p:cNvPr>
          <p:cNvSpPr/>
          <p:nvPr/>
        </p:nvSpPr>
        <p:spPr>
          <a:xfrm>
            <a:off x="6705494" y="2251034"/>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Left-Right 25">
            <a:extLst>
              <a:ext uri="{FF2B5EF4-FFF2-40B4-BE49-F238E27FC236}">
                <a16:creationId xmlns:a16="http://schemas.microsoft.com/office/drawing/2014/main" id="{A80E85BB-1726-46AE-9703-FBFCF289E848}"/>
              </a:ext>
            </a:extLst>
          </p:cNvPr>
          <p:cNvSpPr/>
          <p:nvPr/>
        </p:nvSpPr>
        <p:spPr>
          <a:xfrm rot="2852691">
            <a:off x="6587703" y="2858232"/>
            <a:ext cx="890586" cy="1356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Left-Right 27">
            <a:extLst>
              <a:ext uri="{FF2B5EF4-FFF2-40B4-BE49-F238E27FC236}">
                <a16:creationId xmlns:a16="http://schemas.microsoft.com/office/drawing/2014/main" id="{D5405B5C-ABFE-47A1-9F54-1215F832A84B}"/>
              </a:ext>
            </a:extLst>
          </p:cNvPr>
          <p:cNvSpPr/>
          <p:nvPr/>
        </p:nvSpPr>
        <p:spPr>
          <a:xfrm rot="18528118">
            <a:off x="8855565" y="2843031"/>
            <a:ext cx="890586" cy="1356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Left-Right 28">
            <a:extLst>
              <a:ext uri="{FF2B5EF4-FFF2-40B4-BE49-F238E27FC236}">
                <a16:creationId xmlns:a16="http://schemas.microsoft.com/office/drawing/2014/main" id="{EF6C587C-D5DE-4CBA-BE69-E31DC5ADC996}"/>
              </a:ext>
            </a:extLst>
          </p:cNvPr>
          <p:cNvSpPr/>
          <p:nvPr/>
        </p:nvSpPr>
        <p:spPr>
          <a:xfrm>
            <a:off x="8939851" y="2194254"/>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Ice Cream Stand Icons - Download Free Vector Icons | Noun Project">
            <a:extLst>
              <a:ext uri="{FF2B5EF4-FFF2-40B4-BE49-F238E27FC236}">
                <a16:creationId xmlns:a16="http://schemas.microsoft.com/office/drawing/2014/main" id="{96667732-169E-347E-F700-28E284329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817" y="3055515"/>
            <a:ext cx="869518" cy="8695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people icon">
            <a:extLst>
              <a:ext uri="{FF2B5EF4-FFF2-40B4-BE49-F238E27FC236}">
                <a16:creationId xmlns:a16="http://schemas.microsoft.com/office/drawing/2014/main" id="{79DEFD91-9AAD-9E8A-53F1-FEB3370DCE0B}"/>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166" y="3157297"/>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Left-Right 13">
            <a:extLst>
              <a:ext uri="{FF2B5EF4-FFF2-40B4-BE49-F238E27FC236}">
                <a16:creationId xmlns:a16="http://schemas.microsoft.com/office/drawing/2014/main" id="{1E8CBEA1-D096-8039-A9AB-C13D0F2FB2F3}"/>
              </a:ext>
            </a:extLst>
          </p:cNvPr>
          <p:cNvSpPr/>
          <p:nvPr/>
        </p:nvSpPr>
        <p:spPr>
          <a:xfrm>
            <a:off x="9046052" y="3568777"/>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872ABFC7-9A26-3EF9-1524-E25A29847EC3}"/>
              </a:ext>
            </a:extLst>
          </p:cNvPr>
          <p:cNvSpPr/>
          <p:nvPr/>
        </p:nvSpPr>
        <p:spPr>
          <a:xfrm rot="2227136">
            <a:off x="8899309" y="2910639"/>
            <a:ext cx="1565484" cy="33868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BD14096-CE87-D1AD-A158-94FA6CB4325C}"/>
              </a:ext>
            </a:extLst>
          </p:cNvPr>
          <p:cNvSpPr txBox="1"/>
          <p:nvPr/>
        </p:nvSpPr>
        <p:spPr>
          <a:xfrm>
            <a:off x="9714939" y="2977119"/>
            <a:ext cx="38183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X</a:t>
            </a:r>
          </a:p>
        </p:txBody>
      </p:sp>
      <p:sp>
        <p:nvSpPr>
          <p:cNvPr id="23" name="Arrow: Left-Right 22">
            <a:extLst>
              <a:ext uri="{FF2B5EF4-FFF2-40B4-BE49-F238E27FC236}">
                <a16:creationId xmlns:a16="http://schemas.microsoft.com/office/drawing/2014/main" id="{82F1814B-4AAF-B141-2A73-973F768324DD}"/>
              </a:ext>
            </a:extLst>
          </p:cNvPr>
          <p:cNvSpPr/>
          <p:nvPr/>
        </p:nvSpPr>
        <p:spPr>
          <a:xfrm>
            <a:off x="6760048" y="3585675"/>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Left-Right 26">
            <a:extLst>
              <a:ext uri="{FF2B5EF4-FFF2-40B4-BE49-F238E27FC236}">
                <a16:creationId xmlns:a16="http://schemas.microsoft.com/office/drawing/2014/main" id="{BFE4EF82-CA1A-8944-B77D-B4063500D079}"/>
              </a:ext>
            </a:extLst>
          </p:cNvPr>
          <p:cNvSpPr/>
          <p:nvPr/>
        </p:nvSpPr>
        <p:spPr>
          <a:xfrm rot="19164969">
            <a:off x="6016584" y="2828328"/>
            <a:ext cx="1449519" cy="348008"/>
          </a:xfrm>
          <a:prstGeom prst="lef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C9FFB67-2FB2-0EC7-30C4-3CB913FADC5A}"/>
              </a:ext>
            </a:extLst>
          </p:cNvPr>
          <p:cNvSpPr txBox="1"/>
          <p:nvPr/>
        </p:nvSpPr>
        <p:spPr>
          <a:xfrm>
            <a:off x="6369645" y="2910879"/>
            <a:ext cx="35137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73782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0A67C8-A4B7-4310-AA70-AE0189479FB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4" imgW="353" imgH="353" progId="TCLayout.ActiveDocument.1">
                  <p:embed/>
                </p:oleObj>
              </mc:Choice>
              <mc:Fallback>
                <p:oleObj name="think-cell Slide" r:id="rId4" imgW="353" imgH="353" progId="TCLayout.ActiveDocument.1">
                  <p:embed/>
                  <p:pic>
                    <p:nvPicPr>
                      <p:cNvPr id="6" name="Object 5" hidden="1">
                        <a:extLst>
                          <a:ext uri="{FF2B5EF4-FFF2-40B4-BE49-F238E27FC236}">
                            <a16:creationId xmlns:a16="http://schemas.microsoft.com/office/drawing/2014/main" id="{530A67C8-A4B7-4310-AA70-AE0189479F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7CE7557-EB64-44F0-8B5D-C24032F16A13}"/>
              </a:ext>
            </a:extLst>
          </p:cNvPr>
          <p:cNvSpPr>
            <a:spLocks noGrp="1"/>
          </p:cNvSpPr>
          <p:nvPr>
            <p:ph type="title"/>
          </p:nvPr>
        </p:nvSpPr>
        <p:spPr>
          <a:xfrm>
            <a:off x="1097279" y="286603"/>
            <a:ext cx="10726125" cy="1450757"/>
          </a:xfrm>
        </p:spPr>
        <p:txBody>
          <a:bodyPr vert="horz">
            <a:normAutofit/>
          </a:bodyPr>
          <a:lstStyle/>
          <a:p>
            <a:r>
              <a:rPr lang="en-US" sz="5300" dirty="0"/>
              <a:t>What interferes with multi-homing?</a:t>
            </a:r>
            <a:endParaRPr lang="en-US" sz="4900" i="1" dirty="0"/>
          </a:p>
        </p:txBody>
      </p:sp>
      <p:sp>
        <p:nvSpPr>
          <p:cNvPr id="9" name="Text Placeholder 8">
            <a:extLst>
              <a:ext uri="{FF2B5EF4-FFF2-40B4-BE49-F238E27FC236}">
                <a16:creationId xmlns:a16="http://schemas.microsoft.com/office/drawing/2014/main" id="{8BC2D660-C7B8-4EBA-99FF-9B56FCFC6061}"/>
              </a:ext>
            </a:extLst>
          </p:cNvPr>
          <p:cNvSpPr>
            <a:spLocks noGrp="1"/>
          </p:cNvSpPr>
          <p:nvPr>
            <p:ph type="body" idx="1"/>
          </p:nvPr>
        </p:nvSpPr>
        <p:spPr>
          <a:xfrm>
            <a:off x="1097280" y="1846052"/>
            <a:ext cx="4446270" cy="736282"/>
          </a:xfrm>
        </p:spPr>
        <p:txBody>
          <a:bodyPr/>
          <a:lstStyle/>
          <a:p>
            <a:r>
              <a:rPr lang="en-US" dirty="0"/>
              <a:t>Common impediments</a:t>
            </a:r>
          </a:p>
        </p:txBody>
      </p:sp>
      <p:sp>
        <p:nvSpPr>
          <p:cNvPr id="10" name="Content Placeholder 9">
            <a:extLst>
              <a:ext uri="{FF2B5EF4-FFF2-40B4-BE49-F238E27FC236}">
                <a16:creationId xmlns:a16="http://schemas.microsoft.com/office/drawing/2014/main" id="{BA76773D-29ED-4B83-B3D7-7C2709CE7803}"/>
              </a:ext>
            </a:extLst>
          </p:cNvPr>
          <p:cNvSpPr>
            <a:spLocks noGrp="1"/>
          </p:cNvSpPr>
          <p:nvPr>
            <p:ph sz="half" idx="2"/>
          </p:nvPr>
        </p:nvSpPr>
        <p:spPr>
          <a:xfrm>
            <a:off x="1097279" y="2582334"/>
            <a:ext cx="4446269" cy="2665527"/>
          </a:xfrm>
        </p:spPr>
        <p:txBody>
          <a:bodyPr vert="horz" lIns="0" tIns="45720" rIns="0" bIns="45720" rtlCol="0" anchor="t">
            <a:normAutofit/>
          </a:bodyPr>
          <a:lstStyle/>
          <a:p>
            <a:pPr marL="342900" indent="-228600">
              <a:buFont typeface="Arial" panose="020B0604020202020204" pitchFamily="34" charset="0"/>
              <a:buChar char="•"/>
            </a:pPr>
            <a:r>
              <a:rPr lang="en-US" dirty="0"/>
              <a:t>Long purchase cycle </a:t>
            </a:r>
          </a:p>
          <a:p>
            <a:pPr marL="635000" lvl="1" indent="-228600">
              <a:buFont typeface="Arial" panose="020B0604020202020204" pitchFamily="34" charset="0"/>
              <a:buChar char="•"/>
            </a:pPr>
            <a:r>
              <a:rPr lang="en-US" dirty="0"/>
              <a:t>Using platform requires complementary investment</a:t>
            </a:r>
          </a:p>
          <a:p>
            <a:pPr marL="635000" lvl="1" indent="-228600">
              <a:buFont typeface="Arial" panose="020B0604020202020204" pitchFamily="34" charset="0"/>
              <a:buChar char="•"/>
            </a:pPr>
            <a:r>
              <a:rPr lang="en-US" dirty="0"/>
              <a:t>E.g. hardware (device/console) purchased alongside software platform</a:t>
            </a:r>
            <a:endParaRPr lang="en-US" dirty="0">
              <a:cs typeface="Calibri"/>
            </a:endParaRPr>
          </a:p>
          <a:p>
            <a:pPr marL="342900" indent="-228600">
              <a:buFont typeface="Arial" panose="020B0604020202020204" pitchFamily="34" charset="0"/>
              <a:buChar char="•"/>
            </a:pPr>
            <a:r>
              <a:rPr lang="en-US" dirty="0"/>
              <a:t>Time, location, context-sensitive demand/supply</a:t>
            </a:r>
          </a:p>
          <a:p>
            <a:pPr marL="635000" lvl="1" indent="-228600">
              <a:buFont typeface="Arial" panose="020B0604020202020204" pitchFamily="34" charset="0"/>
              <a:buChar char="•"/>
            </a:pPr>
            <a:r>
              <a:rPr lang="en-US" dirty="0">
                <a:cs typeface="Calibri"/>
              </a:rPr>
              <a:t>Mobile activities</a:t>
            </a:r>
          </a:p>
          <a:p>
            <a:pPr marL="342900" indent="-228600">
              <a:buFont typeface="Arial" panose="020B0604020202020204" pitchFamily="34" charset="0"/>
              <a:buChar char="•"/>
            </a:pPr>
            <a:endParaRPr lang="en-US" dirty="0"/>
          </a:p>
        </p:txBody>
      </p:sp>
      <p:sp>
        <p:nvSpPr>
          <p:cNvPr id="11" name="Text Placeholder 10">
            <a:extLst>
              <a:ext uri="{FF2B5EF4-FFF2-40B4-BE49-F238E27FC236}">
                <a16:creationId xmlns:a16="http://schemas.microsoft.com/office/drawing/2014/main" id="{25807488-554D-4EA5-B7A8-0E202C759CFC}"/>
              </a:ext>
            </a:extLst>
          </p:cNvPr>
          <p:cNvSpPr>
            <a:spLocks noGrp="1"/>
          </p:cNvSpPr>
          <p:nvPr>
            <p:ph type="body" sz="quarter" idx="3"/>
          </p:nvPr>
        </p:nvSpPr>
        <p:spPr>
          <a:xfrm>
            <a:off x="5781675" y="1846052"/>
            <a:ext cx="5374005" cy="736282"/>
          </a:xfrm>
        </p:spPr>
        <p:txBody>
          <a:bodyPr/>
          <a:lstStyle/>
          <a:p>
            <a:r>
              <a:rPr lang="en-US" dirty="0"/>
              <a:t>Platform actions to reduce multi-homing</a:t>
            </a:r>
          </a:p>
        </p:txBody>
      </p:sp>
      <p:sp>
        <p:nvSpPr>
          <p:cNvPr id="12" name="Content Placeholder 11">
            <a:extLst>
              <a:ext uri="{FF2B5EF4-FFF2-40B4-BE49-F238E27FC236}">
                <a16:creationId xmlns:a16="http://schemas.microsoft.com/office/drawing/2014/main" id="{563EDC6C-A850-4516-8867-10AED86099D2}"/>
              </a:ext>
            </a:extLst>
          </p:cNvPr>
          <p:cNvSpPr>
            <a:spLocks noGrp="1"/>
          </p:cNvSpPr>
          <p:nvPr>
            <p:ph sz="quarter" idx="4"/>
          </p:nvPr>
        </p:nvSpPr>
        <p:spPr>
          <a:xfrm>
            <a:off x="5781675" y="2582334"/>
            <a:ext cx="5737663" cy="2665527"/>
          </a:xfrm>
        </p:spPr>
        <p:txBody>
          <a:bodyPr vert="horz" lIns="0" tIns="45720" rIns="0" bIns="45720" rtlCol="0">
            <a:normAutofit/>
          </a:bodyPr>
          <a:lstStyle/>
          <a:p>
            <a:pPr marL="342900" indent="-228600">
              <a:buFont typeface="Arial" panose="020B0604020202020204" pitchFamily="34" charset="0"/>
              <a:buChar char="•"/>
            </a:pPr>
            <a:r>
              <a:rPr lang="en-US" dirty="0"/>
              <a:t>Limiting access to users through long-term exclusive contracts or technical provisions </a:t>
            </a:r>
          </a:p>
          <a:p>
            <a:pPr marL="342900" indent="-228600">
              <a:buFont typeface="Arial" panose="020B0604020202020204" pitchFamily="34" charset="0"/>
              <a:buChar char="•"/>
            </a:pPr>
            <a:r>
              <a:rPr lang="en-US" dirty="0"/>
              <a:t>Loyalty programs/non-linear pricing</a:t>
            </a:r>
          </a:p>
          <a:p>
            <a:pPr marL="342900" indent="-228600">
              <a:buFont typeface="Arial" panose="020B0604020202020204" pitchFamily="34" charset="0"/>
              <a:buChar char="•"/>
            </a:pPr>
            <a:r>
              <a:rPr lang="en-US" dirty="0"/>
              <a:t>Artificial switching costs</a:t>
            </a:r>
          </a:p>
          <a:p>
            <a:pPr marL="342900" indent="-228600">
              <a:buFont typeface="Arial" panose="020B0604020202020204" pitchFamily="34" charset="0"/>
              <a:buChar char="•"/>
            </a:pPr>
            <a:r>
              <a:rPr lang="en-US" b="1" dirty="0"/>
              <a:t>Platform expands or contracts into adjacent areas or tools and takes actions to self-preference or create friction for participant multi-homing</a:t>
            </a:r>
          </a:p>
          <a:p>
            <a:pPr marL="342900" indent="-228600">
              <a:buFont typeface="Arial" panose="020B0604020202020204" pitchFamily="34" charset="0"/>
              <a:buChar char="•"/>
            </a:pPr>
            <a:endParaRPr lang="en-US" dirty="0"/>
          </a:p>
          <a:p>
            <a:pPr marL="342900" indent="-228600">
              <a:buFont typeface="Arial" panose="020B0604020202020204" pitchFamily="34" charset="0"/>
              <a:buChar char="•"/>
            </a:pPr>
            <a:endParaRPr lang="en-US" dirty="0"/>
          </a:p>
        </p:txBody>
      </p:sp>
    </p:spTree>
    <p:extLst>
      <p:ext uri="{BB962C8B-B14F-4D97-AF65-F5344CB8AC3E}">
        <p14:creationId xmlns:p14="http://schemas.microsoft.com/office/powerpoint/2010/main" val="678990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FF6B-CC7B-4D0A-BE35-CE231AF9FBD6}"/>
              </a:ext>
            </a:extLst>
          </p:cNvPr>
          <p:cNvSpPr>
            <a:spLocks noGrp="1"/>
          </p:cNvSpPr>
          <p:nvPr>
            <p:ph type="title"/>
          </p:nvPr>
        </p:nvSpPr>
        <p:spPr/>
        <p:txBody>
          <a:bodyPr/>
          <a:lstStyle/>
          <a:p>
            <a:r>
              <a:rPr lang="en-US" dirty="0"/>
              <a:t>Platform Annexation</a:t>
            </a:r>
          </a:p>
        </p:txBody>
      </p:sp>
      <p:graphicFrame>
        <p:nvGraphicFramePr>
          <p:cNvPr id="5" name="Content Placeholder 4">
            <a:extLst>
              <a:ext uri="{FF2B5EF4-FFF2-40B4-BE49-F238E27FC236}">
                <a16:creationId xmlns:a16="http://schemas.microsoft.com/office/drawing/2014/main" id="{531C266D-2BDC-49F4-9141-2380CFD8AF06}"/>
              </a:ext>
            </a:extLst>
          </p:cNvPr>
          <p:cNvGraphicFramePr>
            <a:graphicFrameLocks noGrp="1"/>
          </p:cNvGraphicFramePr>
          <p:nvPr>
            <p:ph idx="1"/>
          </p:nvPr>
        </p:nvGraphicFramePr>
        <p:xfrm>
          <a:off x="4800600" y="3511296"/>
          <a:ext cx="6492240" cy="2907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E8E433B7-E6AC-4C1B-9959-6180548FC701}"/>
              </a:ext>
            </a:extLst>
          </p:cNvPr>
          <p:cNvSpPr>
            <a:spLocks noGrp="1"/>
          </p:cNvSpPr>
          <p:nvPr>
            <p:ph type="body" sz="half" idx="2"/>
          </p:nvPr>
        </p:nvSpPr>
        <p:spPr/>
        <p:txBody>
          <a:bodyPr>
            <a:normAutofit/>
          </a:bodyPr>
          <a:lstStyle/>
          <a:p>
            <a:r>
              <a:rPr lang="en-US" sz="1800" dirty="0"/>
              <a:t>A practice where a platform </a:t>
            </a:r>
            <a:r>
              <a:rPr lang="en-US" sz="1800" b="1" dirty="0"/>
              <a:t>takes control of adjacent tools</a:t>
            </a:r>
            <a:r>
              <a:rPr lang="en-US" sz="1800" dirty="0"/>
              <a:t>, products, or services and operates them in a way that </a:t>
            </a:r>
            <a:r>
              <a:rPr lang="en-US" sz="1800" b="1" dirty="0"/>
              <a:t>interferes with efficient multi-homing</a:t>
            </a:r>
            <a:r>
              <a:rPr lang="en-US" sz="1800" dirty="0"/>
              <a:t> among platform users.</a:t>
            </a:r>
          </a:p>
          <a:p>
            <a:r>
              <a:rPr lang="en-US" sz="1800" b="1" dirty="0"/>
              <a:t>Users steered </a:t>
            </a:r>
            <a:r>
              <a:rPr lang="en-US" sz="1800" dirty="0"/>
              <a:t>to integrated platform and away from rivals.</a:t>
            </a:r>
          </a:p>
        </p:txBody>
      </p:sp>
      <p:sp>
        <p:nvSpPr>
          <p:cNvPr id="6" name="Rectangle 5">
            <a:extLst>
              <a:ext uri="{FF2B5EF4-FFF2-40B4-BE49-F238E27FC236}">
                <a16:creationId xmlns:a16="http://schemas.microsoft.com/office/drawing/2014/main" id="{00E8C8E6-FCE3-B167-82E8-E203CB46D882}"/>
              </a:ext>
            </a:extLst>
          </p:cNvPr>
          <p:cNvSpPr/>
          <p:nvPr/>
        </p:nvSpPr>
        <p:spPr bwMode="auto">
          <a:xfrm>
            <a:off x="6923264" y="457199"/>
            <a:ext cx="2560320" cy="274320"/>
          </a:xfrm>
          <a:prstGeom prst="rect">
            <a:avLst/>
          </a:prstGeom>
          <a:noFill/>
          <a:ln w="6350" cmpd="sng">
            <a:noFill/>
            <a:headEnd/>
            <a:tailEnd/>
          </a:ln>
        </p:spPr>
        <p:style>
          <a:lnRef idx="2">
            <a:schemeClr val="dk1"/>
          </a:lnRef>
          <a:fillRef idx="1">
            <a:schemeClr val="lt1"/>
          </a:fillRef>
          <a:effectRef idx="0">
            <a:schemeClr val="dk1"/>
          </a:effectRef>
          <a:fontRef idx="minor">
            <a:schemeClr val="dk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Tahoma"/>
                <a:cs typeface="Tahoma"/>
              </a:rPr>
              <a:t>Platforms / Intermediaries</a:t>
            </a:r>
          </a:p>
        </p:txBody>
      </p:sp>
      <p:pic>
        <p:nvPicPr>
          <p:cNvPr id="8" name="Picture 7" descr="Image result for people icon">
            <a:extLst>
              <a:ext uri="{FF2B5EF4-FFF2-40B4-BE49-F238E27FC236}">
                <a16:creationId xmlns:a16="http://schemas.microsoft.com/office/drawing/2014/main" id="{EC396106-2C85-AB1C-CB37-FE31483D30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2419" y="128162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ce Cream Stand Icons - Download Free Vector Icons | Noun Project">
            <a:extLst>
              <a:ext uri="{FF2B5EF4-FFF2-40B4-BE49-F238E27FC236}">
                <a16:creationId xmlns:a16="http://schemas.microsoft.com/office/drawing/2014/main" id="{DF539D38-8F92-7BFF-7BDF-0E26C066A1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0049" y="979698"/>
            <a:ext cx="1183093" cy="11830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cal Marketplace Icons - Download Free Vector Icons | Noun Project">
            <a:extLst>
              <a:ext uri="{FF2B5EF4-FFF2-40B4-BE49-F238E27FC236}">
                <a16:creationId xmlns:a16="http://schemas.microsoft.com/office/drawing/2014/main" id="{16F7489C-B6E5-186C-9B6F-24FF9CF9F8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6126" y="121190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cal Marketplace Icons - Download Free Vector Icons | Noun Project">
            <a:extLst>
              <a:ext uri="{FF2B5EF4-FFF2-40B4-BE49-F238E27FC236}">
                <a16:creationId xmlns:a16="http://schemas.microsoft.com/office/drawing/2014/main" id="{9CD59A41-E67F-109B-9712-DD95698A96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9772" y="2321501"/>
            <a:ext cx="1367303" cy="136730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Left-Right 15">
            <a:extLst>
              <a:ext uri="{FF2B5EF4-FFF2-40B4-BE49-F238E27FC236}">
                <a16:creationId xmlns:a16="http://schemas.microsoft.com/office/drawing/2014/main" id="{428F3B32-A217-247C-89DC-73F3F02144B2}"/>
              </a:ext>
            </a:extLst>
          </p:cNvPr>
          <p:cNvSpPr/>
          <p:nvPr/>
        </p:nvSpPr>
        <p:spPr>
          <a:xfrm>
            <a:off x="6701807" y="1646455"/>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Left-Right 17">
            <a:extLst>
              <a:ext uri="{FF2B5EF4-FFF2-40B4-BE49-F238E27FC236}">
                <a16:creationId xmlns:a16="http://schemas.microsoft.com/office/drawing/2014/main" id="{D72A35D4-748E-3400-7228-0F78C8EBCF14}"/>
              </a:ext>
            </a:extLst>
          </p:cNvPr>
          <p:cNvSpPr/>
          <p:nvPr/>
        </p:nvSpPr>
        <p:spPr>
          <a:xfrm rot="2852691">
            <a:off x="6584016" y="2253653"/>
            <a:ext cx="890586" cy="1356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Left-Right 19">
            <a:extLst>
              <a:ext uri="{FF2B5EF4-FFF2-40B4-BE49-F238E27FC236}">
                <a16:creationId xmlns:a16="http://schemas.microsoft.com/office/drawing/2014/main" id="{26A49B79-7266-095D-710E-FAE57A50C7B5}"/>
              </a:ext>
            </a:extLst>
          </p:cNvPr>
          <p:cNvSpPr/>
          <p:nvPr/>
        </p:nvSpPr>
        <p:spPr>
          <a:xfrm rot="18528118">
            <a:off x="8851878" y="2238452"/>
            <a:ext cx="890586" cy="1356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Left-Right 21">
            <a:extLst>
              <a:ext uri="{FF2B5EF4-FFF2-40B4-BE49-F238E27FC236}">
                <a16:creationId xmlns:a16="http://schemas.microsoft.com/office/drawing/2014/main" id="{3A1C5286-4647-049B-9729-523B824A99AC}"/>
              </a:ext>
            </a:extLst>
          </p:cNvPr>
          <p:cNvSpPr/>
          <p:nvPr/>
        </p:nvSpPr>
        <p:spPr>
          <a:xfrm>
            <a:off x="8936164" y="1589675"/>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 descr="Ice Cream Stand Icons - Download Free Vector Icons | Noun Project">
            <a:extLst>
              <a:ext uri="{FF2B5EF4-FFF2-40B4-BE49-F238E27FC236}">
                <a16:creationId xmlns:a16="http://schemas.microsoft.com/office/drawing/2014/main" id="{FC7D2DE0-6D2E-FAAB-65A2-7FEF1505E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6579" y="2433914"/>
            <a:ext cx="869518" cy="8695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Image result for people icon">
            <a:extLst>
              <a:ext uri="{FF2B5EF4-FFF2-40B4-BE49-F238E27FC236}">
                <a16:creationId xmlns:a16="http://schemas.microsoft.com/office/drawing/2014/main" id="{173B603C-5BBA-3071-006F-BC1732A9D6BD}"/>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52419" y="2523744"/>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28" name="Arrow: Left-Right 27">
            <a:extLst>
              <a:ext uri="{FF2B5EF4-FFF2-40B4-BE49-F238E27FC236}">
                <a16:creationId xmlns:a16="http://schemas.microsoft.com/office/drawing/2014/main" id="{B195CC23-471E-5E17-8506-53F65AD121A5}"/>
              </a:ext>
            </a:extLst>
          </p:cNvPr>
          <p:cNvSpPr/>
          <p:nvPr/>
        </p:nvSpPr>
        <p:spPr>
          <a:xfrm>
            <a:off x="9042365" y="2964198"/>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rrow: Left-Right 29">
            <a:extLst>
              <a:ext uri="{FF2B5EF4-FFF2-40B4-BE49-F238E27FC236}">
                <a16:creationId xmlns:a16="http://schemas.microsoft.com/office/drawing/2014/main" id="{2495964D-7F16-A03D-53B4-982551059F8C}"/>
              </a:ext>
            </a:extLst>
          </p:cNvPr>
          <p:cNvSpPr/>
          <p:nvPr/>
        </p:nvSpPr>
        <p:spPr>
          <a:xfrm rot="2227136">
            <a:off x="8895622" y="2306060"/>
            <a:ext cx="1565484" cy="33868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B2E2666-F3EF-ACC6-7B1E-64F5547C6F2E}"/>
              </a:ext>
            </a:extLst>
          </p:cNvPr>
          <p:cNvSpPr txBox="1"/>
          <p:nvPr/>
        </p:nvSpPr>
        <p:spPr>
          <a:xfrm>
            <a:off x="9711252" y="2372540"/>
            <a:ext cx="38183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X</a:t>
            </a:r>
          </a:p>
        </p:txBody>
      </p:sp>
      <p:sp>
        <p:nvSpPr>
          <p:cNvPr id="34" name="Arrow: Left-Right 33">
            <a:extLst>
              <a:ext uri="{FF2B5EF4-FFF2-40B4-BE49-F238E27FC236}">
                <a16:creationId xmlns:a16="http://schemas.microsoft.com/office/drawing/2014/main" id="{27E2B58D-4005-6A0D-D1A0-380377354436}"/>
              </a:ext>
            </a:extLst>
          </p:cNvPr>
          <p:cNvSpPr/>
          <p:nvPr/>
        </p:nvSpPr>
        <p:spPr>
          <a:xfrm>
            <a:off x="6756361" y="2981096"/>
            <a:ext cx="547420" cy="1512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rrow: Left-Right 35">
            <a:extLst>
              <a:ext uri="{FF2B5EF4-FFF2-40B4-BE49-F238E27FC236}">
                <a16:creationId xmlns:a16="http://schemas.microsoft.com/office/drawing/2014/main" id="{229EDD59-7C7E-237D-C014-212414ADF714}"/>
              </a:ext>
            </a:extLst>
          </p:cNvPr>
          <p:cNvSpPr/>
          <p:nvPr/>
        </p:nvSpPr>
        <p:spPr>
          <a:xfrm rot="19164969">
            <a:off x="6012897" y="2223749"/>
            <a:ext cx="1449519" cy="348008"/>
          </a:xfrm>
          <a:prstGeom prst="lef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66B76F2-FEDD-F9C4-E97B-947E6CB13C50}"/>
              </a:ext>
            </a:extLst>
          </p:cNvPr>
          <p:cNvSpPr txBox="1"/>
          <p:nvPr/>
        </p:nvSpPr>
        <p:spPr>
          <a:xfrm>
            <a:off x="6365958" y="2306300"/>
            <a:ext cx="35137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pic>
        <p:nvPicPr>
          <p:cNvPr id="40" name="Picture 4" descr="Mobile Dashboard Icons - Download Free Vector Icons | Noun Project">
            <a:extLst>
              <a:ext uri="{FF2B5EF4-FFF2-40B4-BE49-F238E27FC236}">
                <a16:creationId xmlns:a16="http://schemas.microsoft.com/office/drawing/2014/main" id="{484F7F23-1141-B88D-496B-288BCEE315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2712" y="2059313"/>
            <a:ext cx="778902" cy="7789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Mobile Dashboard Icons - Download Free Vector Icons | Noun Project">
            <a:extLst>
              <a:ext uri="{FF2B5EF4-FFF2-40B4-BE49-F238E27FC236}">
                <a16:creationId xmlns:a16="http://schemas.microsoft.com/office/drawing/2014/main" id="{D6D03733-F70D-DBE5-4BBE-FFD94DA162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64411" y="2079551"/>
            <a:ext cx="778902" cy="778902"/>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70C644F0-6984-76B1-BA6F-BBC714397E07}"/>
              </a:ext>
            </a:extLst>
          </p:cNvPr>
          <p:cNvSpPr/>
          <p:nvPr/>
        </p:nvSpPr>
        <p:spPr bwMode="auto">
          <a:xfrm>
            <a:off x="9287388" y="1600199"/>
            <a:ext cx="2560320" cy="274320"/>
          </a:xfrm>
          <a:prstGeom prst="rect">
            <a:avLst/>
          </a:prstGeom>
          <a:noFill/>
          <a:ln w="6350" cmpd="sng">
            <a:noFill/>
            <a:headEnd/>
            <a:tailEnd/>
          </a:ln>
        </p:spPr>
        <p:style>
          <a:lnRef idx="2">
            <a:schemeClr val="dk1"/>
          </a:lnRef>
          <a:fillRef idx="1">
            <a:schemeClr val="lt1"/>
          </a:fillRef>
          <a:effectRef idx="0">
            <a:schemeClr val="dk1"/>
          </a:effectRef>
          <a:fontRef idx="minor">
            <a:schemeClr val="dk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a:cs typeface="Tahoma"/>
              </a:rPr>
              <a:t>Demand-side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a:cs typeface="Tahoma"/>
              </a:rPr>
              <a:t>tools</a:t>
            </a:r>
          </a:p>
        </p:txBody>
      </p:sp>
      <p:sp>
        <p:nvSpPr>
          <p:cNvPr id="46" name="Rectangle 45">
            <a:extLst>
              <a:ext uri="{FF2B5EF4-FFF2-40B4-BE49-F238E27FC236}">
                <a16:creationId xmlns:a16="http://schemas.microsoft.com/office/drawing/2014/main" id="{140606EE-3404-3023-9BCD-1F17D49591C0}"/>
              </a:ext>
            </a:extLst>
          </p:cNvPr>
          <p:cNvSpPr/>
          <p:nvPr/>
        </p:nvSpPr>
        <p:spPr bwMode="auto">
          <a:xfrm>
            <a:off x="4502003" y="1689636"/>
            <a:ext cx="2560320" cy="274320"/>
          </a:xfrm>
          <a:prstGeom prst="rect">
            <a:avLst/>
          </a:prstGeom>
          <a:noFill/>
          <a:ln w="6350" cmpd="sng">
            <a:noFill/>
            <a:headEnd/>
            <a:tailEnd/>
          </a:ln>
        </p:spPr>
        <p:style>
          <a:lnRef idx="2">
            <a:schemeClr val="dk1"/>
          </a:lnRef>
          <a:fillRef idx="1">
            <a:schemeClr val="lt1"/>
          </a:fillRef>
          <a:effectRef idx="0">
            <a:schemeClr val="dk1"/>
          </a:effectRef>
          <a:fontRef idx="minor">
            <a:schemeClr val="dk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a:cs typeface="Tahoma"/>
              </a:rPr>
              <a:t>Supply-side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a:cs typeface="Tahoma"/>
              </a:rPr>
              <a:t>tools</a:t>
            </a:r>
          </a:p>
        </p:txBody>
      </p:sp>
    </p:spTree>
    <p:extLst>
      <p:ext uri="{BB962C8B-B14F-4D97-AF65-F5344CB8AC3E}">
        <p14:creationId xmlns:p14="http://schemas.microsoft.com/office/powerpoint/2010/main" val="3231440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FF6B-CC7B-4D0A-BE35-CE231AF9FBD6}"/>
              </a:ext>
            </a:extLst>
          </p:cNvPr>
          <p:cNvSpPr>
            <a:spLocks noGrp="1"/>
          </p:cNvSpPr>
          <p:nvPr>
            <p:ph type="title"/>
          </p:nvPr>
        </p:nvSpPr>
        <p:spPr/>
        <p:txBody>
          <a:bodyPr/>
          <a:lstStyle/>
          <a:p>
            <a:r>
              <a:rPr lang="en-US" dirty="0"/>
              <a:t>Platform Annexation</a:t>
            </a:r>
          </a:p>
        </p:txBody>
      </p:sp>
      <p:graphicFrame>
        <p:nvGraphicFramePr>
          <p:cNvPr id="5" name="Content Placeholder 4">
            <a:extLst>
              <a:ext uri="{FF2B5EF4-FFF2-40B4-BE49-F238E27FC236}">
                <a16:creationId xmlns:a16="http://schemas.microsoft.com/office/drawing/2014/main" id="{531C266D-2BDC-49F4-9141-2380CFD8AF06}"/>
              </a:ext>
            </a:extLst>
          </p:cNvPr>
          <p:cNvGraphicFramePr>
            <a:graphicFrameLocks noGrp="1"/>
          </p:cNvGraphicFramePr>
          <p:nvPr>
            <p:ph idx="1"/>
          </p:nvPr>
        </p:nvGraphicFramePr>
        <p:xfrm>
          <a:off x="4800600" y="237744"/>
          <a:ext cx="6934200" cy="6143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E8E433B7-E6AC-4C1B-9959-6180548FC701}"/>
              </a:ext>
            </a:extLst>
          </p:cNvPr>
          <p:cNvSpPr>
            <a:spLocks noGrp="1"/>
          </p:cNvSpPr>
          <p:nvPr>
            <p:ph type="body" sz="half" idx="2"/>
          </p:nvPr>
        </p:nvSpPr>
        <p:spPr/>
        <p:txBody>
          <a:bodyPr>
            <a:normAutofit/>
          </a:bodyPr>
          <a:lstStyle/>
          <a:p>
            <a:r>
              <a:rPr lang="en-US" sz="1800" dirty="0"/>
              <a:t>A practice where a platform </a:t>
            </a:r>
            <a:r>
              <a:rPr lang="en-US" sz="1800" b="1" dirty="0"/>
              <a:t>takes control of adjacent tools</a:t>
            </a:r>
            <a:r>
              <a:rPr lang="en-US" sz="1800" dirty="0"/>
              <a:t>, products, or services and operates them in a way that </a:t>
            </a:r>
            <a:r>
              <a:rPr lang="en-US" sz="1800" b="1" dirty="0"/>
              <a:t>interferes with efficient multi-homing</a:t>
            </a:r>
            <a:r>
              <a:rPr lang="en-US" sz="1800" dirty="0"/>
              <a:t> among platform users.</a:t>
            </a:r>
          </a:p>
          <a:p>
            <a:r>
              <a:rPr lang="en-US" sz="1800" b="1" dirty="0"/>
              <a:t>Users steered </a:t>
            </a:r>
            <a:r>
              <a:rPr lang="en-US" sz="1800" dirty="0"/>
              <a:t>to integrated platform and away from rivals.</a:t>
            </a:r>
          </a:p>
        </p:txBody>
      </p:sp>
    </p:spTree>
    <p:extLst>
      <p:ext uri="{BB962C8B-B14F-4D97-AF65-F5344CB8AC3E}">
        <p14:creationId xmlns:p14="http://schemas.microsoft.com/office/powerpoint/2010/main" val="3763268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FF6B-CC7B-4D0A-BE35-CE231AF9FBD6}"/>
              </a:ext>
            </a:extLst>
          </p:cNvPr>
          <p:cNvSpPr>
            <a:spLocks noGrp="1"/>
          </p:cNvSpPr>
          <p:nvPr>
            <p:ph type="title"/>
          </p:nvPr>
        </p:nvSpPr>
        <p:spPr/>
        <p:txBody>
          <a:bodyPr/>
          <a:lstStyle/>
          <a:p>
            <a:r>
              <a:rPr lang="en-US" dirty="0"/>
              <a:t>Platform Annexation</a:t>
            </a:r>
          </a:p>
        </p:txBody>
      </p:sp>
      <p:graphicFrame>
        <p:nvGraphicFramePr>
          <p:cNvPr id="5" name="Content Placeholder 4">
            <a:extLst>
              <a:ext uri="{FF2B5EF4-FFF2-40B4-BE49-F238E27FC236}">
                <a16:creationId xmlns:a16="http://schemas.microsoft.com/office/drawing/2014/main" id="{531C266D-2BDC-49F4-9141-2380CFD8AF06}"/>
              </a:ext>
            </a:extLst>
          </p:cNvPr>
          <p:cNvGraphicFramePr>
            <a:graphicFrameLocks noGrp="1"/>
          </p:cNvGraphicFramePr>
          <p:nvPr>
            <p:ph idx="1"/>
          </p:nvPr>
        </p:nvGraphicFramePr>
        <p:xfrm>
          <a:off x="4800600" y="438912"/>
          <a:ext cx="6492240" cy="5980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E8E433B7-E6AC-4C1B-9959-6180548FC701}"/>
              </a:ext>
            </a:extLst>
          </p:cNvPr>
          <p:cNvSpPr>
            <a:spLocks noGrp="1"/>
          </p:cNvSpPr>
          <p:nvPr>
            <p:ph type="body" sz="half" idx="2"/>
          </p:nvPr>
        </p:nvSpPr>
        <p:spPr/>
        <p:txBody>
          <a:bodyPr>
            <a:normAutofit/>
          </a:bodyPr>
          <a:lstStyle/>
          <a:p>
            <a:r>
              <a:rPr lang="en-US" sz="1800" dirty="0"/>
              <a:t>A practice where a platform </a:t>
            </a:r>
            <a:r>
              <a:rPr lang="en-US" sz="1800" b="1" dirty="0"/>
              <a:t>takes control of adjacent tools</a:t>
            </a:r>
            <a:r>
              <a:rPr lang="en-US" sz="1800" dirty="0"/>
              <a:t>, products, or services and operates them in a way that </a:t>
            </a:r>
            <a:r>
              <a:rPr lang="en-US" sz="1800" b="1" dirty="0"/>
              <a:t>interferes with efficient multi-homing</a:t>
            </a:r>
            <a:r>
              <a:rPr lang="en-US" sz="1800" dirty="0"/>
              <a:t> among platform users.</a:t>
            </a:r>
          </a:p>
          <a:p>
            <a:r>
              <a:rPr lang="en-US" sz="1800" b="1" dirty="0"/>
              <a:t>Users steered </a:t>
            </a:r>
            <a:r>
              <a:rPr lang="en-US" sz="1800" dirty="0"/>
              <a:t>to integrated platform and away from rivals.</a:t>
            </a:r>
          </a:p>
        </p:txBody>
      </p:sp>
    </p:spTree>
    <p:extLst>
      <p:ext uri="{BB962C8B-B14F-4D97-AF65-F5344CB8AC3E}">
        <p14:creationId xmlns:p14="http://schemas.microsoft.com/office/powerpoint/2010/main" val="3908481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FF6B-CC7B-4D0A-BE35-CE231AF9FBD6}"/>
              </a:ext>
            </a:extLst>
          </p:cNvPr>
          <p:cNvSpPr>
            <a:spLocks noGrp="1"/>
          </p:cNvSpPr>
          <p:nvPr>
            <p:ph type="title"/>
          </p:nvPr>
        </p:nvSpPr>
        <p:spPr/>
        <p:txBody>
          <a:bodyPr/>
          <a:lstStyle/>
          <a:p>
            <a:r>
              <a:rPr lang="en-US" dirty="0"/>
              <a:t>Platform Annexation</a:t>
            </a:r>
          </a:p>
        </p:txBody>
      </p:sp>
      <p:graphicFrame>
        <p:nvGraphicFramePr>
          <p:cNvPr id="5" name="Content Placeholder 4">
            <a:extLst>
              <a:ext uri="{FF2B5EF4-FFF2-40B4-BE49-F238E27FC236}">
                <a16:creationId xmlns:a16="http://schemas.microsoft.com/office/drawing/2014/main" id="{531C266D-2BDC-49F4-9141-2380CFD8AF06}"/>
              </a:ext>
            </a:extLst>
          </p:cNvPr>
          <p:cNvGraphicFramePr>
            <a:graphicFrameLocks noGrp="1"/>
          </p:cNvGraphicFramePr>
          <p:nvPr>
            <p:ph idx="1"/>
          </p:nvPr>
        </p:nvGraphicFramePr>
        <p:xfrm>
          <a:off x="4790661" y="397565"/>
          <a:ext cx="6659217" cy="609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E8E433B7-E6AC-4C1B-9959-6180548FC701}"/>
              </a:ext>
            </a:extLst>
          </p:cNvPr>
          <p:cNvSpPr>
            <a:spLocks noGrp="1"/>
          </p:cNvSpPr>
          <p:nvPr>
            <p:ph type="body" sz="half" idx="2"/>
          </p:nvPr>
        </p:nvSpPr>
        <p:spPr/>
        <p:txBody>
          <a:bodyPr/>
          <a:lstStyle/>
          <a:p>
            <a:r>
              <a:rPr lang="en-US" dirty="0"/>
              <a:t>A practice where a platform </a:t>
            </a:r>
            <a:r>
              <a:rPr lang="en-US" b="1" dirty="0"/>
              <a:t>takes control of adjacent tools</a:t>
            </a:r>
            <a:r>
              <a:rPr lang="en-US" dirty="0"/>
              <a:t>, products, or services and operates them in a way that </a:t>
            </a:r>
            <a:r>
              <a:rPr lang="en-US" b="1" dirty="0"/>
              <a:t>interferes with efficient multi-homing</a:t>
            </a:r>
            <a:r>
              <a:rPr lang="en-US" dirty="0"/>
              <a:t> among platform users.</a:t>
            </a:r>
          </a:p>
          <a:p>
            <a:r>
              <a:rPr lang="en-US" b="1" dirty="0"/>
              <a:t>Users steered </a:t>
            </a:r>
            <a:r>
              <a:rPr lang="en-US" dirty="0"/>
              <a:t>to integrated platform and away from rivals.</a:t>
            </a:r>
          </a:p>
        </p:txBody>
      </p:sp>
    </p:spTree>
    <p:extLst>
      <p:ext uri="{BB962C8B-B14F-4D97-AF65-F5344CB8AC3E}">
        <p14:creationId xmlns:p14="http://schemas.microsoft.com/office/powerpoint/2010/main" val="1368831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56DA-BA43-4ADB-AC59-C28185D35DC1}"/>
              </a:ext>
            </a:extLst>
          </p:cNvPr>
          <p:cNvSpPr>
            <a:spLocks noGrp="1"/>
          </p:cNvSpPr>
          <p:nvPr>
            <p:ph type="title"/>
          </p:nvPr>
        </p:nvSpPr>
        <p:spPr/>
        <p:txBody>
          <a:bodyPr/>
          <a:lstStyle/>
          <a:p>
            <a:r>
              <a:rPr lang="en-US" dirty="0"/>
              <a:t>Tying/Bundling</a:t>
            </a:r>
          </a:p>
        </p:txBody>
      </p:sp>
      <p:graphicFrame>
        <p:nvGraphicFramePr>
          <p:cNvPr id="7" name="Content Placeholder 6">
            <a:extLst>
              <a:ext uri="{FF2B5EF4-FFF2-40B4-BE49-F238E27FC236}">
                <a16:creationId xmlns:a16="http://schemas.microsoft.com/office/drawing/2014/main" id="{2FD0C7AB-1F9D-AF24-5F24-E325CE75ECE4}"/>
              </a:ext>
            </a:extLst>
          </p:cNvPr>
          <p:cNvGraphicFramePr>
            <a:graphicFrameLocks noGrp="1"/>
          </p:cNvGraphicFramePr>
          <p:nvPr>
            <p:ph idx="1"/>
          </p:nvPr>
        </p:nvGraphicFramePr>
        <p:xfrm>
          <a:off x="4800600" y="228600"/>
          <a:ext cx="6934200" cy="6382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62C5893B-8DF1-4752-B357-379F6AAC9DA0}"/>
              </a:ext>
            </a:extLst>
          </p:cNvPr>
          <p:cNvSpPr>
            <a:spLocks noGrp="1"/>
          </p:cNvSpPr>
          <p:nvPr>
            <p:ph type="body" sz="half" idx="2"/>
          </p:nvPr>
        </p:nvSpPr>
        <p:spPr/>
        <p:txBody>
          <a:bodyPr>
            <a:normAutofit/>
          </a:bodyPr>
          <a:lstStyle/>
          <a:p>
            <a:r>
              <a:rPr lang="en-US" sz="1800" dirty="0"/>
              <a:t>Chicago critique:</a:t>
            </a:r>
          </a:p>
          <a:p>
            <a:pPr marL="285750" indent="-285750">
              <a:buFont typeface="Arial" panose="020B0604020202020204" pitchFamily="34" charset="0"/>
              <a:buChar char="•"/>
            </a:pPr>
            <a:r>
              <a:rPr lang="en-US" sz="1800" dirty="0"/>
              <a:t>Tying/Bundling: not a problem</a:t>
            </a:r>
          </a:p>
          <a:p>
            <a:pPr marL="285750" indent="-285750">
              <a:buFont typeface="Arial" panose="020B0604020202020204" pitchFamily="34" charset="0"/>
              <a:buChar char="•"/>
            </a:pPr>
            <a:r>
              <a:rPr lang="en-US" sz="1800" dirty="0"/>
              <a:t>“Single monopoly profit”</a:t>
            </a:r>
          </a:p>
        </p:txBody>
      </p:sp>
    </p:spTree>
    <p:extLst>
      <p:ext uri="{BB962C8B-B14F-4D97-AF65-F5344CB8AC3E}">
        <p14:creationId xmlns:p14="http://schemas.microsoft.com/office/powerpoint/2010/main" val="81578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6C8F6-2292-5F4D-5FC0-3EA97C96A997}"/>
              </a:ext>
            </a:extLst>
          </p:cNvPr>
          <p:cNvPicPr>
            <a:picLocks noChangeAspect="1"/>
          </p:cNvPicPr>
          <p:nvPr/>
        </p:nvPicPr>
        <p:blipFill>
          <a:blip r:embed="rId2"/>
          <a:stretch>
            <a:fillRect/>
          </a:stretch>
        </p:blipFill>
        <p:spPr>
          <a:xfrm>
            <a:off x="5012858" y="763043"/>
            <a:ext cx="6372524" cy="5050225"/>
          </a:xfrm>
          <a:prstGeom prst="rect">
            <a:avLst/>
          </a:prstGeom>
        </p:spPr>
      </p:pic>
      <p:pic>
        <p:nvPicPr>
          <p:cNvPr id="5" name="Picture 4">
            <a:extLst>
              <a:ext uri="{FF2B5EF4-FFF2-40B4-BE49-F238E27FC236}">
                <a16:creationId xmlns:a16="http://schemas.microsoft.com/office/drawing/2014/main" id="{AC5BB89B-547B-9B71-2208-A3CBC73FB4D8}"/>
              </a:ext>
            </a:extLst>
          </p:cNvPr>
          <p:cNvPicPr>
            <a:picLocks noChangeAspect="1"/>
          </p:cNvPicPr>
          <p:nvPr/>
        </p:nvPicPr>
        <p:blipFill>
          <a:blip r:embed="rId3"/>
          <a:stretch>
            <a:fillRect/>
          </a:stretch>
        </p:blipFill>
        <p:spPr>
          <a:xfrm>
            <a:off x="468904" y="126609"/>
            <a:ext cx="3809417" cy="6077244"/>
          </a:xfrm>
          <a:prstGeom prst="rect">
            <a:avLst/>
          </a:prstGeom>
        </p:spPr>
      </p:pic>
    </p:spTree>
    <p:extLst>
      <p:ext uri="{BB962C8B-B14F-4D97-AF65-F5344CB8AC3E}">
        <p14:creationId xmlns:p14="http://schemas.microsoft.com/office/powerpoint/2010/main" val="2060502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56DA-BA43-4ADB-AC59-C28185D35DC1}"/>
              </a:ext>
            </a:extLst>
          </p:cNvPr>
          <p:cNvSpPr>
            <a:spLocks noGrp="1"/>
          </p:cNvSpPr>
          <p:nvPr>
            <p:ph type="title"/>
          </p:nvPr>
        </p:nvSpPr>
        <p:spPr/>
        <p:txBody>
          <a:bodyPr/>
          <a:lstStyle/>
          <a:p>
            <a:r>
              <a:rPr lang="en-US" dirty="0"/>
              <a:t>“Old” Antitrust View on Integration</a:t>
            </a:r>
          </a:p>
        </p:txBody>
      </p:sp>
      <p:graphicFrame>
        <p:nvGraphicFramePr>
          <p:cNvPr id="7" name="Content Placeholder 6">
            <a:extLst>
              <a:ext uri="{FF2B5EF4-FFF2-40B4-BE49-F238E27FC236}">
                <a16:creationId xmlns:a16="http://schemas.microsoft.com/office/drawing/2014/main" id="{66BCA503-FFB5-0AAE-30B3-0C5E04FB20A7}"/>
              </a:ext>
            </a:extLst>
          </p:cNvPr>
          <p:cNvGraphicFramePr>
            <a:graphicFrameLocks noGrp="1"/>
          </p:cNvGraphicFramePr>
          <p:nvPr>
            <p:ph idx="1"/>
          </p:nvPr>
        </p:nvGraphicFramePr>
        <p:xfrm>
          <a:off x="4800600" y="731520"/>
          <a:ext cx="649224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62C5893B-8DF1-4752-B357-379F6AAC9DA0}"/>
              </a:ext>
            </a:extLst>
          </p:cNvPr>
          <p:cNvSpPr>
            <a:spLocks noGrp="1"/>
          </p:cNvSpPr>
          <p:nvPr>
            <p:ph type="body" sz="half" idx="2"/>
          </p:nvPr>
        </p:nvSpPr>
        <p:spPr/>
        <p:txBody>
          <a:bodyPr>
            <a:normAutofit/>
          </a:bodyPr>
          <a:lstStyle/>
          <a:p>
            <a:r>
              <a:rPr lang="en-US" sz="2400" dirty="0"/>
              <a:t>Horizontal has clear anticompetitive effect</a:t>
            </a:r>
          </a:p>
          <a:p>
            <a:r>
              <a:rPr lang="en-US" sz="2400" dirty="0"/>
              <a:t>Vertical gains efficiency, increases competition</a:t>
            </a:r>
          </a:p>
        </p:txBody>
      </p:sp>
    </p:spTree>
    <p:extLst>
      <p:ext uri="{BB962C8B-B14F-4D97-AF65-F5344CB8AC3E}">
        <p14:creationId xmlns:p14="http://schemas.microsoft.com/office/powerpoint/2010/main" val="231361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56DA-BA43-4ADB-AC59-C28185D35DC1}"/>
              </a:ext>
            </a:extLst>
          </p:cNvPr>
          <p:cNvSpPr>
            <a:spLocks noGrp="1"/>
          </p:cNvSpPr>
          <p:nvPr>
            <p:ph type="title"/>
          </p:nvPr>
        </p:nvSpPr>
        <p:spPr/>
        <p:txBody>
          <a:bodyPr/>
          <a:lstStyle/>
          <a:p>
            <a:r>
              <a:rPr lang="en-US" dirty="0"/>
              <a:t>Modern Antitrust View: </a:t>
            </a:r>
            <a:br>
              <a:rPr lang="en-US" dirty="0"/>
            </a:br>
            <a:r>
              <a:rPr lang="en-US" dirty="0"/>
              <a:t>Related Literature</a:t>
            </a:r>
          </a:p>
        </p:txBody>
      </p:sp>
      <p:sp>
        <p:nvSpPr>
          <p:cNvPr id="3" name="Text Placeholder 2">
            <a:extLst>
              <a:ext uri="{FF2B5EF4-FFF2-40B4-BE49-F238E27FC236}">
                <a16:creationId xmlns:a16="http://schemas.microsoft.com/office/drawing/2014/main" id="{62C5893B-8DF1-4752-B357-379F6AAC9DA0}"/>
              </a:ext>
            </a:extLst>
          </p:cNvPr>
          <p:cNvSpPr>
            <a:spLocks noGrp="1"/>
          </p:cNvSpPr>
          <p:nvPr>
            <p:ph type="body" idx="1"/>
          </p:nvPr>
        </p:nvSpPr>
        <p:spPr/>
        <p:txBody>
          <a:bodyPr>
            <a:normAutofit/>
          </a:bodyPr>
          <a:lstStyle/>
          <a:p>
            <a:r>
              <a:rPr lang="en-US" dirty="0"/>
              <a:t>Raising rivals’ costs/Barriers to entry</a:t>
            </a:r>
          </a:p>
        </p:txBody>
      </p:sp>
      <p:sp>
        <p:nvSpPr>
          <p:cNvPr id="4" name="Content Placeholder 3">
            <a:extLst>
              <a:ext uri="{FF2B5EF4-FFF2-40B4-BE49-F238E27FC236}">
                <a16:creationId xmlns:a16="http://schemas.microsoft.com/office/drawing/2014/main" id="{2451F457-760F-4CE5-8CA3-B98215C5CD01}"/>
              </a:ext>
            </a:extLst>
          </p:cNvPr>
          <p:cNvSpPr>
            <a:spLocks noGrp="1"/>
          </p:cNvSpPr>
          <p:nvPr>
            <p:ph sz="half" idx="2"/>
          </p:nvPr>
        </p:nvSpPr>
        <p:spPr>
          <a:xfrm>
            <a:off x="1097280" y="2582334"/>
            <a:ext cx="4937760" cy="3706706"/>
          </a:xfrm>
        </p:spPr>
        <p:txBody>
          <a:bodyPr>
            <a:normAutofit fontScale="92500" lnSpcReduction="10000"/>
          </a:bodyPr>
          <a:lstStyle/>
          <a:p>
            <a:r>
              <a:rPr lang="en-US" dirty="0"/>
              <a:t>If a supplier (upstream) and manufacturer (downstream) merge</a:t>
            </a:r>
          </a:p>
          <a:p>
            <a:pPr lvl="1"/>
            <a:r>
              <a:rPr lang="en-US" dirty="0"/>
              <a:t>The supplier charges higher price to competing manufacturer</a:t>
            </a:r>
          </a:p>
          <a:p>
            <a:r>
              <a:rPr lang="en-US" dirty="0"/>
              <a:t>Upstream firms indirectly support competition between downstream firms</a:t>
            </a:r>
          </a:p>
          <a:p>
            <a:r>
              <a:rPr lang="en-US" dirty="0"/>
              <a:t>When there are, e.g., scale economies or entry barriers:</a:t>
            </a:r>
          </a:p>
          <a:p>
            <a:pPr lvl="1"/>
            <a:r>
              <a:rPr lang="en-US" dirty="0"/>
              <a:t>Foreclosing a rival can have anticompetitive effects</a:t>
            </a:r>
          </a:p>
          <a:p>
            <a:r>
              <a:rPr lang="en-US" dirty="0"/>
              <a:t>See Steve Salop, literature that followed</a:t>
            </a:r>
          </a:p>
          <a:p>
            <a:r>
              <a:rPr lang="en-US" i="1" dirty="0"/>
              <a:t>Platform annexation has similar economic effect where rival customer base reduced</a:t>
            </a:r>
          </a:p>
        </p:txBody>
      </p:sp>
      <p:sp>
        <p:nvSpPr>
          <p:cNvPr id="5" name="Text Placeholder 4">
            <a:extLst>
              <a:ext uri="{FF2B5EF4-FFF2-40B4-BE49-F238E27FC236}">
                <a16:creationId xmlns:a16="http://schemas.microsoft.com/office/drawing/2014/main" id="{4EBA4FED-4FF3-49E3-828E-025422D106BC}"/>
              </a:ext>
            </a:extLst>
          </p:cNvPr>
          <p:cNvSpPr>
            <a:spLocks noGrp="1"/>
          </p:cNvSpPr>
          <p:nvPr>
            <p:ph type="body" sz="quarter" idx="3"/>
          </p:nvPr>
        </p:nvSpPr>
        <p:spPr/>
        <p:txBody>
          <a:bodyPr>
            <a:normAutofit/>
          </a:bodyPr>
          <a:lstStyle/>
          <a:p>
            <a:r>
              <a:rPr lang="en-US" dirty="0"/>
              <a:t>vertical manipulation</a:t>
            </a:r>
          </a:p>
        </p:txBody>
      </p:sp>
      <p:sp>
        <p:nvSpPr>
          <p:cNvPr id="6" name="Content Placeholder 5">
            <a:extLst>
              <a:ext uri="{FF2B5EF4-FFF2-40B4-BE49-F238E27FC236}">
                <a16:creationId xmlns:a16="http://schemas.microsoft.com/office/drawing/2014/main" id="{8AD32A62-3423-4DBD-936D-B4450355A816}"/>
              </a:ext>
            </a:extLst>
          </p:cNvPr>
          <p:cNvSpPr>
            <a:spLocks noGrp="1"/>
          </p:cNvSpPr>
          <p:nvPr>
            <p:ph sz="quarter" idx="4"/>
          </p:nvPr>
        </p:nvSpPr>
        <p:spPr>
          <a:xfrm>
            <a:off x="6217920" y="2582334"/>
            <a:ext cx="4937760" cy="3706706"/>
          </a:xfrm>
        </p:spPr>
        <p:txBody>
          <a:bodyPr>
            <a:normAutofit fontScale="92500" lnSpcReduction="10000"/>
          </a:bodyPr>
          <a:lstStyle/>
          <a:p>
            <a:r>
              <a:rPr lang="en-US" dirty="0"/>
              <a:t>Similar theory to raising rivals’ costs, depriving them of user base</a:t>
            </a:r>
          </a:p>
          <a:p>
            <a:r>
              <a:rPr lang="en-US" dirty="0"/>
              <a:t>May not hurt welfare if downstream firm is competitive/low entry barriers</a:t>
            </a:r>
          </a:p>
          <a:p>
            <a:pPr lvl="1"/>
            <a:r>
              <a:rPr lang="en-US" dirty="0"/>
              <a:t>Can be anticompetitive if there are scale economies and/or entry barriers </a:t>
            </a:r>
          </a:p>
          <a:p>
            <a:r>
              <a:rPr lang="en-US" dirty="0"/>
              <a:t>Downstream firm may be nascent competitive threat</a:t>
            </a:r>
          </a:p>
          <a:p>
            <a:pPr lvl="1"/>
            <a:r>
              <a:rPr lang="en-US" dirty="0"/>
              <a:t>Complement today that grows into a substitute tomorrow</a:t>
            </a:r>
          </a:p>
          <a:p>
            <a:r>
              <a:rPr lang="en-US" dirty="0"/>
              <a:t>Recent attention in literature to this specific issue</a:t>
            </a:r>
          </a:p>
          <a:p>
            <a:r>
              <a:rPr lang="en-US" i="1" dirty="0"/>
              <a:t>Annexed tool may engage in manipulation</a:t>
            </a:r>
          </a:p>
        </p:txBody>
      </p:sp>
    </p:spTree>
    <p:extLst>
      <p:ext uri="{BB962C8B-B14F-4D97-AF65-F5344CB8AC3E}">
        <p14:creationId xmlns:p14="http://schemas.microsoft.com/office/powerpoint/2010/main" val="4112445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29320-4A4F-4A5F-A9E0-56F53E777C88}"/>
              </a:ext>
            </a:extLst>
          </p:cNvPr>
          <p:cNvSpPr>
            <a:spLocks noGrp="1"/>
          </p:cNvSpPr>
          <p:nvPr>
            <p:ph type="title"/>
          </p:nvPr>
        </p:nvSpPr>
        <p:spPr/>
        <p:txBody>
          <a:bodyPr/>
          <a:lstStyle/>
          <a:p>
            <a:r>
              <a:rPr lang="en-US" dirty="0"/>
              <a:t>Extra Material</a:t>
            </a:r>
          </a:p>
        </p:txBody>
      </p:sp>
      <p:sp>
        <p:nvSpPr>
          <p:cNvPr id="5" name="Text Placeholder 4">
            <a:extLst>
              <a:ext uri="{FF2B5EF4-FFF2-40B4-BE49-F238E27FC236}">
                <a16:creationId xmlns:a16="http://schemas.microsoft.com/office/drawing/2014/main" id="{27A1C0D2-18D3-4CB6-851C-99C54F2A21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58140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B1D4-0DA1-43AC-A48F-30A0D281BBCF}"/>
              </a:ext>
            </a:extLst>
          </p:cNvPr>
          <p:cNvSpPr>
            <a:spLocks noGrp="1"/>
          </p:cNvSpPr>
          <p:nvPr>
            <p:ph type="title"/>
          </p:nvPr>
        </p:nvSpPr>
        <p:spPr>
          <a:xfrm>
            <a:off x="1097280" y="286603"/>
            <a:ext cx="10058400" cy="1450757"/>
          </a:xfrm>
        </p:spPr>
        <p:txBody>
          <a:bodyPr>
            <a:normAutofit/>
          </a:bodyPr>
          <a:lstStyle/>
          <a:p>
            <a:r>
              <a:rPr lang="en-US" dirty="0"/>
              <a:t>Startup Company Economics</a:t>
            </a:r>
          </a:p>
        </p:txBody>
      </p:sp>
      <p:graphicFrame>
        <p:nvGraphicFramePr>
          <p:cNvPr id="5" name="Content Placeholder 2">
            <a:extLst>
              <a:ext uri="{FF2B5EF4-FFF2-40B4-BE49-F238E27FC236}">
                <a16:creationId xmlns:a16="http://schemas.microsoft.com/office/drawing/2014/main" id="{D47E27D0-5B41-4092-B94C-C568D8A4AABE}"/>
              </a:ext>
            </a:extLst>
          </p:cNvPr>
          <p:cNvGraphicFramePr>
            <a:graphicFrameLocks noGrp="1"/>
          </p:cNvGraphicFramePr>
          <p:nvPr>
            <p:ph idx="1"/>
            <p:extLst>
              <p:ext uri="{D42A27DB-BD31-4B8C-83A1-F6EECF244321}">
                <p14:modId xmlns:p14="http://schemas.microsoft.com/office/powerpoint/2010/main" val="4152177883"/>
              </p:ext>
            </p:extLst>
          </p:nvPr>
        </p:nvGraphicFramePr>
        <p:xfrm>
          <a:off x="1096963" y="1881352"/>
          <a:ext cx="10058400" cy="4393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4007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Questions and Concepts</a:t>
            </a:r>
          </a:p>
        </p:txBody>
      </p:sp>
      <p:sp>
        <p:nvSpPr>
          <p:cNvPr id="5" name="Text Placeholder 4"/>
          <p:cNvSpPr>
            <a:spLocks noGrp="1"/>
          </p:cNvSpPr>
          <p:nvPr>
            <p:ph sz="half" idx="1"/>
          </p:nvPr>
        </p:nvSpPr>
        <p:spPr>
          <a:xfrm>
            <a:off x="6172200" y="1963301"/>
            <a:ext cx="4937760" cy="4023360"/>
          </a:xfrm>
        </p:spPr>
        <p:txBody>
          <a:bodyPr>
            <a:normAutofit/>
          </a:bodyPr>
          <a:lstStyle/>
          <a:p>
            <a:r>
              <a:rPr lang="en-US" sz="2800" dirty="0"/>
              <a:t>Platform economics</a:t>
            </a:r>
          </a:p>
          <a:p>
            <a:r>
              <a:rPr lang="en-US" sz="2800" dirty="0"/>
              <a:t>Economies of scale</a:t>
            </a:r>
          </a:p>
          <a:p>
            <a:r>
              <a:rPr lang="en-US" sz="2800" dirty="0"/>
              <a:t>Market structure &amp; Profitability</a:t>
            </a:r>
          </a:p>
          <a:p>
            <a:pPr lvl="1"/>
            <a:r>
              <a:rPr lang="en-US" sz="2400" dirty="0"/>
              <a:t>Getting started</a:t>
            </a:r>
          </a:p>
          <a:p>
            <a:pPr lvl="1"/>
            <a:r>
              <a:rPr lang="en-US" sz="2400" dirty="0"/>
              <a:t>Scaling and growth</a:t>
            </a:r>
          </a:p>
          <a:p>
            <a:pPr lvl="1"/>
            <a:r>
              <a:rPr lang="en-US" sz="2400" dirty="0"/>
              <a:t>Horizontal v. vertical expansion</a:t>
            </a:r>
          </a:p>
          <a:p>
            <a:pPr lvl="1"/>
            <a:r>
              <a:rPr lang="en-US" sz="2400" dirty="0"/>
              <a:t>Entry: the startup v. the incumbent</a:t>
            </a:r>
          </a:p>
          <a:p>
            <a:r>
              <a:rPr lang="en-US" sz="2800" dirty="0"/>
              <a:t>Regulation and impact on society</a:t>
            </a:r>
          </a:p>
          <a:p>
            <a:endParaRPr lang="en-US" sz="2800" dirty="0"/>
          </a:p>
        </p:txBody>
      </p:sp>
      <p:sp>
        <p:nvSpPr>
          <p:cNvPr id="6" name="Text Placeholder 5"/>
          <p:cNvSpPr>
            <a:spLocks noGrp="1"/>
          </p:cNvSpPr>
          <p:nvPr>
            <p:ph sz="half" idx="2"/>
          </p:nvPr>
        </p:nvSpPr>
        <p:spPr>
          <a:xfrm>
            <a:off x="1234440" y="1963301"/>
            <a:ext cx="4937760" cy="4023360"/>
          </a:xfrm>
        </p:spPr>
        <p:txBody>
          <a:bodyPr>
            <a:normAutofit/>
          </a:bodyPr>
          <a:lstStyle/>
          <a:p>
            <a:r>
              <a:rPr lang="en-US" sz="3500" dirty="0"/>
              <a:t>Do platforms tend towards monopoly?</a:t>
            </a:r>
          </a:p>
          <a:p>
            <a:r>
              <a:rPr lang="en-US" sz="3500" dirty="0"/>
              <a:t>When are platforms profitable</a:t>
            </a:r>
          </a:p>
          <a:p>
            <a:r>
              <a:rPr lang="en-US" sz="3500" dirty="0"/>
              <a:t>Is it possible to enter and succeed against established incumbents?</a:t>
            </a:r>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7505CC8B-BF03-40C6-8628-4E9E60FCD3F8}" type="slidenum">
              <a:rPr lang="en-US" smtClean="0"/>
              <a:pPr>
                <a:defRPr/>
              </a:pPr>
              <a:t>44</a:t>
            </a:fld>
            <a:endParaRPr lang="en-US" dirty="0"/>
          </a:p>
        </p:txBody>
      </p:sp>
    </p:spTree>
    <p:extLst>
      <p:ext uri="{BB962C8B-B14F-4D97-AF65-F5344CB8AC3E}">
        <p14:creationId xmlns:p14="http://schemas.microsoft.com/office/powerpoint/2010/main" val="1877638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D6DF933-1B7E-4E94-85E1-C07E7177149C}"/>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Threats to a Dominant Platform</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471C4EE-4205-41A4-AD58-01B20CFCE119}"/>
              </a:ext>
            </a:extLst>
          </p:cNvPr>
          <p:cNvGraphicFramePr>
            <a:graphicFrameLocks noGrp="1"/>
          </p:cNvGraphicFramePr>
          <p:nvPr>
            <p:ph idx="1"/>
            <p:extLst>
              <p:ext uri="{D42A27DB-BD31-4B8C-83A1-F6EECF244321}">
                <p14:modId xmlns:p14="http://schemas.microsoft.com/office/powerpoint/2010/main" val="228499775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432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E73E-5B66-4233-A2D3-EB8970A270A7}"/>
              </a:ext>
            </a:extLst>
          </p:cNvPr>
          <p:cNvSpPr>
            <a:spLocks noGrp="1"/>
          </p:cNvSpPr>
          <p:nvPr>
            <p:ph type="title"/>
          </p:nvPr>
        </p:nvSpPr>
        <p:spPr/>
        <p:txBody>
          <a:bodyPr/>
          <a:lstStyle/>
          <a:p>
            <a:r>
              <a:rPr lang="en-US" dirty="0"/>
              <a:t>Example Threats by Platform Type</a:t>
            </a:r>
          </a:p>
        </p:txBody>
      </p:sp>
      <p:sp>
        <p:nvSpPr>
          <p:cNvPr id="3" name="Content Placeholder 2">
            <a:extLst>
              <a:ext uri="{FF2B5EF4-FFF2-40B4-BE49-F238E27FC236}">
                <a16:creationId xmlns:a16="http://schemas.microsoft.com/office/drawing/2014/main" id="{9811FF94-D542-489C-B56A-BC578005A1C7}"/>
              </a:ext>
            </a:extLst>
          </p:cNvPr>
          <p:cNvSpPr>
            <a:spLocks noGrp="1"/>
          </p:cNvSpPr>
          <p:nvPr>
            <p:ph sz="half" idx="1"/>
          </p:nvPr>
        </p:nvSpPr>
        <p:spPr>
          <a:xfrm>
            <a:off x="1097279" y="1845733"/>
            <a:ext cx="4937760" cy="4523535"/>
          </a:xfrm>
        </p:spPr>
        <p:txBody>
          <a:bodyPr>
            <a:normAutofit fontScale="92500" lnSpcReduction="10000"/>
          </a:bodyPr>
          <a:lstStyle/>
          <a:p>
            <a:r>
              <a:rPr lang="en-US" dirty="0"/>
              <a:t>E-commerce</a:t>
            </a:r>
          </a:p>
          <a:p>
            <a:pPr lvl="1"/>
            <a:r>
              <a:rPr lang="en-US" dirty="0"/>
              <a:t>If consumers need to compare on search engines, ecommerce firms must yield most of profit back to search engines</a:t>
            </a:r>
          </a:p>
          <a:p>
            <a:pPr lvl="1"/>
            <a:r>
              <a:rPr lang="en-US" dirty="0"/>
              <a:t>With sufficient competition, strong incentive to provide value proposition</a:t>
            </a:r>
          </a:p>
          <a:p>
            <a:r>
              <a:rPr lang="en-US" dirty="0"/>
              <a:t>Ridesharing, other service marketplaces</a:t>
            </a:r>
          </a:p>
          <a:p>
            <a:pPr lvl="1"/>
            <a:r>
              <a:rPr lang="en-US" dirty="0"/>
              <a:t>Competitor rides the coattails of first mover’s supply acquisition, takes advantage of user and supplier multihoming</a:t>
            </a:r>
          </a:p>
          <a:p>
            <a:pPr lvl="1"/>
            <a:r>
              <a:rPr lang="en-US" dirty="0"/>
              <a:t>Incumbent advantages in </a:t>
            </a:r>
            <a:r>
              <a:rPr lang="en-US"/>
              <a:t>customer acquisition</a:t>
            </a:r>
            <a:endParaRPr lang="en-US" dirty="0"/>
          </a:p>
          <a:p>
            <a:r>
              <a:rPr lang="en-US" dirty="0"/>
              <a:t>OS</a:t>
            </a:r>
          </a:p>
          <a:p>
            <a:pPr lvl="1"/>
            <a:r>
              <a:rPr lang="en-US" dirty="0"/>
              <a:t>New hardware format breaks consumer habits</a:t>
            </a:r>
          </a:p>
          <a:p>
            <a:pPr lvl="1"/>
            <a:r>
              <a:rPr lang="en-US" dirty="0"/>
              <a:t>Niche general player solves chicken &amp; egg, grows</a:t>
            </a:r>
          </a:p>
          <a:p>
            <a:pPr lvl="1"/>
            <a:r>
              <a:rPr lang="en-US" dirty="0"/>
              <a:t>Consumers access services directly, don’t care about OS</a:t>
            </a:r>
          </a:p>
          <a:p>
            <a:pPr lvl="1"/>
            <a:endParaRPr lang="en-US" dirty="0"/>
          </a:p>
        </p:txBody>
      </p:sp>
      <p:sp>
        <p:nvSpPr>
          <p:cNvPr id="4" name="Content Placeholder 3">
            <a:extLst>
              <a:ext uri="{FF2B5EF4-FFF2-40B4-BE49-F238E27FC236}">
                <a16:creationId xmlns:a16="http://schemas.microsoft.com/office/drawing/2014/main" id="{0F0B8498-F5BA-464A-BB62-680A4D9771B4}"/>
              </a:ext>
            </a:extLst>
          </p:cNvPr>
          <p:cNvSpPr>
            <a:spLocks noGrp="1"/>
          </p:cNvSpPr>
          <p:nvPr>
            <p:ph sz="half" idx="2"/>
          </p:nvPr>
        </p:nvSpPr>
        <p:spPr>
          <a:xfrm>
            <a:off x="6217920" y="1845734"/>
            <a:ext cx="4937760" cy="4523535"/>
          </a:xfrm>
        </p:spPr>
        <p:txBody>
          <a:bodyPr>
            <a:normAutofit fontScale="92500" lnSpcReduction="10000"/>
          </a:bodyPr>
          <a:lstStyle/>
          <a:p>
            <a:r>
              <a:rPr lang="en-US" dirty="0"/>
              <a:t>Search engine</a:t>
            </a:r>
          </a:p>
          <a:p>
            <a:pPr lvl="1"/>
            <a:r>
              <a:rPr lang="en-US" dirty="0"/>
              <a:t>OS, device, service sends searches to competing provider</a:t>
            </a:r>
          </a:p>
          <a:p>
            <a:pPr lvl="1"/>
            <a:r>
              <a:rPr lang="en-US" dirty="0"/>
              <a:t>Combination of verticals have consumers bypass search</a:t>
            </a:r>
          </a:p>
          <a:p>
            <a:pPr lvl="1"/>
            <a:r>
              <a:rPr lang="en-US" dirty="0"/>
              <a:t>Vertical competitor grows into horizontal one</a:t>
            </a:r>
          </a:p>
          <a:p>
            <a:pPr lvl="1"/>
            <a:r>
              <a:rPr lang="en-US" dirty="0"/>
              <a:t>General competitor grows advertiser base sufficiently to compete for business deals</a:t>
            </a:r>
          </a:p>
          <a:p>
            <a:pPr lvl="1"/>
            <a:r>
              <a:rPr lang="en-US" dirty="0"/>
              <a:t>General competitor gets enough scale to make high enough quality service to threaten consumer base</a:t>
            </a:r>
          </a:p>
          <a:p>
            <a:pPr lvl="1"/>
            <a:endParaRPr lang="en-US" dirty="0"/>
          </a:p>
          <a:p>
            <a:r>
              <a:rPr lang="en-US" dirty="0"/>
              <a:t>Social network</a:t>
            </a:r>
          </a:p>
          <a:p>
            <a:pPr lvl="1"/>
            <a:r>
              <a:rPr lang="en-US" dirty="0"/>
              <a:t>Consumers lose interest</a:t>
            </a:r>
          </a:p>
          <a:p>
            <a:pPr lvl="1"/>
            <a:r>
              <a:rPr lang="en-US" dirty="0"/>
              <a:t>Alternative social network becomes popular</a:t>
            </a:r>
          </a:p>
          <a:p>
            <a:pPr lvl="1"/>
            <a:r>
              <a:rPr lang="en-US" dirty="0"/>
              <a:t>Less threat from advertising side</a:t>
            </a:r>
          </a:p>
          <a:p>
            <a:pPr lvl="1"/>
            <a:endParaRPr lang="en-US" dirty="0"/>
          </a:p>
        </p:txBody>
      </p:sp>
    </p:spTree>
    <p:extLst>
      <p:ext uri="{BB962C8B-B14F-4D97-AF65-F5344CB8AC3E}">
        <p14:creationId xmlns:p14="http://schemas.microsoft.com/office/powerpoint/2010/main" val="98738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FBA7B4B-9C37-4276-A317-D7A11BFE8B44}" type="slidenum">
              <a:rPr lang="en-US" altLang="en-US" smtClean="0"/>
              <a:pPr>
                <a:defRPr/>
              </a:pPr>
              <a:t>47</a:t>
            </a:fld>
            <a:endParaRPr lang="en-US" altLang="en-US"/>
          </a:p>
        </p:txBody>
      </p:sp>
      <p:sp>
        <p:nvSpPr>
          <p:cNvPr id="2" name="Title 1"/>
          <p:cNvSpPr>
            <a:spLocks noGrp="1"/>
          </p:cNvSpPr>
          <p:nvPr>
            <p:ph type="title" idx="4294967295"/>
          </p:nvPr>
        </p:nvSpPr>
        <p:spPr>
          <a:xfrm>
            <a:off x="1258389" y="261212"/>
            <a:ext cx="10058400" cy="803411"/>
          </a:xfrm>
        </p:spPr>
        <p:txBody>
          <a:bodyPr/>
          <a:lstStyle/>
          <a:p>
            <a:r>
              <a:rPr lang="en-US" dirty="0"/>
              <a:t>Profitability/Success/Market Structure</a:t>
            </a:r>
          </a:p>
        </p:txBody>
      </p:sp>
      <p:sp>
        <p:nvSpPr>
          <p:cNvPr id="3" name="Content Placeholder 2"/>
          <p:cNvSpPr>
            <a:spLocks noGrp="1"/>
          </p:cNvSpPr>
          <p:nvPr>
            <p:ph sz="half" idx="4294967295"/>
          </p:nvPr>
        </p:nvSpPr>
        <p:spPr>
          <a:xfrm>
            <a:off x="1482634" y="1195252"/>
            <a:ext cx="4375150" cy="5121275"/>
          </a:xfrm>
        </p:spPr>
        <p:txBody>
          <a:bodyPr>
            <a:normAutofit/>
          </a:bodyPr>
          <a:lstStyle/>
          <a:p>
            <a:r>
              <a:rPr lang="en-US" dirty="0"/>
              <a:t>How important are cross-side network effects?</a:t>
            </a:r>
          </a:p>
          <a:p>
            <a:pPr lvl="1"/>
            <a:r>
              <a:rPr lang="en-US" dirty="0"/>
              <a:t>How differentiated are buyer needs/seller products in space, time, and product?</a:t>
            </a:r>
          </a:p>
          <a:p>
            <a:r>
              <a:rPr lang="en-US" dirty="0"/>
              <a:t>Is there room for platform differentiation on either or both sides?</a:t>
            </a:r>
          </a:p>
          <a:p>
            <a:pPr lvl="1"/>
            <a:r>
              <a:rPr lang="en-US" dirty="0"/>
              <a:t>Network effects within niches</a:t>
            </a:r>
          </a:p>
          <a:p>
            <a:r>
              <a:rPr lang="en-US" dirty="0"/>
              <a:t>Multi-home on one or both sides of market</a:t>
            </a:r>
          </a:p>
          <a:p>
            <a:pPr lvl="1"/>
            <a:r>
              <a:rPr lang="en-US" dirty="0"/>
              <a:t>Switching costs</a:t>
            </a:r>
          </a:p>
          <a:p>
            <a:r>
              <a:rPr lang="en-US" dirty="0"/>
              <a:t>How important is crowding?</a:t>
            </a:r>
          </a:p>
          <a:p>
            <a:r>
              <a:rPr lang="en-US" dirty="0"/>
              <a:t>Scale economies in digital markets</a:t>
            </a:r>
          </a:p>
          <a:p>
            <a:pPr lvl="1"/>
            <a:r>
              <a:rPr lang="en-US" dirty="0"/>
              <a:t>ML in search &amp; matching, personalization</a:t>
            </a:r>
          </a:p>
          <a:p>
            <a:pPr lvl="1"/>
            <a:r>
              <a:rPr lang="en-US" dirty="0"/>
              <a:t>Other R&amp;D</a:t>
            </a:r>
          </a:p>
        </p:txBody>
      </p:sp>
      <p:sp>
        <p:nvSpPr>
          <p:cNvPr id="4" name="Content Placeholder 3"/>
          <p:cNvSpPr>
            <a:spLocks noGrp="1"/>
          </p:cNvSpPr>
          <p:nvPr>
            <p:ph sz="half" idx="4294967295"/>
          </p:nvPr>
        </p:nvSpPr>
        <p:spPr>
          <a:xfrm>
            <a:off x="6169982" y="1195252"/>
            <a:ext cx="5486400" cy="5629658"/>
          </a:xfrm>
        </p:spPr>
        <p:txBody>
          <a:bodyPr>
            <a:normAutofit/>
          </a:bodyPr>
          <a:lstStyle/>
          <a:p>
            <a:r>
              <a:rPr lang="en-US" sz="1800" dirty="0"/>
              <a:t>Vertical v. Horizontal</a:t>
            </a:r>
          </a:p>
          <a:p>
            <a:pPr lvl="1"/>
            <a:r>
              <a:rPr lang="en-US" sz="1600" dirty="0"/>
              <a:t>Easiest to grow/enter new market in a vertical</a:t>
            </a:r>
          </a:p>
          <a:p>
            <a:pPr lvl="1"/>
            <a:r>
              <a:rPr lang="en-US" sz="1600" dirty="0"/>
              <a:t>Horizontal vulnerable to competition from vertical players</a:t>
            </a:r>
          </a:p>
          <a:p>
            <a:pPr lvl="1"/>
            <a:r>
              <a:rPr lang="en-US" sz="1600" dirty="0"/>
              <a:t>Expand horizontally on buy side</a:t>
            </a:r>
          </a:p>
          <a:p>
            <a:r>
              <a:rPr lang="en-US" sz="1800" dirty="0"/>
              <a:t>Distribution deals</a:t>
            </a:r>
          </a:p>
          <a:p>
            <a:pPr lvl="1"/>
            <a:r>
              <a:rPr lang="en-US" sz="1600" dirty="0"/>
              <a:t>Entrants: find large source of customers on one side of the market that can be used to seed the market</a:t>
            </a:r>
          </a:p>
          <a:p>
            <a:pPr lvl="1"/>
            <a:r>
              <a:rPr lang="en-US" sz="1600" dirty="0"/>
              <a:t>Incumbents: block entrants from business deals on either or both sides of the market through long-term exclusive contracts, cross-product or cross-geography contracts, or acquisitions</a:t>
            </a:r>
          </a:p>
          <a:p>
            <a:r>
              <a:rPr lang="en-US" sz="1800" dirty="0"/>
              <a:t>Will the platform get cut out?</a:t>
            </a:r>
          </a:p>
          <a:p>
            <a:pPr lvl="1"/>
            <a:r>
              <a:rPr lang="en-US" sz="1600" dirty="0"/>
              <a:t>Do buyers and sellers develop relationship with one another, not platform?</a:t>
            </a:r>
          </a:p>
          <a:p>
            <a:pPr lvl="1"/>
            <a:r>
              <a:rPr lang="en-US" sz="1600" dirty="0"/>
              <a:t>Is the reputational information/matchmaking provided by platform valuable?</a:t>
            </a:r>
          </a:p>
          <a:p>
            <a:pPr lvl="1"/>
            <a:r>
              <a:rPr lang="en-US" sz="1600" dirty="0"/>
              <a:t>Is matching hard and time-sensitive?</a:t>
            </a:r>
          </a:p>
          <a:p>
            <a:pPr lvl="1"/>
            <a:r>
              <a:rPr lang="en-US" sz="1600" dirty="0"/>
              <a:t>Do sellers need platform’s business, and thus respond to incentives to transact on platform?</a:t>
            </a:r>
          </a:p>
          <a:p>
            <a:endParaRPr lang="en-US" sz="1800" dirty="0"/>
          </a:p>
        </p:txBody>
      </p:sp>
    </p:spTree>
    <p:extLst>
      <p:ext uri="{BB962C8B-B14F-4D97-AF65-F5344CB8AC3E}">
        <p14:creationId xmlns:p14="http://schemas.microsoft.com/office/powerpoint/2010/main" val="1049409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0221" y="163052"/>
            <a:ext cx="10058400" cy="783816"/>
          </a:xfrm>
        </p:spPr>
        <p:txBody>
          <a:bodyPr/>
          <a:lstStyle/>
          <a:p>
            <a:r>
              <a:rPr lang="en-US" dirty="0"/>
              <a:t>Platforms and Disintermediation</a:t>
            </a:r>
          </a:p>
        </p:txBody>
      </p:sp>
      <p:grpSp>
        <p:nvGrpSpPr>
          <p:cNvPr id="6" name="Group 5"/>
          <p:cNvGrpSpPr/>
          <p:nvPr/>
        </p:nvGrpSpPr>
        <p:grpSpPr>
          <a:xfrm>
            <a:off x="1412549" y="1301847"/>
            <a:ext cx="1209122" cy="351294"/>
            <a:chOff x="1428749" y="2339340"/>
            <a:chExt cx="3027688" cy="468392"/>
          </a:xfrm>
        </p:grpSpPr>
        <p:sp>
          <p:nvSpPr>
            <p:cNvPr id="7" name="TextBox 6"/>
            <p:cNvSpPr txBox="1"/>
            <p:nvPr/>
          </p:nvSpPr>
          <p:spPr>
            <a:xfrm>
              <a:off x="1428749" y="2339340"/>
              <a:ext cx="3027688" cy="369332"/>
            </a:xfrm>
            <a:prstGeom prst="rect">
              <a:avLst/>
            </a:prstGeom>
            <a:noFill/>
            <a:ln>
              <a:noFill/>
            </a:ln>
          </p:spPr>
          <p:txBody>
            <a:bodyPr wrap="square" lIns="0" rIns="0" rtlCol="0" anchor="b">
              <a:noAutofit/>
            </a:bodyPr>
            <a:lstStyle/>
            <a:p>
              <a:r>
                <a:rPr lang="en-US" sz="2000" dirty="0"/>
                <a:t>Referring Service</a:t>
              </a:r>
            </a:p>
          </p:txBody>
        </p:sp>
        <p:cxnSp>
          <p:nvCxnSpPr>
            <p:cNvPr id="8" name="Straight Connector 7"/>
            <p:cNvCxnSpPr/>
            <p:nvPr/>
          </p:nvCxnSpPr>
          <p:spPr>
            <a:xfrm>
              <a:off x="1428749" y="2807732"/>
              <a:ext cx="302768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079720" y="1313277"/>
            <a:ext cx="3331013" cy="339864"/>
            <a:chOff x="4800599" y="2354580"/>
            <a:chExt cx="2847976" cy="453152"/>
          </a:xfrm>
        </p:grpSpPr>
        <p:sp>
          <p:nvSpPr>
            <p:cNvPr id="10" name="TextBox 9"/>
            <p:cNvSpPr txBox="1"/>
            <p:nvPr/>
          </p:nvSpPr>
          <p:spPr>
            <a:xfrm>
              <a:off x="4800599" y="2354580"/>
              <a:ext cx="2847976" cy="369332"/>
            </a:xfrm>
            <a:prstGeom prst="rect">
              <a:avLst/>
            </a:prstGeom>
            <a:noFill/>
            <a:ln>
              <a:noFill/>
            </a:ln>
          </p:spPr>
          <p:txBody>
            <a:bodyPr wrap="square" rtlCol="0">
              <a:noAutofit/>
            </a:bodyPr>
            <a:lstStyle/>
            <a:p>
              <a:r>
                <a:rPr lang="en-US" sz="2000" dirty="0"/>
                <a:t>Dependent Service</a:t>
              </a:r>
            </a:p>
          </p:txBody>
        </p:sp>
        <p:cxnSp>
          <p:nvCxnSpPr>
            <p:cNvPr id="11" name="Straight Connector 10"/>
            <p:cNvCxnSpPr/>
            <p:nvPr/>
          </p:nvCxnSpPr>
          <p:spPr>
            <a:xfrm>
              <a:off x="4800599" y="2807732"/>
              <a:ext cx="2847976"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7191165" y="1322028"/>
            <a:ext cx="2244633" cy="331113"/>
            <a:chOff x="8172449" y="2354580"/>
            <a:chExt cx="2847976" cy="441484"/>
          </a:xfrm>
        </p:grpSpPr>
        <p:sp>
          <p:nvSpPr>
            <p:cNvPr id="13" name="TextBox 12"/>
            <p:cNvSpPr txBox="1"/>
            <p:nvPr/>
          </p:nvSpPr>
          <p:spPr>
            <a:xfrm>
              <a:off x="8172449" y="2354580"/>
              <a:ext cx="2847976" cy="369332"/>
            </a:xfrm>
            <a:prstGeom prst="rect">
              <a:avLst/>
            </a:prstGeom>
            <a:noFill/>
            <a:ln>
              <a:noFill/>
            </a:ln>
          </p:spPr>
          <p:txBody>
            <a:bodyPr wrap="square" rtlCol="0">
              <a:noAutofit/>
            </a:bodyPr>
            <a:lstStyle/>
            <a:p>
              <a:r>
                <a:rPr lang="en-US" sz="2000" dirty="0"/>
                <a:t>Examples</a:t>
              </a:r>
            </a:p>
          </p:txBody>
        </p:sp>
        <p:cxnSp>
          <p:nvCxnSpPr>
            <p:cNvPr id="14" name="Straight Connector 13"/>
            <p:cNvCxnSpPr/>
            <p:nvPr/>
          </p:nvCxnSpPr>
          <p:spPr>
            <a:xfrm>
              <a:off x="8172449" y="2796064"/>
              <a:ext cx="2847976"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5" name="Table 14"/>
          <p:cNvGraphicFramePr>
            <a:graphicFrameLocks noGrp="1"/>
          </p:cNvGraphicFramePr>
          <p:nvPr>
            <p:extLst>
              <p:ext uri="{D42A27DB-BD31-4B8C-83A1-F6EECF244321}">
                <p14:modId xmlns:p14="http://schemas.microsoft.com/office/powerpoint/2010/main" val="2132691412"/>
              </p:ext>
            </p:extLst>
          </p:nvPr>
        </p:nvGraphicFramePr>
        <p:xfrm>
          <a:off x="1412546" y="1841337"/>
          <a:ext cx="9294943" cy="4411453"/>
        </p:xfrm>
        <a:graphic>
          <a:graphicData uri="http://schemas.openxmlformats.org/drawingml/2006/table">
            <a:tbl>
              <a:tblPr firstRow="1" bandRow="1"/>
              <a:tblGrid>
                <a:gridCol w="1680478">
                  <a:extLst>
                    <a:ext uri="{9D8B030D-6E8A-4147-A177-3AD203B41FA5}">
                      <a16:colId xmlns:a16="http://schemas.microsoft.com/office/drawing/2014/main" val="20000"/>
                    </a:ext>
                  </a:extLst>
                </a:gridCol>
                <a:gridCol w="4498082">
                  <a:extLst>
                    <a:ext uri="{9D8B030D-6E8A-4147-A177-3AD203B41FA5}">
                      <a16:colId xmlns:a16="http://schemas.microsoft.com/office/drawing/2014/main" val="20001"/>
                    </a:ext>
                  </a:extLst>
                </a:gridCol>
                <a:gridCol w="3116383">
                  <a:extLst>
                    <a:ext uri="{9D8B030D-6E8A-4147-A177-3AD203B41FA5}">
                      <a16:colId xmlns:a16="http://schemas.microsoft.com/office/drawing/2014/main" val="20002"/>
                    </a:ext>
                  </a:extLst>
                </a:gridCol>
              </a:tblGrid>
              <a:tr h="457200">
                <a:tc>
                  <a:txBody>
                    <a:bodyPr/>
                    <a:lstStyle/>
                    <a:p>
                      <a:pPr algn="l" fontAlgn="b"/>
                      <a:r>
                        <a:rPr lang="en-US" sz="1800" b="0" i="0" u="none" strike="noStrike" dirty="0">
                          <a:solidFill>
                            <a:schemeClr val="tx1"/>
                          </a:solidFill>
                          <a:effectLst/>
                          <a:latin typeface="Calibri"/>
                        </a:rPr>
                        <a:t>PC OS</a:t>
                      </a:r>
                    </a:p>
                  </a:txBody>
                  <a:tcPr marL="68580" marR="68580" marT="68580" marB="68580" anchor="ctr">
                    <a:lnL>
                      <a:noFill/>
                    </a:lnL>
                    <a:lnR>
                      <a:noFill/>
                    </a:lnR>
                    <a:lnT>
                      <a:noFill/>
                    </a:lnT>
                    <a:lnB>
                      <a:noFill/>
                    </a:lnB>
                  </a:tcPr>
                </a:tc>
                <a:tc>
                  <a:txBody>
                    <a:bodyPr/>
                    <a:lstStyle/>
                    <a:p>
                      <a:pPr algn="l" fontAlgn="b"/>
                      <a:r>
                        <a:rPr lang="en-US" sz="1800" b="0" i="0" u="none" strike="noStrike" dirty="0">
                          <a:solidFill>
                            <a:schemeClr val="tx1"/>
                          </a:solidFill>
                          <a:effectLst/>
                          <a:latin typeface="Calibri"/>
                        </a:rPr>
                        <a:t>Browser, Media Player, Search Engine,  Apps</a:t>
                      </a:r>
                    </a:p>
                  </a:txBody>
                  <a:tcPr marL="68580" marR="68580" marT="68580" marB="68580" anchor="ctr">
                    <a:lnL>
                      <a:noFill/>
                    </a:lnL>
                    <a:lnR>
                      <a:noFill/>
                    </a:lnR>
                    <a:lnT>
                      <a:noFill/>
                    </a:lnT>
                    <a:lnB>
                      <a:noFill/>
                    </a:lnB>
                  </a:tcPr>
                </a:tc>
                <a:tc>
                  <a:txBody>
                    <a:bodyPr/>
                    <a:lstStyle/>
                    <a:p>
                      <a:pPr marL="285750" indent="-285750" algn="l" fontAlgn="b">
                        <a:buFont typeface="Arial" panose="020B0604020202020204" pitchFamily="34" charset="0"/>
                        <a:buChar char="•"/>
                      </a:pPr>
                      <a:r>
                        <a:rPr lang="en-US" sz="1800" b="0" i="0" u="none" strike="noStrike" dirty="0">
                          <a:solidFill>
                            <a:schemeClr val="tx1"/>
                          </a:solidFill>
                          <a:effectLst/>
                          <a:latin typeface="Calibri"/>
                        </a:rPr>
                        <a:t>Windows -&gt; IE v. Chrome</a:t>
                      </a:r>
                    </a:p>
                    <a:p>
                      <a:pPr marL="285750" marR="0" indent="-2857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chemeClr val="tx1"/>
                          </a:solidFill>
                          <a:effectLst/>
                          <a:latin typeface="Calibri"/>
                        </a:rPr>
                        <a:t>Apple -&gt; Safari</a:t>
                      </a:r>
                    </a:p>
                  </a:txBody>
                  <a:tcPr marL="68580" marR="68580" marT="68580" marB="68580" anchor="ctr">
                    <a:lnL>
                      <a:noFill/>
                    </a:lnL>
                    <a:lnR>
                      <a:noFill/>
                    </a:lnR>
                    <a:lnT>
                      <a:noFill/>
                    </a:lnT>
                    <a:lnB>
                      <a:noFill/>
                    </a:lnB>
                  </a:tcPr>
                </a:tc>
                <a:extLst>
                  <a:ext uri="{0D108BD9-81ED-4DB2-BD59-A6C34878D82A}">
                    <a16:rowId xmlns:a16="http://schemas.microsoft.com/office/drawing/2014/main" val="10000"/>
                  </a:ext>
                </a:extLst>
              </a:tr>
              <a:tr h="1119613">
                <a:tc>
                  <a:txBody>
                    <a:bodyPr/>
                    <a:lstStyle/>
                    <a:p>
                      <a:pPr algn="l" fontAlgn="b"/>
                      <a:r>
                        <a:rPr lang="en-US" sz="1800" b="0" i="0" u="none" strike="noStrike" dirty="0">
                          <a:solidFill>
                            <a:schemeClr val="tx1"/>
                          </a:solidFill>
                          <a:effectLst/>
                          <a:latin typeface="Calibri"/>
                        </a:rPr>
                        <a:t>Mobile OS</a:t>
                      </a:r>
                    </a:p>
                  </a:txBody>
                  <a:tcPr marL="68580" marR="68580" marT="68580" marB="68580" anchor="ctr">
                    <a:lnL>
                      <a:noFill/>
                    </a:lnL>
                    <a:lnR>
                      <a:noFill/>
                    </a:lnR>
                    <a:lnT>
                      <a:noFill/>
                    </a:lnT>
                    <a:lnB>
                      <a:noFill/>
                    </a:lnB>
                  </a:tcPr>
                </a:tc>
                <a:tc>
                  <a:txBody>
                    <a:bodyPr/>
                    <a:lstStyle/>
                    <a:p>
                      <a:pPr algn="l" fontAlgn="b"/>
                      <a:r>
                        <a:rPr lang="en-US" sz="1800" b="0" i="0" u="none" strike="noStrike" dirty="0">
                          <a:solidFill>
                            <a:schemeClr val="tx1"/>
                          </a:solidFill>
                          <a:effectLst/>
                          <a:latin typeface="Calibri"/>
                        </a:rPr>
                        <a:t>Browser, Entertainment, Search Engine, Mapping, Key Apps</a:t>
                      </a:r>
                    </a:p>
                  </a:txBody>
                  <a:tcPr marL="68580" marR="68580" marT="68580" marB="68580" anchor="ctr">
                    <a:lnL>
                      <a:noFill/>
                    </a:lnL>
                    <a:lnR>
                      <a:noFill/>
                    </a:lnR>
                    <a:lnT>
                      <a:noFill/>
                    </a:lnT>
                    <a:lnB>
                      <a:noFill/>
                    </a:lnB>
                  </a:tcPr>
                </a:tc>
                <a:tc>
                  <a:txBody>
                    <a:bodyPr/>
                    <a:lstStyle/>
                    <a:p>
                      <a:pPr marL="285750" indent="-285750" algn="l" fontAlgn="b">
                        <a:buFont typeface="Arial" panose="020B0604020202020204" pitchFamily="34" charset="0"/>
                        <a:buChar char="•"/>
                      </a:pPr>
                      <a:r>
                        <a:rPr lang="en-US" sz="1800" b="0" i="0" u="none" strike="noStrike" dirty="0">
                          <a:solidFill>
                            <a:schemeClr val="tx1"/>
                          </a:solidFill>
                          <a:effectLst/>
                          <a:latin typeface="Calibri"/>
                        </a:rPr>
                        <a:t>Android -&gt; Search, Maps</a:t>
                      </a:r>
                    </a:p>
                    <a:p>
                      <a:pPr marL="285750" indent="-285750" algn="l" fontAlgn="b">
                        <a:buFont typeface="Arial" panose="020B0604020202020204" pitchFamily="34" charset="0"/>
                        <a:buChar char="•"/>
                      </a:pPr>
                      <a:r>
                        <a:rPr lang="en-US" sz="1800" b="0" i="0" u="none" strike="noStrike" dirty="0">
                          <a:solidFill>
                            <a:schemeClr val="tx1"/>
                          </a:solidFill>
                          <a:effectLst/>
                          <a:latin typeface="Calibri"/>
                        </a:rPr>
                        <a:t>All -&gt; Amazon shop, Kindle</a:t>
                      </a:r>
                    </a:p>
                  </a:txBody>
                  <a:tcPr marL="68580" marR="68580" marT="68580" marB="68580" anchor="ctr">
                    <a:lnL>
                      <a:noFill/>
                    </a:lnL>
                    <a:lnR>
                      <a:noFill/>
                    </a:lnR>
                    <a:lnT>
                      <a:noFill/>
                    </a:lnT>
                    <a:lnB>
                      <a:noFill/>
                    </a:lnB>
                  </a:tcPr>
                </a:tc>
                <a:extLst>
                  <a:ext uri="{0D108BD9-81ED-4DB2-BD59-A6C34878D82A}">
                    <a16:rowId xmlns:a16="http://schemas.microsoft.com/office/drawing/2014/main" val="10001"/>
                  </a:ext>
                </a:extLst>
              </a:tr>
              <a:tr h="377476">
                <a:tc>
                  <a:txBody>
                    <a:bodyPr/>
                    <a:lstStyle/>
                    <a:p>
                      <a:pPr algn="l" fontAlgn="b"/>
                      <a:r>
                        <a:rPr lang="en-US" sz="1800" b="0" i="0" u="none" strike="noStrike" dirty="0">
                          <a:solidFill>
                            <a:schemeClr val="tx1"/>
                          </a:solidFill>
                          <a:effectLst/>
                          <a:latin typeface="Calibri"/>
                        </a:rPr>
                        <a:t>App Store</a:t>
                      </a:r>
                    </a:p>
                  </a:txBody>
                  <a:tcPr marL="68580" marR="68580" marT="68580" marB="68580" anchor="ctr">
                    <a:lnL>
                      <a:noFill/>
                    </a:lnL>
                    <a:lnR>
                      <a:noFill/>
                    </a:lnR>
                    <a:lnT>
                      <a:noFill/>
                    </a:lnT>
                    <a:lnB>
                      <a:noFill/>
                    </a:lnB>
                  </a:tcPr>
                </a:tc>
                <a:tc>
                  <a:txBody>
                    <a:bodyPr/>
                    <a:lstStyle/>
                    <a:p>
                      <a:pPr algn="l" fontAlgn="b"/>
                      <a:r>
                        <a:rPr lang="en-US" sz="1800" b="0" i="0" u="none" strike="noStrike" dirty="0">
                          <a:solidFill>
                            <a:schemeClr val="tx1"/>
                          </a:solidFill>
                          <a:effectLst/>
                          <a:latin typeface="Calibri"/>
                        </a:rPr>
                        <a:t>Apps</a:t>
                      </a:r>
                    </a:p>
                  </a:txBody>
                  <a:tcPr marL="68580" marR="68580" marT="68580" marB="68580" anchor="ctr">
                    <a:lnL>
                      <a:noFill/>
                    </a:lnL>
                    <a:lnR>
                      <a:noFill/>
                    </a:lnR>
                    <a:lnT>
                      <a:noFill/>
                    </a:lnT>
                    <a:lnB>
                      <a:noFill/>
                    </a:lnB>
                  </a:tcPr>
                </a:tc>
                <a:tc>
                  <a:txBody>
                    <a:bodyPr/>
                    <a:lstStyle/>
                    <a:p>
                      <a:pPr marL="285750" indent="-285750" algn="l" fontAlgn="b">
                        <a:buFont typeface="Arial" panose="020B0604020202020204" pitchFamily="34" charset="0"/>
                        <a:buChar char="•"/>
                      </a:pPr>
                      <a:endParaRPr lang="en-US" sz="1800" b="0" i="0" u="none" strike="noStrike" dirty="0">
                        <a:solidFill>
                          <a:schemeClr val="tx1"/>
                        </a:solidFill>
                        <a:effectLst/>
                        <a:latin typeface="Calibri"/>
                      </a:endParaRPr>
                    </a:p>
                  </a:txBody>
                  <a:tcPr marL="68580" marR="68580" marT="68580" marB="68580" anchor="ctr">
                    <a:lnL>
                      <a:noFill/>
                    </a:lnL>
                    <a:lnR>
                      <a:noFill/>
                    </a:lnR>
                    <a:lnT>
                      <a:noFill/>
                    </a:lnT>
                    <a:lnB>
                      <a:noFill/>
                    </a:lnB>
                  </a:tcPr>
                </a:tc>
                <a:extLst>
                  <a:ext uri="{0D108BD9-81ED-4DB2-BD59-A6C34878D82A}">
                    <a16:rowId xmlns:a16="http://schemas.microsoft.com/office/drawing/2014/main" val="10002"/>
                  </a:ext>
                </a:extLst>
              </a:tr>
              <a:tr h="377476">
                <a:tc>
                  <a:txBody>
                    <a:bodyPr/>
                    <a:lstStyle/>
                    <a:p>
                      <a:pPr algn="l" fontAlgn="b"/>
                      <a:r>
                        <a:rPr lang="en-US" sz="1800" b="0" i="0" u="none" strike="noStrike">
                          <a:solidFill>
                            <a:schemeClr val="tx1"/>
                          </a:solidFill>
                          <a:effectLst/>
                          <a:latin typeface="Calibri"/>
                        </a:rPr>
                        <a:t>Browser</a:t>
                      </a:r>
                    </a:p>
                  </a:txBody>
                  <a:tcPr marL="68580" marR="68580" marT="68580" marB="68580" anchor="ctr">
                    <a:lnL>
                      <a:noFill/>
                    </a:lnL>
                    <a:lnR>
                      <a:noFill/>
                    </a:lnR>
                    <a:lnT>
                      <a:noFill/>
                    </a:lnT>
                    <a:lnB>
                      <a:noFill/>
                    </a:lnB>
                  </a:tcPr>
                </a:tc>
                <a:tc>
                  <a:txBody>
                    <a:bodyPr/>
                    <a:lstStyle/>
                    <a:p>
                      <a:pPr algn="l" fontAlgn="b"/>
                      <a:r>
                        <a:rPr lang="en-US" sz="1800" b="0" i="0" u="none" strike="noStrike" dirty="0">
                          <a:solidFill>
                            <a:schemeClr val="tx1"/>
                          </a:solidFill>
                          <a:effectLst/>
                          <a:latin typeface="Calibri"/>
                        </a:rPr>
                        <a:t>Search Engine, Other Services</a:t>
                      </a:r>
                    </a:p>
                  </a:txBody>
                  <a:tcPr marL="68580" marR="68580" marT="68580" marB="68580" anchor="ctr">
                    <a:lnL>
                      <a:noFill/>
                    </a:lnL>
                    <a:lnR>
                      <a:noFill/>
                    </a:lnR>
                    <a:lnT>
                      <a:noFill/>
                    </a:lnT>
                    <a:lnB>
                      <a:noFill/>
                    </a:lnB>
                  </a:tcPr>
                </a:tc>
                <a:tc>
                  <a:txBody>
                    <a:bodyPr/>
                    <a:lstStyle/>
                    <a:p>
                      <a:pPr marL="285750" indent="-285750" algn="l" fontAlgn="b">
                        <a:buFont typeface="Arial" panose="020B0604020202020204" pitchFamily="34" charset="0"/>
                        <a:buChar char="•"/>
                      </a:pPr>
                      <a:r>
                        <a:rPr lang="en-US" sz="1800" b="0" i="0" u="none" strike="noStrike" dirty="0">
                          <a:solidFill>
                            <a:schemeClr val="tx1"/>
                          </a:solidFill>
                          <a:effectLst/>
                          <a:latin typeface="Calibri"/>
                        </a:rPr>
                        <a:t>Chrome -&gt; Google Search</a:t>
                      </a:r>
                    </a:p>
                  </a:txBody>
                  <a:tcPr marL="68580" marR="68580" marT="68580" marB="68580" anchor="ctr">
                    <a:lnL>
                      <a:noFill/>
                    </a:lnL>
                    <a:lnR>
                      <a:noFill/>
                    </a:lnR>
                    <a:lnT>
                      <a:noFill/>
                    </a:lnT>
                    <a:lnB>
                      <a:noFill/>
                    </a:lnB>
                  </a:tcPr>
                </a:tc>
                <a:extLst>
                  <a:ext uri="{0D108BD9-81ED-4DB2-BD59-A6C34878D82A}">
                    <a16:rowId xmlns:a16="http://schemas.microsoft.com/office/drawing/2014/main" val="10003"/>
                  </a:ext>
                </a:extLst>
              </a:tr>
              <a:tr h="377476">
                <a:tc>
                  <a:txBody>
                    <a:bodyPr/>
                    <a:lstStyle/>
                    <a:p>
                      <a:pPr algn="l" fontAlgn="b"/>
                      <a:r>
                        <a:rPr lang="en-US" sz="1800" b="0" i="0" u="none" strike="noStrike">
                          <a:solidFill>
                            <a:schemeClr val="tx1"/>
                          </a:solidFill>
                          <a:effectLst/>
                          <a:latin typeface="Calibri"/>
                        </a:rPr>
                        <a:t>Search Engine</a:t>
                      </a:r>
                    </a:p>
                  </a:txBody>
                  <a:tcPr marL="68580" marR="68580" marT="68580" marB="68580" anchor="ctr">
                    <a:lnL>
                      <a:noFill/>
                    </a:lnL>
                    <a:lnR>
                      <a:noFill/>
                    </a:lnR>
                    <a:lnT>
                      <a:noFill/>
                    </a:lnT>
                    <a:lnB>
                      <a:noFill/>
                    </a:lnB>
                  </a:tcPr>
                </a:tc>
                <a:tc>
                  <a:txBody>
                    <a:bodyPr/>
                    <a:lstStyle/>
                    <a:p>
                      <a:pPr algn="l" fontAlgn="b"/>
                      <a:r>
                        <a:rPr lang="en-US" sz="1800" b="0" i="0" u="none" strike="noStrike" dirty="0">
                          <a:solidFill>
                            <a:schemeClr val="tx1"/>
                          </a:solidFill>
                          <a:effectLst/>
                          <a:latin typeface="Calibri"/>
                        </a:rPr>
                        <a:t>Vertical search, websites</a:t>
                      </a:r>
                    </a:p>
                  </a:txBody>
                  <a:tcPr marL="68580" marR="68580" marT="68580" marB="68580" anchor="ctr">
                    <a:lnL>
                      <a:noFill/>
                    </a:lnL>
                    <a:lnR>
                      <a:noFill/>
                    </a:lnR>
                    <a:lnT>
                      <a:noFill/>
                    </a:lnT>
                    <a:lnB>
                      <a:noFill/>
                    </a:lnB>
                  </a:tcPr>
                </a:tc>
                <a:tc>
                  <a:txBody>
                    <a:bodyPr/>
                    <a:lstStyle/>
                    <a:p>
                      <a:pPr marL="285750" indent="-285750" algn="l" fontAlgn="b">
                        <a:buFont typeface="Arial" panose="020B0604020202020204" pitchFamily="34" charset="0"/>
                        <a:buChar char="•"/>
                      </a:pPr>
                      <a:r>
                        <a:rPr lang="en-US" sz="1800" b="0" i="0" u="none" strike="noStrike" dirty="0">
                          <a:solidFill>
                            <a:schemeClr val="tx1"/>
                          </a:solidFill>
                          <a:effectLst/>
                          <a:latin typeface="Calibri"/>
                        </a:rPr>
                        <a:t>Google -&gt; Shopping, Maps, Finance…</a:t>
                      </a:r>
                    </a:p>
                  </a:txBody>
                  <a:tcPr marL="68580" marR="68580" marT="68580" marB="68580" anchor="ctr">
                    <a:lnL>
                      <a:noFill/>
                    </a:lnL>
                    <a:lnR>
                      <a:noFill/>
                    </a:lnR>
                    <a:lnT>
                      <a:noFill/>
                    </a:lnT>
                    <a:lnB>
                      <a:noFill/>
                    </a:lnB>
                  </a:tcPr>
                </a:tc>
                <a:extLst>
                  <a:ext uri="{0D108BD9-81ED-4DB2-BD59-A6C34878D82A}">
                    <a16:rowId xmlns:a16="http://schemas.microsoft.com/office/drawing/2014/main" val="10004"/>
                  </a:ext>
                </a:extLst>
              </a:tr>
              <a:tr h="457200">
                <a:tc>
                  <a:txBody>
                    <a:bodyPr/>
                    <a:lstStyle/>
                    <a:p>
                      <a:pPr algn="l" fontAlgn="b"/>
                      <a:r>
                        <a:rPr lang="en-US" sz="1800" b="0" i="0" u="none" strike="noStrike">
                          <a:solidFill>
                            <a:schemeClr val="tx1"/>
                          </a:solidFill>
                          <a:effectLst/>
                          <a:latin typeface="Calibri"/>
                        </a:rPr>
                        <a:t>Mobile Carrier</a:t>
                      </a:r>
                    </a:p>
                  </a:txBody>
                  <a:tcPr marL="68580" marR="68580" marT="68580" marB="68580" anchor="ctr">
                    <a:lnL>
                      <a:noFill/>
                    </a:lnL>
                    <a:lnR>
                      <a:noFill/>
                    </a:lnR>
                    <a:lnT>
                      <a:noFill/>
                    </a:lnT>
                    <a:lnB>
                      <a:noFill/>
                    </a:lnB>
                  </a:tcPr>
                </a:tc>
                <a:tc>
                  <a:txBody>
                    <a:bodyPr/>
                    <a:lstStyle/>
                    <a:p>
                      <a:pPr algn="l" fontAlgn="b"/>
                      <a:r>
                        <a:rPr lang="en-US" sz="1800" b="0" i="0" u="none" strike="noStrike" dirty="0">
                          <a:solidFill>
                            <a:schemeClr val="tx1"/>
                          </a:solidFill>
                          <a:effectLst/>
                          <a:latin typeface="Calibri"/>
                        </a:rPr>
                        <a:t>Mobile platform, pre-installed services/apps, search defaults</a:t>
                      </a:r>
                    </a:p>
                  </a:txBody>
                  <a:tcPr marL="68580" marR="68580" marT="68580" marB="68580" anchor="ctr">
                    <a:lnL>
                      <a:noFill/>
                    </a:lnL>
                    <a:lnR>
                      <a:noFill/>
                    </a:lnR>
                    <a:lnT>
                      <a:noFill/>
                    </a:lnT>
                    <a:lnB>
                      <a:noFill/>
                    </a:lnB>
                  </a:tcPr>
                </a:tc>
                <a:tc>
                  <a:txBody>
                    <a:bodyPr/>
                    <a:lstStyle/>
                    <a:p>
                      <a:pPr marL="285750" indent="-285750" algn="l" fontAlgn="b">
                        <a:buFont typeface="Arial" panose="020B0604020202020204" pitchFamily="34" charset="0"/>
                        <a:buChar char="•"/>
                      </a:pPr>
                      <a:r>
                        <a:rPr lang="en-US" sz="1800" b="0" i="0" u="none" strike="noStrike" dirty="0">
                          <a:solidFill>
                            <a:schemeClr val="tx1"/>
                          </a:solidFill>
                          <a:effectLst/>
                          <a:latin typeface="Calibri"/>
                        </a:rPr>
                        <a:t>AT&amp;T -&gt; Apple v. Android; Navigation Services; TV</a:t>
                      </a:r>
                    </a:p>
                  </a:txBody>
                  <a:tcPr marL="68580" marR="68580" marT="68580" marB="68580" anchor="ctr">
                    <a:lnL>
                      <a:noFill/>
                    </a:lnL>
                    <a:lnR>
                      <a:noFill/>
                    </a:lnR>
                    <a:lnT>
                      <a:noFill/>
                    </a:lnT>
                    <a:lnB>
                      <a:noFill/>
                    </a:lnB>
                  </a:tcPr>
                </a:tc>
                <a:extLst>
                  <a:ext uri="{0D108BD9-81ED-4DB2-BD59-A6C34878D82A}">
                    <a16:rowId xmlns:a16="http://schemas.microsoft.com/office/drawing/2014/main" val="10005"/>
                  </a:ext>
                </a:extLst>
              </a:tr>
              <a:tr h="377476">
                <a:tc>
                  <a:txBody>
                    <a:bodyPr/>
                    <a:lstStyle/>
                    <a:p>
                      <a:pPr algn="l" fontAlgn="b"/>
                      <a:r>
                        <a:rPr lang="en-US" sz="1800" b="0" i="0" u="none" strike="noStrike" dirty="0">
                          <a:solidFill>
                            <a:schemeClr val="tx1"/>
                          </a:solidFill>
                          <a:effectLst/>
                          <a:latin typeface="Calibri"/>
                        </a:rPr>
                        <a:t>Social Network</a:t>
                      </a:r>
                    </a:p>
                  </a:txBody>
                  <a:tcPr marL="68580" marR="68580" marT="68580" marB="68580" anchor="ctr">
                    <a:lnL>
                      <a:noFill/>
                    </a:lnL>
                    <a:lnR>
                      <a:noFill/>
                    </a:lnR>
                    <a:lnT>
                      <a:noFill/>
                    </a:lnT>
                    <a:lnB>
                      <a:noFill/>
                    </a:lnB>
                  </a:tcPr>
                </a:tc>
                <a:tc>
                  <a:txBody>
                    <a:bodyPr/>
                    <a:lstStyle/>
                    <a:p>
                      <a:pPr algn="l" fontAlgn="b"/>
                      <a:r>
                        <a:rPr lang="en-US" sz="1800" b="0" i="0" u="none" strike="noStrike" dirty="0">
                          <a:solidFill>
                            <a:schemeClr val="tx1"/>
                          </a:solidFill>
                          <a:effectLst/>
                          <a:latin typeface="Calibri"/>
                        </a:rPr>
                        <a:t>Internet news media, social apps</a:t>
                      </a:r>
                    </a:p>
                  </a:txBody>
                  <a:tcPr marL="68580" marR="68580" marT="68580" marB="68580" anchor="ctr">
                    <a:lnL>
                      <a:noFill/>
                    </a:lnL>
                    <a:lnR>
                      <a:noFill/>
                    </a:lnR>
                    <a:lnT>
                      <a:noFill/>
                    </a:lnT>
                    <a:lnB>
                      <a:noFill/>
                    </a:lnB>
                  </a:tcPr>
                </a:tc>
                <a:tc>
                  <a:txBody>
                    <a:bodyPr/>
                    <a:lstStyle/>
                    <a:p>
                      <a:pPr marL="285750" indent="-285750" algn="l" fontAlgn="b">
                        <a:buFont typeface="Arial" panose="020B0604020202020204" pitchFamily="34" charset="0"/>
                        <a:buChar char="•"/>
                      </a:pPr>
                      <a:r>
                        <a:rPr lang="en-US" sz="1800" b="0" i="0" u="none" strike="noStrike" dirty="0">
                          <a:solidFill>
                            <a:schemeClr val="tx1"/>
                          </a:solidFill>
                          <a:effectLst/>
                          <a:latin typeface="Calibri"/>
                        </a:rPr>
                        <a:t>Facebook -&gt; News, Zynga</a:t>
                      </a:r>
                    </a:p>
                  </a:txBody>
                  <a:tcPr marL="68580" marR="68580" marT="68580" marB="68580" anchor="ctr">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1023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216A8E-BA25-4FCB-AAC7-29F5DC7CC01C}"/>
              </a:ext>
            </a:extLst>
          </p:cNvPr>
          <p:cNvPicPr>
            <a:picLocks noChangeAspect="1"/>
          </p:cNvPicPr>
          <p:nvPr/>
        </p:nvPicPr>
        <p:blipFill>
          <a:blip r:embed="rId2"/>
          <a:stretch>
            <a:fillRect/>
          </a:stretch>
        </p:blipFill>
        <p:spPr>
          <a:xfrm>
            <a:off x="301032" y="212606"/>
            <a:ext cx="8638251" cy="2632817"/>
          </a:xfrm>
          <a:prstGeom prst="rect">
            <a:avLst/>
          </a:prstGeom>
        </p:spPr>
      </p:pic>
      <p:sp>
        <p:nvSpPr>
          <p:cNvPr id="3" name="Rectangle 2">
            <a:extLst>
              <a:ext uri="{FF2B5EF4-FFF2-40B4-BE49-F238E27FC236}">
                <a16:creationId xmlns:a16="http://schemas.microsoft.com/office/drawing/2014/main" id="{BB181FF1-E159-4867-8CE1-42A1C2BC9992}"/>
              </a:ext>
            </a:extLst>
          </p:cNvPr>
          <p:cNvSpPr/>
          <p:nvPr/>
        </p:nvSpPr>
        <p:spPr>
          <a:xfrm>
            <a:off x="3839571" y="2146110"/>
            <a:ext cx="6096000" cy="3539430"/>
          </a:xfrm>
          <a:prstGeom prst="rect">
            <a:avLst/>
          </a:prstGeom>
        </p:spPr>
        <p:txBody>
          <a:bodyPr>
            <a:spAutoFit/>
          </a:bodyPr>
          <a:lstStyle/>
          <a:p>
            <a:r>
              <a:rPr lang="en-US" sz="2800" dirty="0">
                <a:solidFill>
                  <a:srgbClr val="000000"/>
                </a:solidFill>
                <a:latin typeface="Georgia" panose="02040502050405020303" pitchFamily="18" charset="0"/>
              </a:rPr>
              <a:t>…the Justice Department was one month into a preliminary antitrust investigation to determine if "computerized scheduling and reservation services might have been manipulated" as to give a crucial advantage to the system operators, a Justice spokesman said.</a:t>
            </a:r>
            <a:endParaRPr lang="en-US" sz="2800" dirty="0"/>
          </a:p>
        </p:txBody>
      </p:sp>
    </p:spTree>
    <p:extLst>
      <p:ext uri="{BB962C8B-B14F-4D97-AF65-F5344CB8AC3E}">
        <p14:creationId xmlns:p14="http://schemas.microsoft.com/office/powerpoint/2010/main" val="166879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1236DF-68A8-3F34-F710-BA076A100D03}"/>
              </a:ext>
            </a:extLst>
          </p:cNvPr>
          <p:cNvPicPr>
            <a:picLocks noChangeAspect="1"/>
          </p:cNvPicPr>
          <p:nvPr/>
        </p:nvPicPr>
        <p:blipFill>
          <a:blip r:embed="rId2"/>
          <a:stretch>
            <a:fillRect/>
          </a:stretch>
        </p:blipFill>
        <p:spPr>
          <a:xfrm>
            <a:off x="5974289" y="2278965"/>
            <a:ext cx="5782903" cy="3805311"/>
          </a:xfrm>
          <a:prstGeom prst="rect">
            <a:avLst/>
          </a:prstGeom>
        </p:spPr>
      </p:pic>
      <p:pic>
        <p:nvPicPr>
          <p:cNvPr id="8" name="Picture 7">
            <a:extLst>
              <a:ext uri="{FF2B5EF4-FFF2-40B4-BE49-F238E27FC236}">
                <a16:creationId xmlns:a16="http://schemas.microsoft.com/office/drawing/2014/main" id="{60DCB950-D24E-7DF1-5FD5-C374A1DC0482}"/>
              </a:ext>
            </a:extLst>
          </p:cNvPr>
          <p:cNvPicPr>
            <a:picLocks noChangeAspect="1"/>
          </p:cNvPicPr>
          <p:nvPr/>
        </p:nvPicPr>
        <p:blipFill>
          <a:blip r:embed="rId3"/>
          <a:stretch>
            <a:fillRect/>
          </a:stretch>
        </p:blipFill>
        <p:spPr>
          <a:xfrm>
            <a:off x="5767754" y="1061461"/>
            <a:ext cx="6290774" cy="816063"/>
          </a:xfrm>
          <a:prstGeom prst="rect">
            <a:avLst/>
          </a:prstGeom>
        </p:spPr>
      </p:pic>
      <p:pic>
        <p:nvPicPr>
          <p:cNvPr id="10" name="Picture 9">
            <a:extLst>
              <a:ext uri="{FF2B5EF4-FFF2-40B4-BE49-F238E27FC236}">
                <a16:creationId xmlns:a16="http://schemas.microsoft.com/office/drawing/2014/main" id="{9E887221-8BF9-6A01-26C3-2EB66EF15DB9}"/>
              </a:ext>
            </a:extLst>
          </p:cNvPr>
          <p:cNvPicPr>
            <a:picLocks noChangeAspect="1"/>
          </p:cNvPicPr>
          <p:nvPr/>
        </p:nvPicPr>
        <p:blipFill>
          <a:blip r:embed="rId4"/>
          <a:stretch>
            <a:fillRect/>
          </a:stretch>
        </p:blipFill>
        <p:spPr>
          <a:xfrm>
            <a:off x="434808" y="4980181"/>
            <a:ext cx="4951828" cy="1301043"/>
          </a:xfrm>
          <a:prstGeom prst="rect">
            <a:avLst/>
          </a:prstGeom>
        </p:spPr>
      </p:pic>
      <p:pic>
        <p:nvPicPr>
          <p:cNvPr id="3" name="Picture 2">
            <a:extLst>
              <a:ext uri="{FF2B5EF4-FFF2-40B4-BE49-F238E27FC236}">
                <a16:creationId xmlns:a16="http://schemas.microsoft.com/office/drawing/2014/main" id="{F4F7BF73-D28B-C90C-464A-47A081567B1B}"/>
              </a:ext>
            </a:extLst>
          </p:cNvPr>
          <p:cNvPicPr>
            <a:picLocks noChangeAspect="1"/>
          </p:cNvPicPr>
          <p:nvPr/>
        </p:nvPicPr>
        <p:blipFill>
          <a:blip r:embed="rId5"/>
          <a:stretch>
            <a:fillRect/>
          </a:stretch>
        </p:blipFill>
        <p:spPr>
          <a:xfrm>
            <a:off x="718938" y="448017"/>
            <a:ext cx="4383568" cy="1226888"/>
          </a:xfrm>
          <a:prstGeom prst="rect">
            <a:avLst/>
          </a:prstGeom>
        </p:spPr>
      </p:pic>
      <p:pic>
        <p:nvPicPr>
          <p:cNvPr id="6" name="Picture 5">
            <a:extLst>
              <a:ext uri="{FF2B5EF4-FFF2-40B4-BE49-F238E27FC236}">
                <a16:creationId xmlns:a16="http://schemas.microsoft.com/office/drawing/2014/main" id="{29579495-A981-42EE-E4F2-B948C5535725}"/>
              </a:ext>
            </a:extLst>
          </p:cNvPr>
          <p:cNvPicPr>
            <a:picLocks noChangeAspect="1"/>
          </p:cNvPicPr>
          <p:nvPr/>
        </p:nvPicPr>
        <p:blipFill>
          <a:blip r:embed="rId6"/>
          <a:stretch>
            <a:fillRect/>
          </a:stretch>
        </p:blipFill>
        <p:spPr>
          <a:xfrm>
            <a:off x="718938" y="1830024"/>
            <a:ext cx="4108178" cy="2798090"/>
          </a:xfrm>
          <a:prstGeom prst="rect">
            <a:avLst/>
          </a:prstGeom>
        </p:spPr>
      </p:pic>
    </p:spTree>
    <p:extLst>
      <p:ext uri="{BB962C8B-B14F-4D97-AF65-F5344CB8AC3E}">
        <p14:creationId xmlns:p14="http://schemas.microsoft.com/office/powerpoint/2010/main" val="3009723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216A8E-BA25-4FCB-AAC7-29F5DC7CC01C}"/>
              </a:ext>
            </a:extLst>
          </p:cNvPr>
          <p:cNvPicPr>
            <a:picLocks noChangeAspect="1"/>
          </p:cNvPicPr>
          <p:nvPr/>
        </p:nvPicPr>
        <p:blipFill>
          <a:blip r:embed="rId2"/>
          <a:stretch>
            <a:fillRect/>
          </a:stretch>
        </p:blipFill>
        <p:spPr>
          <a:xfrm>
            <a:off x="301032" y="212606"/>
            <a:ext cx="8638251" cy="2632817"/>
          </a:xfrm>
          <a:prstGeom prst="rect">
            <a:avLst/>
          </a:prstGeom>
        </p:spPr>
      </p:pic>
      <p:sp>
        <p:nvSpPr>
          <p:cNvPr id="4" name="Rectangle 3">
            <a:extLst>
              <a:ext uri="{FF2B5EF4-FFF2-40B4-BE49-F238E27FC236}">
                <a16:creationId xmlns:a16="http://schemas.microsoft.com/office/drawing/2014/main" id="{5C028CC9-A4F3-4586-90CF-107FA6C366A1}"/>
              </a:ext>
            </a:extLst>
          </p:cNvPr>
          <p:cNvSpPr/>
          <p:nvPr/>
        </p:nvSpPr>
        <p:spPr>
          <a:xfrm>
            <a:off x="2385848" y="1967493"/>
            <a:ext cx="8965324" cy="5078313"/>
          </a:xfrm>
          <a:prstGeom prst="rect">
            <a:avLst/>
          </a:prstGeom>
        </p:spPr>
        <p:txBody>
          <a:bodyPr wrap="square">
            <a:spAutoFit/>
          </a:bodyPr>
          <a:lstStyle/>
          <a:p>
            <a:r>
              <a:rPr lang="en-US" sz="2000" dirty="0">
                <a:solidFill>
                  <a:srgbClr val="000000"/>
                </a:solidFill>
                <a:latin typeface="Georgia" panose="02040502050405020303" pitchFamily="18" charset="0"/>
              </a:rPr>
              <a:t>Crandall said that the best guarantee that the Sabre system does not unfairly favor American Airlines is the fact that travel agents buy the system, "so it must accurately represent what is available" on all airlines.</a:t>
            </a:r>
          </a:p>
          <a:p>
            <a:endParaRPr lang="en-US" sz="2000" dirty="0">
              <a:solidFill>
                <a:srgbClr val="000000"/>
              </a:solidFill>
              <a:latin typeface="Georgia" panose="02040502050405020303" pitchFamily="18" charset="0"/>
            </a:endParaRPr>
          </a:p>
          <a:p>
            <a:r>
              <a:rPr lang="en-US" sz="2000" dirty="0">
                <a:solidFill>
                  <a:srgbClr val="000000"/>
                </a:solidFill>
                <a:latin typeface="Georgia" panose="02040502050405020303" pitchFamily="18" charset="0"/>
              </a:rPr>
              <a:t>However, American builds what Crandall calls a "bias" into the computer program. For example, he said, if a potential customer wants to go to Chicago at 9 a.m., the travel agent asks Sabre for the flights. The first list on the terminal will include the best service, regardless of airline, but if American has a flight within 30 minutes of the desired time, and another airline is closer, American's flight is listed first.</a:t>
            </a:r>
          </a:p>
          <a:p>
            <a:endParaRPr lang="en-US" sz="2400" dirty="0">
              <a:solidFill>
                <a:srgbClr val="000000"/>
              </a:solidFill>
              <a:latin typeface="Georgia" panose="02040502050405020303" pitchFamily="18" charset="0"/>
            </a:endParaRPr>
          </a:p>
          <a:p>
            <a:r>
              <a:rPr lang="en-US" sz="2000" dirty="0">
                <a:latin typeface="Georgia" panose="02040502050405020303" pitchFamily="18" charset="0"/>
              </a:rPr>
              <a:t>American, he said, had invested $110 million in Sabre and spends $25 million annually to run it. It was built, he said, "with our dollars, at great risk."</a:t>
            </a:r>
            <a:endParaRPr lang="en-US" sz="2400" dirty="0">
              <a:solidFill>
                <a:srgbClr val="000000"/>
              </a:solidFill>
              <a:latin typeface="Georgia" panose="02040502050405020303" pitchFamily="18" charset="0"/>
            </a:endParaRPr>
          </a:p>
          <a:p>
            <a:endParaRPr lang="en-US" sz="2000" dirty="0">
              <a:solidFill>
                <a:srgbClr val="000000"/>
              </a:solidFill>
              <a:latin typeface="Georgia" panose="02040502050405020303" pitchFamily="18" charset="0"/>
            </a:endParaRPr>
          </a:p>
          <a:p>
            <a:endParaRPr lang="en-US" sz="2000" dirty="0">
              <a:solidFill>
                <a:srgbClr val="000000"/>
              </a:solidFill>
              <a:latin typeface="Georgia" panose="02040502050405020303" pitchFamily="18" charset="0"/>
            </a:endParaRPr>
          </a:p>
          <a:p>
            <a:endParaRPr lang="en-US" sz="2000"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842992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7023-EA4F-48A4-B4D6-ECFA2CE84DFB}"/>
              </a:ext>
            </a:extLst>
          </p:cNvPr>
          <p:cNvSpPr>
            <a:spLocks noGrp="1"/>
          </p:cNvSpPr>
          <p:nvPr>
            <p:ph type="title"/>
          </p:nvPr>
        </p:nvSpPr>
        <p:spPr/>
        <p:txBody>
          <a:bodyPr/>
          <a:lstStyle/>
          <a:p>
            <a:r>
              <a:rPr lang="en-US" dirty="0"/>
              <a:t>Issues in Sabre Case</a:t>
            </a:r>
          </a:p>
        </p:txBody>
      </p:sp>
      <p:sp>
        <p:nvSpPr>
          <p:cNvPr id="3" name="Content Placeholder 2">
            <a:extLst>
              <a:ext uri="{FF2B5EF4-FFF2-40B4-BE49-F238E27FC236}">
                <a16:creationId xmlns:a16="http://schemas.microsoft.com/office/drawing/2014/main" id="{22C16F6A-A35A-4DB0-9C29-42D7E7E6C134}"/>
              </a:ext>
            </a:extLst>
          </p:cNvPr>
          <p:cNvSpPr>
            <a:spLocks noGrp="1"/>
          </p:cNvSpPr>
          <p:nvPr>
            <p:ph idx="1"/>
          </p:nvPr>
        </p:nvSpPr>
        <p:spPr/>
        <p:txBody>
          <a:bodyPr>
            <a:normAutofit/>
          </a:bodyPr>
          <a:lstStyle/>
          <a:p>
            <a:r>
              <a:rPr lang="en-US" sz="2800" dirty="0"/>
              <a:t>Manipulation softened price competition, misled consumers</a:t>
            </a:r>
          </a:p>
          <a:p>
            <a:r>
              <a:rPr lang="en-US" sz="2800" dirty="0"/>
              <a:t>Manipulation was not sufficient to induce travel agents to switch</a:t>
            </a:r>
          </a:p>
          <a:p>
            <a:r>
              <a:rPr lang="en-US" sz="2800" dirty="0"/>
              <a:t>Manipulation probably led to exit of some low-cost airlines, made it less profitable to enter and compete against American</a:t>
            </a:r>
          </a:p>
          <a:p>
            <a:r>
              <a:rPr lang="en-US" sz="2800" dirty="0"/>
              <a:t>Counterfactual: airlines must compete on price; low-cost airline gets a toe-hold, grows into a competitor</a:t>
            </a:r>
          </a:p>
          <a:p>
            <a:r>
              <a:rPr lang="en-US" sz="2800" dirty="0"/>
              <a:t>Vertical integration helped American airlines maintain profits</a:t>
            </a:r>
          </a:p>
        </p:txBody>
      </p:sp>
    </p:spTree>
    <p:extLst>
      <p:ext uri="{BB962C8B-B14F-4D97-AF65-F5344CB8AC3E}">
        <p14:creationId xmlns:p14="http://schemas.microsoft.com/office/powerpoint/2010/main" val="3632403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00D0-E3C2-47C8-9843-83B303D83F8C}"/>
              </a:ext>
            </a:extLst>
          </p:cNvPr>
          <p:cNvSpPr>
            <a:spLocks noGrp="1"/>
          </p:cNvSpPr>
          <p:nvPr>
            <p:ph type="title"/>
          </p:nvPr>
        </p:nvSpPr>
        <p:spPr/>
        <p:txBody>
          <a:bodyPr/>
          <a:lstStyle/>
          <a:p>
            <a:r>
              <a:rPr lang="en-US" dirty="0"/>
              <a:t>Platform Responses to Existential Threat from Vertical Service</a:t>
            </a:r>
          </a:p>
        </p:txBody>
      </p:sp>
      <p:sp>
        <p:nvSpPr>
          <p:cNvPr id="4" name="Text Placeholder 3">
            <a:extLst>
              <a:ext uri="{FF2B5EF4-FFF2-40B4-BE49-F238E27FC236}">
                <a16:creationId xmlns:a16="http://schemas.microsoft.com/office/drawing/2014/main" id="{11842962-8375-47E4-93A8-34D765BFFCB8}"/>
              </a:ext>
            </a:extLst>
          </p:cNvPr>
          <p:cNvSpPr>
            <a:spLocks noGrp="1"/>
          </p:cNvSpPr>
          <p:nvPr>
            <p:ph type="body" idx="1"/>
          </p:nvPr>
        </p:nvSpPr>
        <p:spPr/>
        <p:txBody>
          <a:bodyPr>
            <a:normAutofit/>
          </a:bodyPr>
          <a:lstStyle/>
          <a:p>
            <a:r>
              <a:rPr lang="en-US" sz="2400" dirty="0"/>
              <a:t>Welfare-enhancing responses</a:t>
            </a:r>
          </a:p>
        </p:txBody>
      </p:sp>
      <p:sp>
        <p:nvSpPr>
          <p:cNvPr id="5" name="Content Placeholder 4">
            <a:extLst>
              <a:ext uri="{FF2B5EF4-FFF2-40B4-BE49-F238E27FC236}">
                <a16:creationId xmlns:a16="http://schemas.microsoft.com/office/drawing/2014/main" id="{F02D456D-D95C-4394-AB36-485F131B250C}"/>
              </a:ext>
            </a:extLst>
          </p:cNvPr>
          <p:cNvSpPr>
            <a:spLocks noGrp="1"/>
          </p:cNvSpPr>
          <p:nvPr>
            <p:ph sz="half" idx="2"/>
          </p:nvPr>
        </p:nvSpPr>
        <p:spPr/>
        <p:txBody>
          <a:bodyPr>
            <a:normAutofit/>
          </a:bodyPr>
          <a:lstStyle/>
          <a:p>
            <a:r>
              <a:rPr lang="en-US" sz="2400" dirty="0"/>
              <a:t>Create a superior vertical service to compete with threat</a:t>
            </a:r>
          </a:p>
          <a:p>
            <a:r>
              <a:rPr lang="en-US" sz="2400" dirty="0"/>
              <a:t>Create a better platform to ensure that </a:t>
            </a:r>
          </a:p>
          <a:p>
            <a:pPr lvl="1"/>
            <a:r>
              <a:rPr lang="en-US" sz="2200" dirty="0"/>
              <a:t>Consumers don’t bypass platform</a:t>
            </a:r>
          </a:p>
          <a:p>
            <a:pPr lvl="1"/>
            <a:r>
              <a:rPr lang="en-US" sz="2200" dirty="0"/>
              <a:t>Vertical service can’t grow into full-fledged platform competitor</a:t>
            </a:r>
          </a:p>
        </p:txBody>
      </p:sp>
      <p:sp>
        <p:nvSpPr>
          <p:cNvPr id="6" name="Text Placeholder 5">
            <a:extLst>
              <a:ext uri="{FF2B5EF4-FFF2-40B4-BE49-F238E27FC236}">
                <a16:creationId xmlns:a16="http://schemas.microsoft.com/office/drawing/2014/main" id="{894C6595-F4A5-469D-B94E-2B48A416E493}"/>
              </a:ext>
            </a:extLst>
          </p:cNvPr>
          <p:cNvSpPr>
            <a:spLocks noGrp="1"/>
          </p:cNvSpPr>
          <p:nvPr>
            <p:ph type="body" sz="quarter" idx="3"/>
          </p:nvPr>
        </p:nvSpPr>
        <p:spPr/>
        <p:txBody>
          <a:bodyPr>
            <a:normAutofit/>
          </a:bodyPr>
          <a:lstStyle/>
          <a:p>
            <a:r>
              <a:rPr lang="en-US" sz="2400" dirty="0"/>
              <a:t>Welfare-harming responses</a:t>
            </a:r>
          </a:p>
        </p:txBody>
      </p:sp>
      <p:sp>
        <p:nvSpPr>
          <p:cNvPr id="7" name="Content Placeholder 6">
            <a:extLst>
              <a:ext uri="{FF2B5EF4-FFF2-40B4-BE49-F238E27FC236}">
                <a16:creationId xmlns:a16="http://schemas.microsoft.com/office/drawing/2014/main" id="{0650746F-E7C9-4994-90DB-A571424ED7DB}"/>
              </a:ext>
            </a:extLst>
          </p:cNvPr>
          <p:cNvSpPr>
            <a:spLocks noGrp="1"/>
          </p:cNvSpPr>
          <p:nvPr>
            <p:ph sz="quarter" idx="4"/>
          </p:nvPr>
        </p:nvSpPr>
        <p:spPr/>
        <p:txBody>
          <a:bodyPr>
            <a:normAutofit/>
          </a:bodyPr>
          <a:lstStyle/>
          <a:p>
            <a:r>
              <a:rPr lang="en-US" sz="2400" dirty="0"/>
              <a:t>Make or buy an adequate vertical service</a:t>
            </a:r>
          </a:p>
          <a:p>
            <a:pPr lvl="1"/>
            <a:r>
              <a:rPr lang="en-US" sz="2200" dirty="0"/>
              <a:t>Promote/advantage it to take away customers from competing vertical services</a:t>
            </a:r>
          </a:p>
          <a:p>
            <a:r>
              <a:rPr lang="en-US" sz="2400" dirty="0"/>
              <a:t>When is this particularly harmful?</a:t>
            </a:r>
          </a:p>
          <a:p>
            <a:pPr lvl="1"/>
            <a:r>
              <a:rPr lang="en-US" sz="2000" dirty="0"/>
              <a:t>Innovative services</a:t>
            </a:r>
          </a:p>
          <a:p>
            <a:pPr lvl="1"/>
            <a:r>
              <a:rPr lang="en-US" sz="2000" dirty="0"/>
              <a:t>Scale-driven services</a:t>
            </a:r>
          </a:p>
          <a:p>
            <a:pPr lvl="1"/>
            <a:r>
              <a:rPr lang="en-US" sz="2000" dirty="0"/>
              <a:t>Services with network effects</a:t>
            </a:r>
          </a:p>
          <a:p>
            <a:endParaRPr lang="en-US" sz="2400" dirty="0"/>
          </a:p>
        </p:txBody>
      </p:sp>
    </p:spTree>
    <p:extLst>
      <p:ext uri="{BB962C8B-B14F-4D97-AF65-F5344CB8AC3E}">
        <p14:creationId xmlns:p14="http://schemas.microsoft.com/office/powerpoint/2010/main" val="1249370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DF933-1B7E-4E94-85E1-C07E7177149C}"/>
              </a:ext>
            </a:extLst>
          </p:cNvPr>
          <p:cNvSpPr>
            <a:spLocks noGrp="1"/>
          </p:cNvSpPr>
          <p:nvPr>
            <p:ph type="title"/>
          </p:nvPr>
        </p:nvSpPr>
        <p:spPr>
          <a:xfrm>
            <a:off x="1097280" y="286603"/>
            <a:ext cx="10058400" cy="1450757"/>
          </a:xfrm>
        </p:spPr>
        <p:txBody>
          <a:bodyPr>
            <a:normAutofit/>
          </a:bodyPr>
          <a:lstStyle/>
          <a:p>
            <a:r>
              <a:rPr lang="en-US" dirty="0"/>
              <a:t>Platforms, the supply side, and welfare</a:t>
            </a:r>
          </a:p>
        </p:txBody>
      </p:sp>
      <p:graphicFrame>
        <p:nvGraphicFramePr>
          <p:cNvPr id="5" name="Content Placeholder 2">
            <a:extLst>
              <a:ext uri="{FF2B5EF4-FFF2-40B4-BE49-F238E27FC236}">
                <a16:creationId xmlns:a16="http://schemas.microsoft.com/office/drawing/2014/main" id="{A2867AE3-3EAE-4C15-BA06-4CF8B0D327C1}"/>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560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D9F6-F75C-E20C-1BC7-DF819086B29F}"/>
              </a:ext>
            </a:extLst>
          </p:cNvPr>
          <p:cNvPicPr>
            <a:picLocks noChangeAspect="1"/>
          </p:cNvPicPr>
          <p:nvPr/>
        </p:nvPicPr>
        <p:blipFill>
          <a:blip r:embed="rId2"/>
          <a:stretch>
            <a:fillRect/>
          </a:stretch>
        </p:blipFill>
        <p:spPr>
          <a:xfrm>
            <a:off x="5395000" y="623790"/>
            <a:ext cx="6625884" cy="3937540"/>
          </a:xfrm>
          <a:prstGeom prst="rect">
            <a:avLst/>
          </a:prstGeom>
        </p:spPr>
      </p:pic>
      <p:pic>
        <p:nvPicPr>
          <p:cNvPr id="9" name="Picture 8">
            <a:extLst>
              <a:ext uri="{FF2B5EF4-FFF2-40B4-BE49-F238E27FC236}">
                <a16:creationId xmlns:a16="http://schemas.microsoft.com/office/drawing/2014/main" id="{68A37AEC-D550-7506-824C-6194574A22A7}"/>
              </a:ext>
            </a:extLst>
          </p:cNvPr>
          <p:cNvPicPr>
            <a:picLocks noChangeAspect="1"/>
          </p:cNvPicPr>
          <p:nvPr/>
        </p:nvPicPr>
        <p:blipFill>
          <a:blip r:embed="rId3"/>
          <a:stretch>
            <a:fillRect/>
          </a:stretch>
        </p:blipFill>
        <p:spPr>
          <a:xfrm>
            <a:off x="1004358" y="379285"/>
            <a:ext cx="2646098" cy="3024498"/>
          </a:xfrm>
          <a:prstGeom prst="rect">
            <a:avLst/>
          </a:prstGeom>
        </p:spPr>
      </p:pic>
      <p:pic>
        <p:nvPicPr>
          <p:cNvPr id="11" name="Picture 10">
            <a:extLst>
              <a:ext uri="{FF2B5EF4-FFF2-40B4-BE49-F238E27FC236}">
                <a16:creationId xmlns:a16="http://schemas.microsoft.com/office/drawing/2014/main" id="{CA562EB4-F765-CC23-CAA6-72E72CEB77E1}"/>
              </a:ext>
            </a:extLst>
          </p:cNvPr>
          <p:cNvPicPr>
            <a:picLocks noChangeAspect="1"/>
          </p:cNvPicPr>
          <p:nvPr/>
        </p:nvPicPr>
        <p:blipFill>
          <a:blip r:embed="rId4"/>
          <a:stretch>
            <a:fillRect/>
          </a:stretch>
        </p:blipFill>
        <p:spPr>
          <a:xfrm>
            <a:off x="496879" y="3450633"/>
            <a:ext cx="4668053" cy="2776853"/>
          </a:xfrm>
          <a:prstGeom prst="rect">
            <a:avLst/>
          </a:prstGeom>
        </p:spPr>
      </p:pic>
    </p:spTree>
    <p:extLst>
      <p:ext uri="{BB962C8B-B14F-4D97-AF65-F5344CB8AC3E}">
        <p14:creationId xmlns:p14="http://schemas.microsoft.com/office/powerpoint/2010/main" val="29598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51B4-1771-7AD0-6264-F542218B6D60}"/>
              </a:ext>
            </a:extLst>
          </p:cNvPr>
          <p:cNvSpPr>
            <a:spLocks noGrp="1"/>
          </p:cNvSpPr>
          <p:nvPr>
            <p:ph type="title"/>
          </p:nvPr>
        </p:nvSpPr>
        <p:spPr/>
        <p:txBody>
          <a:bodyPr/>
          <a:lstStyle/>
          <a:p>
            <a:r>
              <a:rPr lang="en-US" dirty="0"/>
              <a:t>The mission:</a:t>
            </a:r>
            <a:br>
              <a:rPr lang="en-US" dirty="0"/>
            </a:br>
            <a:r>
              <a:rPr lang="en-US" dirty="0"/>
              <a:t>What is antitrust about?</a:t>
            </a:r>
          </a:p>
        </p:txBody>
      </p:sp>
      <p:sp>
        <p:nvSpPr>
          <p:cNvPr id="3" name="Text Placeholder 2">
            <a:extLst>
              <a:ext uri="{FF2B5EF4-FFF2-40B4-BE49-F238E27FC236}">
                <a16:creationId xmlns:a16="http://schemas.microsoft.com/office/drawing/2014/main" id="{656EC2EC-D1C5-D2B5-CA49-73B5CC45F1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2509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0EAC-4F16-D3F2-3382-0C8C39E0D260}"/>
              </a:ext>
            </a:extLst>
          </p:cNvPr>
          <p:cNvSpPr>
            <a:spLocks noGrp="1"/>
          </p:cNvSpPr>
          <p:nvPr>
            <p:ph type="title"/>
          </p:nvPr>
        </p:nvSpPr>
        <p:spPr/>
        <p:txBody>
          <a:bodyPr/>
          <a:lstStyle/>
          <a:p>
            <a:r>
              <a:rPr lang="en-US" dirty="0"/>
              <a:t>Profit Motive: The Good &amp; Bad</a:t>
            </a:r>
          </a:p>
        </p:txBody>
      </p:sp>
      <p:sp>
        <p:nvSpPr>
          <p:cNvPr id="4" name="Content Placeholder 3">
            <a:extLst>
              <a:ext uri="{FF2B5EF4-FFF2-40B4-BE49-F238E27FC236}">
                <a16:creationId xmlns:a16="http://schemas.microsoft.com/office/drawing/2014/main" id="{02436636-75E0-9B63-924B-C0558C66D88E}"/>
              </a:ext>
            </a:extLst>
          </p:cNvPr>
          <p:cNvSpPr>
            <a:spLocks noGrp="1"/>
          </p:cNvSpPr>
          <p:nvPr>
            <p:ph sz="half" idx="2"/>
          </p:nvPr>
        </p:nvSpPr>
        <p:spPr>
          <a:xfrm>
            <a:off x="6217920" y="1845735"/>
            <a:ext cx="5209092" cy="4363818"/>
          </a:xfrm>
        </p:spPr>
        <p:txBody>
          <a:bodyPr>
            <a:normAutofit lnSpcReduction="10000"/>
          </a:bodyPr>
          <a:lstStyle/>
          <a:p>
            <a:pPr marL="0" indent="0">
              <a:buNone/>
            </a:pPr>
            <a:r>
              <a:rPr lang="en-US" sz="2000" dirty="0">
                <a:solidFill>
                  <a:schemeClr val="tx1"/>
                </a:solidFill>
              </a:rPr>
              <a:t>PROBLEM: </a:t>
            </a:r>
          </a:p>
          <a:p>
            <a:r>
              <a:rPr lang="en-US" sz="2000" dirty="0">
                <a:solidFill>
                  <a:schemeClr val="tx1"/>
                </a:solidFill>
              </a:rPr>
              <a:t>Firm profits from industry structure that enables exploitation of market power.</a:t>
            </a:r>
          </a:p>
          <a:p>
            <a:r>
              <a:rPr lang="en-US" sz="2000" dirty="0">
                <a:solidFill>
                  <a:schemeClr val="tx1"/>
                </a:solidFill>
              </a:rPr>
              <a:t>Profit ALSO incentivizes </a:t>
            </a:r>
            <a:r>
              <a:rPr lang="en-US" sz="2000" b="1" dirty="0">
                <a:solidFill>
                  <a:schemeClr val="tx1"/>
                </a:solidFill>
              </a:rPr>
              <a:t>anticompetitive</a:t>
            </a:r>
            <a:r>
              <a:rPr lang="en-US" sz="2000" dirty="0">
                <a:solidFill>
                  <a:schemeClr val="tx1"/>
                </a:solidFill>
              </a:rPr>
              <a:t> behaviors that create market power, harm consumers through less choice and worse offers</a:t>
            </a:r>
          </a:p>
          <a:p>
            <a:pPr lvl="1"/>
            <a:r>
              <a:rPr lang="en-US" dirty="0">
                <a:solidFill>
                  <a:schemeClr val="tx1"/>
                </a:solidFill>
              </a:rPr>
              <a:t>Choices that get in the way of competitive process</a:t>
            </a:r>
          </a:p>
          <a:p>
            <a:pPr lvl="1"/>
            <a:r>
              <a:rPr lang="en-US" dirty="0">
                <a:solidFill>
                  <a:schemeClr val="tx1"/>
                </a:solidFill>
              </a:rPr>
              <a:t>E.g. create artificial barriers to entry, lock up supply</a:t>
            </a:r>
          </a:p>
          <a:p>
            <a:r>
              <a:rPr lang="en-US" dirty="0">
                <a:solidFill>
                  <a:schemeClr val="tx1"/>
                </a:solidFill>
              </a:rPr>
              <a:t>Which does a firm choose when threatened?</a:t>
            </a:r>
          </a:p>
          <a:p>
            <a:pPr lvl="1"/>
            <a:r>
              <a:rPr lang="en-US" dirty="0">
                <a:solidFill>
                  <a:schemeClr val="tx1"/>
                </a:solidFill>
              </a:rPr>
              <a:t>Make product better?</a:t>
            </a:r>
          </a:p>
          <a:p>
            <a:pPr lvl="1"/>
            <a:r>
              <a:rPr lang="en-US" dirty="0">
                <a:solidFill>
                  <a:schemeClr val="tx1"/>
                </a:solidFill>
              </a:rPr>
              <a:t>Take away something rival needs to compete (buy a critical input, distribution channel, </a:t>
            </a:r>
            <a:r>
              <a:rPr lang="en-US" dirty="0" err="1">
                <a:solidFill>
                  <a:schemeClr val="tx1"/>
                </a:solidFill>
              </a:rPr>
              <a:t>etc</a:t>
            </a:r>
            <a:r>
              <a:rPr lang="en-US" dirty="0">
                <a:solidFill>
                  <a:schemeClr val="tx1"/>
                </a:solidFill>
              </a:rPr>
              <a:t> &amp; withhold)</a:t>
            </a:r>
          </a:p>
          <a:p>
            <a:pPr lvl="1"/>
            <a:r>
              <a:rPr lang="en-US" dirty="0">
                <a:solidFill>
                  <a:schemeClr val="tx1"/>
                </a:solidFill>
              </a:rPr>
              <a:t>Manipulate regulatory process</a:t>
            </a:r>
          </a:p>
        </p:txBody>
      </p:sp>
      <p:sp>
        <p:nvSpPr>
          <p:cNvPr id="5" name="Content Placeholder 2">
            <a:extLst>
              <a:ext uri="{FF2B5EF4-FFF2-40B4-BE49-F238E27FC236}">
                <a16:creationId xmlns:a16="http://schemas.microsoft.com/office/drawing/2014/main" id="{DE0A1255-03E8-DC9A-C8BB-DE5A7448CE14}"/>
              </a:ext>
            </a:extLst>
          </p:cNvPr>
          <p:cNvSpPr>
            <a:spLocks noGrp="1"/>
          </p:cNvSpPr>
          <p:nvPr>
            <p:ph sz="half" idx="1"/>
          </p:nvPr>
        </p:nvSpPr>
        <p:spPr>
          <a:xfrm>
            <a:off x="1154115" y="1846263"/>
            <a:ext cx="4938712" cy="4022725"/>
          </a:xfrm>
        </p:spPr>
        <p:txBody>
          <a:bodyPr>
            <a:noAutofit/>
          </a:bodyPr>
          <a:lstStyle/>
          <a:p>
            <a:pPr marL="0" indent="0">
              <a:buNone/>
            </a:pPr>
            <a:r>
              <a:rPr lang="en-US" sz="2200" dirty="0">
                <a:solidFill>
                  <a:schemeClr val="tx1"/>
                </a:solidFill>
              </a:rPr>
              <a:t>Firms seek profit. </a:t>
            </a:r>
          </a:p>
          <a:p>
            <a:r>
              <a:rPr lang="en-US" sz="2200" b="1" dirty="0">
                <a:solidFill>
                  <a:schemeClr val="tx1"/>
                </a:solidFill>
              </a:rPr>
              <a:t>Good:</a:t>
            </a:r>
            <a:r>
              <a:rPr lang="en-US" sz="2200" dirty="0">
                <a:solidFill>
                  <a:schemeClr val="tx1"/>
                </a:solidFill>
              </a:rPr>
              <a:t> </a:t>
            </a:r>
          </a:p>
          <a:p>
            <a:pPr lvl="1"/>
            <a:r>
              <a:rPr lang="en-US" sz="2000" dirty="0">
                <a:solidFill>
                  <a:schemeClr val="tx1"/>
                </a:solidFill>
              </a:rPr>
              <a:t>Firm / manager creates a great product that consumer want, leading to high profits.</a:t>
            </a:r>
          </a:p>
          <a:p>
            <a:pPr lvl="1"/>
            <a:r>
              <a:rPr lang="en-US" sz="2000" dirty="0">
                <a:solidFill>
                  <a:schemeClr val="tx1"/>
                </a:solidFill>
              </a:rPr>
              <a:t>Firms aim for efficient production, keeping costs down &amp; allow lower prices </a:t>
            </a:r>
          </a:p>
          <a:p>
            <a:pPr lvl="1"/>
            <a:r>
              <a:rPr lang="en-US" sz="2000" dirty="0">
                <a:solidFill>
                  <a:schemeClr val="tx1"/>
                </a:solidFill>
              </a:rPr>
              <a:t>Profits NOT prohibited by antitrust laws. </a:t>
            </a:r>
          </a:p>
          <a:p>
            <a:r>
              <a:rPr lang="en-US" sz="2200" dirty="0">
                <a:solidFill>
                  <a:schemeClr val="tx1"/>
                </a:solidFill>
              </a:rPr>
              <a:t>Incentive to attract consumers </a:t>
            </a:r>
          </a:p>
          <a:p>
            <a:pPr lvl="1"/>
            <a:r>
              <a:rPr lang="en-US" sz="2000" dirty="0">
                <a:solidFill>
                  <a:schemeClr val="tx1"/>
                </a:solidFill>
              </a:rPr>
              <a:t>Offer that is better (price, quality, innovation)</a:t>
            </a:r>
          </a:p>
          <a:p>
            <a:pPr lvl="1"/>
            <a:r>
              <a:rPr lang="en-US" sz="2000" dirty="0">
                <a:solidFill>
                  <a:schemeClr val="tx1"/>
                </a:solidFill>
              </a:rPr>
              <a:t>Core to markets and capitalism.</a:t>
            </a:r>
          </a:p>
          <a:p>
            <a:pPr marL="0" indent="0">
              <a:buNone/>
            </a:pPr>
            <a:endParaRPr lang="en-US" sz="2200" dirty="0">
              <a:solidFill>
                <a:schemeClr val="tx1"/>
              </a:solidFill>
            </a:endParaRPr>
          </a:p>
        </p:txBody>
      </p:sp>
    </p:spTree>
    <p:extLst>
      <p:ext uri="{BB962C8B-B14F-4D97-AF65-F5344CB8AC3E}">
        <p14:creationId xmlns:p14="http://schemas.microsoft.com/office/powerpoint/2010/main" val="2822765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516554" y="1234832"/>
            <a:ext cx="0" cy="4084511"/>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16555" y="5319342"/>
            <a:ext cx="66118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516554" y="1727200"/>
            <a:ext cx="6392984" cy="3102708"/>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a:off x="2491154" y="1727201"/>
            <a:ext cx="3806092" cy="4181231"/>
          </a:xfrm>
          <a:prstGeom prst="line">
            <a:avLst/>
          </a:prstGeom>
        </p:spPr>
        <p:style>
          <a:lnRef idx="1">
            <a:schemeClr val="accent3"/>
          </a:lnRef>
          <a:fillRef idx="0">
            <a:schemeClr val="accent3"/>
          </a:fillRef>
          <a:effectRef idx="0">
            <a:schemeClr val="accent3"/>
          </a:effectRef>
          <a:fontRef idx="minor">
            <a:schemeClr val="tx1"/>
          </a:fontRef>
        </p:style>
      </p:cxnSp>
      <p:sp>
        <p:nvSpPr>
          <p:cNvPr id="11" name="Arc 10"/>
          <p:cNvSpPr/>
          <p:nvPr/>
        </p:nvSpPr>
        <p:spPr>
          <a:xfrm flipV="1">
            <a:off x="1359877" y="2196123"/>
            <a:ext cx="6244492" cy="2313354"/>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3" name="Straight Connector 12"/>
          <p:cNvCxnSpPr/>
          <p:nvPr/>
        </p:nvCxnSpPr>
        <p:spPr>
          <a:xfrm flipV="1">
            <a:off x="5105402" y="2993292"/>
            <a:ext cx="42004" cy="229479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flipH="1">
            <a:off x="2516556" y="2993292"/>
            <a:ext cx="2539999"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H="1">
            <a:off x="2516554" y="3994635"/>
            <a:ext cx="4525108" cy="0"/>
          </a:xfrm>
          <a:prstGeom prst="line">
            <a:avLst/>
          </a:prstGeom>
        </p:spPr>
        <p:style>
          <a:lnRef idx="1">
            <a:schemeClr val="accent6"/>
          </a:lnRef>
          <a:fillRef idx="0">
            <a:schemeClr val="accent6"/>
          </a:fillRef>
          <a:effectRef idx="0">
            <a:schemeClr val="accent6"/>
          </a:effectRef>
          <a:fontRef idx="minor">
            <a:schemeClr val="tx1"/>
          </a:fontRef>
        </p:style>
      </p:cxnSp>
      <p:sp>
        <p:nvSpPr>
          <p:cNvPr id="12" name="TextBox 11"/>
          <p:cNvSpPr txBox="1"/>
          <p:nvPr/>
        </p:nvSpPr>
        <p:spPr>
          <a:xfrm>
            <a:off x="649470" y="3577580"/>
            <a:ext cx="20945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rial"/>
                <a:ea typeface="+mn-ea"/>
                <a:cs typeface="+mn-cs"/>
              </a:rPr>
              <a:t>Competitive price</a:t>
            </a:r>
          </a:p>
        </p:txBody>
      </p:sp>
      <p:sp>
        <p:nvSpPr>
          <p:cNvPr id="14" name="TextBox 13"/>
          <p:cNvSpPr txBox="1"/>
          <p:nvPr/>
        </p:nvSpPr>
        <p:spPr>
          <a:xfrm>
            <a:off x="648682" y="2572992"/>
            <a:ext cx="20945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rial"/>
                <a:ea typeface="+mn-ea"/>
                <a:cs typeface="+mn-cs"/>
              </a:rPr>
              <a:t>Monopoly price</a:t>
            </a:r>
          </a:p>
        </p:txBody>
      </p:sp>
      <p:sp>
        <p:nvSpPr>
          <p:cNvPr id="16" name="TextBox 15"/>
          <p:cNvSpPr txBox="1"/>
          <p:nvPr/>
        </p:nvSpPr>
        <p:spPr>
          <a:xfrm>
            <a:off x="4729102" y="5437953"/>
            <a:ext cx="85187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3"/>
                </a:solidFill>
                <a:effectLst/>
                <a:uLnTx/>
                <a:uFillTx/>
                <a:latin typeface="Arial"/>
                <a:ea typeface="+mn-ea"/>
                <a:cs typeface="+mn-cs"/>
              </a:rPr>
              <a:t>Qm</a:t>
            </a:r>
            <a:endParaRPr kumimoji="0" lang="en-US" sz="2400" b="0" i="0" u="none" strike="noStrike" kern="1200" cap="none" spc="0" normalizeH="0" baseline="0" noProof="0" dirty="0">
              <a:ln>
                <a:noFill/>
              </a:ln>
              <a:solidFill>
                <a:schemeClr val="accent3"/>
              </a:solidFill>
              <a:effectLst/>
              <a:uLnTx/>
              <a:uFillTx/>
              <a:latin typeface="Arial"/>
              <a:ea typeface="+mn-ea"/>
              <a:cs typeface="+mn-cs"/>
            </a:endParaRPr>
          </a:p>
        </p:txBody>
      </p:sp>
      <p:sp>
        <p:nvSpPr>
          <p:cNvPr id="17" name="TextBox 16"/>
          <p:cNvSpPr txBox="1"/>
          <p:nvPr/>
        </p:nvSpPr>
        <p:spPr>
          <a:xfrm>
            <a:off x="7745046" y="3266832"/>
            <a:ext cx="12973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Arial"/>
                <a:ea typeface="+mn-ea"/>
                <a:cs typeface="+mn-cs"/>
              </a:rPr>
              <a:t>MC</a:t>
            </a:r>
          </a:p>
        </p:txBody>
      </p:sp>
      <p:sp>
        <p:nvSpPr>
          <p:cNvPr id="20" name="TextBox 19"/>
          <p:cNvSpPr txBox="1"/>
          <p:nvPr/>
        </p:nvSpPr>
        <p:spPr>
          <a:xfrm>
            <a:off x="5663039" y="774483"/>
            <a:ext cx="43922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rial"/>
                <a:ea typeface="+mn-ea"/>
                <a:cs typeface="+mn-cs"/>
              </a:rPr>
              <a:t>The monopoly quantity is lower than the competitive quantity</a:t>
            </a:r>
          </a:p>
        </p:txBody>
      </p:sp>
      <p:cxnSp>
        <p:nvCxnSpPr>
          <p:cNvPr id="21" name="Straight Connector 20"/>
          <p:cNvCxnSpPr/>
          <p:nvPr/>
        </p:nvCxnSpPr>
        <p:spPr>
          <a:xfrm>
            <a:off x="7143262" y="3994636"/>
            <a:ext cx="0" cy="1293447"/>
          </a:xfrm>
          <a:prstGeom prst="line">
            <a:avLst/>
          </a:prstGeom>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a:off x="6810925" y="5384218"/>
            <a:ext cx="85187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rial"/>
                <a:ea typeface="+mn-ea"/>
                <a:cs typeface="+mn-cs"/>
              </a:rPr>
              <a:t>Qc</a:t>
            </a:r>
          </a:p>
        </p:txBody>
      </p:sp>
      <p:sp>
        <p:nvSpPr>
          <p:cNvPr id="2" name="Arrow: Left 1">
            <a:extLst>
              <a:ext uri="{FF2B5EF4-FFF2-40B4-BE49-F238E27FC236}">
                <a16:creationId xmlns:a16="http://schemas.microsoft.com/office/drawing/2014/main" id="{CCC55B39-118B-4B34-9BD6-E5AF65325E4D}"/>
              </a:ext>
            </a:extLst>
          </p:cNvPr>
          <p:cNvSpPr/>
          <p:nvPr/>
        </p:nvSpPr>
        <p:spPr>
          <a:xfrm>
            <a:off x="5249006" y="4999513"/>
            <a:ext cx="1843450" cy="19966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55221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5926</Words>
  <Application>Microsoft Office PowerPoint</Application>
  <PresentationFormat>Widescreen</PresentationFormat>
  <Paragraphs>593</Paragraphs>
  <Slides>53</Slides>
  <Notes>4</Notes>
  <HiddenSlides>3</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8" baseType="lpstr">
      <vt:lpstr>ＭＳ Ｐゴシック</vt:lpstr>
      <vt:lpstr>Arial</vt:lpstr>
      <vt:lpstr>Atiza</vt:lpstr>
      <vt:lpstr>Calibri</vt:lpstr>
      <vt:lpstr>Calibri Light</vt:lpstr>
      <vt:lpstr>Georgia</vt:lpstr>
      <vt:lpstr>Helvetica</vt:lpstr>
      <vt:lpstr>Inter</vt:lpstr>
      <vt:lpstr>Public Sans Web</vt:lpstr>
      <vt:lpstr>Symbol</vt:lpstr>
      <vt:lpstr>Tahoma</vt:lpstr>
      <vt:lpstr>Times New Roman</vt:lpstr>
      <vt:lpstr>Retrospect</vt:lpstr>
      <vt:lpstr>1_Retrospect</vt:lpstr>
      <vt:lpstr>think-cell Slide</vt:lpstr>
      <vt:lpstr>Antitrust for Digital Platforms and Services</vt:lpstr>
      <vt:lpstr>Policy Questions</vt:lpstr>
      <vt:lpstr>PowerPoint Presentation</vt:lpstr>
      <vt:lpstr>PowerPoint Presentation</vt:lpstr>
      <vt:lpstr>PowerPoint Presentation</vt:lpstr>
      <vt:lpstr>PowerPoint Presentation</vt:lpstr>
      <vt:lpstr>The mission: What is antitrust about?</vt:lpstr>
      <vt:lpstr>Profit Motive: The Good &amp; Bad</vt:lpstr>
      <vt:lpstr>PowerPoint Presentation</vt:lpstr>
      <vt:lpstr>PowerPoint Presentation</vt:lpstr>
      <vt:lpstr>Distributional impact</vt:lpstr>
      <vt:lpstr>Concentration beyond competition</vt:lpstr>
      <vt:lpstr>The History</vt:lpstr>
      <vt:lpstr>PowerPoint Presentation</vt:lpstr>
      <vt:lpstr>PowerPoint Presentation</vt:lpstr>
      <vt:lpstr>Antitrust &amp; Big Tech in Trump Admin</vt:lpstr>
      <vt:lpstr>What is anticompetitive exclusionary conduct?</vt:lpstr>
      <vt:lpstr>PowerPoint Presentation</vt:lpstr>
      <vt:lpstr>Competition and Market Power: 2023 Merger Guidelines</vt:lpstr>
      <vt:lpstr>PowerPoint Presentation</vt:lpstr>
      <vt:lpstr>PowerPoint Presentation</vt:lpstr>
      <vt:lpstr>What is an anticompetitive horizontal merger?</vt:lpstr>
      <vt:lpstr>Themes in the 2023 Merger Guidelines</vt:lpstr>
      <vt:lpstr>Uncertainty – the driver of much antitrust law</vt:lpstr>
      <vt:lpstr>Risk Assessment</vt:lpstr>
      <vt:lpstr>Non-horizontal mergers (Guideline 5): Limiting Access to Products/Services Rivals Use to Compete</vt:lpstr>
      <vt:lpstr>Entrench/Extend Dominant Position (Guideline 6):</vt:lpstr>
      <vt:lpstr>Entrenchment guideline: Reflects modern theory and antitrust practice</vt:lpstr>
      <vt:lpstr>Ecosystems and Dynamics: How Niche Competitor Threatens Dominant Firm</vt:lpstr>
      <vt:lpstr>Platforms: Mergers may affect…</vt:lpstr>
      <vt:lpstr>Example Threats to a Dominant Platform  May motivate acquisition or “squashing” of threat</vt:lpstr>
      <vt:lpstr>A Dynamic Theory of Self-Preferencing</vt:lpstr>
      <vt:lpstr>Implications of Partial Multi-homing</vt:lpstr>
      <vt:lpstr>What interferes with multi-homing?</vt:lpstr>
      <vt:lpstr>Platform Annexation</vt:lpstr>
      <vt:lpstr>Platform Annexation</vt:lpstr>
      <vt:lpstr>Platform Annexation</vt:lpstr>
      <vt:lpstr>Platform Annexation</vt:lpstr>
      <vt:lpstr>Tying/Bundling</vt:lpstr>
      <vt:lpstr>“Old” Antitrust View on Integration</vt:lpstr>
      <vt:lpstr>Modern Antitrust View:  Related Literature</vt:lpstr>
      <vt:lpstr>Extra Material</vt:lpstr>
      <vt:lpstr>Startup Company Economics</vt:lpstr>
      <vt:lpstr>Platforms Questions and Concepts</vt:lpstr>
      <vt:lpstr>Threats to a Dominant Platform</vt:lpstr>
      <vt:lpstr>Example Threats by Platform Type</vt:lpstr>
      <vt:lpstr>Profitability/Success/Market Structure</vt:lpstr>
      <vt:lpstr>Platforms and Disintermediation</vt:lpstr>
      <vt:lpstr>PowerPoint Presentation</vt:lpstr>
      <vt:lpstr>PowerPoint Presentation</vt:lpstr>
      <vt:lpstr>Issues in Sabre Case</vt:lpstr>
      <vt:lpstr>Platform Responses to Existential Threat from Vertical Service</vt:lpstr>
      <vt:lpstr>Platforms, the supply side, and welfare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Antitrust and Welfare for Digital Platforms</dc:title>
  <dc:creator>Susan Athey</dc:creator>
  <cp:lastModifiedBy>Robert Shannon</cp:lastModifiedBy>
  <cp:revision>15</cp:revision>
  <dcterms:created xsi:type="dcterms:W3CDTF">2020-03-05T18:28:59Z</dcterms:created>
  <dcterms:modified xsi:type="dcterms:W3CDTF">2025-03-04T12:51:19Z</dcterms:modified>
</cp:coreProperties>
</file>