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0" r:id="rId5"/>
    <p:sldId id="268" r:id="rId6"/>
    <p:sldId id="269" r:id="rId7"/>
    <p:sldId id="270" r:id="rId8"/>
    <p:sldId id="272" r:id="rId9"/>
    <p:sldId id="271" r:id="rId10"/>
    <p:sldId id="262" r:id="rId11"/>
    <p:sldId id="274" r:id="rId12"/>
    <p:sldId id="275" r:id="rId13"/>
    <p:sldId id="273" r:id="rId14"/>
    <p:sldId id="27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8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23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BEE79-3CA7-4DF5-A84E-94CF39323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9EA365-48F1-43F1-9677-D9AD12B933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036D3-43C9-4250-AE7C-A039B4AE7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8700-9F7C-483C-9883-4A9D23A8175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109F81-15F1-4FB8-82E6-3C021B30A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25A6BD-D059-4732-AE14-D890BB3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673C-DC10-4297-95A1-AE79E81DF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495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8A663-4B9F-4812-BBDE-C1A827831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F53C9A-9E38-45D2-961E-04B328378C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9E3991-31DC-41EE-BAC1-5928E9EAF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8700-9F7C-483C-9883-4A9D23A8175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3DA80-F852-41FB-AD25-078B226B2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47E26-E013-4AB0-9D6F-DF982C51F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673C-DC10-4297-95A1-AE79E81DF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850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C5295A-0C91-4512-9008-E3D5F10EBA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1E4293-BB2E-4F8E-8BFE-D154B20E23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810A3B-4CA3-4811-9BBC-6693CD946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8700-9F7C-483C-9883-4A9D23A8175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F810D9-7CDB-4A63-A7D3-0C53F397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01558-A63C-4B01-96B8-D979BC88E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673C-DC10-4297-95A1-AE79E81DF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533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92556-EBA3-45FC-9E5A-D386BF2C8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28266-8A2E-41CB-AD8F-F18D51557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0885F-E2B8-418E-9D1B-9692AD0C2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8700-9F7C-483C-9883-4A9D23A8175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6FC8F-B0F4-43E5-A2A8-3A9B39A3A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740419-5389-47DE-87A4-FEF1F3ED6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673C-DC10-4297-95A1-AE79E81DF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860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A089A-5E4A-4E2D-BF1A-7147D16FD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DE9EA6-7059-4B6C-B2F9-0010E9645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3C9667-B633-42FB-8984-2A99FB1D4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8700-9F7C-483C-9883-4A9D23A8175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8EE38-FE19-4255-94D3-88E62C69C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0622A-76FC-488B-9BC0-5C2685B95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673C-DC10-4297-95A1-AE79E81DF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34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6311A-CD85-4849-B0C4-D3F7BBED8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4C4BE-236B-441C-BF17-7473628A11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EFF74F-E82F-4244-A98E-8E468B7ABE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404F99-DE95-4E9C-9307-C28B5B2DC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8700-9F7C-483C-9883-4A9D23A8175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D31E59-55C4-4C31-8F33-63780591C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47D709-E980-49A3-BEAA-F2203E2DB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673C-DC10-4297-95A1-AE79E81DF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760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034D0-5446-4781-A7EA-1022F04E9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30B2D5-35C9-42CB-83F0-4C6BE80BB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22D54-A307-4D0B-A9B1-0B52CD176C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B37A47-65D6-4E84-9A3E-1062FE1274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785AC8-3B52-4F5A-8EC2-BBEA1C5EAB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30CECB-BED3-4ED4-B7D2-6175287C6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8700-9F7C-483C-9883-4A9D23A8175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EDD38E-410B-4F6A-AD3C-DD15C40A7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1C3FBE-E540-445F-945B-B6275C105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673C-DC10-4297-95A1-AE79E81DF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953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D8D85-EF17-4A35-B97D-506B3C655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A7059E-C953-4846-9D44-BAA73DE6C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8700-9F7C-483C-9883-4A9D23A8175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45C049-ED37-4F57-A16F-57673F9E0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6AC4F4-FC07-406F-8487-C3BB7DEC2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673C-DC10-4297-95A1-AE79E81DF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606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F846CC-DB44-4044-8D59-AD565C425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8700-9F7C-483C-9883-4A9D23A8175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9875D7-7D00-48EF-BB68-333FB6BF7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78795C-AC4B-48FD-A171-CE7308AA3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673C-DC10-4297-95A1-AE79E81DF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83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CF6AF-4D02-4E93-B0C5-94429C860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2A537-E593-4D4D-80DB-C9B1E9C9C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4A6E44-444C-4522-BF0A-4536B1E4F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A51C67-1C45-4C21-BC2D-2912851A7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8700-9F7C-483C-9883-4A9D23A8175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8B0C78-90E3-4303-BFC0-D90A3EBD3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90FB6-A7C9-44E8-9289-5BCF0E566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673C-DC10-4297-95A1-AE79E81DF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792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EC8CE-48C9-4B12-916F-52D62C951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68C7C6-C9FD-44B7-8BC7-5EB5CC7744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C4571A-5F44-4A10-BD6E-1E3AFBB48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05E98-8EAD-40AF-BC36-96E55D46A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8700-9F7C-483C-9883-4A9D23A8175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120AF1-3144-42B0-AFEC-0F3B92DBB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DF97E3-840B-43C0-A975-0AA3C1AB1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1673C-DC10-4297-95A1-AE79E81DF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82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6D5D20-E0BA-48CD-BE5B-7F6F1D46C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87AA9D-B346-464B-8F4C-2425298E6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29C9F-E094-4E0D-ADA2-1EFD7F1E7E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D8700-9F7C-483C-9883-4A9D23A81755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56B71-06D9-4F58-901C-875C57B6E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2A9F4-9166-4101-B7B9-2429821AEE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1673C-DC10-4297-95A1-AE79E81DF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483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6F1F6-FB4D-4652-B8B7-CA7E8A43AC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2498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Does Money Matter? </a:t>
            </a:r>
            <a:br>
              <a:rPr lang="en-US" dirty="0"/>
            </a:br>
            <a:r>
              <a:rPr lang="en-US" sz="4000" dirty="0"/>
              <a:t>Thoughts on the causal effect of income and health in high-income countries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2E30F4-71A2-4A9C-9825-387379F5A4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6144" y="4836034"/>
            <a:ext cx="9144000" cy="1655762"/>
          </a:xfrm>
        </p:spPr>
        <p:txBody>
          <a:bodyPr/>
          <a:lstStyle/>
          <a:p>
            <a:r>
              <a:rPr lang="en-US" dirty="0"/>
              <a:t>Marianne Page</a:t>
            </a:r>
          </a:p>
          <a:p>
            <a:r>
              <a:rPr lang="en-US" dirty="0"/>
              <a:t>UC Davis</a:t>
            </a:r>
          </a:p>
          <a:p>
            <a:r>
              <a:rPr lang="en-US" dirty="0"/>
              <a:t>NBER Determinants of Mortality Workshop Jan 10, 2025</a:t>
            </a:r>
          </a:p>
        </p:txBody>
      </p:sp>
    </p:spTree>
    <p:extLst>
      <p:ext uri="{BB962C8B-B14F-4D97-AF65-F5344CB8AC3E}">
        <p14:creationId xmlns:p14="http://schemas.microsoft.com/office/powerpoint/2010/main" val="2324101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9B577-C165-474B-9B25-73365F10B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2"/>
                </a:solidFill>
              </a:rPr>
              <a:t>Transfer programs with work disincentives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25051-D711-422F-8E3F-D497AE540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Mothers’ Pension Program – improved children’s longevity, reduced underweight (</a:t>
            </a:r>
            <a:r>
              <a:rPr lang="en-US" dirty="0" err="1"/>
              <a:t>Aizer</a:t>
            </a:r>
            <a:r>
              <a:rPr lang="en-US" dirty="0"/>
              <a:t> et al. 2016), no effect on mothers’ longevity (</a:t>
            </a:r>
            <a:r>
              <a:rPr lang="en-US" dirty="0" err="1"/>
              <a:t>Aizer</a:t>
            </a:r>
            <a:r>
              <a:rPr lang="en-US" dirty="0"/>
              <a:t> et al. 2021)</a:t>
            </a:r>
          </a:p>
          <a:p>
            <a:r>
              <a:rPr lang="en-US" dirty="0"/>
              <a:t>NIT- no change in children’s SSI or SSDI receipt; no effects on adult mortality, but increases in disability benefit applications (Price and Song 2018)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924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815CF-408E-4452-A783-D87208FC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2"/>
                </a:solidFill>
              </a:rPr>
              <a:t>SNAP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00B48-5FE0-4990-A54F-9F1FBF2E1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Improves children’s short and long-term outcomes </a:t>
            </a:r>
            <a:r>
              <a:rPr lang="en-US" sz="2400" dirty="0"/>
              <a:t>(Almond et al. 2011; Hoynes et al. 2016; Bailey et al. 2023; East 2020; Bitler et al. 2022)</a:t>
            </a:r>
          </a:p>
          <a:p>
            <a:r>
              <a:rPr lang="en-US" dirty="0"/>
              <a:t>Jones et al. (2018) find small reductions in adult mortality in poor counties</a:t>
            </a:r>
          </a:p>
        </p:txBody>
      </p:sp>
    </p:spTree>
    <p:extLst>
      <p:ext uri="{BB962C8B-B14F-4D97-AF65-F5344CB8AC3E}">
        <p14:creationId xmlns:p14="http://schemas.microsoft.com/office/powerpoint/2010/main" val="686878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2C657-6D36-4C8C-868A-AFB759B3E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2"/>
                </a:solidFill>
              </a:rPr>
              <a:t>Job Loss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E5F7A-53E2-4507-92C6-4151C3FDC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evidence on job loss and child outcomes finds that parental job loss has a negative effect on child outcomes.  </a:t>
            </a:r>
          </a:p>
          <a:p>
            <a:pPr lvl="1"/>
            <a:r>
              <a:rPr lang="en-US" dirty="0"/>
              <a:t>Exception </a:t>
            </a:r>
            <a:r>
              <a:rPr lang="en-US" dirty="0" err="1"/>
              <a:t>Hilger</a:t>
            </a:r>
            <a:r>
              <a:rPr lang="en-US" dirty="0"/>
              <a:t> (2016)  who finds no impact of parental job loss on college attendance</a:t>
            </a:r>
          </a:p>
          <a:p>
            <a:pPr lvl="1"/>
            <a:endParaRPr lang="en-US" dirty="0"/>
          </a:p>
          <a:p>
            <a:r>
              <a:rPr lang="en-US" dirty="0"/>
              <a:t>Job displacements increase adult mortality (e.g. Sullivan and </a:t>
            </a:r>
            <a:r>
              <a:rPr lang="en-US"/>
              <a:t>Von Wachter 2009)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887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E6526-EFAC-40AF-A4D5-61E1E63D6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2"/>
                </a:solidFill>
              </a:rPr>
              <a:t>Summary of evidence on income—health relationship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D8F7E-E23B-4E18-9A77-4537BB5C23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Patterns underlying my explanations for the differences in results for children are not as readily apparent for adults</a:t>
            </a:r>
          </a:p>
          <a:p>
            <a:pPr lvl="1"/>
            <a:r>
              <a:rPr lang="en-US" dirty="0"/>
              <a:t>Differences in results do not seem to be due to whether the natural experiment is an unanticipated one-time shock/temporary vs. anticipated, regular payments</a:t>
            </a:r>
          </a:p>
          <a:p>
            <a:r>
              <a:rPr lang="en-US" dirty="0"/>
              <a:t>More evidence that work incentives matter</a:t>
            </a:r>
          </a:p>
          <a:p>
            <a:pPr lvl="1"/>
            <a:r>
              <a:rPr lang="en-US" dirty="0"/>
              <a:t>Programs with disincentives are less likely to find positive health effects</a:t>
            </a:r>
          </a:p>
          <a:p>
            <a:r>
              <a:rPr lang="en-US" dirty="0"/>
              <a:t>Many different natural experiments find evidence that income improves adults’ mental health</a:t>
            </a:r>
          </a:p>
          <a:p>
            <a:r>
              <a:rPr lang="en-US" dirty="0"/>
              <a:t>Few find evidence that income increases longevity</a:t>
            </a:r>
          </a:p>
          <a:p>
            <a:r>
              <a:rPr lang="en-US" dirty="0"/>
              <a:t>Many studies that find evidence of health improvements rely on self-reports</a:t>
            </a:r>
          </a:p>
          <a:p>
            <a:r>
              <a:rPr lang="en-US" dirty="0"/>
              <a:t>Many differences in settings, age groups, outcomes examined  </a:t>
            </a:r>
          </a:p>
          <a:p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5CA2C0C-9323-4190-BEA7-B1357F6CA1C7}"/>
              </a:ext>
            </a:extLst>
          </p:cNvPr>
          <p:cNvCxnSpPr/>
          <p:nvPr/>
        </p:nvCxnSpPr>
        <p:spPr>
          <a:xfrm>
            <a:off x="4101483" y="2183907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505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B614A-D172-4817-B7B7-CD76931DD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2"/>
                </a:solidFill>
              </a:rPr>
              <a:t>To Do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DEEDF-4B0C-4F39-A24E-CBC9947C8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Magnitudes and similar metrics for comparison</a:t>
            </a:r>
          </a:p>
          <a:p>
            <a:r>
              <a:rPr lang="en-US" dirty="0"/>
              <a:t>More linkages to administrative data (e.g. Medicaid claims)</a:t>
            </a:r>
          </a:p>
          <a:p>
            <a:r>
              <a:rPr lang="en-US" dirty="0"/>
              <a:t>Biomarkers</a:t>
            </a:r>
          </a:p>
          <a:p>
            <a:r>
              <a:rPr lang="en-US" dirty="0"/>
              <a:t>Dial into low-income families</a:t>
            </a:r>
          </a:p>
          <a:p>
            <a:r>
              <a:rPr lang="en-US" dirty="0"/>
              <a:t>Expand natural experiments (EITC, SNAP, Alaska Permanent Fund)</a:t>
            </a:r>
          </a:p>
          <a:p>
            <a:endParaRPr lang="en-US" dirty="0"/>
          </a:p>
          <a:p>
            <a:r>
              <a:rPr lang="en-US" dirty="0"/>
              <a:t>Think carefully about processes that tie outcomes together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04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47DE8-DF44-4AA8-A065-4DD7F6BC6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2"/>
                </a:solidFill>
              </a:rPr>
              <a:t>New advances on an old question: Does money matter for children’s outcomes?”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7B3FB-127D-4BE7-AF8C-75CD9C22C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Critical summary of literature using natural experiments to evaluate the causal effects of family income on a variety of children’s short and long-term outcomes in developed countries, especially the U.S. </a:t>
            </a:r>
          </a:p>
          <a:p>
            <a:pPr lvl="1"/>
            <a:r>
              <a:rPr lang="en-US" dirty="0"/>
              <a:t>Existing studies have produced mixed evidence on whether policies that increase low-income families’ financial resources would make a difference</a:t>
            </a:r>
          </a:p>
          <a:p>
            <a:pPr lvl="1"/>
            <a:r>
              <a:rPr lang="en-US" dirty="0"/>
              <a:t>Identification strategies included large one-time random shocks (e.g. lottery winnings), medium-size regular payments (e.g. casino disbursements)</a:t>
            </a:r>
          </a:p>
          <a:p>
            <a:pPr lvl="1"/>
            <a:r>
              <a:rPr lang="en-US" dirty="0"/>
              <a:t>Included programs with work incentives and disincentives (e.g. EITC, NIT)</a:t>
            </a:r>
          </a:p>
          <a:p>
            <a:pPr lvl="1"/>
            <a:r>
              <a:rPr lang="en-US" dirty="0"/>
              <a:t>Included cash and near-cash support (e.g. food stamps, housing vouchers)</a:t>
            </a:r>
          </a:p>
          <a:p>
            <a:pPr lvl="1"/>
            <a:r>
              <a:rPr lang="en-US" dirty="0"/>
              <a:t>Focused on impacts for low-income families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301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6CB12-EE18-486A-A6CF-986E77B7A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2"/>
                </a:solidFill>
              </a:rPr>
              <a:t>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A696F-E163-40CC-9F0F-31D66EA9F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Number of studies still relatively small</a:t>
            </a:r>
          </a:p>
          <a:p>
            <a:pPr lvl="1"/>
            <a:r>
              <a:rPr lang="en-US" dirty="0"/>
              <a:t> differences in settings, samples of interest, outcomes measured, statistics reported, make it difficult to draw firm conclusions about why studies produce different estimates</a:t>
            </a:r>
          </a:p>
          <a:p>
            <a:r>
              <a:rPr lang="en-US" dirty="0"/>
              <a:t>Most studies find that increases in families’ financial resources improve children’s outcomes</a:t>
            </a:r>
          </a:p>
          <a:p>
            <a:pPr lvl="1"/>
            <a:r>
              <a:rPr lang="en-US" dirty="0"/>
              <a:t>But studies finding little evidence that money matters tend to be based on larger samples, and produce more precise estimates</a:t>
            </a:r>
          </a:p>
          <a:p>
            <a:r>
              <a:rPr lang="en-US" dirty="0"/>
              <a:t>Differences in results are not due to program’s work incentives (disincentives)</a:t>
            </a:r>
          </a:p>
          <a:p>
            <a:r>
              <a:rPr lang="en-US" dirty="0"/>
              <a:t>Studies that do not find evidence of positive effects tend to be based on one-time, unanticipated income shocks (e.g. lotteries)</a:t>
            </a:r>
          </a:p>
          <a:p>
            <a:r>
              <a:rPr lang="en-US" dirty="0"/>
              <a:t>Studies that do find evidence of positive effects based on predictable, regularly distributed income support (e.g. casino distributions, EITC, SNAP)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27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D9670-F000-4FFD-BAEF-D606B29F5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6F216-70E8-45A8-8487-2C0FF6DDC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“…a preponderance of evidence suggests that in developed countries today, income does not have a causal effect on adult health”  				</a:t>
            </a:r>
            <a:r>
              <a:rPr lang="en-US" sz="2000" dirty="0"/>
              <a:t>Cutler, Lleras-Muney and </a:t>
            </a:r>
            <a:r>
              <a:rPr lang="en-US" sz="2000" dirty="0" err="1"/>
              <a:t>Vogl</a:t>
            </a:r>
            <a:r>
              <a:rPr lang="en-US" sz="2000" dirty="0"/>
              <a:t>, 2011 Oxford Handbook of Health Economics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Big data—surprising number of studies still focus on self-reported health</a:t>
            </a:r>
          </a:p>
          <a:p>
            <a:pPr marL="0" indent="0">
              <a:buNone/>
            </a:pPr>
            <a:r>
              <a:rPr lang="en-US" sz="2400" dirty="0"/>
              <a:t>More natural experiments– but some missed opportunities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368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42D46-F4B6-4A1F-92CC-09A43A235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2"/>
                </a:solidFill>
              </a:rPr>
              <a:t>Pure Income Interventions:</a:t>
            </a:r>
            <a:br>
              <a:rPr lang="en-US" sz="2800" b="1" dirty="0">
                <a:solidFill>
                  <a:schemeClr val="accent2"/>
                </a:solidFill>
              </a:rPr>
            </a:br>
            <a:r>
              <a:rPr lang="en-US" sz="2800" b="1" dirty="0">
                <a:solidFill>
                  <a:schemeClr val="accent2"/>
                </a:solidFill>
              </a:rPr>
              <a:t>Lotteries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1A1EF-7F7C-489B-B881-9E3CFF11B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effects on child outcomes</a:t>
            </a:r>
          </a:p>
          <a:p>
            <a:r>
              <a:rPr lang="en-US" dirty="0"/>
              <a:t>Adult health</a:t>
            </a:r>
          </a:p>
          <a:p>
            <a:pPr lvl="1"/>
            <a:r>
              <a:rPr lang="en-US" dirty="0" err="1"/>
              <a:t>Cesarini</a:t>
            </a:r>
            <a:r>
              <a:rPr lang="en-US" dirty="0"/>
              <a:t> et al. (2016) –no effect on mortality or health care utilization; small reduction in consumption of mental health medication</a:t>
            </a:r>
          </a:p>
          <a:p>
            <a:pPr lvl="1"/>
            <a:r>
              <a:rPr lang="en-US" dirty="0"/>
              <a:t>Other studies: little evidence of improvements in adult health or health related behaviors  (Lindqvist et al. 2020; </a:t>
            </a:r>
            <a:r>
              <a:rPr lang="en-US" dirty="0" err="1"/>
              <a:t>Ostling</a:t>
            </a:r>
            <a:r>
              <a:rPr lang="en-US" dirty="0"/>
              <a:t> et al. 2020; </a:t>
            </a:r>
            <a:r>
              <a:rPr lang="en-US" dirty="0" err="1"/>
              <a:t>Apouey</a:t>
            </a:r>
            <a:r>
              <a:rPr lang="en-US" dirty="0"/>
              <a:t> and Clark 2015; Lindahl 2005)</a:t>
            </a:r>
          </a:p>
          <a:p>
            <a:pPr lvl="2"/>
            <a:r>
              <a:rPr lang="en-US" dirty="0"/>
              <a:t>Except mental health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07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7AF68-3A63-481F-8453-55281966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2"/>
                </a:solidFill>
              </a:rPr>
              <a:t>Casino distributions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908B1-86EB-4C30-B87F-47AE6EAEA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Improvements in adolescents’ educational and psychological outcomes (</a:t>
            </a:r>
            <a:r>
              <a:rPr lang="en-US" dirty="0" err="1"/>
              <a:t>Akee</a:t>
            </a:r>
            <a:r>
              <a:rPr lang="en-US" dirty="0"/>
              <a:t> et al. 2010 and </a:t>
            </a:r>
            <a:r>
              <a:rPr lang="en-US" dirty="0" err="1"/>
              <a:t>Akee</a:t>
            </a:r>
            <a:r>
              <a:rPr lang="en-US" dirty="0"/>
              <a:t> et al. 2018)</a:t>
            </a:r>
          </a:p>
          <a:p>
            <a:pPr lvl="1"/>
            <a:r>
              <a:rPr lang="en-US" dirty="0"/>
              <a:t>Mechanism is parents’ mental health and parent-child interactions </a:t>
            </a:r>
          </a:p>
        </p:txBody>
      </p:sp>
    </p:spTree>
    <p:extLst>
      <p:ext uri="{BB962C8B-B14F-4D97-AF65-F5344CB8AC3E}">
        <p14:creationId xmlns:p14="http://schemas.microsoft.com/office/powerpoint/2010/main" val="345344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19389-2986-406F-8BD9-5D6930141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2"/>
                </a:solidFill>
              </a:rPr>
              <a:t>Social Security Notch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559C4-AA37-42D9-90D4-459E24CE7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Mixed evidence on adult health</a:t>
            </a:r>
          </a:p>
          <a:p>
            <a:r>
              <a:rPr lang="en-US" dirty="0"/>
              <a:t>No reduction in mortality (Evans and </a:t>
            </a:r>
            <a:r>
              <a:rPr lang="en-US" dirty="0" err="1"/>
              <a:t>Snydor</a:t>
            </a:r>
            <a:r>
              <a:rPr lang="en-US" dirty="0"/>
              <a:t> 2006)</a:t>
            </a:r>
          </a:p>
          <a:p>
            <a:r>
              <a:rPr lang="en-US" dirty="0"/>
              <a:t>No effect on weight (Cawley et al. 2010)</a:t>
            </a:r>
          </a:p>
          <a:p>
            <a:r>
              <a:rPr lang="en-US" dirty="0"/>
              <a:t>Increases prescription drug use (Moran and Simon 2006)</a:t>
            </a:r>
          </a:p>
          <a:p>
            <a:r>
              <a:rPr lang="en-US" dirty="0"/>
              <a:t>Improvement in cognitive functioning (</a:t>
            </a:r>
            <a:r>
              <a:rPr lang="en-US" dirty="0" err="1"/>
              <a:t>Ayyagari</a:t>
            </a:r>
            <a:r>
              <a:rPr lang="en-US" dirty="0"/>
              <a:t> and </a:t>
            </a:r>
            <a:r>
              <a:rPr lang="en-US" dirty="0" err="1"/>
              <a:t>Frisvold</a:t>
            </a:r>
            <a:r>
              <a:rPr lang="en-US" dirty="0"/>
              <a:t> 2016)</a:t>
            </a:r>
          </a:p>
          <a:p>
            <a:r>
              <a:rPr lang="en-US" dirty="0"/>
              <a:t>Lowers nursing home use (</a:t>
            </a:r>
            <a:r>
              <a:rPr lang="en-US" dirty="0" err="1"/>
              <a:t>Golberstein</a:t>
            </a:r>
            <a:r>
              <a:rPr lang="en-US" dirty="0"/>
              <a:t> 2015)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985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4BDA0-C29B-4516-8A6C-DB2775FF0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2"/>
                </a:solidFill>
              </a:rPr>
              <a:t>2008 Stimulus Tax Rebates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C0C06-DBF0-4339-A1E5-B205AC3E4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Lachowska</a:t>
            </a:r>
            <a:r>
              <a:rPr lang="en-US" dirty="0"/>
              <a:t> (2017) reductions in adults’ self-reported stress levels</a:t>
            </a:r>
          </a:p>
        </p:txBody>
      </p:sp>
    </p:spTree>
    <p:extLst>
      <p:ext uri="{BB962C8B-B14F-4D97-AF65-F5344CB8AC3E}">
        <p14:creationId xmlns:p14="http://schemas.microsoft.com/office/powerpoint/2010/main" val="1142787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899FF-6C3C-4BC9-B571-6701F99AE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2"/>
                </a:solidFill>
              </a:rPr>
              <a:t>Income transfers tied to work:</a:t>
            </a:r>
            <a:br>
              <a:rPr lang="en-US" sz="2800" b="1" dirty="0">
                <a:solidFill>
                  <a:schemeClr val="accent2"/>
                </a:solidFill>
              </a:rPr>
            </a:br>
            <a:r>
              <a:rPr lang="en-US" sz="2800" b="1" dirty="0">
                <a:solidFill>
                  <a:schemeClr val="accent2"/>
                </a:solidFill>
              </a:rPr>
              <a:t>EITC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31400-EB1C-434F-9740-741F7A0C1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1990s EITC expansions improved child outcomes along a number of dimensions</a:t>
            </a:r>
          </a:p>
          <a:p>
            <a:pPr lvl="1"/>
            <a:r>
              <a:rPr lang="en-US" dirty="0"/>
              <a:t>Hoynes, Miller and Simon (2015) –reduces smoking among pregnant women</a:t>
            </a:r>
          </a:p>
          <a:p>
            <a:r>
              <a:rPr lang="en-US" dirty="0"/>
              <a:t>Improvements in adults’ overall health, mental health, biomarkers associated with metabolic syndrome; reductions in suicides </a:t>
            </a:r>
            <a:r>
              <a:rPr lang="en-US" sz="2400" dirty="0"/>
              <a:t>(Boyd-Swan 2013, Evans and Garthwaite 2014, Dow et al. 2020; Rook et al. 2023) </a:t>
            </a:r>
          </a:p>
          <a:p>
            <a:endParaRPr lang="en-US" sz="2400" dirty="0"/>
          </a:p>
          <a:p>
            <a:r>
              <a:rPr lang="en-US" dirty="0"/>
              <a:t>Canadian Child Benefit – improved children’s health and educational outcomes,  reduced maternal depression, but no change in parents’ self-reported health </a:t>
            </a:r>
            <a:r>
              <a:rPr lang="en-US" sz="2400" dirty="0"/>
              <a:t>(Milligan and Stabile, 2011)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146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1565</TotalTime>
  <Words>969</Words>
  <Application>Microsoft Office PowerPoint</Application>
  <PresentationFormat>Widescreen</PresentationFormat>
  <Paragraphs>81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Does Money Matter?  Thoughts on the causal effect of income and health in high-income countries </vt:lpstr>
      <vt:lpstr>New advances on an old question: Does money matter for children’s outcomes?”  </vt:lpstr>
      <vt:lpstr>Findings</vt:lpstr>
      <vt:lpstr>PowerPoint Presentation</vt:lpstr>
      <vt:lpstr>Pure Income Interventions: Lotteries</vt:lpstr>
      <vt:lpstr>Casino distributions</vt:lpstr>
      <vt:lpstr>Social Security Notch</vt:lpstr>
      <vt:lpstr>2008 Stimulus Tax Rebates</vt:lpstr>
      <vt:lpstr>Income transfers tied to work: EITC</vt:lpstr>
      <vt:lpstr>Transfer programs with work disincentives</vt:lpstr>
      <vt:lpstr>SNAP</vt:lpstr>
      <vt:lpstr>Job Loss</vt:lpstr>
      <vt:lpstr>Summary of evidence on income—health relationship</vt:lpstr>
      <vt:lpstr>To Do 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Marianne E Page</dc:creator>
  <cp:lastModifiedBy>Marianne E Page</cp:lastModifiedBy>
  <cp:revision>52</cp:revision>
  <dcterms:created xsi:type="dcterms:W3CDTF">2025-01-03T21:04:00Z</dcterms:created>
  <dcterms:modified xsi:type="dcterms:W3CDTF">2025-01-14T21:37:24Z</dcterms:modified>
</cp:coreProperties>
</file>