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7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8776" autoAdjust="0"/>
  </p:normalViewPr>
  <p:slideViewPr>
    <p:cSldViewPr snapToGrid="0">
      <p:cViewPr varScale="1">
        <p:scale>
          <a:sx n="86" d="100"/>
          <a:sy n="86" d="100"/>
        </p:scale>
        <p:origin x="21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Sheet1!$E$24:$E$28</c:f>
              <c:strCache>
                <c:ptCount val="5"/>
                <c:pt idx="0">
                  <c:v>2000-04</c:v>
                </c:pt>
                <c:pt idx="1">
                  <c:v>2005-09</c:v>
                </c:pt>
                <c:pt idx="2">
                  <c:v>2010-14</c:v>
                </c:pt>
                <c:pt idx="3">
                  <c:v>2015-19</c:v>
                </c:pt>
                <c:pt idx="4">
                  <c:v>2020-24</c:v>
                </c:pt>
              </c:strCache>
            </c:strRef>
          </c:cat>
          <c:val>
            <c:numRef>
              <c:f>Sheet1!$F$24:$F$28</c:f>
              <c:numCache>
                <c:formatCode>General</c:formatCode>
                <c:ptCount val="5"/>
                <c:pt idx="0">
                  <c:v>2</c:v>
                </c:pt>
                <c:pt idx="1">
                  <c:v>11</c:v>
                </c:pt>
                <c:pt idx="2">
                  <c:v>24</c:v>
                </c:pt>
                <c:pt idx="3">
                  <c:v>66</c:v>
                </c:pt>
                <c:pt idx="4">
                  <c:v>168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94-47DF-9AF0-535AC3E455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94910192"/>
        <c:axId val="1794908112"/>
      </c:barChart>
      <c:catAx>
        <c:axId val="1794910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4908112"/>
        <c:crosses val="autoZero"/>
        <c:auto val="1"/>
        <c:lblAlgn val="ctr"/>
        <c:lblOffset val="100"/>
        <c:noMultiLvlLbl val="0"/>
      </c:catAx>
      <c:valAx>
        <c:axId val="1794908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4910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D14D4-9A30-40AE-A9AC-6574235E6607}" type="datetimeFigureOut">
              <a:rPr lang="en-US" smtClean="0"/>
              <a:t>1/22/25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BCC380-8098-4F9F-88B3-16B91C653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803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CC380-8098-4F9F-88B3-16B91C6532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49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CC380-8098-4F9F-88B3-16B91C6532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30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CC380-8098-4F9F-88B3-16B91C6532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30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CC380-8098-4F9F-88B3-16B91C6532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631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CC380-8098-4F9F-88B3-16B91C6532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3314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CC380-8098-4F9F-88B3-16B91C6532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0500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CC380-8098-4F9F-88B3-16B91C6532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39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E3EC-10FC-4B22-864C-5C8EF73CB72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9AE0-BF14-42E1-8FF6-09FD08705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25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E3EC-10FC-4B22-864C-5C8EF73CB72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9AE0-BF14-42E1-8FF6-09FD08705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99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E3EC-10FC-4B22-864C-5C8EF73CB72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9AE0-BF14-42E1-8FF6-09FD08705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775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E3EC-10FC-4B22-864C-5C8EF73CB72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9AE0-BF14-42E1-8FF6-09FD08705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38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E3EC-10FC-4B22-864C-5C8EF73CB72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9AE0-BF14-42E1-8FF6-09FD08705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005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E3EC-10FC-4B22-864C-5C8EF73CB72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9AE0-BF14-42E1-8FF6-09FD08705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373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E3EC-10FC-4B22-864C-5C8EF73CB72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9AE0-BF14-42E1-8FF6-09FD08705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2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E3EC-10FC-4B22-864C-5C8EF73CB72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9AE0-BF14-42E1-8FF6-09FD08705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153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E3EC-10FC-4B22-864C-5C8EF73CB72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9AE0-BF14-42E1-8FF6-09FD08705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243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E3EC-10FC-4B22-864C-5C8EF73CB72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9AE0-BF14-42E1-8FF6-09FD08705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878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E3EC-10FC-4B22-864C-5C8EF73CB72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9AE0-BF14-42E1-8FF6-09FD08705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77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71000">
              <a:schemeClr val="bg1">
                <a:lumMod val="95000"/>
              </a:schemeClr>
            </a:gs>
            <a:gs pos="55000">
              <a:schemeClr val="bg1">
                <a:lumMod val="95000"/>
              </a:schemeClr>
            </a:gs>
            <a:gs pos="100000">
              <a:schemeClr val="bg2">
                <a:lumMod val="9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BE3EC-10FC-4B22-864C-5C8EF73CB72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59AE0-BF14-42E1-8FF6-09FD08705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7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30627"/>
            <a:ext cx="9144000" cy="2387600"/>
          </a:xfrm>
        </p:spPr>
        <p:txBody>
          <a:bodyPr>
            <a:noAutofit/>
          </a:bodyPr>
          <a:lstStyle/>
          <a:p>
            <a:r>
              <a:rPr lang="en-US" sz="5400" dirty="0"/>
              <a:t>Discussion of </a:t>
            </a:r>
            <a:br>
              <a:rPr lang="en-US" sz="5400" dirty="0"/>
            </a:br>
            <a:r>
              <a:rPr lang="en-US" sz="5400" dirty="0"/>
              <a:t>Pollution and Health,</a:t>
            </a:r>
            <a:br>
              <a:rPr lang="en-US" sz="5400" dirty="0"/>
            </a:br>
            <a:r>
              <a:rPr lang="en-US" sz="5400" dirty="0"/>
              <a:t>Du &amp; Taylor,</a:t>
            </a:r>
            <a:br>
              <a:rPr lang="en-US" sz="5400" dirty="0"/>
            </a:br>
            <a:r>
              <a:rPr lang="en-US" sz="5400" dirty="0"/>
              <a:t>and</a:t>
            </a:r>
            <a:br>
              <a:rPr lang="en-US" sz="5400" dirty="0"/>
            </a:br>
            <a:r>
              <a:rPr lang="en-US" sz="5400" dirty="0"/>
              <a:t>Rubin &amp; </a:t>
            </a:r>
            <a:r>
              <a:rPr lang="en-US" sz="5400" dirty="0" err="1"/>
              <a:t>Saulnier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900159"/>
            <a:ext cx="9144000" cy="1655762"/>
          </a:xfrm>
        </p:spPr>
        <p:txBody>
          <a:bodyPr/>
          <a:lstStyle/>
          <a:p>
            <a:endParaRPr lang="en-US" dirty="0"/>
          </a:p>
          <a:p>
            <a:r>
              <a:rPr lang="en-US" sz="3200" dirty="0"/>
              <a:t>Matthew Neidell, Columbia University, NBER, IZA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379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4004" y="-20320"/>
            <a:ext cx="11896867" cy="134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050871" y="0"/>
            <a:ext cx="144379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2402" y="6777271"/>
            <a:ext cx="11896867" cy="134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828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Journal Articles by 5-Year Period</a:t>
            </a:r>
            <a:br>
              <a:rPr lang="en-US" dirty="0"/>
            </a:br>
            <a:r>
              <a:rPr lang="en-US" sz="2700" dirty="0"/>
              <a:t>(pollution or ozone or particulate matter) &amp; (health or mortality or morbidity) &amp; (causal or experiment or identification)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1421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0"/>
            <a:ext cx="144379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4004" y="-20320"/>
            <a:ext cx="11896867" cy="134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050871" y="0"/>
            <a:ext cx="144379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2" y="6777271"/>
            <a:ext cx="11896867" cy="134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73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have economists contributed?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45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Quasi-experimental techniques to address pollution </a:t>
            </a:r>
            <a:r>
              <a:rPr lang="en-US" dirty="0" err="1"/>
              <a:t>endogeneity</a:t>
            </a:r>
            <a:endParaRPr lang="en-US" dirty="0"/>
          </a:p>
          <a:p>
            <a:pPr lvl="1"/>
            <a:r>
              <a:rPr lang="en-US" dirty="0"/>
              <a:t>Residential sorting</a:t>
            </a:r>
          </a:p>
          <a:p>
            <a:pPr lvl="1"/>
            <a:r>
              <a:rPr lang="en-US" dirty="0"/>
              <a:t>Measurement error</a:t>
            </a:r>
          </a:p>
          <a:p>
            <a:r>
              <a:rPr lang="en-US" dirty="0"/>
              <a:t>Role of avoidance behavior</a:t>
            </a:r>
          </a:p>
          <a:p>
            <a:pPr lvl="1"/>
            <a:r>
              <a:rPr lang="en-US" dirty="0"/>
              <a:t>Welfare costs</a:t>
            </a:r>
          </a:p>
          <a:p>
            <a:pPr lvl="1"/>
            <a:r>
              <a:rPr lang="en-US" dirty="0"/>
              <a:t>Wedge between dose-response and concentration-response</a:t>
            </a:r>
          </a:p>
          <a:p>
            <a:r>
              <a:rPr lang="en-US" dirty="0"/>
              <a:t>Explore beyond traditional health outcomes</a:t>
            </a:r>
          </a:p>
          <a:p>
            <a:pPr lvl="1"/>
            <a:r>
              <a:rPr lang="en-US" dirty="0"/>
              <a:t>Latent impacts </a:t>
            </a:r>
            <a:r>
              <a:rPr lang="en-US" dirty="0">
                <a:sym typeface="Wingdings" panose="05000000000000000000" pitchFamily="2" charset="2"/>
              </a:rPr>
              <a:t> h</a:t>
            </a:r>
            <a:r>
              <a:rPr lang="en-US" dirty="0"/>
              <a:t>uman capital</a:t>
            </a:r>
          </a:p>
          <a:p>
            <a:pPr lvl="1"/>
            <a:r>
              <a:rPr lang="en-US" dirty="0"/>
              <a:t>Subtle impacts </a:t>
            </a:r>
            <a:r>
              <a:rPr lang="en-US" dirty="0">
                <a:sym typeface="Wingdings" panose="05000000000000000000" pitchFamily="2" charset="2"/>
              </a:rPr>
              <a:t> l</a:t>
            </a:r>
            <a:r>
              <a:rPr lang="en-US" dirty="0"/>
              <a:t>abor market, cognition</a:t>
            </a:r>
          </a:p>
          <a:p>
            <a:pPr marL="0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Impact of short-run pollution exposure, including specific policies, well established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379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4004" y="-20320"/>
            <a:ext cx="11896867" cy="134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050871" y="0"/>
            <a:ext cx="144379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2402" y="6777271"/>
            <a:ext cx="11896867" cy="134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86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can economists still contribute?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Effects from long-term exposure</a:t>
            </a:r>
          </a:p>
          <a:p>
            <a:pPr lvl="1"/>
            <a:r>
              <a:rPr lang="en-US" dirty="0"/>
              <a:t>Harder to identify causal impact</a:t>
            </a:r>
          </a:p>
          <a:p>
            <a:pPr lvl="1"/>
            <a:r>
              <a:rPr lang="en-US" dirty="0"/>
              <a:t>(Often) harder to measure long-term exposure</a:t>
            </a:r>
          </a:p>
          <a:p>
            <a:r>
              <a:rPr lang="en-US" dirty="0"/>
              <a:t>Valuation of impacts</a:t>
            </a:r>
          </a:p>
          <a:p>
            <a:pPr lvl="1"/>
            <a:r>
              <a:rPr lang="en-US" dirty="0"/>
              <a:t>VSL for mortality</a:t>
            </a:r>
          </a:p>
          <a:p>
            <a:pPr lvl="1"/>
            <a:r>
              <a:rPr lang="en-US" dirty="0"/>
              <a:t>#@!$ for morbidity</a:t>
            </a:r>
          </a:p>
          <a:p>
            <a:r>
              <a:rPr lang="en-US" dirty="0"/>
              <a:t>Continued focus on non-traditional outcomes and avoidance behavior</a:t>
            </a:r>
          </a:p>
          <a:p>
            <a:pPr lvl="1"/>
            <a:r>
              <a:rPr lang="en-US" dirty="0"/>
              <a:t>Welfare impacts</a:t>
            </a:r>
          </a:p>
          <a:p>
            <a:pPr lvl="1"/>
            <a:r>
              <a:rPr lang="en-US" dirty="0"/>
              <a:t>Often non-market behaviors: time use? cellphone data?</a:t>
            </a:r>
          </a:p>
          <a:p>
            <a:pPr lvl="1"/>
            <a:endParaRPr lang="en-US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5334" y="1825625"/>
            <a:ext cx="3701000" cy="25080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625" y="0"/>
            <a:ext cx="144379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004" y="-20320"/>
            <a:ext cx="11896867" cy="134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050871" y="0"/>
            <a:ext cx="144379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2402" y="6777271"/>
            <a:ext cx="11896867" cy="134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96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can economists still contribute?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Factors that moderate relationship (</a:t>
            </a:r>
            <a:r>
              <a:rPr lang="en-US" b="1" dirty="0"/>
              <a:t>external validity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Health insurance, race/ethnicity, hospital crowding, treatment technology</a:t>
            </a:r>
          </a:p>
          <a:p>
            <a:pPr lvl="1"/>
            <a:r>
              <a:rPr lang="en-US" dirty="0"/>
              <a:t>Cross-country comparisons</a:t>
            </a:r>
          </a:p>
          <a:p>
            <a:r>
              <a:rPr lang="en-US" dirty="0"/>
              <a:t>Indoor pollution</a:t>
            </a:r>
          </a:p>
          <a:p>
            <a:pPr lvl="1"/>
            <a:r>
              <a:rPr lang="en-US" dirty="0" err="1"/>
              <a:t>PurpleAir</a:t>
            </a:r>
            <a:r>
              <a:rPr lang="en-US" dirty="0"/>
              <a:t> provides incredible information, but major sample selection issues</a:t>
            </a:r>
          </a:p>
          <a:p>
            <a:pPr lvl="1"/>
            <a:r>
              <a:rPr lang="en-US" dirty="0"/>
              <a:t>Different policy implications</a:t>
            </a:r>
          </a:p>
          <a:p>
            <a:r>
              <a:rPr lang="en-US" dirty="0"/>
              <a:t>(Focus on specific pollutants)</a:t>
            </a:r>
          </a:p>
          <a:p>
            <a:pPr lvl="1"/>
            <a:r>
              <a:rPr lang="en-US" dirty="0"/>
              <a:t>“Pollution” used as catchall term</a:t>
            </a:r>
          </a:p>
          <a:p>
            <a:pPr lvl="1"/>
            <a:r>
              <a:rPr lang="en-US" dirty="0"/>
              <a:t>Regulations focus on particular pollutants</a:t>
            </a:r>
          </a:p>
          <a:p>
            <a:pPr marL="457200" lvl="1" indent="0">
              <a:buNone/>
            </a:pPr>
            <a:r>
              <a:rPr lang="en-US" dirty="0"/>
              <a:t> 	(PM</a:t>
            </a:r>
            <a:r>
              <a:rPr lang="en-US" baseline="-25000" dirty="0"/>
              <a:t>2.5</a:t>
            </a:r>
            <a:r>
              <a:rPr lang="en-US" dirty="0"/>
              <a:t>, ozone, etc.)</a:t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379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4004" y="-20320"/>
            <a:ext cx="11896867" cy="134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050871" y="0"/>
            <a:ext cx="144379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2402" y="6777271"/>
            <a:ext cx="11896867" cy="134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1315" y="3908197"/>
            <a:ext cx="5043638" cy="2521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277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“Airlines, Pollution, and Health” by Du &amp; Taylor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08368" cy="477730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QE approach: airline cruising path</a:t>
            </a:r>
          </a:p>
          <a:p>
            <a:pPr lvl="1"/>
            <a:r>
              <a:rPr lang="en-US" dirty="0"/>
              <a:t>Completely buy </a:t>
            </a:r>
            <a:r>
              <a:rPr lang="en-US" dirty="0" err="1"/>
              <a:t>exogeneity</a:t>
            </a:r>
            <a:r>
              <a:rPr lang="en-US" dirty="0"/>
              <a:t> (for </a:t>
            </a:r>
            <a:r>
              <a:rPr lang="en-US" i="1" dirty="0"/>
              <a:t>changes</a:t>
            </a:r>
            <a:r>
              <a:rPr lang="en-US" dirty="0"/>
              <a:t> in cruising paths)</a:t>
            </a:r>
          </a:p>
          <a:p>
            <a:pPr lvl="2"/>
            <a:r>
              <a:rPr lang="en-US" dirty="0"/>
              <a:t>Changes in flight paths around Russia?</a:t>
            </a:r>
          </a:p>
          <a:p>
            <a:pPr lvl="1"/>
            <a:r>
              <a:rPr lang="en-US" dirty="0"/>
              <a:t>Interesting new externality: change in attainment status</a:t>
            </a:r>
          </a:p>
          <a:p>
            <a:pPr lvl="1"/>
            <a:r>
              <a:rPr lang="en-US" dirty="0"/>
              <a:t>Global IV</a:t>
            </a:r>
          </a:p>
          <a:p>
            <a:r>
              <a:rPr lang="en-US" dirty="0"/>
              <a:t>Comments</a:t>
            </a:r>
          </a:p>
          <a:p>
            <a:pPr lvl="1"/>
            <a:r>
              <a:rPr lang="en-US" dirty="0"/>
              <a:t>Use van </a:t>
            </a:r>
            <a:r>
              <a:rPr lang="en-US" dirty="0" err="1"/>
              <a:t>Donkelaar</a:t>
            </a:r>
            <a:r>
              <a:rPr lang="en-US" dirty="0"/>
              <a:t> data for US sample as comparison</a:t>
            </a:r>
          </a:p>
          <a:p>
            <a:pPr lvl="1"/>
            <a:r>
              <a:rPr lang="en-US" dirty="0"/>
              <a:t>Fertility part behavioral (Becker Q-Q tradeoff)</a:t>
            </a:r>
          </a:p>
          <a:p>
            <a:r>
              <a:rPr lang="en-US" dirty="0"/>
              <a:t>Next steps: </a:t>
            </a:r>
            <a:r>
              <a:rPr lang="en-US" sz="2200" dirty="0"/>
              <a:t>“studying pollution’s impact across a range of outcomes…providing useful insights into how pollution impacts differ by … demographics and other characteristics”</a:t>
            </a:r>
          </a:p>
          <a:p>
            <a:pPr lvl="1"/>
            <a:r>
              <a:rPr lang="en-US" dirty="0"/>
              <a:t>Great opportunity to explore moderators, external validity (</a:t>
            </a:r>
            <a:r>
              <a:rPr lang="en-US" dirty="0" err="1"/>
              <a:t>Dehejia</a:t>
            </a:r>
            <a:r>
              <a:rPr lang="en-US" dirty="0"/>
              <a:t> et al.)</a:t>
            </a:r>
          </a:p>
          <a:p>
            <a:pPr lvl="1"/>
            <a:r>
              <a:rPr lang="en-US" dirty="0"/>
              <a:t>Many potential non-traditional outcomes</a:t>
            </a:r>
          </a:p>
          <a:p>
            <a:pPr lvl="1"/>
            <a:r>
              <a:rPr lang="en-US" dirty="0"/>
              <a:t>Do new paths affect market behaviors? Housing prices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379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4004" y="-20320"/>
            <a:ext cx="11896867" cy="134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050871" y="0"/>
            <a:ext cx="144379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2402" y="6777271"/>
            <a:ext cx="11896867" cy="134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981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“Glyphosate Exposure and GM Seed Rollout Unequally Reduced Perinatal Health” by Rubin &amp; </a:t>
            </a:r>
            <a:r>
              <a:rPr lang="en-US" sz="3600" dirty="0" err="1"/>
              <a:t>Saulnier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52035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Different story for pesticides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Air pollution is byproduct from production; pesticide use is risk-risk tradeoff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Exposure route differs dramatically, more complex to assign</a:t>
            </a:r>
          </a:p>
          <a:p>
            <a:pPr lvl="2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E.g. GLY applications per square km of county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Much less QE evidence on pesticide impacts on health (AFAIK)</a:t>
            </a:r>
          </a:p>
          <a:p>
            <a:pPr lvl="2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Geographic suitability and technology timing are plausibly exogenous</a:t>
            </a: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Comments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Geospatial modeling: pesticide applied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water runoff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drinking water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place of residence</a:t>
            </a:r>
          </a:p>
          <a:p>
            <a:pPr lvl="2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Does IV solve this measurement error issue?</a:t>
            </a:r>
          </a:p>
          <a:p>
            <a:pPr lvl="2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Is it an “ecological fallacy” if (group) treatment arises through drinking water?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Possible to test increased exposure? E.g. NHANES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“Infants .. less prone to endogenous responses to health and environmental shocks”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except parents make decisions</a:t>
            </a:r>
          </a:p>
          <a:p>
            <a:pPr lvl="2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E.g. water filtration or consumption decisions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379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4004" y="-20320"/>
            <a:ext cx="11896867" cy="134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050871" y="0"/>
            <a:ext cx="144379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2402" y="6777271"/>
            <a:ext cx="11896867" cy="134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11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512</Words>
  <Application>Microsoft Macintosh PowerPoint</Application>
  <PresentationFormat>Widescreen</PresentationFormat>
  <Paragraphs>71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Discussion of  Pollution and Health, Du &amp; Taylor, and Rubin &amp; Saulnier</vt:lpstr>
      <vt:lpstr>Journal Articles by 5-Year Period (pollution or ozone or particulate matter) &amp; (health or mortality or morbidity) &amp; (causal or experiment or identification) </vt:lpstr>
      <vt:lpstr>What have economists contributed?</vt:lpstr>
      <vt:lpstr>Where can economists still contribute?</vt:lpstr>
      <vt:lpstr>Where can economists still contribute?</vt:lpstr>
      <vt:lpstr>“Airlines, Pollution, and Health” by Du &amp; Taylor</vt:lpstr>
      <vt:lpstr>“Glyphosate Exposure and GM Seed Rollout Unequally Reduced Perinatal Health” by Rubin &amp; Saulnier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Neidell, Matthew J.</dc:creator>
  <cp:lastModifiedBy>Adriana Lleras-Muney</cp:lastModifiedBy>
  <cp:revision>61</cp:revision>
  <dcterms:created xsi:type="dcterms:W3CDTF">2025-01-06T18:16:23Z</dcterms:created>
  <dcterms:modified xsi:type="dcterms:W3CDTF">2025-01-22T18:49:23Z</dcterms:modified>
</cp:coreProperties>
</file>