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2"/>
  </p:notesMasterIdLst>
  <p:sldIdLst>
    <p:sldId id="256" r:id="rId2"/>
    <p:sldId id="516" r:id="rId3"/>
    <p:sldId id="527" r:id="rId4"/>
    <p:sldId id="257" r:id="rId5"/>
    <p:sldId id="518" r:id="rId6"/>
    <p:sldId id="519" r:id="rId7"/>
    <p:sldId id="520" r:id="rId8"/>
    <p:sldId id="281" r:id="rId9"/>
    <p:sldId id="521" r:id="rId10"/>
    <p:sldId id="343" r:id="rId11"/>
    <p:sldId id="344" r:id="rId12"/>
    <p:sldId id="529" r:id="rId13"/>
    <p:sldId id="531" r:id="rId14"/>
    <p:sldId id="522" r:id="rId15"/>
    <p:sldId id="523" r:id="rId16"/>
    <p:sldId id="514" r:id="rId17"/>
    <p:sldId id="533" r:id="rId18"/>
    <p:sldId id="517" r:id="rId19"/>
    <p:sldId id="526" r:id="rId20"/>
    <p:sldId id="52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74863"/>
  </p:normalViewPr>
  <p:slideViewPr>
    <p:cSldViewPr snapToGrid="0">
      <p:cViewPr varScale="1">
        <p:scale>
          <a:sx n="93" d="100"/>
          <a:sy n="93" d="100"/>
        </p:scale>
        <p:origin x="185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36180-BE61-4359-8029-A4D8DE9BD1B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BE3313D-5AC0-46F7-B6FC-CEF63052A2AA}">
      <dgm:prSet/>
      <dgm:spPr/>
      <dgm:t>
        <a:bodyPr/>
        <a:lstStyle/>
        <a:p>
          <a:r>
            <a:rPr lang="en-US" dirty="0"/>
            <a:t>Summarize the state of knowledge</a:t>
          </a:r>
        </a:p>
      </dgm:t>
    </dgm:pt>
    <dgm:pt modelId="{D3189A28-E953-461F-B14A-3EC3997A889C}" type="parTrans" cxnId="{2AA8DB12-4A21-4521-BF99-B2CF444967C6}">
      <dgm:prSet/>
      <dgm:spPr/>
      <dgm:t>
        <a:bodyPr/>
        <a:lstStyle/>
        <a:p>
          <a:endParaRPr lang="en-US"/>
        </a:p>
      </dgm:t>
    </dgm:pt>
    <dgm:pt modelId="{519CC9BE-7D26-4EF0-83A2-78A9D7919010}" type="sibTrans" cxnId="{2AA8DB12-4A21-4521-BF99-B2CF444967C6}">
      <dgm:prSet/>
      <dgm:spPr/>
      <dgm:t>
        <a:bodyPr/>
        <a:lstStyle/>
        <a:p>
          <a:endParaRPr lang="en-US"/>
        </a:p>
      </dgm:t>
    </dgm:pt>
    <dgm:pt modelId="{1A200911-A67E-43DB-A489-19DEACB972F1}">
      <dgm:prSet/>
      <dgm:spPr/>
      <dgm:t>
        <a:bodyPr/>
        <a:lstStyle/>
        <a:p>
          <a:r>
            <a:rPr lang="en-US" dirty="0"/>
            <a:t>Put papers in context</a:t>
          </a:r>
        </a:p>
      </dgm:t>
    </dgm:pt>
    <dgm:pt modelId="{3954619F-B55E-4A61-A402-2539A0AF90A4}" type="parTrans" cxnId="{F1695F83-8C05-47EF-88B1-265EE11B9AA4}">
      <dgm:prSet/>
      <dgm:spPr/>
      <dgm:t>
        <a:bodyPr/>
        <a:lstStyle/>
        <a:p>
          <a:endParaRPr lang="en-US"/>
        </a:p>
      </dgm:t>
    </dgm:pt>
    <dgm:pt modelId="{D39A35D9-9D34-45A4-9464-AD155478A1CF}" type="sibTrans" cxnId="{F1695F83-8C05-47EF-88B1-265EE11B9AA4}">
      <dgm:prSet/>
      <dgm:spPr/>
      <dgm:t>
        <a:bodyPr/>
        <a:lstStyle/>
        <a:p>
          <a:endParaRPr lang="en-US"/>
        </a:p>
      </dgm:t>
    </dgm:pt>
    <dgm:pt modelId="{E4CFA271-0691-496E-B332-7E07875BA8EC}">
      <dgm:prSet/>
      <dgm:spPr/>
      <dgm:t>
        <a:bodyPr/>
        <a:lstStyle/>
        <a:p>
          <a:r>
            <a:rPr lang="en-US"/>
            <a:t>Describe the frontier</a:t>
          </a:r>
        </a:p>
      </dgm:t>
    </dgm:pt>
    <dgm:pt modelId="{34972A9B-273E-4084-98CB-CADBDDD27217}" type="parTrans" cxnId="{7B4F2EE8-D69A-42D3-B472-1725A6B102E4}">
      <dgm:prSet/>
      <dgm:spPr/>
      <dgm:t>
        <a:bodyPr/>
        <a:lstStyle/>
        <a:p>
          <a:endParaRPr lang="en-US"/>
        </a:p>
      </dgm:t>
    </dgm:pt>
    <dgm:pt modelId="{140A5C1F-58DB-4429-BDA5-2D28234A07CE}" type="sibTrans" cxnId="{7B4F2EE8-D69A-42D3-B472-1725A6B102E4}">
      <dgm:prSet/>
      <dgm:spPr/>
      <dgm:t>
        <a:bodyPr/>
        <a:lstStyle/>
        <a:p>
          <a:endParaRPr lang="en-US"/>
        </a:p>
      </dgm:t>
    </dgm:pt>
    <dgm:pt modelId="{C0467797-9225-41B8-A2D1-9D1BF54D74D5}">
      <dgm:prSet/>
      <dgm:spPr/>
      <dgm:t>
        <a:bodyPr/>
        <a:lstStyle/>
        <a:p>
          <a:endParaRPr lang="en-US" dirty="0"/>
        </a:p>
      </dgm:t>
    </dgm:pt>
    <dgm:pt modelId="{6C872845-C371-40CA-8E0C-C801EA2956D8}" type="parTrans" cxnId="{4E71197D-CBE4-4847-A993-B8794791FCEF}">
      <dgm:prSet/>
      <dgm:spPr/>
      <dgm:t>
        <a:bodyPr/>
        <a:lstStyle/>
        <a:p>
          <a:endParaRPr lang="en-US"/>
        </a:p>
      </dgm:t>
    </dgm:pt>
    <dgm:pt modelId="{FD1B3509-03B7-4D2B-A7B7-3B2A222C4FA5}" type="sibTrans" cxnId="{4E71197D-CBE4-4847-A993-B8794791FCEF}">
      <dgm:prSet/>
      <dgm:spPr/>
      <dgm:t>
        <a:bodyPr/>
        <a:lstStyle/>
        <a:p>
          <a:endParaRPr lang="en-US"/>
        </a:p>
      </dgm:t>
    </dgm:pt>
    <dgm:pt modelId="{FC78F466-C90B-F74E-8471-3F004D007233}" type="pres">
      <dgm:prSet presAssocID="{56336180-BE61-4359-8029-A4D8DE9BD1B2}" presName="vert0" presStyleCnt="0">
        <dgm:presLayoutVars>
          <dgm:dir/>
          <dgm:animOne val="branch"/>
          <dgm:animLvl val="lvl"/>
        </dgm:presLayoutVars>
      </dgm:prSet>
      <dgm:spPr/>
    </dgm:pt>
    <dgm:pt modelId="{64EE04EC-AAEE-5349-A76D-9FF1F16D419D}" type="pres">
      <dgm:prSet presAssocID="{3BE3313D-5AC0-46F7-B6FC-CEF63052A2AA}" presName="thickLine" presStyleLbl="alignNode1" presStyleIdx="0" presStyleCnt="4"/>
      <dgm:spPr/>
    </dgm:pt>
    <dgm:pt modelId="{C1180E18-FE04-A748-991C-EC193A6E6B16}" type="pres">
      <dgm:prSet presAssocID="{3BE3313D-5AC0-46F7-B6FC-CEF63052A2AA}" presName="horz1" presStyleCnt="0"/>
      <dgm:spPr/>
    </dgm:pt>
    <dgm:pt modelId="{B4DCE839-083A-DB4D-948B-3166281C01D0}" type="pres">
      <dgm:prSet presAssocID="{3BE3313D-5AC0-46F7-B6FC-CEF63052A2AA}" presName="tx1" presStyleLbl="revTx" presStyleIdx="0" presStyleCnt="4"/>
      <dgm:spPr/>
    </dgm:pt>
    <dgm:pt modelId="{49606397-D423-4A4D-8A60-77CCA21FE909}" type="pres">
      <dgm:prSet presAssocID="{3BE3313D-5AC0-46F7-B6FC-CEF63052A2AA}" presName="vert1" presStyleCnt="0"/>
      <dgm:spPr/>
    </dgm:pt>
    <dgm:pt modelId="{472AEF34-0438-2540-B07D-6AD8CA396FFC}" type="pres">
      <dgm:prSet presAssocID="{1A200911-A67E-43DB-A489-19DEACB972F1}" presName="thickLine" presStyleLbl="alignNode1" presStyleIdx="1" presStyleCnt="4"/>
      <dgm:spPr/>
    </dgm:pt>
    <dgm:pt modelId="{C5BC90D4-37F9-D449-AF04-5E177E978E30}" type="pres">
      <dgm:prSet presAssocID="{1A200911-A67E-43DB-A489-19DEACB972F1}" presName="horz1" presStyleCnt="0"/>
      <dgm:spPr/>
    </dgm:pt>
    <dgm:pt modelId="{6C3DBEE6-16AB-BF4B-9B64-0668462C5D74}" type="pres">
      <dgm:prSet presAssocID="{1A200911-A67E-43DB-A489-19DEACB972F1}" presName="tx1" presStyleLbl="revTx" presStyleIdx="1" presStyleCnt="4"/>
      <dgm:spPr/>
    </dgm:pt>
    <dgm:pt modelId="{3556D66A-EF6D-F942-B82F-264F0D36A81E}" type="pres">
      <dgm:prSet presAssocID="{1A200911-A67E-43DB-A489-19DEACB972F1}" presName="vert1" presStyleCnt="0"/>
      <dgm:spPr/>
    </dgm:pt>
    <dgm:pt modelId="{38D29CB5-C0CD-9346-8413-D08F5C2FD70E}" type="pres">
      <dgm:prSet presAssocID="{E4CFA271-0691-496E-B332-7E07875BA8EC}" presName="thickLine" presStyleLbl="alignNode1" presStyleIdx="2" presStyleCnt="4"/>
      <dgm:spPr/>
    </dgm:pt>
    <dgm:pt modelId="{E65F5A36-D869-1F43-B545-95C7665DC057}" type="pres">
      <dgm:prSet presAssocID="{E4CFA271-0691-496E-B332-7E07875BA8EC}" presName="horz1" presStyleCnt="0"/>
      <dgm:spPr/>
    </dgm:pt>
    <dgm:pt modelId="{9D40770C-5EC3-6A4E-95BE-647964DEAC89}" type="pres">
      <dgm:prSet presAssocID="{E4CFA271-0691-496E-B332-7E07875BA8EC}" presName="tx1" presStyleLbl="revTx" presStyleIdx="2" presStyleCnt="4"/>
      <dgm:spPr/>
    </dgm:pt>
    <dgm:pt modelId="{373CBD8C-A249-854D-BF59-6668ADCFC009}" type="pres">
      <dgm:prSet presAssocID="{E4CFA271-0691-496E-B332-7E07875BA8EC}" presName="vert1" presStyleCnt="0"/>
      <dgm:spPr/>
    </dgm:pt>
    <dgm:pt modelId="{9E8524F6-16BE-2743-8640-30181014418B}" type="pres">
      <dgm:prSet presAssocID="{C0467797-9225-41B8-A2D1-9D1BF54D74D5}" presName="thickLine" presStyleLbl="alignNode1" presStyleIdx="3" presStyleCnt="4"/>
      <dgm:spPr/>
    </dgm:pt>
    <dgm:pt modelId="{553F19B2-37CC-D542-A1BB-17B89A78A938}" type="pres">
      <dgm:prSet presAssocID="{C0467797-9225-41B8-A2D1-9D1BF54D74D5}" presName="horz1" presStyleCnt="0"/>
      <dgm:spPr/>
    </dgm:pt>
    <dgm:pt modelId="{69B1917F-E220-3E4E-91D6-B32833186E77}" type="pres">
      <dgm:prSet presAssocID="{C0467797-9225-41B8-A2D1-9D1BF54D74D5}" presName="tx1" presStyleLbl="revTx" presStyleIdx="3" presStyleCnt="4"/>
      <dgm:spPr/>
    </dgm:pt>
    <dgm:pt modelId="{54099BA8-C742-0E46-B069-7680ECC51950}" type="pres">
      <dgm:prSet presAssocID="{C0467797-9225-41B8-A2D1-9D1BF54D74D5}" presName="vert1" presStyleCnt="0"/>
      <dgm:spPr/>
    </dgm:pt>
  </dgm:ptLst>
  <dgm:cxnLst>
    <dgm:cxn modelId="{2AA8DB12-4A21-4521-BF99-B2CF444967C6}" srcId="{56336180-BE61-4359-8029-A4D8DE9BD1B2}" destId="{3BE3313D-5AC0-46F7-B6FC-CEF63052A2AA}" srcOrd="0" destOrd="0" parTransId="{D3189A28-E953-461F-B14A-3EC3997A889C}" sibTransId="{519CC9BE-7D26-4EF0-83A2-78A9D7919010}"/>
    <dgm:cxn modelId="{BD0C6536-400E-5145-9C2B-1DEA32C8909F}" type="presOf" srcId="{3BE3313D-5AC0-46F7-B6FC-CEF63052A2AA}" destId="{B4DCE839-083A-DB4D-948B-3166281C01D0}" srcOrd="0" destOrd="0" presId="urn:microsoft.com/office/officeart/2008/layout/LinedList"/>
    <dgm:cxn modelId="{4E71197D-CBE4-4847-A993-B8794791FCEF}" srcId="{56336180-BE61-4359-8029-A4D8DE9BD1B2}" destId="{C0467797-9225-41B8-A2D1-9D1BF54D74D5}" srcOrd="3" destOrd="0" parTransId="{6C872845-C371-40CA-8E0C-C801EA2956D8}" sibTransId="{FD1B3509-03B7-4D2B-A7B7-3B2A222C4FA5}"/>
    <dgm:cxn modelId="{F1695F83-8C05-47EF-88B1-265EE11B9AA4}" srcId="{56336180-BE61-4359-8029-A4D8DE9BD1B2}" destId="{1A200911-A67E-43DB-A489-19DEACB972F1}" srcOrd="1" destOrd="0" parTransId="{3954619F-B55E-4A61-A402-2539A0AF90A4}" sibTransId="{D39A35D9-9D34-45A4-9464-AD155478A1CF}"/>
    <dgm:cxn modelId="{8907CAA7-1D9E-FF42-A56B-C59943F3E7D1}" type="presOf" srcId="{C0467797-9225-41B8-A2D1-9D1BF54D74D5}" destId="{69B1917F-E220-3E4E-91D6-B32833186E77}" srcOrd="0" destOrd="0" presId="urn:microsoft.com/office/officeart/2008/layout/LinedList"/>
    <dgm:cxn modelId="{0F07AFB2-FDC5-4443-A9EE-102C91CF061C}" type="presOf" srcId="{1A200911-A67E-43DB-A489-19DEACB972F1}" destId="{6C3DBEE6-16AB-BF4B-9B64-0668462C5D74}" srcOrd="0" destOrd="0" presId="urn:microsoft.com/office/officeart/2008/layout/LinedList"/>
    <dgm:cxn modelId="{AEEB75D3-70E3-1F4E-BCF2-153EA7F2C718}" type="presOf" srcId="{E4CFA271-0691-496E-B332-7E07875BA8EC}" destId="{9D40770C-5EC3-6A4E-95BE-647964DEAC89}" srcOrd="0" destOrd="0" presId="urn:microsoft.com/office/officeart/2008/layout/LinedList"/>
    <dgm:cxn modelId="{7B4F2EE8-D69A-42D3-B472-1725A6B102E4}" srcId="{56336180-BE61-4359-8029-A4D8DE9BD1B2}" destId="{E4CFA271-0691-496E-B332-7E07875BA8EC}" srcOrd="2" destOrd="0" parTransId="{34972A9B-273E-4084-98CB-CADBDDD27217}" sibTransId="{140A5C1F-58DB-4429-BDA5-2D28234A07CE}"/>
    <dgm:cxn modelId="{15EFB4EC-FFA8-7144-B334-429D739A28FD}" type="presOf" srcId="{56336180-BE61-4359-8029-A4D8DE9BD1B2}" destId="{FC78F466-C90B-F74E-8471-3F004D007233}" srcOrd="0" destOrd="0" presId="urn:microsoft.com/office/officeart/2008/layout/LinedList"/>
    <dgm:cxn modelId="{C2AA0B39-83BF-9A47-A9B6-869F104C4450}" type="presParOf" srcId="{FC78F466-C90B-F74E-8471-3F004D007233}" destId="{64EE04EC-AAEE-5349-A76D-9FF1F16D419D}" srcOrd="0" destOrd="0" presId="urn:microsoft.com/office/officeart/2008/layout/LinedList"/>
    <dgm:cxn modelId="{74872916-9677-2C48-85E9-4CB40AD6BF1A}" type="presParOf" srcId="{FC78F466-C90B-F74E-8471-3F004D007233}" destId="{C1180E18-FE04-A748-991C-EC193A6E6B16}" srcOrd="1" destOrd="0" presId="urn:microsoft.com/office/officeart/2008/layout/LinedList"/>
    <dgm:cxn modelId="{8E5FE4B0-FF1B-E744-8DCD-BBED799DD2E7}" type="presParOf" srcId="{C1180E18-FE04-A748-991C-EC193A6E6B16}" destId="{B4DCE839-083A-DB4D-948B-3166281C01D0}" srcOrd="0" destOrd="0" presId="urn:microsoft.com/office/officeart/2008/layout/LinedList"/>
    <dgm:cxn modelId="{D4CF53A1-B6FC-3E4D-BCB2-91B2C39E8FC6}" type="presParOf" srcId="{C1180E18-FE04-A748-991C-EC193A6E6B16}" destId="{49606397-D423-4A4D-8A60-77CCA21FE909}" srcOrd="1" destOrd="0" presId="urn:microsoft.com/office/officeart/2008/layout/LinedList"/>
    <dgm:cxn modelId="{8A69BBD5-14B9-A641-884A-9621EDE0E485}" type="presParOf" srcId="{FC78F466-C90B-F74E-8471-3F004D007233}" destId="{472AEF34-0438-2540-B07D-6AD8CA396FFC}" srcOrd="2" destOrd="0" presId="urn:microsoft.com/office/officeart/2008/layout/LinedList"/>
    <dgm:cxn modelId="{0C91236A-80EC-534F-B63C-007C907057B7}" type="presParOf" srcId="{FC78F466-C90B-F74E-8471-3F004D007233}" destId="{C5BC90D4-37F9-D449-AF04-5E177E978E30}" srcOrd="3" destOrd="0" presId="urn:microsoft.com/office/officeart/2008/layout/LinedList"/>
    <dgm:cxn modelId="{6DBF7530-1C8A-7A47-AD68-0F5E08784546}" type="presParOf" srcId="{C5BC90D4-37F9-D449-AF04-5E177E978E30}" destId="{6C3DBEE6-16AB-BF4B-9B64-0668462C5D74}" srcOrd="0" destOrd="0" presId="urn:microsoft.com/office/officeart/2008/layout/LinedList"/>
    <dgm:cxn modelId="{9834770D-1C0B-7345-B3C9-E0192524E9FC}" type="presParOf" srcId="{C5BC90D4-37F9-D449-AF04-5E177E978E30}" destId="{3556D66A-EF6D-F942-B82F-264F0D36A81E}" srcOrd="1" destOrd="0" presId="urn:microsoft.com/office/officeart/2008/layout/LinedList"/>
    <dgm:cxn modelId="{7BCB0F59-0BAA-DF4F-A820-0902AF78453D}" type="presParOf" srcId="{FC78F466-C90B-F74E-8471-3F004D007233}" destId="{38D29CB5-C0CD-9346-8413-D08F5C2FD70E}" srcOrd="4" destOrd="0" presId="urn:microsoft.com/office/officeart/2008/layout/LinedList"/>
    <dgm:cxn modelId="{FE0E411A-90FC-EA49-AB39-87F789CF4A76}" type="presParOf" srcId="{FC78F466-C90B-F74E-8471-3F004D007233}" destId="{E65F5A36-D869-1F43-B545-95C7665DC057}" srcOrd="5" destOrd="0" presId="urn:microsoft.com/office/officeart/2008/layout/LinedList"/>
    <dgm:cxn modelId="{7551D450-37D0-654E-ABD8-3C32FFA99972}" type="presParOf" srcId="{E65F5A36-D869-1F43-B545-95C7665DC057}" destId="{9D40770C-5EC3-6A4E-95BE-647964DEAC89}" srcOrd="0" destOrd="0" presId="urn:microsoft.com/office/officeart/2008/layout/LinedList"/>
    <dgm:cxn modelId="{2D881484-6533-1B41-892F-5998F7825E5D}" type="presParOf" srcId="{E65F5A36-D869-1F43-B545-95C7665DC057}" destId="{373CBD8C-A249-854D-BF59-6668ADCFC009}" srcOrd="1" destOrd="0" presId="urn:microsoft.com/office/officeart/2008/layout/LinedList"/>
    <dgm:cxn modelId="{A556E968-9C6B-1546-8351-EE074F907D22}" type="presParOf" srcId="{FC78F466-C90B-F74E-8471-3F004D007233}" destId="{9E8524F6-16BE-2743-8640-30181014418B}" srcOrd="6" destOrd="0" presId="urn:microsoft.com/office/officeart/2008/layout/LinedList"/>
    <dgm:cxn modelId="{5D7442E0-8F6A-2E49-AFC4-3432F308C95E}" type="presParOf" srcId="{FC78F466-C90B-F74E-8471-3F004D007233}" destId="{553F19B2-37CC-D542-A1BB-17B89A78A938}" srcOrd="7" destOrd="0" presId="urn:microsoft.com/office/officeart/2008/layout/LinedList"/>
    <dgm:cxn modelId="{EDDEBDAD-AB56-194B-A8BE-466C82367F45}" type="presParOf" srcId="{553F19B2-37CC-D542-A1BB-17B89A78A938}" destId="{69B1917F-E220-3E4E-91D6-B32833186E77}" srcOrd="0" destOrd="0" presId="urn:microsoft.com/office/officeart/2008/layout/LinedList"/>
    <dgm:cxn modelId="{66A26C79-ED5C-7348-AA28-9A614A822BC0}" type="presParOf" srcId="{553F19B2-37CC-D542-A1BB-17B89A78A938}" destId="{54099BA8-C742-0E46-B069-7680ECC5195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336180-BE61-4359-8029-A4D8DE9BD1B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BE3313D-5AC0-46F7-B6FC-CEF63052A2AA}">
      <dgm:prSet/>
      <dgm:spPr/>
      <dgm:t>
        <a:bodyPr/>
        <a:lstStyle/>
        <a:p>
          <a:r>
            <a:rPr lang="en-US" dirty="0"/>
            <a:t>Summarize the state of knowledge</a:t>
          </a:r>
        </a:p>
      </dgm:t>
    </dgm:pt>
    <dgm:pt modelId="{D3189A28-E953-461F-B14A-3EC3997A889C}" type="parTrans" cxnId="{2AA8DB12-4A21-4521-BF99-B2CF444967C6}">
      <dgm:prSet/>
      <dgm:spPr/>
      <dgm:t>
        <a:bodyPr/>
        <a:lstStyle/>
        <a:p>
          <a:endParaRPr lang="en-US"/>
        </a:p>
      </dgm:t>
    </dgm:pt>
    <dgm:pt modelId="{519CC9BE-7D26-4EF0-83A2-78A9D7919010}" type="sibTrans" cxnId="{2AA8DB12-4A21-4521-BF99-B2CF444967C6}">
      <dgm:prSet/>
      <dgm:spPr/>
      <dgm:t>
        <a:bodyPr/>
        <a:lstStyle/>
        <a:p>
          <a:endParaRPr lang="en-US"/>
        </a:p>
      </dgm:t>
    </dgm:pt>
    <dgm:pt modelId="{1A200911-A67E-43DB-A489-19DEACB972F1}">
      <dgm:prSet/>
      <dgm:spPr/>
      <dgm:t>
        <a:bodyPr/>
        <a:lstStyle/>
        <a:p>
          <a:r>
            <a:rPr lang="en-US" dirty="0"/>
            <a:t>Put papers in context</a:t>
          </a:r>
        </a:p>
      </dgm:t>
    </dgm:pt>
    <dgm:pt modelId="{3954619F-B55E-4A61-A402-2539A0AF90A4}" type="parTrans" cxnId="{F1695F83-8C05-47EF-88B1-265EE11B9AA4}">
      <dgm:prSet/>
      <dgm:spPr/>
      <dgm:t>
        <a:bodyPr/>
        <a:lstStyle/>
        <a:p>
          <a:endParaRPr lang="en-US"/>
        </a:p>
      </dgm:t>
    </dgm:pt>
    <dgm:pt modelId="{D39A35D9-9D34-45A4-9464-AD155478A1CF}" type="sibTrans" cxnId="{F1695F83-8C05-47EF-88B1-265EE11B9AA4}">
      <dgm:prSet/>
      <dgm:spPr/>
      <dgm:t>
        <a:bodyPr/>
        <a:lstStyle/>
        <a:p>
          <a:endParaRPr lang="en-US"/>
        </a:p>
      </dgm:t>
    </dgm:pt>
    <dgm:pt modelId="{E4CFA271-0691-496E-B332-7E07875BA8EC}">
      <dgm:prSet/>
      <dgm:spPr/>
      <dgm:t>
        <a:bodyPr/>
        <a:lstStyle/>
        <a:p>
          <a:r>
            <a:rPr lang="en-US"/>
            <a:t>Describe the frontier</a:t>
          </a:r>
        </a:p>
      </dgm:t>
    </dgm:pt>
    <dgm:pt modelId="{34972A9B-273E-4084-98CB-CADBDDD27217}" type="parTrans" cxnId="{7B4F2EE8-D69A-42D3-B472-1725A6B102E4}">
      <dgm:prSet/>
      <dgm:spPr/>
      <dgm:t>
        <a:bodyPr/>
        <a:lstStyle/>
        <a:p>
          <a:endParaRPr lang="en-US"/>
        </a:p>
      </dgm:t>
    </dgm:pt>
    <dgm:pt modelId="{140A5C1F-58DB-4429-BDA5-2D28234A07CE}" type="sibTrans" cxnId="{7B4F2EE8-D69A-42D3-B472-1725A6B102E4}">
      <dgm:prSet/>
      <dgm:spPr/>
      <dgm:t>
        <a:bodyPr/>
        <a:lstStyle/>
        <a:p>
          <a:endParaRPr lang="en-US"/>
        </a:p>
      </dgm:t>
    </dgm:pt>
    <dgm:pt modelId="{C0467797-9225-41B8-A2D1-9D1BF54D74D5}">
      <dgm:prSet/>
      <dgm:spPr/>
      <dgm:t>
        <a:bodyPr/>
        <a:lstStyle/>
        <a:p>
          <a:r>
            <a:rPr lang="en-US" dirty="0"/>
            <a:t>…in 20 minutes</a:t>
          </a:r>
        </a:p>
      </dgm:t>
    </dgm:pt>
    <dgm:pt modelId="{6C872845-C371-40CA-8E0C-C801EA2956D8}" type="parTrans" cxnId="{4E71197D-CBE4-4847-A993-B8794791FCEF}">
      <dgm:prSet/>
      <dgm:spPr/>
      <dgm:t>
        <a:bodyPr/>
        <a:lstStyle/>
        <a:p>
          <a:endParaRPr lang="en-US"/>
        </a:p>
      </dgm:t>
    </dgm:pt>
    <dgm:pt modelId="{FD1B3509-03B7-4D2B-A7B7-3B2A222C4FA5}" type="sibTrans" cxnId="{4E71197D-CBE4-4847-A993-B8794791FCEF}">
      <dgm:prSet/>
      <dgm:spPr/>
      <dgm:t>
        <a:bodyPr/>
        <a:lstStyle/>
        <a:p>
          <a:endParaRPr lang="en-US"/>
        </a:p>
      </dgm:t>
    </dgm:pt>
    <dgm:pt modelId="{FC78F466-C90B-F74E-8471-3F004D007233}" type="pres">
      <dgm:prSet presAssocID="{56336180-BE61-4359-8029-A4D8DE9BD1B2}" presName="vert0" presStyleCnt="0">
        <dgm:presLayoutVars>
          <dgm:dir/>
          <dgm:animOne val="branch"/>
          <dgm:animLvl val="lvl"/>
        </dgm:presLayoutVars>
      </dgm:prSet>
      <dgm:spPr/>
    </dgm:pt>
    <dgm:pt modelId="{64EE04EC-AAEE-5349-A76D-9FF1F16D419D}" type="pres">
      <dgm:prSet presAssocID="{3BE3313D-5AC0-46F7-B6FC-CEF63052A2AA}" presName="thickLine" presStyleLbl="alignNode1" presStyleIdx="0" presStyleCnt="4"/>
      <dgm:spPr/>
    </dgm:pt>
    <dgm:pt modelId="{C1180E18-FE04-A748-991C-EC193A6E6B16}" type="pres">
      <dgm:prSet presAssocID="{3BE3313D-5AC0-46F7-B6FC-CEF63052A2AA}" presName="horz1" presStyleCnt="0"/>
      <dgm:spPr/>
    </dgm:pt>
    <dgm:pt modelId="{B4DCE839-083A-DB4D-948B-3166281C01D0}" type="pres">
      <dgm:prSet presAssocID="{3BE3313D-5AC0-46F7-B6FC-CEF63052A2AA}" presName="tx1" presStyleLbl="revTx" presStyleIdx="0" presStyleCnt="4"/>
      <dgm:spPr/>
    </dgm:pt>
    <dgm:pt modelId="{49606397-D423-4A4D-8A60-77CCA21FE909}" type="pres">
      <dgm:prSet presAssocID="{3BE3313D-5AC0-46F7-B6FC-CEF63052A2AA}" presName="vert1" presStyleCnt="0"/>
      <dgm:spPr/>
    </dgm:pt>
    <dgm:pt modelId="{472AEF34-0438-2540-B07D-6AD8CA396FFC}" type="pres">
      <dgm:prSet presAssocID="{1A200911-A67E-43DB-A489-19DEACB972F1}" presName="thickLine" presStyleLbl="alignNode1" presStyleIdx="1" presStyleCnt="4"/>
      <dgm:spPr/>
    </dgm:pt>
    <dgm:pt modelId="{C5BC90D4-37F9-D449-AF04-5E177E978E30}" type="pres">
      <dgm:prSet presAssocID="{1A200911-A67E-43DB-A489-19DEACB972F1}" presName="horz1" presStyleCnt="0"/>
      <dgm:spPr/>
    </dgm:pt>
    <dgm:pt modelId="{6C3DBEE6-16AB-BF4B-9B64-0668462C5D74}" type="pres">
      <dgm:prSet presAssocID="{1A200911-A67E-43DB-A489-19DEACB972F1}" presName="tx1" presStyleLbl="revTx" presStyleIdx="1" presStyleCnt="4"/>
      <dgm:spPr/>
    </dgm:pt>
    <dgm:pt modelId="{3556D66A-EF6D-F942-B82F-264F0D36A81E}" type="pres">
      <dgm:prSet presAssocID="{1A200911-A67E-43DB-A489-19DEACB972F1}" presName="vert1" presStyleCnt="0"/>
      <dgm:spPr/>
    </dgm:pt>
    <dgm:pt modelId="{38D29CB5-C0CD-9346-8413-D08F5C2FD70E}" type="pres">
      <dgm:prSet presAssocID="{E4CFA271-0691-496E-B332-7E07875BA8EC}" presName="thickLine" presStyleLbl="alignNode1" presStyleIdx="2" presStyleCnt="4"/>
      <dgm:spPr/>
    </dgm:pt>
    <dgm:pt modelId="{E65F5A36-D869-1F43-B545-95C7665DC057}" type="pres">
      <dgm:prSet presAssocID="{E4CFA271-0691-496E-B332-7E07875BA8EC}" presName="horz1" presStyleCnt="0"/>
      <dgm:spPr/>
    </dgm:pt>
    <dgm:pt modelId="{9D40770C-5EC3-6A4E-95BE-647964DEAC89}" type="pres">
      <dgm:prSet presAssocID="{E4CFA271-0691-496E-B332-7E07875BA8EC}" presName="tx1" presStyleLbl="revTx" presStyleIdx="2" presStyleCnt="4"/>
      <dgm:spPr/>
    </dgm:pt>
    <dgm:pt modelId="{373CBD8C-A249-854D-BF59-6668ADCFC009}" type="pres">
      <dgm:prSet presAssocID="{E4CFA271-0691-496E-B332-7E07875BA8EC}" presName="vert1" presStyleCnt="0"/>
      <dgm:spPr/>
    </dgm:pt>
    <dgm:pt modelId="{9E8524F6-16BE-2743-8640-30181014418B}" type="pres">
      <dgm:prSet presAssocID="{C0467797-9225-41B8-A2D1-9D1BF54D74D5}" presName="thickLine" presStyleLbl="alignNode1" presStyleIdx="3" presStyleCnt="4"/>
      <dgm:spPr/>
    </dgm:pt>
    <dgm:pt modelId="{553F19B2-37CC-D542-A1BB-17B89A78A938}" type="pres">
      <dgm:prSet presAssocID="{C0467797-9225-41B8-A2D1-9D1BF54D74D5}" presName="horz1" presStyleCnt="0"/>
      <dgm:spPr/>
    </dgm:pt>
    <dgm:pt modelId="{69B1917F-E220-3E4E-91D6-B32833186E77}" type="pres">
      <dgm:prSet presAssocID="{C0467797-9225-41B8-A2D1-9D1BF54D74D5}" presName="tx1" presStyleLbl="revTx" presStyleIdx="3" presStyleCnt="4"/>
      <dgm:spPr/>
    </dgm:pt>
    <dgm:pt modelId="{54099BA8-C742-0E46-B069-7680ECC51950}" type="pres">
      <dgm:prSet presAssocID="{C0467797-9225-41B8-A2D1-9D1BF54D74D5}" presName="vert1" presStyleCnt="0"/>
      <dgm:spPr/>
    </dgm:pt>
  </dgm:ptLst>
  <dgm:cxnLst>
    <dgm:cxn modelId="{2AA8DB12-4A21-4521-BF99-B2CF444967C6}" srcId="{56336180-BE61-4359-8029-A4D8DE9BD1B2}" destId="{3BE3313D-5AC0-46F7-B6FC-CEF63052A2AA}" srcOrd="0" destOrd="0" parTransId="{D3189A28-E953-461F-B14A-3EC3997A889C}" sibTransId="{519CC9BE-7D26-4EF0-83A2-78A9D7919010}"/>
    <dgm:cxn modelId="{BD0C6536-400E-5145-9C2B-1DEA32C8909F}" type="presOf" srcId="{3BE3313D-5AC0-46F7-B6FC-CEF63052A2AA}" destId="{B4DCE839-083A-DB4D-948B-3166281C01D0}" srcOrd="0" destOrd="0" presId="urn:microsoft.com/office/officeart/2008/layout/LinedList"/>
    <dgm:cxn modelId="{4E71197D-CBE4-4847-A993-B8794791FCEF}" srcId="{56336180-BE61-4359-8029-A4D8DE9BD1B2}" destId="{C0467797-9225-41B8-A2D1-9D1BF54D74D5}" srcOrd="3" destOrd="0" parTransId="{6C872845-C371-40CA-8E0C-C801EA2956D8}" sibTransId="{FD1B3509-03B7-4D2B-A7B7-3B2A222C4FA5}"/>
    <dgm:cxn modelId="{F1695F83-8C05-47EF-88B1-265EE11B9AA4}" srcId="{56336180-BE61-4359-8029-A4D8DE9BD1B2}" destId="{1A200911-A67E-43DB-A489-19DEACB972F1}" srcOrd="1" destOrd="0" parTransId="{3954619F-B55E-4A61-A402-2539A0AF90A4}" sibTransId="{D39A35D9-9D34-45A4-9464-AD155478A1CF}"/>
    <dgm:cxn modelId="{8907CAA7-1D9E-FF42-A56B-C59943F3E7D1}" type="presOf" srcId="{C0467797-9225-41B8-A2D1-9D1BF54D74D5}" destId="{69B1917F-E220-3E4E-91D6-B32833186E77}" srcOrd="0" destOrd="0" presId="urn:microsoft.com/office/officeart/2008/layout/LinedList"/>
    <dgm:cxn modelId="{0F07AFB2-FDC5-4443-A9EE-102C91CF061C}" type="presOf" srcId="{1A200911-A67E-43DB-A489-19DEACB972F1}" destId="{6C3DBEE6-16AB-BF4B-9B64-0668462C5D74}" srcOrd="0" destOrd="0" presId="urn:microsoft.com/office/officeart/2008/layout/LinedList"/>
    <dgm:cxn modelId="{AEEB75D3-70E3-1F4E-BCF2-153EA7F2C718}" type="presOf" srcId="{E4CFA271-0691-496E-B332-7E07875BA8EC}" destId="{9D40770C-5EC3-6A4E-95BE-647964DEAC89}" srcOrd="0" destOrd="0" presId="urn:microsoft.com/office/officeart/2008/layout/LinedList"/>
    <dgm:cxn modelId="{7B4F2EE8-D69A-42D3-B472-1725A6B102E4}" srcId="{56336180-BE61-4359-8029-A4D8DE9BD1B2}" destId="{E4CFA271-0691-496E-B332-7E07875BA8EC}" srcOrd="2" destOrd="0" parTransId="{34972A9B-273E-4084-98CB-CADBDDD27217}" sibTransId="{140A5C1F-58DB-4429-BDA5-2D28234A07CE}"/>
    <dgm:cxn modelId="{15EFB4EC-FFA8-7144-B334-429D739A28FD}" type="presOf" srcId="{56336180-BE61-4359-8029-A4D8DE9BD1B2}" destId="{FC78F466-C90B-F74E-8471-3F004D007233}" srcOrd="0" destOrd="0" presId="urn:microsoft.com/office/officeart/2008/layout/LinedList"/>
    <dgm:cxn modelId="{C2AA0B39-83BF-9A47-A9B6-869F104C4450}" type="presParOf" srcId="{FC78F466-C90B-F74E-8471-3F004D007233}" destId="{64EE04EC-AAEE-5349-A76D-9FF1F16D419D}" srcOrd="0" destOrd="0" presId="urn:microsoft.com/office/officeart/2008/layout/LinedList"/>
    <dgm:cxn modelId="{74872916-9677-2C48-85E9-4CB40AD6BF1A}" type="presParOf" srcId="{FC78F466-C90B-F74E-8471-3F004D007233}" destId="{C1180E18-FE04-A748-991C-EC193A6E6B16}" srcOrd="1" destOrd="0" presId="urn:microsoft.com/office/officeart/2008/layout/LinedList"/>
    <dgm:cxn modelId="{8E5FE4B0-FF1B-E744-8DCD-BBED799DD2E7}" type="presParOf" srcId="{C1180E18-FE04-A748-991C-EC193A6E6B16}" destId="{B4DCE839-083A-DB4D-948B-3166281C01D0}" srcOrd="0" destOrd="0" presId="urn:microsoft.com/office/officeart/2008/layout/LinedList"/>
    <dgm:cxn modelId="{D4CF53A1-B6FC-3E4D-BCB2-91B2C39E8FC6}" type="presParOf" srcId="{C1180E18-FE04-A748-991C-EC193A6E6B16}" destId="{49606397-D423-4A4D-8A60-77CCA21FE909}" srcOrd="1" destOrd="0" presId="urn:microsoft.com/office/officeart/2008/layout/LinedList"/>
    <dgm:cxn modelId="{8A69BBD5-14B9-A641-884A-9621EDE0E485}" type="presParOf" srcId="{FC78F466-C90B-F74E-8471-3F004D007233}" destId="{472AEF34-0438-2540-B07D-6AD8CA396FFC}" srcOrd="2" destOrd="0" presId="urn:microsoft.com/office/officeart/2008/layout/LinedList"/>
    <dgm:cxn modelId="{0C91236A-80EC-534F-B63C-007C907057B7}" type="presParOf" srcId="{FC78F466-C90B-F74E-8471-3F004D007233}" destId="{C5BC90D4-37F9-D449-AF04-5E177E978E30}" srcOrd="3" destOrd="0" presId="urn:microsoft.com/office/officeart/2008/layout/LinedList"/>
    <dgm:cxn modelId="{6DBF7530-1C8A-7A47-AD68-0F5E08784546}" type="presParOf" srcId="{C5BC90D4-37F9-D449-AF04-5E177E978E30}" destId="{6C3DBEE6-16AB-BF4B-9B64-0668462C5D74}" srcOrd="0" destOrd="0" presId="urn:microsoft.com/office/officeart/2008/layout/LinedList"/>
    <dgm:cxn modelId="{9834770D-1C0B-7345-B3C9-E0192524E9FC}" type="presParOf" srcId="{C5BC90D4-37F9-D449-AF04-5E177E978E30}" destId="{3556D66A-EF6D-F942-B82F-264F0D36A81E}" srcOrd="1" destOrd="0" presId="urn:microsoft.com/office/officeart/2008/layout/LinedList"/>
    <dgm:cxn modelId="{7BCB0F59-0BAA-DF4F-A820-0902AF78453D}" type="presParOf" srcId="{FC78F466-C90B-F74E-8471-3F004D007233}" destId="{38D29CB5-C0CD-9346-8413-D08F5C2FD70E}" srcOrd="4" destOrd="0" presId="urn:microsoft.com/office/officeart/2008/layout/LinedList"/>
    <dgm:cxn modelId="{FE0E411A-90FC-EA49-AB39-87F789CF4A76}" type="presParOf" srcId="{FC78F466-C90B-F74E-8471-3F004D007233}" destId="{E65F5A36-D869-1F43-B545-95C7665DC057}" srcOrd="5" destOrd="0" presId="urn:microsoft.com/office/officeart/2008/layout/LinedList"/>
    <dgm:cxn modelId="{7551D450-37D0-654E-ABD8-3C32FFA99972}" type="presParOf" srcId="{E65F5A36-D869-1F43-B545-95C7665DC057}" destId="{9D40770C-5EC3-6A4E-95BE-647964DEAC89}" srcOrd="0" destOrd="0" presId="urn:microsoft.com/office/officeart/2008/layout/LinedList"/>
    <dgm:cxn modelId="{2D881484-6533-1B41-892F-5998F7825E5D}" type="presParOf" srcId="{E65F5A36-D869-1F43-B545-95C7665DC057}" destId="{373CBD8C-A249-854D-BF59-6668ADCFC009}" srcOrd="1" destOrd="0" presId="urn:microsoft.com/office/officeart/2008/layout/LinedList"/>
    <dgm:cxn modelId="{A556E968-9C6B-1546-8351-EE074F907D22}" type="presParOf" srcId="{FC78F466-C90B-F74E-8471-3F004D007233}" destId="{9E8524F6-16BE-2743-8640-30181014418B}" srcOrd="6" destOrd="0" presId="urn:microsoft.com/office/officeart/2008/layout/LinedList"/>
    <dgm:cxn modelId="{5D7442E0-8F6A-2E49-AFC4-3432F308C95E}" type="presParOf" srcId="{FC78F466-C90B-F74E-8471-3F004D007233}" destId="{553F19B2-37CC-D542-A1BB-17B89A78A938}" srcOrd="7" destOrd="0" presId="urn:microsoft.com/office/officeart/2008/layout/LinedList"/>
    <dgm:cxn modelId="{EDDEBDAD-AB56-194B-A8BE-466C82367F45}" type="presParOf" srcId="{553F19B2-37CC-D542-A1BB-17B89A78A938}" destId="{69B1917F-E220-3E4E-91D6-B32833186E77}" srcOrd="0" destOrd="0" presId="urn:microsoft.com/office/officeart/2008/layout/LinedList"/>
    <dgm:cxn modelId="{66A26C79-ED5C-7348-AA28-9A614A822BC0}" type="presParOf" srcId="{553F19B2-37CC-D542-A1BB-17B89A78A938}" destId="{54099BA8-C742-0E46-B069-7680ECC5195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E04EC-AAEE-5349-A76D-9FF1F16D419D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DCE839-083A-DB4D-948B-3166281C01D0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Summarize the state of knowledge</a:t>
          </a:r>
        </a:p>
      </dsp:txBody>
      <dsp:txXfrm>
        <a:off x="0" y="0"/>
        <a:ext cx="6900512" cy="1384035"/>
      </dsp:txXfrm>
    </dsp:sp>
    <dsp:sp modelId="{472AEF34-0438-2540-B07D-6AD8CA396FFC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DBEE6-16AB-BF4B-9B64-0668462C5D74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Put papers in context</a:t>
          </a:r>
        </a:p>
      </dsp:txBody>
      <dsp:txXfrm>
        <a:off x="0" y="1384035"/>
        <a:ext cx="6900512" cy="1384035"/>
      </dsp:txXfrm>
    </dsp:sp>
    <dsp:sp modelId="{38D29CB5-C0CD-9346-8413-D08F5C2FD70E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4295742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2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0770C-5EC3-6A4E-95BE-647964DEAC89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Describe the frontier</a:t>
          </a:r>
        </a:p>
      </dsp:txBody>
      <dsp:txXfrm>
        <a:off x="0" y="2768070"/>
        <a:ext cx="6900512" cy="1384035"/>
      </dsp:txXfrm>
    </dsp:sp>
    <dsp:sp modelId="{9E8524F6-16BE-2743-8640-30181014418B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1917F-E220-3E4E-91D6-B32833186E77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 dirty="0"/>
        </a:p>
      </dsp:txBody>
      <dsp:txXfrm>
        <a:off x="0" y="4152105"/>
        <a:ext cx="6900512" cy="1384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E04EC-AAEE-5349-A76D-9FF1F16D419D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DCE839-083A-DB4D-948B-3166281C01D0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Summarize the state of knowledge</a:t>
          </a:r>
        </a:p>
      </dsp:txBody>
      <dsp:txXfrm>
        <a:off x="0" y="0"/>
        <a:ext cx="6900512" cy="1384035"/>
      </dsp:txXfrm>
    </dsp:sp>
    <dsp:sp modelId="{472AEF34-0438-2540-B07D-6AD8CA396FFC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DBEE6-16AB-BF4B-9B64-0668462C5D74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Put papers in context</a:t>
          </a:r>
        </a:p>
      </dsp:txBody>
      <dsp:txXfrm>
        <a:off x="0" y="1384035"/>
        <a:ext cx="6900512" cy="1384035"/>
      </dsp:txXfrm>
    </dsp:sp>
    <dsp:sp modelId="{38D29CB5-C0CD-9346-8413-D08F5C2FD70E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4295742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2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0770C-5EC3-6A4E-95BE-647964DEAC89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Describe the frontier</a:t>
          </a:r>
        </a:p>
      </dsp:txBody>
      <dsp:txXfrm>
        <a:off x="0" y="2768070"/>
        <a:ext cx="6900512" cy="1384035"/>
      </dsp:txXfrm>
    </dsp:sp>
    <dsp:sp modelId="{9E8524F6-16BE-2743-8640-30181014418B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1917F-E220-3E4E-91D6-B32833186E77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…in 20 minutes</a:t>
          </a:r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5BCDD-C133-0C46-9015-B0788945197C}" type="datetimeFigureOut">
              <a:rPr lang="en-US" smtClean="0"/>
              <a:t>1/24/25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77C88-252C-AA4F-9B31-745766F39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65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1093/qje/qjaa029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1093/qje/qjaa029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conomics.mit.edu/sites/default/files/2022-08/Marginal%20Effects%20of%20Merit%20Aid%20for%20Low-Income%20Students.pdf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77C88-252C-AA4F-9B31-745766F396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43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CD67D-384F-D69D-6C45-4BF31359A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4E6B39-70C7-FEED-A43E-0B1D20376D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2725E9-DA55-80FB-FFAB-D3A725D44A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9651B-6AA3-6CF3-820F-09479D0ABD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77C88-252C-AA4F-9B31-745766F396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40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77C88-252C-AA4F-9B31-745766F396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83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2638E-1A26-5D1A-FEE4-8279F610E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E20109-D2BF-3034-0C0C-6614C1A6ED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A5650A-0E04-074B-BC17-98F0865107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dirty="0"/>
              <a:t>Hawkins AA, </a:t>
            </a:r>
            <a:r>
              <a:rPr lang="en-US" dirty="0" err="1"/>
              <a:t>Hollrah</a:t>
            </a:r>
            <a:r>
              <a:rPr lang="en-US" dirty="0"/>
              <a:t> CA, Miller S, Wherry LR, Aldana G, Wong MD. 2024. The long-term effects of income for at-risk infants: evidence from Supplemental Security Income. National Bureau of Economic Research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/>
              <a:t>Miller S, Johnson N, Wherry LR. 2021. Medicaid and mortality: new evidence from linked survey and administrative data. Q. J. Econ. 136(3):1783–1829 </a:t>
            </a:r>
          </a:p>
          <a:p>
            <a:pPr marL="274320" lvl="1" indent="0">
              <a:buNone/>
            </a:pPr>
            <a:r>
              <a:rPr lang="en-US" dirty="0"/>
              <a:t>Wyse A, Meyer B. 2023a. Saved By Medicaid: New Evidence on Health Insurance and Mortality from the Universe of Low-Income Adults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/>
              <a:t>Ludwig J, Duncan GJ, </a:t>
            </a:r>
            <a:r>
              <a:rPr lang="en-US" dirty="0" err="1"/>
              <a:t>Gennetian</a:t>
            </a:r>
            <a:r>
              <a:rPr lang="en-US" dirty="0"/>
              <a:t> LA, Katz LF, Kessler RC, et al. 2012. Neighborhood effects on the long-term well-being of low-income adults. Science. 337(6101):1505–10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/>
              <a:t>Cesarini, D., Lindqvist, E., </a:t>
            </a:r>
            <a:r>
              <a:rPr lang="en-US" dirty="0" err="1"/>
              <a:t>Östling</a:t>
            </a:r>
            <a:r>
              <a:rPr lang="en-US" dirty="0"/>
              <a:t>, R., &amp; Wallace, B. (2016). Wealth, health, and child development: Evidence from administrative data on Swedish lottery players. The Quarterly Journal of Economics, 131(2), 687-738.</a:t>
            </a:r>
          </a:p>
          <a:p>
            <a:pPr marL="274320" lvl="1" indent="0">
              <a:buNone/>
            </a:pPr>
            <a:r>
              <a:rPr lang="en-US" dirty="0"/>
              <a:t>Lindahl 2006 etc.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 err="1"/>
              <a:t>Deryugina</a:t>
            </a:r>
            <a:r>
              <a:rPr lang="en-US" dirty="0"/>
              <a:t>, T., &amp; Molitor, D. (2020). Does when you die depend on where you live? Evidence from Hurricane Katrina. American economic review, 110(11), 3602-3633. 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rimo"/>
              </a:rPr>
              <a:t>Jacob Goldin &amp;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mo"/>
              </a:rPr>
              <a:t>Ithai</a:t>
            </a:r>
            <a:r>
              <a:rPr lang="en-US" b="0" i="0" dirty="0">
                <a:solidFill>
                  <a:srgbClr val="000000"/>
                </a:solidFill>
                <a:effectLst/>
                <a:latin typeface="Arimo"/>
              </a:rPr>
              <a:t> Z Lurie &amp; Janet McCubbin, 2020. "</a:t>
            </a:r>
            <a:r>
              <a:rPr lang="en-US" b="1" i="0" u="none" strike="noStrike" dirty="0">
                <a:solidFill>
                  <a:srgbClr val="025CB9"/>
                </a:solidFill>
                <a:effectLst/>
                <a:latin typeface="Arimo"/>
                <a:hlinkClick r:id="rId3"/>
              </a:rPr>
              <a:t>Health Insurance and Mortality: Experimental Evidence from Taxpayer Outreach,</a:t>
            </a:r>
            <a:r>
              <a:rPr lang="en-US" b="0" i="0" dirty="0">
                <a:solidFill>
                  <a:srgbClr val="000000"/>
                </a:solidFill>
                <a:effectLst/>
                <a:latin typeface="Arimo"/>
              </a:rPr>
              <a:t>" The Quarterly Journal of Economics, vol 136(1), pages 1-49.</a:t>
            </a:r>
          </a:p>
          <a:p>
            <a:pPr marL="274320" lvl="1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rimo"/>
              </a:rPr>
              <a:t>Bartik et al. 2024. NBER WP 32784 “The Impact of Unconditional Cash Transfers on Consumption and Household Balance Sheets: Experimental Evidence from Two US States.</a:t>
            </a:r>
          </a:p>
          <a:p>
            <a:pPr marL="274320" lvl="1" indent="0">
              <a:buNone/>
            </a:pPr>
            <a:endParaRPr lang="en-US" b="0" i="0" dirty="0">
              <a:solidFill>
                <a:srgbClr val="000000"/>
              </a:solidFill>
              <a:effectLst/>
              <a:latin typeface="Arimo"/>
            </a:endParaRPr>
          </a:p>
          <a:p>
            <a:pPr algn="l"/>
            <a:r>
              <a:rPr lang="en-US" b="0" i="0" dirty="0">
                <a:solidFill>
                  <a:srgbClr val="223D4A"/>
                </a:solidFill>
                <a:effectLst/>
                <a:latin typeface="NunitoSans"/>
              </a:rPr>
              <a:t>      Josh Angrist, David Autor and Amanda </a:t>
            </a:r>
            <a:r>
              <a:rPr lang="en-US" b="0" i="0" dirty="0" err="1">
                <a:solidFill>
                  <a:srgbClr val="223D4A"/>
                </a:solidFill>
                <a:effectLst/>
                <a:latin typeface="NunitoSans"/>
              </a:rPr>
              <a:t>Pallais</a:t>
            </a:r>
            <a:r>
              <a:rPr lang="en-US" b="0" i="0" dirty="0">
                <a:solidFill>
                  <a:srgbClr val="223D4A"/>
                </a:solidFill>
                <a:effectLst/>
                <a:latin typeface="NunitoSans"/>
              </a:rPr>
              <a:t>, 2022. </a:t>
            </a:r>
            <a:r>
              <a:rPr lang="en-US" b="0" i="0" dirty="0" err="1">
                <a:solidFill>
                  <a:srgbClr val="223D4A"/>
                </a:solidFill>
                <a:effectLst/>
                <a:latin typeface="NunitoSans"/>
              </a:rPr>
              <a:t>Maringal</a:t>
            </a:r>
            <a:r>
              <a:rPr lang="en-US" b="0" i="0" dirty="0">
                <a:solidFill>
                  <a:srgbClr val="223D4A"/>
                </a:solidFill>
                <a:effectLst/>
                <a:latin typeface="NunitoSans"/>
              </a:rPr>
              <a:t> Effects of Merit Aid for Low-income Students, Quarterly Journal of Economics 137: 1039-1090.</a:t>
            </a:r>
          </a:p>
          <a:p>
            <a:pPr marL="274320" lvl="1" indent="0">
              <a:buNone/>
            </a:pPr>
            <a:endParaRPr lang="en-US" b="0" i="0" dirty="0">
              <a:solidFill>
                <a:srgbClr val="000000"/>
              </a:solidFill>
              <a:effectLst/>
              <a:latin typeface="Arim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89106-7E06-5844-2CCF-8E5A9FA56E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77C88-252C-AA4F-9B31-745766F396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99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33695-A17D-F260-B40D-AA0EA5A99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CEFCCC-B744-011E-B8C2-13F03A2466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3F1B90-BC95-B156-9509-22F503BBCC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dirty="0"/>
              <a:t>Hawkins AA, </a:t>
            </a:r>
            <a:r>
              <a:rPr lang="en-US" dirty="0" err="1"/>
              <a:t>Hollrah</a:t>
            </a:r>
            <a:r>
              <a:rPr lang="en-US" dirty="0"/>
              <a:t> CA, Miller S, Wherry LR, Aldana G, Wong MD. 2024. The long-term effects of income for at-risk infants: evidence from Supplemental Security Income. National Bureau of Economic Research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/>
              <a:t>Miller S, Johnson N, Wherry LR. 2021. Medicaid and mortality: new evidence from linked survey and administrative data. Q. J. Econ. 136(3):1783–1829 </a:t>
            </a:r>
          </a:p>
          <a:p>
            <a:pPr marL="274320" lvl="1" indent="0">
              <a:buNone/>
            </a:pPr>
            <a:r>
              <a:rPr lang="en-US" dirty="0"/>
              <a:t>Wyse A, Meyer B. 2023a. Saved By Medicaid: New Evidence on Health Insurance and Mortality from the Universe of Low-Income Adults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/>
              <a:t>Ludwig J, Duncan GJ, </a:t>
            </a:r>
            <a:r>
              <a:rPr lang="en-US" dirty="0" err="1"/>
              <a:t>Gennetian</a:t>
            </a:r>
            <a:r>
              <a:rPr lang="en-US" dirty="0"/>
              <a:t> LA, Katz LF, Kessler RC, et al. 2012. Neighborhood effects on the long-term well-being of low-income adults. Science. 337(6101):1505–10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/>
              <a:t>Cesarini, D., Lindqvist, E., </a:t>
            </a:r>
            <a:r>
              <a:rPr lang="en-US" dirty="0" err="1"/>
              <a:t>Östling</a:t>
            </a:r>
            <a:r>
              <a:rPr lang="en-US" dirty="0"/>
              <a:t>, R., &amp; Wallace, B. (2016). Wealth, health, and child development: Evidence from administrative data on Swedish lottery players. The Quarterly Journal of Economics, 131(2), 687-738.</a:t>
            </a:r>
          </a:p>
          <a:p>
            <a:pPr marL="274320" lvl="1" indent="0">
              <a:buNone/>
            </a:pPr>
            <a:r>
              <a:rPr lang="en-US" dirty="0"/>
              <a:t>Lindahl 2006 etc.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 err="1"/>
              <a:t>Deryugina</a:t>
            </a:r>
            <a:r>
              <a:rPr lang="en-US" dirty="0"/>
              <a:t>, T., &amp; Molitor, D. (2020). Does when you die depend on where you live? Evidence from Hurricane Katrina. American economic review, 110(11), 3602-3633. 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rimo"/>
              </a:rPr>
              <a:t>Jacob Goldin &amp;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mo"/>
              </a:rPr>
              <a:t>Ithai</a:t>
            </a:r>
            <a:r>
              <a:rPr lang="en-US" b="0" i="0" dirty="0">
                <a:solidFill>
                  <a:srgbClr val="000000"/>
                </a:solidFill>
                <a:effectLst/>
                <a:latin typeface="Arimo"/>
              </a:rPr>
              <a:t> Z Lurie &amp; Janet McCubbin, 2020. "</a:t>
            </a:r>
            <a:r>
              <a:rPr lang="en-US" b="1" i="0" u="none" strike="noStrike" dirty="0">
                <a:solidFill>
                  <a:srgbClr val="025CB9"/>
                </a:solidFill>
                <a:effectLst/>
                <a:latin typeface="Arimo"/>
                <a:hlinkClick r:id="rId3"/>
              </a:rPr>
              <a:t>Health Insurance and Mortality: Experimental Evidence from Taxpayer Outreach,</a:t>
            </a:r>
            <a:r>
              <a:rPr lang="en-US" b="0" i="0" dirty="0">
                <a:solidFill>
                  <a:srgbClr val="000000"/>
                </a:solidFill>
                <a:effectLst/>
                <a:latin typeface="Arimo"/>
              </a:rPr>
              <a:t>" The Quarterly Journal of Economics, vol 136(1), pages 1-49.</a:t>
            </a:r>
          </a:p>
          <a:p>
            <a:pPr marL="274320" lvl="1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Arimo"/>
              </a:rPr>
              <a:t>Bartik et al. 2024. NBER WP 32784 “The Impact of Unconditional Cash Transfers on Consumption and Household Balance Sheets: Experimental Evidence from Two US States.</a:t>
            </a:r>
          </a:p>
          <a:p>
            <a:pPr marL="274320" lvl="1" indent="0">
              <a:buNone/>
            </a:pPr>
            <a:endParaRPr lang="en-US" b="0" i="0" dirty="0">
              <a:solidFill>
                <a:srgbClr val="000000"/>
              </a:solidFill>
              <a:effectLst/>
              <a:latin typeface="Arimo"/>
            </a:endParaRPr>
          </a:p>
          <a:p>
            <a:pPr algn="l"/>
            <a:r>
              <a:rPr lang="en-US" b="1" i="0" dirty="0">
                <a:solidFill>
                  <a:srgbClr val="00838B"/>
                </a:solidFill>
                <a:effectLst/>
                <a:latin typeface="NunitoSans"/>
                <a:hlinkClick r:id="rId4"/>
              </a:rPr>
              <a:t>Marginal Effects of Merit Aid for Low-Income Students</a:t>
            </a:r>
            <a:endParaRPr lang="en-US" b="1" i="0" dirty="0">
              <a:solidFill>
                <a:srgbClr val="223D4A"/>
              </a:solidFill>
              <a:effectLst/>
              <a:latin typeface="NunitoSans"/>
            </a:endParaRPr>
          </a:p>
          <a:p>
            <a:pPr algn="l"/>
            <a:r>
              <a:rPr lang="en-US" b="0" i="1" dirty="0">
                <a:solidFill>
                  <a:srgbClr val="223D4A"/>
                </a:solidFill>
                <a:effectLst/>
                <a:latin typeface="NunitoSans"/>
              </a:rPr>
              <a:t>Quarterly Journal of Economics, Vol.137 (2), 1039-1090</a:t>
            </a:r>
          </a:p>
          <a:p>
            <a:pPr algn="l"/>
            <a:r>
              <a:rPr lang="en-US" b="0" i="0" dirty="0">
                <a:solidFill>
                  <a:srgbClr val="223D4A"/>
                </a:solidFill>
                <a:effectLst/>
                <a:latin typeface="NunitoSans"/>
              </a:rPr>
              <a:t>Josh Angrist, David Autor and Amanda </a:t>
            </a:r>
            <a:r>
              <a:rPr lang="en-US" b="0" i="0" dirty="0" err="1">
                <a:solidFill>
                  <a:srgbClr val="223D4A"/>
                </a:solidFill>
                <a:effectLst/>
                <a:latin typeface="NunitoSans"/>
              </a:rPr>
              <a:t>Pallais</a:t>
            </a:r>
            <a:endParaRPr lang="en-US" b="0" i="0" dirty="0">
              <a:solidFill>
                <a:srgbClr val="223D4A"/>
              </a:solidFill>
              <a:effectLst/>
              <a:latin typeface="NunitoSans"/>
            </a:endParaRPr>
          </a:p>
          <a:p>
            <a:pPr algn="l"/>
            <a:r>
              <a:rPr lang="en-US" b="0" i="0" dirty="0">
                <a:solidFill>
                  <a:srgbClr val="223D4A"/>
                </a:solidFill>
                <a:effectLst/>
                <a:latin typeface="NunitoSans"/>
              </a:rPr>
              <a:t>May 2022</a:t>
            </a:r>
          </a:p>
          <a:p>
            <a:pPr marL="274320" lvl="1" indent="0">
              <a:buNone/>
            </a:pPr>
            <a:endParaRPr lang="en-US" b="0" i="0" dirty="0">
              <a:solidFill>
                <a:srgbClr val="000000"/>
              </a:solidFill>
              <a:effectLst/>
              <a:latin typeface="Arimo"/>
            </a:endParaRPr>
          </a:p>
          <a:p>
            <a:pPr marL="274320" lvl="1" indent="0">
              <a:buNone/>
            </a:pPr>
            <a:endParaRPr lang="en-US" b="0" i="0" dirty="0">
              <a:solidFill>
                <a:srgbClr val="000000"/>
              </a:solidFill>
              <a:effectLst/>
              <a:latin typeface="Arimo"/>
            </a:endParaRPr>
          </a:p>
          <a:p>
            <a:pPr marL="274320" lvl="1" indent="0">
              <a:buNone/>
            </a:pPr>
            <a:r>
              <a:rPr lang="en-US" b="0" i="0" u="none" strike="noStrike" dirty="0">
                <a:solidFill>
                  <a:srgbClr val="353C3F"/>
                </a:solidFill>
                <a:effectLst/>
                <a:latin typeface="ff-more-web-pro"/>
              </a:rPr>
              <a:t> Including the initial shock, the hurricane improved eight-year survival by 2.07 percentage points. Migration to lower-mortality regions explains most of this survival increase. 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AF751-3EB1-058A-031E-2179AC99F6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77C88-252C-AA4F-9B31-745766F396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69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601B6-3106-4B70-7359-21475DA34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596B6B-B5BD-A4A0-3B87-72F1DEE51D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329383-E8AB-B121-5E0F-A193B8F000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083D0-ED8C-1B1E-5268-2CB0CDC0E3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77C88-252C-AA4F-9B31-745766F396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7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D49F7-82CB-DA9B-C1DA-3FF777507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B31868-9F42-FD33-B353-1DD9DB6169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D876AB-CF25-BA61-120A-142810F6E0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dirty="0"/>
              <a:t>My synthesis here draws heavily from several excellent summaries:</a:t>
            </a:r>
          </a:p>
          <a:p>
            <a:pPr marL="274320" lvl="1" indent="0">
              <a:buNone/>
            </a:pPr>
            <a:r>
              <a:rPr lang="en-US" dirty="0" err="1"/>
              <a:t>Galama</a:t>
            </a:r>
            <a:r>
              <a:rPr lang="en-US" dirty="0"/>
              <a:t> TJ, </a:t>
            </a:r>
            <a:r>
              <a:rPr lang="en-US" dirty="0" err="1"/>
              <a:t>Lleras-Muney</a:t>
            </a:r>
            <a:r>
              <a:rPr lang="en-US" dirty="0"/>
              <a:t> AA, van </a:t>
            </a:r>
            <a:r>
              <a:rPr lang="en-US" dirty="0" err="1"/>
              <a:t>Kippersluis</a:t>
            </a:r>
            <a:r>
              <a:rPr lang="en-US" dirty="0"/>
              <a:t> H. 2018. The Effect of Education on Health and Mortality: A Review of Experimental and Quasi-Experimental Evidence. </a:t>
            </a:r>
            <a:r>
              <a:rPr lang="en-US" dirty="0" err="1"/>
              <a:t>Oxf</a:t>
            </a:r>
            <a:r>
              <a:rPr lang="en-US" dirty="0"/>
              <a:t>. Res. Encycl. Econ. Finance. 1–99 </a:t>
            </a:r>
          </a:p>
          <a:p>
            <a:pPr marL="274320" lvl="1" indent="0">
              <a:buNone/>
            </a:pPr>
            <a:r>
              <a:rPr lang="en-US" dirty="0" err="1"/>
              <a:t>Lleras-Muney</a:t>
            </a:r>
            <a:r>
              <a:rPr lang="en-US" dirty="0"/>
              <a:t> A. 2022. Education and income gradients in longevity: The role of policy. Can. J. Econ. Can. </a:t>
            </a:r>
            <a:r>
              <a:rPr lang="en-US" dirty="0" err="1"/>
              <a:t>Déconomique</a:t>
            </a:r>
            <a:r>
              <a:rPr lang="en-US" dirty="0"/>
              <a:t>. 55(1):5–37</a:t>
            </a:r>
          </a:p>
          <a:p>
            <a:pPr marL="274320" lvl="1" indent="0">
              <a:buNone/>
            </a:pPr>
            <a:r>
              <a:rPr lang="en-US" dirty="0" err="1"/>
              <a:t>Lleras-Muney</a:t>
            </a:r>
            <a:r>
              <a:rPr lang="en-US" dirty="0"/>
              <a:t> A. Schwandt H, Wherry L. 2024. Poverty and Health. NBER WP 32866.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/>
              <a:t>Income (e.g. Kitagawa &amp; Hauser 1973, Chetty et al. 2016)</a:t>
            </a:r>
          </a:p>
          <a:p>
            <a:pPr marL="274320" lvl="1" indent="0">
              <a:buNone/>
            </a:pPr>
            <a:r>
              <a:rPr lang="en-US" dirty="0"/>
              <a:t>Education (Kitagawa &amp; Hauser 1973, Case and Deaton 2015, 2023)</a:t>
            </a:r>
          </a:p>
          <a:p>
            <a:pPr marL="274320" lvl="1" indent="0">
              <a:buNone/>
            </a:pPr>
            <a:r>
              <a:rPr lang="en-US" dirty="0"/>
              <a:t>Class (Whitehall II study of British Civil Servants, Michael Marmot et al., various)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90435-7BF9-A01E-F959-59BCA92EEF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77C88-252C-AA4F-9B31-745766F396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58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F8AD4-4958-ADC8-2D4A-737385676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5862C3-CAC9-D338-BE20-EDAF2EB86E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1FE6A4-B03C-7803-60E9-F26AEFD7AD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dirty="0"/>
              <a:t>This is generally true no matter how, where, when one measures it. It’s why the wide-ranging program today is such an excellent springboard for our collective work.</a:t>
            </a:r>
          </a:p>
          <a:p>
            <a:pPr marL="274320" lvl="1" indent="0">
              <a:buNone/>
            </a:pPr>
            <a:r>
              <a:rPr lang="en-US" dirty="0"/>
              <a:t>Income (e.g. Kitagawa &amp; Hauser 1973, Chetty et al. 2016)</a:t>
            </a:r>
          </a:p>
          <a:p>
            <a:pPr marL="274320" lvl="1" indent="0">
              <a:buNone/>
            </a:pPr>
            <a:r>
              <a:rPr lang="en-US" dirty="0"/>
              <a:t>Education (Kitagawa &amp; Hauser 1973, Case and Deaton 2015, 2023)</a:t>
            </a:r>
          </a:p>
          <a:p>
            <a:pPr marL="274320" lvl="1" indent="0">
              <a:buNone/>
            </a:pPr>
            <a:r>
              <a:rPr lang="en-US" dirty="0"/>
              <a:t>Class (Whitehall II study of British Civil Servants, Michael Marmot et al., various)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/>
              <a:t>In every decade since 1960, but also present in historical studies of, e.g. landowners vs. others in 1800s.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1110E-A62C-3BDF-D215-7D4F3A91B1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77C88-252C-AA4F-9B31-745766F396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92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90185-530D-9DD7-4673-8D4C72B41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E20AF1-E5B8-8C20-D32B-E0585E0800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B28148-3DDD-949A-577D-5CA718DAAC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True in the paper by Chetty et al. presented today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307819-300F-58DF-4EB6-0CE84BBF08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77C88-252C-AA4F-9B31-745766F396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95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Conservative estimate of welfare cost of growing gradients is $39 Trillion = midlife non-college pop x 3.7 year gain x $100k/life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77C88-252C-AA4F-9B31-745766F396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77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4203E-02B1-6CDC-3258-08565BD83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27D6CF-85C2-0C79-6F5A-01974F62D3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317120-0A1E-6CFD-11D6-E999FEAD13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dirty="0"/>
              <a:t>Income (e.g. Kitagawa &amp; Hauser 1973, Chetty et al. 2016)</a:t>
            </a:r>
          </a:p>
          <a:p>
            <a:pPr marL="274320" lvl="1" indent="0">
              <a:buNone/>
            </a:pPr>
            <a:r>
              <a:rPr lang="en-US" dirty="0"/>
              <a:t>Education (Kitagawa &amp; Hauser 1973, Case and Deaton 2015, 2023)</a:t>
            </a:r>
          </a:p>
          <a:p>
            <a:pPr marL="274320" lvl="1" indent="0">
              <a:buNone/>
            </a:pPr>
            <a:r>
              <a:rPr lang="en-US" dirty="0"/>
              <a:t>Class (Whitehall II study of British Civil Servants, Marmot et al., various)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/>
              <a:t>GRADIENTS ARE STEEPEST DURING PRIME WORKING YEARS. LOWER FOR CHILDREN, POST WORKING YEARS.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B7720-F218-7BDB-EB26-27A28ECCD4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77C88-252C-AA4F-9B31-745766F396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78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F1D45-86CE-C044-A49A-FC38D0D47F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82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77C88-252C-AA4F-9B31-745766F396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22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277E2-D231-04CF-3016-B9C024A85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326238-96B5-380B-4019-94805EA6A2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6B34E3-5B5D-B99E-81E9-6327485C9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dirty="0"/>
              <a:t>Chetty et al. 2025 show that race gaps (adjusting for income) have been eliminated since 2001 (as of 2019)</a:t>
            </a:r>
          </a:p>
          <a:p>
            <a:pPr marL="274320" lvl="1" indent="0">
              <a:buNone/>
            </a:pPr>
            <a:r>
              <a:rPr lang="en-US" dirty="0"/>
              <a:t>At the same time, class gaps have risen.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395FA-7DF4-7FE1-517B-14A74F1B71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77C88-252C-AA4F-9B31-745766F396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01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CD9A8-3E3F-A9AD-EEFA-E68AA37E7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3385C-CFAD-2EB1-D481-F1253AE59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A453A-9DE7-A843-AEF1-ED30494D4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BCE1-9887-6741-A8BB-93FACDAEE77F}" type="datetimeFigureOut">
              <a:rPr lang="en-US" smtClean="0"/>
              <a:t>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ACFA6-BDB4-B7D2-3340-C74C1CE59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6D594-937B-DD13-C066-2A0877E0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5206-B228-F64F-9555-DE8925E54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6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6C952-61DB-DF72-CB8D-E05E7835E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F47775-A8A6-A476-A763-4651FE6A2C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CE2A9-B8F2-19BA-8463-71B0EBC1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BCE1-9887-6741-A8BB-93FACDAEE77F}" type="datetimeFigureOut">
              <a:rPr lang="en-US" smtClean="0"/>
              <a:t>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2941C-44D6-D308-2032-327AE452A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7F15D-67C3-5157-C041-50901A55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5206-B228-F64F-9555-DE8925E54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7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F8D92F-51B7-CC3B-19D8-283390EDBA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0907DA-9FCD-C083-D0BE-66E0062D7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094ED-4A27-B48B-6A07-4323864D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BCE1-9887-6741-A8BB-93FACDAEE77F}" type="datetimeFigureOut">
              <a:rPr lang="en-US" smtClean="0"/>
              <a:t>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A3866-572A-6B9A-9FA5-EEE2B5929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9BF2A-38CC-D8EC-6ECB-57693CD1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5206-B228-F64F-9555-DE8925E54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3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95A75-6B10-39BC-C9F1-48E590E67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5F9B7-F8AF-DC24-74DB-F1DAC1C22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00B6E-A1D9-D383-DFE0-0121AFDEE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BCE1-9887-6741-A8BB-93FACDAEE77F}" type="datetimeFigureOut">
              <a:rPr lang="en-US" smtClean="0"/>
              <a:t>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3A6DB-02A2-D546-7A0E-AC99A63D9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CB9C1-A3A9-8AFB-8D7B-00B350252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5206-B228-F64F-9555-DE8925E54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7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03F26-9B77-A874-9BEC-275D4CF3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24F6E-8579-F796-45D2-7470B49FC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08C9A-37B6-81EE-B36A-9310A492C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BCE1-9887-6741-A8BB-93FACDAEE77F}" type="datetimeFigureOut">
              <a:rPr lang="en-US" smtClean="0"/>
              <a:t>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6C232-8914-C27F-4BF7-922219D0F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967B1-3CF8-6CBD-2094-EDAA03AC2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5206-B228-F64F-9555-DE8925E54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8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C4DAE-89B9-7F05-2F0E-E6788BC36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5773C-E1DD-FBF4-43EB-5051F2C00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68B762-EC59-7499-4320-F6657A958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3B911-C341-E737-CF13-0BCABEED5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BCE1-9887-6741-A8BB-93FACDAEE77F}" type="datetimeFigureOut">
              <a:rPr lang="en-US" smtClean="0"/>
              <a:t>1/24/25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BF5F9-2350-18B0-3B78-405A14E30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D05AF-F5DB-45E5-584A-9D029417F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5206-B228-F64F-9555-DE8925E54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8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E6894-ADF3-3826-30E3-A30607BDD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38752-BE28-AB11-4BFE-7B9C1C402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980B82-FC3A-3A08-8B6E-D22DE2607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A91441-D8AE-F3F6-E787-AE0A21F4FE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06EAD7-302C-9275-2636-AD4A386464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B2B5C9-2409-BE71-26CD-EB9B39335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BCE1-9887-6741-A8BB-93FACDAEE77F}" type="datetimeFigureOut">
              <a:rPr lang="en-US" smtClean="0"/>
              <a:t>1/24/25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6C5A0-1E2D-16E6-A734-2B80401DC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E0103A-F6EF-0A9E-9F7F-C8B77E974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5206-B228-F64F-9555-DE8925E54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8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2C5D-F4E5-EEA8-DC84-4CF12007C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5A1FE-86B7-5DF9-43D2-A085064B5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BCE1-9887-6741-A8BB-93FACDAEE77F}" type="datetimeFigureOut">
              <a:rPr lang="en-US" smtClean="0"/>
              <a:t>1/24/25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18296-824E-4D2A-A74C-791394B87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A4C95C-4230-7594-9327-AE0FC941F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5206-B228-F64F-9555-DE8925E54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6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08EF6D-2168-89EB-3ED7-5656F71E7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BCE1-9887-6741-A8BB-93FACDAEE77F}" type="datetimeFigureOut">
              <a:rPr lang="en-US" smtClean="0"/>
              <a:t>1/24/25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AC4EA1-F7D5-3E6A-4DA8-B50E7BA63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09AB6-7E84-1E8D-0E8E-D3366C89E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5206-B228-F64F-9555-DE8925E54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91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ECA45-FB07-5F9F-0849-CCCFD7E96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7D1EB-C20A-CA00-FC23-DA0BBCA7A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C779F-C7AD-AC58-34BE-C22F533C1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D1F5AB-8D45-4BFC-DF6C-2817569FC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BCE1-9887-6741-A8BB-93FACDAEE77F}" type="datetimeFigureOut">
              <a:rPr lang="en-US" smtClean="0"/>
              <a:t>1/24/25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C2947-6F1D-67F6-00BE-EC6E73D10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0F35BF-D0C5-3195-7B1A-D3CC36BB2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5206-B228-F64F-9555-DE8925E54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5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18B7F-11C6-EB52-5067-6C0A86410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50D2DF-2D94-21F8-EE3B-7466ED4DEA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F9DE4-D2EA-289D-7B37-039D4E212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431212-FAA0-41A8-531C-31C576F00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BCE1-9887-6741-A8BB-93FACDAEE77F}" type="datetimeFigureOut">
              <a:rPr lang="en-US" smtClean="0"/>
              <a:t>1/24/25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4E248-D5B1-A951-4F8B-24A050E03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91DA9-F97F-8C69-F304-C8B1FF981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5206-B228-F64F-9555-DE8925E54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0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821C01-AF6F-A0DC-6436-0544F7C62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C3FF9-34CA-F73A-DCDD-6B3BB775A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3EB9C-565C-70DD-EB95-3846E67985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CBCE1-9887-6741-A8BB-93FACDAEE77F}" type="datetimeFigureOut">
              <a:rPr lang="en-US" smtClean="0"/>
              <a:t>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8A2FD-F409-7DE7-E1FD-9C92B03E7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15D6E-941A-484D-9368-AF45B02BB3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BA5206-B228-F64F-9555-DE8925E54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615843-B7D7-C668-0584-C82E4D595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0040"/>
            <a:ext cx="6692827" cy="3892669"/>
          </a:xfrm>
        </p:spPr>
        <p:txBody>
          <a:bodyPr>
            <a:normAutofit/>
          </a:bodyPr>
          <a:lstStyle/>
          <a:p>
            <a:pPr algn="l"/>
            <a:r>
              <a:rPr lang="en-US" sz="6600" dirty="0"/>
              <a:t>SES Disparities in Mortality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C77AE8-2244-AA8F-64DA-1EE0E96CF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631161"/>
            <a:ext cx="6692827" cy="1569486"/>
          </a:xfrm>
        </p:spPr>
        <p:txBody>
          <a:bodyPr>
            <a:normAutofit/>
          </a:bodyPr>
          <a:lstStyle/>
          <a:p>
            <a:pPr algn="l"/>
            <a:r>
              <a:rPr lang="en-US"/>
              <a:t>Discussion - Ellen Meara</a:t>
            </a:r>
          </a:p>
          <a:p>
            <a:pPr algn="l"/>
            <a:r>
              <a:rPr lang="en-US"/>
              <a:t>NBER Conference on Mortality, January 9, 2025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60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different states&#10;&#10;Description automatically generated">
            <a:extLst>
              <a:ext uri="{FF2B5EF4-FFF2-40B4-BE49-F238E27FC236}">
                <a16:creationId xmlns:a16="http://schemas.microsoft.com/office/drawing/2014/main" id="{B41BC23E-881A-8E14-B387-67238858B6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47" b="1001"/>
          <a:stretch/>
        </p:blipFill>
        <p:spPr bwMode="auto">
          <a:xfrm>
            <a:off x="1760890" y="1410374"/>
            <a:ext cx="7884126" cy="47164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48EB0E-1731-FCAD-EFA6-7950C704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94" y="495899"/>
            <a:ext cx="11317459" cy="9492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+mn-lt"/>
              </a:rPr>
              <a:t>Midlife Mortality (Relative to 1992) for Selected US States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Adults 25-64 without a (4-year) College Degree</a:t>
            </a:r>
            <a:br>
              <a:rPr lang="en-US" sz="36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D414F8-9C37-C02A-593A-2B4FFF7F02C5}"/>
              </a:ext>
            </a:extLst>
          </p:cNvPr>
          <p:cNvSpPr txBox="1"/>
          <p:nvPr/>
        </p:nvSpPr>
        <p:spPr>
          <a:xfrm>
            <a:off x="9603015" y="1681089"/>
            <a:ext cx="569686" cy="44276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A6E47-9A0C-85F0-A45D-A843F292FF6A}"/>
              </a:ext>
            </a:extLst>
          </p:cNvPr>
          <p:cNvSpPr txBox="1"/>
          <p:nvPr/>
        </p:nvSpPr>
        <p:spPr>
          <a:xfrm>
            <a:off x="9099842" y="3700989"/>
            <a:ext cx="581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NY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FFFFB6-54EB-E4D4-5787-BAB307612422}"/>
              </a:ext>
            </a:extLst>
          </p:cNvPr>
          <p:cNvSpPr txBox="1"/>
          <p:nvPr/>
        </p:nvSpPr>
        <p:spPr>
          <a:xfrm>
            <a:off x="9118605" y="3378897"/>
            <a:ext cx="581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41FFF3"/>
                </a:solidFill>
              </a:rPr>
              <a:t>CA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4F7A8F-4EB5-9A03-E9A6-8AF61DF5716C}"/>
              </a:ext>
            </a:extLst>
          </p:cNvPr>
          <p:cNvSpPr txBox="1"/>
          <p:nvPr/>
        </p:nvSpPr>
        <p:spPr>
          <a:xfrm>
            <a:off x="2184089" y="5278349"/>
            <a:ext cx="8151037" cy="8303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2B002-49A8-AC8E-6F71-EE3B960D1FC4}"/>
              </a:ext>
            </a:extLst>
          </p:cNvPr>
          <p:cNvSpPr txBox="1"/>
          <p:nvPr/>
        </p:nvSpPr>
        <p:spPr>
          <a:xfrm>
            <a:off x="9107889" y="3162404"/>
            <a:ext cx="665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7F2"/>
                </a:solidFill>
              </a:rPr>
              <a:t>NV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03EB31-2EBB-E32D-678F-EFD3492A7317}"/>
              </a:ext>
            </a:extLst>
          </p:cNvPr>
          <p:cNvSpPr txBox="1"/>
          <p:nvPr/>
        </p:nvSpPr>
        <p:spPr>
          <a:xfrm>
            <a:off x="9135902" y="2981571"/>
            <a:ext cx="534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NJ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581F6-60BB-90D3-4806-A80A97DB4D63}"/>
              </a:ext>
            </a:extLst>
          </p:cNvPr>
          <p:cNvSpPr txBox="1"/>
          <p:nvPr/>
        </p:nvSpPr>
        <p:spPr>
          <a:xfrm>
            <a:off x="9122492" y="2811979"/>
            <a:ext cx="569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TX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AD4278-5633-17D2-C066-0AC52717AD2F}"/>
              </a:ext>
            </a:extLst>
          </p:cNvPr>
          <p:cNvSpPr txBox="1"/>
          <p:nvPr/>
        </p:nvSpPr>
        <p:spPr>
          <a:xfrm>
            <a:off x="9119169" y="1897819"/>
            <a:ext cx="569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A96B6"/>
                </a:solidFill>
              </a:rPr>
              <a:t>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AC8B05-F783-F12C-DB92-782DC6A20BCB}"/>
              </a:ext>
            </a:extLst>
          </p:cNvPr>
          <p:cNvSpPr txBox="1"/>
          <p:nvPr/>
        </p:nvSpPr>
        <p:spPr>
          <a:xfrm>
            <a:off x="9066208" y="1732191"/>
            <a:ext cx="449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84205D"/>
                </a:solidFill>
              </a:rPr>
              <a:t>TN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8DB9BF-7F68-73D5-9837-5B94B0006CB3}"/>
              </a:ext>
            </a:extLst>
          </p:cNvPr>
          <p:cNvSpPr txBox="1"/>
          <p:nvPr/>
        </p:nvSpPr>
        <p:spPr>
          <a:xfrm>
            <a:off x="9435390" y="1518588"/>
            <a:ext cx="581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NM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49DD21-B01A-DF75-90F7-C04C3C1FD029}"/>
              </a:ext>
            </a:extLst>
          </p:cNvPr>
          <p:cNvSpPr txBox="1"/>
          <p:nvPr/>
        </p:nvSpPr>
        <p:spPr>
          <a:xfrm>
            <a:off x="9075750" y="1378078"/>
            <a:ext cx="509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WV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AB52E4-5737-F965-1541-5168066A0C6F}"/>
              </a:ext>
            </a:extLst>
          </p:cNvPr>
          <p:cNvSpPr txBox="1"/>
          <p:nvPr/>
        </p:nvSpPr>
        <p:spPr>
          <a:xfrm>
            <a:off x="9084307" y="1562914"/>
            <a:ext cx="581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KY,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5334A6-D4AF-D121-AB79-E067904042AD}"/>
              </a:ext>
            </a:extLst>
          </p:cNvPr>
          <p:cNvSpPr txBox="1"/>
          <p:nvPr/>
        </p:nvSpPr>
        <p:spPr>
          <a:xfrm>
            <a:off x="437270" y="5542786"/>
            <a:ext cx="11317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West Virginia, Kentucky, New Mexico, Tennessee, and Indiana had the greatest </a:t>
            </a:r>
            <a:r>
              <a:rPr lang="en-US" b="1" dirty="0"/>
              <a:t>rise</a:t>
            </a:r>
            <a:r>
              <a:rPr lang="en-US" dirty="0"/>
              <a:t> in mortality since 1992. New York, California, Nevada, New Jersey, and Texas had the greatest </a:t>
            </a:r>
            <a:r>
              <a:rPr lang="en-US" b="1" dirty="0"/>
              <a:t>decline </a:t>
            </a:r>
            <a:r>
              <a:rPr lang="en-US" dirty="0"/>
              <a:t>in mortality since 1992.</a:t>
            </a:r>
          </a:p>
          <a:p>
            <a:r>
              <a:rPr lang="en-US" dirty="0"/>
              <a:t>Source: Data from </a:t>
            </a:r>
            <a:r>
              <a:rPr lang="en-US" b="0" i="0" dirty="0">
                <a:solidFill>
                  <a:srgbClr val="353C3F"/>
                </a:solidFill>
                <a:effectLst/>
                <a:latin typeface="ff-more-web-pro"/>
              </a:rPr>
              <a:t>Couillard et al. 2021. "Rising Geographic Disparities in US Mortality." </a:t>
            </a:r>
            <a:r>
              <a:rPr lang="en-US" b="0" i="1" dirty="0">
                <a:solidFill>
                  <a:srgbClr val="353C3F"/>
                </a:solidFill>
                <a:effectLst/>
                <a:latin typeface="ff-more-web-pro"/>
              </a:rPr>
              <a:t>Journal of Economic Perspectives</a:t>
            </a:r>
            <a:r>
              <a:rPr lang="en-US" b="0" i="0" dirty="0">
                <a:solidFill>
                  <a:srgbClr val="353C3F"/>
                </a:solidFill>
                <a:effectLst/>
                <a:latin typeface="ff-more-web-pro"/>
              </a:rPr>
              <a:t>, 35 (4): 123–46</a:t>
            </a:r>
            <a:r>
              <a:rPr lang="en-US" b="1" i="0" dirty="0">
                <a:solidFill>
                  <a:srgbClr val="668E9E"/>
                </a:solidFill>
                <a:effectLst/>
                <a:latin typeface="jaf-bernino-sans"/>
              </a:rPr>
              <a:t>. </a:t>
            </a:r>
            <a:r>
              <a:rPr lang="en-US" dirty="0"/>
              <a:t>extended through 2019 </a:t>
            </a:r>
          </a:p>
        </p:txBody>
      </p:sp>
    </p:spTree>
    <p:extLst>
      <p:ext uri="{BB962C8B-B14F-4D97-AF65-F5344CB8AC3E}">
        <p14:creationId xmlns:p14="http://schemas.microsoft.com/office/powerpoint/2010/main" val="3164070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EB0E-1731-FCAD-EFA6-7950C704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86" y="107431"/>
            <a:ext cx="11317459" cy="143105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Midlife Mortality (Relative to 1992) for Selected States: Adults 25-64 with a (4-year) College Degree</a:t>
            </a:r>
            <a:endParaRPr lang="en-US" sz="28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D414F8-9C37-C02A-593A-2B4FFF7F02C5}"/>
              </a:ext>
            </a:extLst>
          </p:cNvPr>
          <p:cNvSpPr txBox="1"/>
          <p:nvPr/>
        </p:nvSpPr>
        <p:spPr>
          <a:xfrm>
            <a:off x="9603015" y="1681089"/>
            <a:ext cx="569686" cy="44276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A graph of different states&#10;&#10;Description automatically generated">
            <a:extLst>
              <a:ext uri="{FF2B5EF4-FFF2-40B4-BE49-F238E27FC236}">
                <a16:creationId xmlns:a16="http://schemas.microsoft.com/office/drawing/2014/main" id="{0155CE52-EAF8-09B8-5173-3D53767B46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61" b="1668"/>
          <a:stretch/>
        </p:blipFill>
        <p:spPr bwMode="auto">
          <a:xfrm>
            <a:off x="2019299" y="1386462"/>
            <a:ext cx="7813634" cy="4731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C3C273-76D8-1BF6-239E-ECC67B145850}"/>
              </a:ext>
            </a:extLst>
          </p:cNvPr>
          <p:cNvSpPr txBox="1"/>
          <p:nvPr/>
        </p:nvSpPr>
        <p:spPr>
          <a:xfrm>
            <a:off x="9285819" y="4481104"/>
            <a:ext cx="450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1FFF3"/>
                </a:solidFill>
              </a:rPr>
              <a:t>CA</a:t>
            </a:r>
          </a:p>
          <a:p>
            <a:r>
              <a:rPr lang="en-US" sz="1200" dirty="0">
                <a:solidFill>
                  <a:srgbClr val="C00000"/>
                </a:solidFill>
              </a:rPr>
              <a:t>NY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0AC67B-1CFD-4FE7-8487-1CEC2C6C6214}"/>
              </a:ext>
            </a:extLst>
          </p:cNvPr>
          <p:cNvSpPr txBox="1"/>
          <p:nvPr/>
        </p:nvSpPr>
        <p:spPr>
          <a:xfrm>
            <a:off x="9130748" y="3048000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NM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62D38C-15CE-BDD5-34B0-C78E6BE0ED46}"/>
              </a:ext>
            </a:extLst>
          </p:cNvPr>
          <p:cNvSpPr txBox="1"/>
          <p:nvPr/>
        </p:nvSpPr>
        <p:spPr>
          <a:xfrm>
            <a:off x="9036262" y="3587117"/>
            <a:ext cx="447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WV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A520BF-9626-0D35-B593-CD3E6768C53F}"/>
              </a:ext>
            </a:extLst>
          </p:cNvPr>
          <p:cNvSpPr txBox="1"/>
          <p:nvPr/>
        </p:nvSpPr>
        <p:spPr>
          <a:xfrm>
            <a:off x="9252791" y="3826775"/>
            <a:ext cx="4475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97F2"/>
                </a:solidFill>
              </a:rPr>
              <a:t>NV</a:t>
            </a:r>
            <a:r>
              <a:rPr lang="en-US" sz="1400" dirty="0"/>
              <a:t> </a:t>
            </a:r>
            <a:endParaRPr lang="en-US" sz="1400" dirty="0">
              <a:solidFill>
                <a:srgbClr val="FF97F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9A6361-8193-7CB3-91B7-1A619ED4295F}"/>
              </a:ext>
            </a:extLst>
          </p:cNvPr>
          <p:cNvSpPr txBox="1"/>
          <p:nvPr/>
        </p:nvSpPr>
        <p:spPr>
          <a:xfrm>
            <a:off x="9371281" y="3938537"/>
            <a:ext cx="4475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KY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1F38C7-C294-0F17-A88B-863A47ED4E3C}"/>
              </a:ext>
            </a:extLst>
          </p:cNvPr>
          <p:cNvSpPr txBox="1"/>
          <p:nvPr/>
        </p:nvSpPr>
        <p:spPr>
          <a:xfrm>
            <a:off x="9263602" y="4059522"/>
            <a:ext cx="4475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</a:t>
            </a:r>
            <a:r>
              <a:rPr lang="en-US" sz="1400" dirty="0"/>
              <a:t> </a:t>
            </a:r>
            <a:endParaRPr lang="en-US" sz="1400" dirty="0">
              <a:solidFill>
                <a:srgbClr val="FF97F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026195-9997-830E-C7A0-ABA23C1421C2}"/>
              </a:ext>
            </a:extLst>
          </p:cNvPr>
          <p:cNvSpPr txBox="1"/>
          <p:nvPr/>
        </p:nvSpPr>
        <p:spPr>
          <a:xfrm>
            <a:off x="9377341" y="4378038"/>
            <a:ext cx="3994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TX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97F27-6908-7BFE-919A-1E00F23AE8ED}"/>
              </a:ext>
            </a:extLst>
          </p:cNvPr>
          <p:cNvSpPr txBox="1"/>
          <p:nvPr/>
        </p:nvSpPr>
        <p:spPr>
          <a:xfrm>
            <a:off x="9249342" y="4249664"/>
            <a:ext cx="3994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TN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C3E266-50B8-C057-4C6C-C12714791903}"/>
              </a:ext>
            </a:extLst>
          </p:cNvPr>
          <p:cNvSpPr txBox="1"/>
          <p:nvPr/>
        </p:nvSpPr>
        <p:spPr>
          <a:xfrm>
            <a:off x="9379251" y="4121459"/>
            <a:ext cx="3994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NJ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39E979-8ACD-8196-8811-A53301A7D003}"/>
              </a:ext>
            </a:extLst>
          </p:cNvPr>
          <p:cNvSpPr txBox="1"/>
          <p:nvPr/>
        </p:nvSpPr>
        <p:spPr>
          <a:xfrm>
            <a:off x="2184089" y="5278349"/>
            <a:ext cx="8151037" cy="8303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E0CD84-1BDD-FD82-4516-5042C9D79F36}"/>
              </a:ext>
            </a:extLst>
          </p:cNvPr>
          <p:cNvSpPr txBox="1"/>
          <p:nvPr/>
        </p:nvSpPr>
        <p:spPr>
          <a:xfrm>
            <a:off x="437270" y="5542786"/>
            <a:ext cx="11317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West Virginia, Kentucky, New Mexico, Tennessee, and Indiana had the greatest </a:t>
            </a:r>
            <a:r>
              <a:rPr lang="en-US" b="1" dirty="0"/>
              <a:t>rise</a:t>
            </a:r>
            <a:r>
              <a:rPr lang="en-US" dirty="0"/>
              <a:t> in mortality since 1992. New York, California, Nevada, New Jersey, and Texas had the greatest </a:t>
            </a:r>
            <a:r>
              <a:rPr lang="en-US" b="1" dirty="0"/>
              <a:t>decline </a:t>
            </a:r>
            <a:r>
              <a:rPr lang="en-US" dirty="0"/>
              <a:t>in mortality since 1992.</a:t>
            </a:r>
          </a:p>
          <a:p>
            <a:r>
              <a:rPr lang="en-US" dirty="0"/>
              <a:t>Source: Data from </a:t>
            </a:r>
            <a:r>
              <a:rPr lang="en-US" b="0" i="0" dirty="0">
                <a:solidFill>
                  <a:srgbClr val="353C3F"/>
                </a:solidFill>
                <a:effectLst/>
                <a:latin typeface="ff-more-web-pro"/>
              </a:rPr>
              <a:t>Couillard et al. 2021. "Rising Geographic Disparities in US Mortality." </a:t>
            </a:r>
            <a:r>
              <a:rPr lang="en-US" b="0" i="1" dirty="0">
                <a:solidFill>
                  <a:srgbClr val="353C3F"/>
                </a:solidFill>
                <a:effectLst/>
                <a:latin typeface="ff-more-web-pro"/>
              </a:rPr>
              <a:t>Journal of Economic Perspectives</a:t>
            </a:r>
            <a:r>
              <a:rPr lang="en-US" b="0" i="0" dirty="0">
                <a:solidFill>
                  <a:srgbClr val="353C3F"/>
                </a:solidFill>
                <a:effectLst/>
                <a:latin typeface="ff-more-web-pro"/>
              </a:rPr>
              <a:t>, 35 (4): 123–46</a:t>
            </a:r>
            <a:r>
              <a:rPr lang="en-US" b="1" i="0" dirty="0">
                <a:solidFill>
                  <a:srgbClr val="668E9E"/>
                </a:solidFill>
                <a:effectLst/>
                <a:latin typeface="jaf-bernino-sans"/>
              </a:rPr>
              <a:t>. </a:t>
            </a:r>
            <a:r>
              <a:rPr lang="en-US" dirty="0"/>
              <a:t>extended through 2019 </a:t>
            </a:r>
          </a:p>
        </p:txBody>
      </p:sp>
    </p:spTree>
    <p:extLst>
      <p:ext uri="{BB962C8B-B14F-4D97-AF65-F5344CB8AC3E}">
        <p14:creationId xmlns:p14="http://schemas.microsoft.com/office/powerpoint/2010/main" val="3386584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EB0E-1731-FCAD-EFA6-7950C704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983" y="182064"/>
            <a:ext cx="11492230" cy="81897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200" dirty="0"/>
              <a:t>Relative Rise in Rural Mortality is Larger among Less Educated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D414F8-9C37-C02A-593A-2B4FFF7F02C5}"/>
              </a:ext>
            </a:extLst>
          </p:cNvPr>
          <p:cNvSpPr txBox="1"/>
          <p:nvPr/>
        </p:nvSpPr>
        <p:spPr>
          <a:xfrm>
            <a:off x="9603015" y="1681089"/>
            <a:ext cx="569686" cy="44276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0568AF-341B-6ACA-B41D-3AC7BEFEAA95}"/>
              </a:ext>
            </a:extLst>
          </p:cNvPr>
          <p:cNvSpPr txBox="1"/>
          <p:nvPr/>
        </p:nvSpPr>
        <p:spPr>
          <a:xfrm>
            <a:off x="1393866" y="897082"/>
            <a:ext cx="10097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Mortality at Midlife for Residents of Urban vs. Rural Counties</a:t>
            </a:r>
            <a:endParaRPr lang="en-US" sz="1000" dirty="0"/>
          </a:p>
          <a:p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85D161-4AF3-7AC4-6C6E-83B424497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19" y="1499601"/>
            <a:ext cx="9778428" cy="47905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A620FD-0C0A-4CBF-261C-CA15901F6E59}"/>
              </a:ext>
            </a:extLst>
          </p:cNvPr>
          <p:cNvSpPr txBox="1"/>
          <p:nvPr/>
        </p:nvSpPr>
        <p:spPr>
          <a:xfrm>
            <a:off x="9427953" y="3175063"/>
            <a:ext cx="394474" cy="16919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8EBF64-7AD5-06D8-D70C-E4D0FC9B1A5B}"/>
              </a:ext>
            </a:extLst>
          </p:cNvPr>
          <p:cNvSpPr txBox="1"/>
          <p:nvPr/>
        </p:nvSpPr>
        <p:spPr>
          <a:xfrm>
            <a:off x="0" y="6148508"/>
            <a:ext cx="12019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Calculations from  Foote et al. (2025) 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“Geography, Education, and the Widening Divide in U.S. Midlife Mortality”</a:t>
            </a:r>
          </a:p>
          <a:p>
            <a:r>
              <a:rPr lang="en-US" i="1" kern="0" dirty="0">
                <a:latin typeface="Times New Roman" panose="02020603050405020304" pitchFamily="18" charset="0"/>
              </a:rPr>
              <a:t> </a:t>
            </a:r>
            <a:r>
              <a:rPr lang="en-US" dirty="0">
                <a:effectLst/>
              </a:rPr>
              <a:t> </a:t>
            </a:r>
            <a:r>
              <a:rPr lang="en-US" dirty="0"/>
              <a:t>Rural/Urban county designation is based on 6 NCHS-defined groups. NCHS = National Center for Health Statistics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8CB115-69FF-732C-AEAC-242B22E49686}"/>
              </a:ext>
            </a:extLst>
          </p:cNvPr>
          <p:cNvSpPr txBox="1"/>
          <p:nvPr/>
        </p:nvSpPr>
        <p:spPr>
          <a:xfrm>
            <a:off x="2133601" y="5465379"/>
            <a:ext cx="657947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Large Central Metro    Large Fringe Metro    Medium Metro      Small Metro       Micropolitan	    Noncore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35385-B9DA-EB3D-0537-EC02DF6EB02E}"/>
              </a:ext>
            </a:extLst>
          </p:cNvPr>
          <p:cNvSpPr txBox="1"/>
          <p:nvPr/>
        </p:nvSpPr>
        <p:spPr>
          <a:xfrm>
            <a:off x="9186041" y="1851189"/>
            <a:ext cx="23051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reason Bellemare et al. on commodity prices and rural areas is so relevant.</a:t>
            </a:r>
          </a:p>
        </p:txBody>
      </p:sp>
    </p:spTree>
    <p:extLst>
      <p:ext uri="{BB962C8B-B14F-4D97-AF65-F5344CB8AC3E}">
        <p14:creationId xmlns:p14="http://schemas.microsoft.com/office/powerpoint/2010/main" val="287103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ocument 12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1151CD-002F-12A3-7C94-97610D66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Place matters for SES-mortality gradients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5761C2-5682-9922-BAF7-CEC6B798D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407" y="1356736"/>
            <a:ext cx="8050270" cy="503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47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3CDDB-A7E3-2DEA-2B06-84AA164BF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9048F-D2AF-B60E-7E6D-816F0F156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33" y="545251"/>
            <a:ext cx="11371534" cy="1609344"/>
          </a:xfrm>
        </p:spPr>
        <p:txBody>
          <a:bodyPr>
            <a:normAutofit fontScale="90000"/>
          </a:bodyPr>
          <a:lstStyle/>
          <a:p>
            <a:r>
              <a:rPr lang="en-US" dirty="0"/>
              <a:t>The State of Knowledge: </a:t>
            </a:r>
            <a:br>
              <a:rPr lang="en-US" dirty="0"/>
            </a:br>
            <a:r>
              <a:rPr lang="en-US" dirty="0"/>
              <a:t>In 50 years since Kitagawa &amp; Hauser, we’ve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2C014-E2ED-1DCB-0310-F4312C07C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097" y="1920679"/>
            <a:ext cx="10058399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Adults with higher SES live longer.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Gradients are steepest at low levels of SES.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Gradients by SES are getting steeper since 2000.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Place matters (for individuals with low, but not high SES)</a:t>
            </a:r>
          </a:p>
          <a:p>
            <a:pPr marL="514350" indent="-514350">
              <a:buAutoNum type="arabicPeriod"/>
            </a:pPr>
            <a:r>
              <a:rPr lang="en-US" dirty="0"/>
              <a:t>Mortality gradients are mutable. 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It’s still unclear exactly why or how to respond. 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2"/>
                </a:solidFill>
              </a:rPr>
              <a:t>Chetty et al. 2025 &amp; Bellemare et al 2025 </a:t>
            </a:r>
            <a:endParaRPr lang="en-US" i="1" dirty="0">
              <a:solidFill>
                <a:schemeClr val="bg2"/>
              </a:solidFill>
            </a:endParaRPr>
          </a:p>
          <a:p>
            <a:pPr marL="514350" indent="-514350">
              <a:buAutoNum type="arabicPeriod"/>
            </a:pP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D8456-B34B-BA16-17DA-F535F06D6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15477-F25D-5D45-0FE3-CF3064FDB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33" y="545251"/>
            <a:ext cx="11371534" cy="1609344"/>
          </a:xfrm>
        </p:spPr>
        <p:txBody>
          <a:bodyPr>
            <a:normAutofit fontScale="90000"/>
          </a:bodyPr>
          <a:lstStyle/>
          <a:p>
            <a:r>
              <a:rPr lang="en-US" dirty="0"/>
              <a:t>The State of Knowledge: </a:t>
            </a:r>
            <a:br>
              <a:rPr lang="en-US" dirty="0"/>
            </a:br>
            <a:r>
              <a:rPr lang="en-US" dirty="0"/>
              <a:t>In 50 years since Kitagawa &amp; Hauser, we’ve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7DDE9-8E7C-9480-55FB-B260A6ACD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097" y="1920679"/>
            <a:ext cx="10058399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Adults with higher SES live longer.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Gradients are steepest at low levels of SES.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Gradients by SES are getting steeper since 2000.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Place matters (for individuals with low, but not high SES)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Mortality gradients are mutable. </a:t>
            </a:r>
          </a:p>
          <a:p>
            <a:pPr marL="514350" indent="-514350">
              <a:buAutoNum type="arabicPeriod"/>
            </a:pPr>
            <a:r>
              <a:rPr lang="en-US" dirty="0"/>
              <a:t>It’s still unclear exactly why or how to respond.  </a:t>
            </a:r>
          </a:p>
          <a:p>
            <a:pPr marL="457200" lvl="1" indent="0">
              <a:buNone/>
            </a:pPr>
            <a:r>
              <a:rPr lang="en-US" dirty="0"/>
              <a:t>Chetty et al. 2025 &amp; Bellemare et al 2025  can help!</a:t>
            </a:r>
            <a:endParaRPr lang="en-US" i="1" dirty="0"/>
          </a:p>
          <a:p>
            <a:pPr marL="514350" indent="-514350">
              <a:buAutoNum type="arabicPeriod"/>
            </a:pP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035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17649-B192-DA99-D278-530025716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33" y="545251"/>
            <a:ext cx="11371534" cy="1609344"/>
          </a:xfrm>
        </p:spPr>
        <p:txBody>
          <a:bodyPr>
            <a:normAutofit fontScale="90000"/>
          </a:bodyPr>
          <a:lstStyle/>
          <a:p>
            <a:r>
              <a:rPr lang="en-US"/>
              <a:t>The State of Knowledge: </a:t>
            </a:r>
            <a:br>
              <a:rPr lang="en-US"/>
            </a:br>
            <a:r>
              <a:rPr lang="en-US"/>
              <a:t>In 50 years since Kitagawa &amp; Hauser, we’ve learned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194F7-B4E1-C953-04B1-AE0D91E90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097" y="1920679"/>
            <a:ext cx="10058399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Adults with higher SES live longer.</a:t>
            </a:r>
          </a:p>
          <a:p>
            <a:pPr marL="514350" indent="-514350">
              <a:buAutoNum type="arabicPeriod"/>
            </a:pPr>
            <a:r>
              <a:rPr lang="en-US" dirty="0"/>
              <a:t>Gradients are steepest at low levels of SES.</a:t>
            </a:r>
          </a:p>
          <a:p>
            <a:pPr marL="514350" indent="-514350">
              <a:buAutoNum type="arabicPeriod"/>
            </a:pPr>
            <a:r>
              <a:rPr lang="en-US" dirty="0"/>
              <a:t>Gradients by SES are getting steeper since 2000.</a:t>
            </a:r>
          </a:p>
          <a:p>
            <a:pPr marL="514350" indent="-514350">
              <a:buAutoNum type="arabicPeriod"/>
            </a:pPr>
            <a:r>
              <a:rPr lang="en-US" dirty="0"/>
              <a:t>Place matters (for individuals with low, but not high SES)</a:t>
            </a:r>
          </a:p>
          <a:p>
            <a:pPr marL="514350" indent="-514350">
              <a:buAutoNum type="arabicPeriod"/>
            </a:pPr>
            <a:r>
              <a:rPr lang="en-US" dirty="0"/>
              <a:t>Mortality gradients are mutable. </a:t>
            </a:r>
          </a:p>
          <a:p>
            <a:pPr marL="514350" indent="-514350">
              <a:buAutoNum type="arabicPeriod"/>
            </a:pPr>
            <a:r>
              <a:rPr lang="en-US" dirty="0"/>
              <a:t>It’s still unclear exactly why or how to respond.  </a:t>
            </a:r>
          </a:p>
        </p:txBody>
      </p:sp>
    </p:spTree>
    <p:extLst>
      <p:ext uri="{BB962C8B-B14F-4D97-AF65-F5344CB8AC3E}">
        <p14:creationId xmlns:p14="http://schemas.microsoft.com/office/powerpoint/2010/main" val="752292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5E4B3-2A50-8791-13D2-E3E59809F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from the two 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E889D-06DE-90A3-B797-43E0E5AE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latin typeface="LucidaSans"/>
              </a:rPr>
              <a:t>Commodity Prices and Death</a:t>
            </a:r>
          </a:p>
          <a:p>
            <a:r>
              <a:rPr lang="en-US" sz="1800" dirty="0">
                <a:latin typeface="LucidaSans"/>
              </a:rPr>
              <a:t>A rise in commodity prices reduces mortality in midwestern states where agriculture is prominent</a:t>
            </a:r>
          </a:p>
          <a:p>
            <a:r>
              <a:rPr lang="en-US" sz="1800" dirty="0">
                <a:latin typeface="LucidaSans"/>
              </a:rPr>
              <a:t>Reductions are prominent in rural counties and for suicide and cardiovascular disease</a:t>
            </a:r>
          </a:p>
          <a:p>
            <a:endParaRPr lang="en-US" sz="1800" dirty="0">
              <a:latin typeface="LucidaSans"/>
            </a:endParaRPr>
          </a:p>
          <a:p>
            <a:pPr marL="0" indent="0">
              <a:buNone/>
            </a:pPr>
            <a:r>
              <a:rPr lang="en-US" sz="1800" dirty="0">
                <a:latin typeface="LucidaSans"/>
              </a:rPr>
              <a:t>Race and Class Gaps in Longevity</a:t>
            </a:r>
          </a:p>
          <a:p>
            <a:r>
              <a:rPr lang="en-US" sz="1800" dirty="0">
                <a:latin typeface="LucidaSans"/>
              </a:rPr>
              <a:t>Race gaps are shrinking as class gaps widen</a:t>
            </a:r>
          </a:p>
          <a:p>
            <a:r>
              <a:rPr lang="en-US" sz="1800" dirty="0">
                <a:latin typeface="LucidaSans"/>
              </a:rPr>
              <a:t>Cancer and cardiovascular disease deaths are most common drivers of these trends</a:t>
            </a:r>
          </a:p>
          <a:p>
            <a:pPr marL="0" indent="0">
              <a:buNone/>
            </a:pPr>
            <a:r>
              <a:rPr lang="en-US" sz="1800" dirty="0">
                <a:latin typeface="LucidaSans"/>
              </a:rPr>
              <a:t>There is no “monocausal” story to explain divergent trends in mortality and longevity</a:t>
            </a:r>
          </a:p>
          <a:p>
            <a:r>
              <a:rPr lang="en-US" sz="1800" dirty="0">
                <a:effectLst/>
                <a:latin typeface="LucidaSans"/>
              </a:rPr>
              <a:t>Best approach likely to vary across areas and subgroups:</a:t>
            </a:r>
            <a:br>
              <a:rPr lang="en-US" sz="1800" dirty="0">
                <a:effectLst/>
                <a:latin typeface="LucidaSans"/>
              </a:rPr>
            </a:br>
            <a:r>
              <a:rPr lang="en-US" sz="1800" dirty="0">
                <a:solidFill>
                  <a:srgbClr val="28B5A3"/>
                </a:solidFill>
                <a:effectLst/>
                <a:latin typeface="Wingdings" pitchFamily="2" charset="2"/>
              </a:rPr>
              <a:t>§ </a:t>
            </a:r>
            <a:r>
              <a:rPr lang="en-US" sz="1800" dirty="0">
                <a:effectLst/>
                <a:latin typeface="LucidaSans"/>
              </a:rPr>
              <a:t>In some places, key issue may be a lack of access to care, in others may be upstream risk factors. Disease mix may also differ across places. 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76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CA1BF-5214-601C-222F-18CB064FD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E7A4E-A452-76D4-BD9B-CE451A1E4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33" y="545251"/>
            <a:ext cx="11371534" cy="698758"/>
          </a:xfrm>
        </p:spPr>
        <p:txBody>
          <a:bodyPr>
            <a:normAutofit fontScale="90000"/>
          </a:bodyPr>
          <a:lstStyle/>
          <a:p>
            <a:r>
              <a:rPr lang="en-US" dirty="0"/>
              <a:t>Some ways to push the frontier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02254-F8A3-7665-D528-DFC18DE4D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669" y="1244009"/>
            <a:ext cx="10058399" cy="36682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Build novel descriptive evidence by linking/creating new data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Study policies that may change/mediate SES &amp; mortality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3"/>
            </a:pPr>
            <a:r>
              <a:rPr lang="en-US" dirty="0"/>
              <a:t>Identify or create opportunities to randomize education, income, or plausible mediators. 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41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DE2DC-CD1A-79E9-B830-6BAD8345B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261DF-7687-2260-005F-91B52679C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33" y="545251"/>
            <a:ext cx="11371534" cy="698758"/>
          </a:xfrm>
        </p:spPr>
        <p:txBody>
          <a:bodyPr>
            <a:normAutofit fontScale="90000"/>
          </a:bodyPr>
          <a:lstStyle/>
          <a:p>
            <a:r>
              <a:rPr lang="en-US" dirty="0"/>
              <a:t>Three Ways to Push the Frontier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52FEF-9ED6-4C97-6410-AC3476CE0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669" y="1244009"/>
            <a:ext cx="10194360" cy="47431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Build novel descriptive evidence by linking/creating new data</a:t>
            </a:r>
          </a:p>
          <a:p>
            <a:pPr marL="457200" indent="0">
              <a:buNone/>
            </a:pPr>
            <a:r>
              <a:rPr lang="en-US" sz="2400" dirty="0"/>
              <a:t>Chetty et al. 2025; Hawkins et al. 2024; Wyse &amp; Meyer 2023</a:t>
            </a:r>
          </a:p>
          <a:p>
            <a:pPr marL="514350" indent="-514350">
              <a:buAutoNum type="arabicPeriod" startAt="2"/>
            </a:pPr>
            <a:r>
              <a:rPr lang="en-US" dirty="0"/>
              <a:t>Study policies/events that change/mediate SES &amp; mortality</a:t>
            </a:r>
          </a:p>
          <a:p>
            <a:pPr marL="457200" indent="0">
              <a:buNone/>
            </a:pPr>
            <a:r>
              <a:rPr lang="en-US" sz="2400" dirty="0"/>
              <a:t>Bellemare et al. 2025; Miller et al. 2021; Connelly 2021; </a:t>
            </a:r>
            <a:r>
              <a:rPr lang="en-US" sz="2400" dirty="0" err="1"/>
              <a:t>Deryugina</a:t>
            </a:r>
            <a:r>
              <a:rPr lang="en-US" sz="2400" dirty="0"/>
              <a:t> &amp; Molitor 2020 </a:t>
            </a:r>
          </a:p>
          <a:p>
            <a:pPr marL="514350" indent="-514350">
              <a:buAutoNum type="arabicPeriod" startAt="3"/>
            </a:pPr>
            <a:r>
              <a:rPr lang="en-US" dirty="0"/>
              <a:t>Identify or create opportunities to randomize education, income, or plausible mediators. </a:t>
            </a:r>
          </a:p>
          <a:p>
            <a:pPr marL="457200" indent="-457200">
              <a:buNone/>
            </a:pPr>
            <a:r>
              <a:rPr lang="en-US" sz="2400" dirty="0"/>
              <a:t>	Agarwal et al. 2024; Bartik et al. 2024; Angrist et al. 2022; Goldin et al. 2020; Lindahl et al. 2006; Ludwig et al. 2012; The Oregon HIE. Baicker, Finkelstein various.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629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FC7C1E-9908-B8BD-D705-A153AD59A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dirty="0"/>
              <a:t>David &amp; Adriana’s request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EEA31D6-0EAE-D37E-FFD4-43D15EDB19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62027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8383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F47C2-5859-1EC2-0F8F-6350C81C4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0B63-41CD-5449-5551-23619BCA5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669" y="1244009"/>
            <a:ext cx="10058399" cy="36682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welfare losses of rising gradients are massive and require an “all hands on deck” approach.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Learning from varied settings, policies, time periods, subgroups will be crucial to moving ahead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80971AF-800E-5A75-36B9-36F31A723B3B}"/>
              </a:ext>
            </a:extLst>
          </p:cNvPr>
          <p:cNvSpPr txBox="1">
            <a:spLocks/>
          </p:cNvSpPr>
          <p:nvPr/>
        </p:nvSpPr>
        <p:spPr>
          <a:xfrm>
            <a:off x="410233" y="545251"/>
            <a:ext cx="11371534" cy="6987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578254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BA475-B4CC-423A-D66E-4EF656EC9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2C32C-07EA-6708-AD7F-69B1F3A38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dirty="0"/>
              <a:t>David &amp; Adriana’s request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111CCF-EB23-1EB1-6404-1EA87CFDA41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4613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A6927-5426-7F86-FC81-3B13CD3BA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72" y="101860"/>
            <a:ext cx="10058400" cy="1609344"/>
          </a:xfrm>
        </p:spPr>
        <p:txBody>
          <a:bodyPr/>
          <a:lstStyle/>
          <a:p>
            <a:r>
              <a:rPr lang="en-US" dirty="0"/>
              <a:t>Kitagawa &amp; Hauser, 1973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2B2739-2ED5-7697-A41E-05A7ECA1A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5389" y="1936325"/>
            <a:ext cx="5987139" cy="42740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9C7802-3B5D-EF44-D9C5-EED56BD6C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72" y="1326726"/>
            <a:ext cx="7772400" cy="385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64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6F6F6-1C1D-DAAF-FFF1-95850863B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B77F9-79DE-39E1-A06D-8AAE398D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33" y="545251"/>
            <a:ext cx="11371534" cy="1609344"/>
          </a:xfrm>
        </p:spPr>
        <p:txBody>
          <a:bodyPr>
            <a:normAutofit fontScale="90000"/>
          </a:bodyPr>
          <a:lstStyle/>
          <a:p>
            <a:r>
              <a:rPr lang="en-US" dirty="0"/>
              <a:t>The State of Knowledge: </a:t>
            </a:r>
            <a:br>
              <a:rPr lang="en-US" dirty="0"/>
            </a:br>
            <a:r>
              <a:rPr lang="en-US" dirty="0"/>
              <a:t>In 50 years since Kitagawa and Hauser, we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AE82D-9C49-A7F1-3B26-CD122074A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097" y="1920679"/>
            <a:ext cx="10058399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514350" indent="-514350">
              <a:buAutoNum type="arabicPeriod"/>
            </a:pPr>
            <a:r>
              <a:rPr lang="en-US" dirty="0"/>
              <a:t>Adults with higher SES live longer.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Gradients are steepest at low levels of SES.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Gradients by SES are getting steeper.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Place matters (for individuals with low, but not high SES)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Mortality gradients are mutable. 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It’s still unclear exactly why or how to respond. 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2"/>
                </a:solidFill>
              </a:rPr>
              <a:t>Chetty et al. 2025 &amp; Bellemare et al 2025 </a:t>
            </a:r>
            <a:endParaRPr lang="en-US" i="1" dirty="0">
              <a:solidFill>
                <a:schemeClr val="bg2"/>
              </a:solidFill>
            </a:endParaRPr>
          </a:p>
          <a:p>
            <a:pPr marL="514350" indent="-514350">
              <a:buAutoNum type="arabicPeriod"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35FA23-AD42-FD6D-F292-3E1376EEB353}"/>
              </a:ext>
            </a:extLst>
          </p:cNvPr>
          <p:cNvSpPr txBox="1"/>
          <p:nvPr/>
        </p:nvSpPr>
        <p:spPr>
          <a:xfrm>
            <a:off x="235350" y="6063529"/>
            <a:ext cx="11249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My synthesis draws heavily from  excellent summaries in </a:t>
            </a:r>
            <a:r>
              <a:rPr lang="en-US" dirty="0" err="1"/>
              <a:t>Galama</a:t>
            </a:r>
            <a:r>
              <a:rPr lang="en-US" dirty="0"/>
              <a:t> et al. 2018; </a:t>
            </a:r>
            <a:r>
              <a:rPr lang="en-US" dirty="0" err="1"/>
              <a:t>Lleras-Muney</a:t>
            </a:r>
            <a:r>
              <a:rPr lang="en-US" dirty="0"/>
              <a:t> 2022 &amp; </a:t>
            </a:r>
            <a:r>
              <a:rPr lang="en-US" dirty="0" err="1"/>
              <a:t>Lleras-Muney</a:t>
            </a:r>
            <a:r>
              <a:rPr lang="en-US" dirty="0"/>
              <a:t>, Schwandt and Wherry  2024</a:t>
            </a:r>
          </a:p>
        </p:txBody>
      </p:sp>
    </p:spTree>
    <p:extLst>
      <p:ext uri="{BB962C8B-B14F-4D97-AF65-F5344CB8AC3E}">
        <p14:creationId xmlns:p14="http://schemas.microsoft.com/office/powerpoint/2010/main" val="1115952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1A7A5-DF11-6B9F-E55F-F1E6A0FF8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25787-85AB-965F-A87C-4761EE794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33" y="545251"/>
            <a:ext cx="11371534" cy="1609344"/>
          </a:xfrm>
        </p:spPr>
        <p:txBody>
          <a:bodyPr>
            <a:normAutofit fontScale="90000"/>
          </a:bodyPr>
          <a:lstStyle/>
          <a:p>
            <a:r>
              <a:rPr lang="en-US" dirty="0"/>
              <a:t>The State of Knowledge: </a:t>
            </a:r>
            <a:br>
              <a:rPr lang="en-US" dirty="0"/>
            </a:br>
            <a:r>
              <a:rPr lang="en-US" dirty="0"/>
              <a:t>In 50 years since Kitagawa &amp; Hauser, we’ve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7EFD2-9E8D-51E7-F0A8-4399D0A1F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097" y="1920679"/>
            <a:ext cx="10058399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Adults with higher SES live longer.</a:t>
            </a:r>
          </a:p>
          <a:p>
            <a:pPr marL="514350" indent="-514350">
              <a:buAutoNum type="arabicPeriod"/>
            </a:pPr>
            <a:r>
              <a:rPr lang="en-US" dirty="0"/>
              <a:t>Gradients are steepest at low levels of SES.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Gradients by SES are getting steeper.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Place matters (for individuals with low, but not high SES)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Mortality gradients are mutable. 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It’s still unclear exactly why or how to respond. 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2"/>
                </a:solidFill>
              </a:rPr>
              <a:t>Chetty et al. 2025 &amp; Bellemare et al 2025 </a:t>
            </a:r>
            <a:endParaRPr lang="en-US" i="1" dirty="0">
              <a:solidFill>
                <a:schemeClr val="bg2"/>
              </a:solidFill>
            </a:endParaRPr>
          </a:p>
          <a:p>
            <a:pPr marL="514350" indent="-514350">
              <a:buAutoNum type="arabicPeriod"/>
            </a:pP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81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D6016-98B7-51D0-D516-34AD4484B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59F18-6F81-CCD8-4EBE-7DFDE656E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33" y="545251"/>
            <a:ext cx="11371534" cy="1609344"/>
          </a:xfrm>
        </p:spPr>
        <p:txBody>
          <a:bodyPr>
            <a:normAutofit fontScale="90000"/>
          </a:bodyPr>
          <a:lstStyle/>
          <a:p>
            <a:r>
              <a:rPr lang="en-US" dirty="0"/>
              <a:t>The State of Knowledge: </a:t>
            </a:r>
            <a:br>
              <a:rPr lang="en-US" dirty="0"/>
            </a:br>
            <a:r>
              <a:rPr lang="en-US" dirty="0"/>
              <a:t>In 50 years since Kitagawa &amp; Hauser, we’ve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9B85E-98E7-7E62-4AA2-92C16541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097" y="1920679"/>
            <a:ext cx="10058399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Adults with higher SES live longer.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Gradients are steepest at low levels of SES.</a:t>
            </a:r>
          </a:p>
          <a:p>
            <a:pPr marL="514350" indent="-514350">
              <a:buAutoNum type="arabicPeriod"/>
            </a:pPr>
            <a:r>
              <a:rPr lang="en-US" dirty="0"/>
              <a:t>Gradients by SES are getting steeper.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Place matters (for individuals with low, but not high SES)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Mortality gradients are mutable. 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It’s still unclear exactly why or how to respond. 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2"/>
                </a:solidFill>
              </a:rPr>
              <a:t>Chetty et al. 2025 &amp; Bellemare et al 2025 </a:t>
            </a:r>
            <a:endParaRPr lang="en-US" i="1" dirty="0">
              <a:solidFill>
                <a:schemeClr val="bg2"/>
              </a:solidFill>
            </a:endParaRPr>
          </a:p>
          <a:p>
            <a:pPr marL="514350" indent="-514350">
              <a:buAutoNum type="arabicPeriod"/>
            </a:pP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528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C65DB0-9D04-6D64-2388-9627DE8FB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809" y="1427686"/>
            <a:ext cx="8813983" cy="5083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D414F8-9C37-C02A-593A-2B4FFF7F02C5}"/>
              </a:ext>
            </a:extLst>
          </p:cNvPr>
          <p:cNvSpPr txBox="1"/>
          <p:nvPr/>
        </p:nvSpPr>
        <p:spPr>
          <a:xfrm>
            <a:off x="9603015" y="1681089"/>
            <a:ext cx="569686" cy="44276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B9D3CD-2123-400F-9678-E3A91D0D80A8}"/>
              </a:ext>
            </a:extLst>
          </p:cNvPr>
          <p:cNvSpPr txBox="1"/>
          <p:nvPr/>
        </p:nvSpPr>
        <p:spPr>
          <a:xfrm>
            <a:off x="1809809" y="4558865"/>
            <a:ext cx="2465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   </a:t>
            </a:r>
            <a:r>
              <a:rPr lang="en-US" sz="2800" b="1" dirty="0">
                <a:solidFill>
                  <a:srgbClr val="FF0000"/>
                </a:solidFill>
              </a:rPr>
              <a:t>2.6 Years 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BA700E8E-FC71-D75B-A718-365E748BC3CC}"/>
              </a:ext>
            </a:extLst>
          </p:cNvPr>
          <p:cNvSpPr/>
          <p:nvPr/>
        </p:nvSpPr>
        <p:spPr>
          <a:xfrm rot="16200000">
            <a:off x="9303179" y="4058728"/>
            <a:ext cx="887870" cy="28819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B2BF41B3-0B1E-A918-396A-CE107F8E1FAD}"/>
              </a:ext>
            </a:extLst>
          </p:cNvPr>
          <p:cNvSpPr/>
          <p:nvPr/>
        </p:nvSpPr>
        <p:spPr>
          <a:xfrm rot="16200000">
            <a:off x="2960915" y="5075888"/>
            <a:ext cx="359345" cy="19594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356905-057C-2877-6143-295AB02D61F9}"/>
              </a:ext>
            </a:extLst>
          </p:cNvPr>
          <p:cNvSpPr txBox="1"/>
          <p:nvPr/>
        </p:nvSpPr>
        <p:spPr>
          <a:xfrm>
            <a:off x="8468179" y="3297228"/>
            <a:ext cx="2465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</a:t>
            </a:r>
            <a:r>
              <a:rPr lang="en-US" sz="2800" b="1" dirty="0">
                <a:solidFill>
                  <a:srgbClr val="FF0000"/>
                </a:solidFill>
              </a:rPr>
              <a:t>6.3 Years 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B6B89FC8-50E6-EA8C-B9BD-DCC2282212C1}"/>
              </a:ext>
            </a:extLst>
          </p:cNvPr>
          <p:cNvSpPr/>
          <p:nvPr/>
        </p:nvSpPr>
        <p:spPr>
          <a:xfrm rot="5400000">
            <a:off x="2967610" y="4369119"/>
            <a:ext cx="359345" cy="19594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795F6327-0B87-9D14-286C-7D9703E2E3FE}"/>
              </a:ext>
            </a:extLst>
          </p:cNvPr>
          <p:cNvSpPr/>
          <p:nvPr/>
        </p:nvSpPr>
        <p:spPr>
          <a:xfrm rot="5400000">
            <a:off x="9165741" y="2574058"/>
            <a:ext cx="1162746" cy="26851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DDC885E-C4EE-6B17-F005-ACEC0761FF00}"/>
              </a:ext>
            </a:extLst>
          </p:cNvPr>
          <p:cNvSpPr txBox="1">
            <a:spLocks/>
          </p:cNvSpPr>
          <p:nvPr/>
        </p:nvSpPr>
        <p:spPr>
          <a:xfrm>
            <a:off x="281625" y="157491"/>
            <a:ext cx="11317459" cy="1431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+mn-lt"/>
              </a:rPr>
              <a:t>Education-Longevity Gradients Getting Steeper</a:t>
            </a:r>
            <a:br>
              <a:rPr lang="en-US" sz="2800" dirty="0">
                <a:latin typeface="+mn-lt"/>
              </a:rPr>
            </a:br>
            <a:r>
              <a:rPr lang="en-US" sz="2400" dirty="0">
                <a:latin typeface="+mn-lt"/>
              </a:rPr>
              <a:t>Adult Life Expectancy for Americans by College Degree &amp; in 21 Rich Countries  </a:t>
            </a:r>
          </a:p>
          <a:p>
            <a:pPr algn="ctr"/>
            <a:r>
              <a:rPr lang="en-US" sz="2400" dirty="0">
                <a:latin typeface="+mn-lt"/>
              </a:rPr>
              <a:t>(Case and Deaton, 2023)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76C205-2AED-48B7-8B63-20A7D0C17CDA}"/>
              </a:ext>
            </a:extLst>
          </p:cNvPr>
          <p:cNvSpPr txBox="1"/>
          <p:nvPr/>
        </p:nvSpPr>
        <p:spPr>
          <a:xfrm>
            <a:off x="0" y="6468138"/>
            <a:ext cx="10321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Welfare cost of steeper gradient is $39 Trillion = midlife non-college pop x 3.7 year gain x $100k/life year</a:t>
            </a:r>
          </a:p>
        </p:txBody>
      </p:sp>
    </p:spTree>
    <p:extLst>
      <p:ext uri="{BB962C8B-B14F-4D97-AF65-F5344CB8AC3E}">
        <p14:creationId xmlns:p14="http://schemas.microsoft.com/office/powerpoint/2010/main" val="390917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BE7AB-F575-4CBA-DDD5-38B70DAE2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65779-0782-7A3B-86CE-41240553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33" y="545251"/>
            <a:ext cx="11371534" cy="1609344"/>
          </a:xfrm>
        </p:spPr>
        <p:txBody>
          <a:bodyPr>
            <a:normAutofit fontScale="90000"/>
          </a:bodyPr>
          <a:lstStyle/>
          <a:p>
            <a:r>
              <a:rPr lang="en-US" dirty="0"/>
              <a:t>The State of Knowledge: </a:t>
            </a:r>
            <a:br>
              <a:rPr lang="en-US" dirty="0"/>
            </a:br>
            <a:r>
              <a:rPr lang="en-US" dirty="0"/>
              <a:t>In 50 years since Kitagawa &amp; Hauser, we’ve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7146F-D640-E9AC-5DFE-57B2B1F47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097" y="1920679"/>
            <a:ext cx="10058399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Adults with higher SES live longer.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Gradients are steepest at low levels of SES.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Gradients by SES are getting steeper since 2000.</a:t>
            </a:r>
          </a:p>
          <a:p>
            <a:pPr marL="514350" indent="-514350">
              <a:buAutoNum type="arabicPeriod"/>
            </a:pPr>
            <a:r>
              <a:rPr lang="en-US" dirty="0"/>
              <a:t>Place matters (especially for low SES individuals)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Mortality gradients are mutable. 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It’s still unclear exactly why or how to respond. 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2"/>
                </a:solidFill>
              </a:rPr>
              <a:t>Chetty et al. 2025 &amp; Bellemare et al 2025 </a:t>
            </a:r>
            <a:endParaRPr lang="en-US" i="1" dirty="0">
              <a:solidFill>
                <a:schemeClr val="bg2"/>
              </a:solidFill>
            </a:endParaRPr>
          </a:p>
          <a:p>
            <a:pPr marL="514350" indent="-514350">
              <a:buAutoNum type="arabicPeriod"/>
            </a:pP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71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11735</TotalTime>
  <Words>2361</Words>
  <Application>Microsoft Macintosh PowerPoint</Application>
  <PresentationFormat>Widescreen</PresentationFormat>
  <Paragraphs>220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Aptos</vt:lpstr>
      <vt:lpstr>Aptos Display</vt:lpstr>
      <vt:lpstr>Arial</vt:lpstr>
      <vt:lpstr>Arimo</vt:lpstr>
      <vt:lpstr>ff-more-web-pro</vt:lpstr>
      <vt:lpstr>jaf-bernino-sans</vt:lpstr>
      <vt:lpstr>LucidaSans</vt:lpstr>
      <vt:lpstr>NunitoSans</vt:lpstr>
      <vt:lpstr>Times New Roman</vt:lpstr>
      <vt:lpstr>Wingdings</vt:lpstr>
      <vt:lpstr>Office Theme</vt:lpstr>
      <vt:lpstr>SES Disparities in Mortality </vt:lpstr>
      <vt:lpstr>David &amp; Adriana’s request</vt:lpstr>
      <vt:lpstr>David &amp; Adriana’s request</vt:lpstr>
      <vt:lpstr>Kitagawa &amp; Hauser, 1973</vt:lpstr>
      <vt:lpstr>The State of Knowledge:  In 50 years since Kitagawa and Hauser, we learned</vt:lpstr>
      <vt:lpstr>The State of Knowledge:  In 50 years since Kitagawa &amp; Hauser, we’ve learned</vt:lpstr>
      <vt:lpstr>The State of Knowledge:  In 50 years since Kitagawa &amp; Hauser, we’ve learned</vt:lpstr>
      <vt:lpstr>PowerPoint Presentation</vt:lpstr>
      <vt:lpstr>The State of Knowledge:  In 50 years since Kitagawa &amp; Hauser, we’ve learned</vt:lpstr>
      <vt:lpstr>Midlife Mortality (Relative to 1992) for Selected US States Adults 25-64 without a (4-year) College Degree </vt:lpstr>
      <vt:lpstr>Midlife Mortality (Relative to 1992) for Selected States: Adults 25-64 with a (4-year) College Degree</vt:lpstr>
      <vt:lpstr>Relative Rise in Rural Mortality is Larger among Less Educated</vt:lpstr>
      <vt:lpstr>Place matters for SES-mortality gradients</vt:lpstr>
      <vt:lpstr>The State of Knowledge:  In 50 years since Kitagawa &amp; Hauser, we’ve learned</vt:lpstr>
      <vt:lpstr>The State of Knowledge:  In 50 years since Kitagawa &amp; Hauser, we’ve learned</vt:lpstr>
      <vt:lpstr>The State of Knowledge:  In 50 years since Kitagawa &amp; Hauser, we’ve learned</vt:lpstr>
      <vt:lpstr>Conclusion from the two papers</vt:lpstr>
      <vt:lpstr>Some ways to push the frontier</vt:lpstr>
      <vt:lpstr>Three Ways to Push the Frontier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Meara, Ellen</dc:creator>
  <cp:lastModifiedBy>Adriana Lleras-Muney</cp:lastModifiedBy>
  <cp:revision>9</cp:revision>
  <dcterms:created xsi:type="dcterms:W3CDTF">2025-01-08T23:11:41Z</dcterms:created>
  <dcterms:modified xsi:type="dcterms:W3CDTF">2025-01-25T01:09:49Z</dcterms:modified>
</cp:coreProperties>
</file>