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5" r:id="rId3"/>
    <p:sldId id="266" r:id="rId4"/>
    <p:sldId id="273" r:id="rId5"/>
    <p:sldId id="262" r:id="rId6"/>
    <p:sldId id="272" r:id="rId7"/>
    <p:sldId id="260" r:id="rId8"/>
    <p:sldId id="277" r:id="rId9"/>
    <p:sldId id="263" r:id="rId10"/>
    <p:sldId id="267" r:id="rId11"/>
    <p:sldId id="268" r:id="rId12"/>
    <p:sldId id="265" r:id="rId13"/>
    <p:sldId id="269" r:id="rId14"/>
    <p:sldId id="270" r:id="rId15"/>
    <p:sldId id="274" r:id="rId16"/>
    <p:sldId id="276" r:id="rId17"/>
  </p:sldIdLst>
  <p:sldSz cx="12192000" cy="6858000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AEB79F-D867-40E9-BFA3-4A03898D04FE}" type="doc">
      <dgm:prSet loTypeId="urn:microsoft.com/office/officeart/2005/8/layout/gear1" loCatId="relationship" qsTypeId="urn:microsoft.com/office/officeart/2005/8/quickstyle/simple1" qsCatId="simple" csTypeId="urn:microsoft.com/office/officeart/2005/8/colors/accent1_2" csCatId="accent1" phldr="1"/>
      <dgm:spPr/>
    </dgm:pt>
    <dgm:pt modelId="{CDB02222-3E5F-42FF-B7A4-4B6B673F1C07}">
      <dgm:prSet phldrT="[Text]"/>
      <dgm:spPr/>
      <dgm:t>
        <a:bodyPr/>
        <a:lstStyle/>
        <a:p>
          <a:r>
            <a:rPr lang="en-US" dirty="0"/>
            <a:t>Cohort</a:t>
          </a:r>
        </a:p>
      </dgm:t>
    </dgm:pt>
    <dgm:pt modelId="{C430F3A3-B2AC-4A06-801F-E7539B208D2D}" type="parTrans" cxnId="{5449A577-8544-4E37-9451-3F17D8498CC3}">
      <dgm:prSet/>
      <dgm:spPr/>
      <dgm:t>
        <a:bodyPr/>
        <a:lstStyle/>
        <a:p>
          <a:endParaRPr lang="en-US"/>
        </a:p>
      </dgm:t>
    </dgm:pt>
    <dgm:pt modelId="{AC02AF55-86D2-4085-91DE-D360BFC4C993}" type="sibTrans" cxnId="{5449A577-8544-4E37-9451-3F17D8498CC3}">
      <dgm:prSet/>
      <dgm:spPr/>
      <dgm:t>
        <a:bodyPr/>
        <a:lstStyle/>
        <a:p>
          <a:endParaRPr lang="en-US"/>
        </a:p>
      </dgm:t>
    </dgm:pt>
    <dgm:pt modelId="{47A13552-B97E-4506-A8D1-C22CDBCB0ACE}">
      <dgm:prSet phldrT="[Text]"/>
      <dgm:spPr/>
      <dgm:t>
        <a:bodyPr/>
        <a:lstStyle/>
        <a:p>
          <a:r>
            <a:rPr lang="en-US" dirty="0"/>
            <a:t>Period</a:t>
          </a:r>
        </a:p>
      </dgm:t>
    </dgm:pt>
    <dgm:pt modelId="{CDAC613A-0F25-4C9C-AE3C-D3B63180281F}" type="parTrans" cxnId="{152AFB09-46EB-451A-BC03-FEF0B498243D}">
      <dgm:prSet/>
      <dgm:spPr/>
      <dgm:t>
        <a:bodyPr/>
        <a:lstStyle/>
        <a:p>
          <a:endParaRPr lang="en-US"/>
        </a:p>
      </dgm:t>
    </dgm:pt>
    <dgm:pt modelId="{517F6548-BD13-4DE4-B3B2-8606B1D99B3D}" type="sibTrans" cxnId="{152AFB09-46EB-451A-BC03-FEF0B498243D}">
      <dgm:prSet/>
      <dgm:spPr/>
      <dgm:t>
        <a:bodyPr/>
        <a:lstStyle/>
        <a:p>
          <a:endParaRPr lang="en-US"/>
        </a:p>
      </dgm:t>
    </dgm:pt>
    <dgm:pt modelId="{09C7EBEB-9EB9-44F2-AA81-A4C4C7D89BF0}">
      <dgm:prSet phldrT="[Text]"/>
      <dgm:spPr/>
      <dgm:t>
        <a:bodyPr/>
        <a:lstStyle/>
        <a:p>
          <a:r>
            <a:rPr lang="en-US" dirty="0"/>
            <a:t>Age</a:t>
          </a:r>
        </a:p>
      </dgm:t>
    </dgm:pt>
    <dgm:pt modelId="{9FB05CBA-615D-47B3-BBCF-608FE90D560E}" type="parTrans" cxnId="{1480F2EC-8015-4369-8786-A48C89DA8A92}">
      <dgm:prSet/>
      <dgm:spPr/>
      <dgm:t>
        <a:bodyPr/>
        <a:lstStyle/>
        <a:p>
          <a:endParaRPr lang="en-US"/>
        </a:p>
      </dgm:t>
    </dgm:pt>
    <dgm:pt modelId="{F228A384-000A-4BB5-9E6E-6BB132336050}" type="sibTrans" cxnId="{1480F2EC-8015-4369-8786-A48C89DA8A92}">
      <dgm:prSet/>
      <dgm:spPr/>
      <dgm:t>
        <a:bodyPr/>
        <a:lstStyle/>
        <a:p>
          <a:endParaRPr lang="en-US"/>
        </a:p>
      </dgm:t>
    </dgm:pt>
    <dgm:pt modelId="{E42D5016-13FA-44B8-9A84-5B36E979C404}" type="pres">
      <dgm:prSet presAssocID="{9AAEB79F-D867-40E9-BFA3-4A03898D04FE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6F0ACB41-1E18-4F77-A5A8-8A8B6CE8FF8C}" type="pres">
      <dgm:prSet presAssocID="{CDB02222-3E5F-42FF-B7A4-4B6B673F1C07}" presName="gear1" presStyleLbl="node1" presStyleIdx="0" presStyleCnt="3">
        <dgm:presLayoutVars>
          <dgm:chMax val="1"/>
          <dgm:bulletEnabled val="1"/>
        </dgm:presLayoutVars>
      </dgm:prSet>
      <dgm:spPr/>
    </dgm:pt>
    <dgm:pt modelId="{37FBF429-9CE5-4950-AD2A-E05A53BEE389}" type="pres">
      <dgm:prSet presAssocID="{CDB02222-3E5F-42FF-B7A4-4B6B673F1C07}" presName="gear1srcNode" presStyleLbl="node1" presStyleIdx="0" presStyleCnt="3"/>
      <dgm:spPr/>
    </dgm:pt>
    <dgm:pt modelId="{D35D224F-5478-4080-A752-9CDB57E3CDEA}" type="pres">
      <dgm:prSet presAssocID="{CDB02222-3E5F-42FF-B7A4-4B6B673F1C07}" presName="gear1dstNode" presStyleLbl="node1" presStyleIdx="0" presStyleCnt="3"/>
      <dgm:spPr/>
    </dgm:pt>
    <dgm:pt modelId="{80E9FD85-4CD7-4667-B584-858A0B56E66B}" type="pres">
      <dgm:prSet presAssocID="{47A13552-B97E-4506-A8D1-C22CDBCB0ACE}" presName="gear2" presStyleLbl="node1" presStyleIdx="1" presStyleCnt="3">
        <dgm:presLayoutVars>
          <dgm:chMax val="1"/>
          <dgm:bulletEnabled val="1"/>
        </dgm:presLayoutVars>
      </dgm:prSet>
      <dgm:spPr/>
    </dgm:pt>
    <dgm:pt modelId="{9372B38F-C100-4140-9BD0-6C6521267813}" type="pres">
      <dgm:prSet presAssocID="{47A13552-B97E-4506-A8D1-C22CDBCB0ACE}" presName="gear2srcNode" presStyleLbl="node1" presStyleIdx="1" presStyleCnt="3"/>
      <dgm:spPr/>
    </dgm:pt>
    <dgm:pt modelId="{75B57501-A487-4533-AA6C-4A42FCF680D4}" type="pres">
      <dgm:prSet presAssocID="{47A13552-B97E-4506-A8D1-C22CDBCB0ACE}" presName="gear2dstNode" presStyleLbl="node1" presStyleIdx="1" presStyleCnt="3"/>
      <dgm:spPr/>
    </dgm:pt>
    <dgm:pt modelId="{FA4037BD-C956-4E47-B4A7-B91CD85FAFC8}" type="pres">
      <dgm:prSet presAssocID="{09C7EBEB-9EB9-44F2-AA81-A4C4C7D89BF0}" presName="gear3" presStyleLbl="node1" presStyleIdx="2" presStyleCnt="3"/>
      <dgm:spPr/>
    </dgm:pt>
    <dgm:pt modelId="{0B94A27E-6228-4E80-A792-2B8C5519D098}" type="pres">
      <dgm:prSet presAssocID="{09C7EBEB-9EB9-44F2-AA81-A4C4C7D89BF0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DB703DD2-C679-4981-A098-EDA9D7AE76A8}" type="pres">
      <dgm:prSet presAssocID="{09C7EBEB-9EB9-44F2-AA81-A4C4C7D89BF0}" presName="gear3srcNode" presStyleLbl="node1" presStyleIdx="2" presStyleCnt="3"/>
      <dgm:spPr/>
    </dgm:pt>
    <dgm:pt modelId="{F7879C88-6A68-474C-BC09-ECE02BC7B239}" type="pres">
      <dgm:prSet presAssocID="{09C7EBEB-9EB9-44F2-AA81-A4C4C7D89BF0}" presName="gear3dstNode" presStyleLbl="node1" presStyleIdx="2" presStyleCnt="3"/>
      <dgm:spPr/>
    </dgm:pt>
    <dgm:pt modelId="{396AF5A7-8823-4DD1-87EC-9E40052B9D14}" type="pres">
      <dgm:prSet presAssocID="{AC02AF55-86D2-4085-91DE-D360BFC4C993}" presName="connector1" presStyleLbl="sibTrans2D1" presStyleIdx="0" presStyleCnt="3"/>
      <dgm:spPr/>
    </dgm:pt>
    <dgm:pt modelId="{E1DEA6BD-BF58-4038-8D61-563746EEBE66}" type="pres">
      <dgm:prSet presAssocID="{517F6548-BD13-4DE4-B3B2-8606B1D99B3D}" presName="connector2" presStyleLbl="sibTrans2D1" presStyleIdx="1" presStyleCnt="3"/>
      <dgm:spPr/>
    </dgm:pt>
    <dgm:pt modelId="{AE0D8E6C-A8D3-45A9-845A-D6F702B43DAC}" type="pres">
      <dgm:prSet presAssocID="{F228A384-000A-4BB5-9E6E-6BB132336050}" presName="connector3" presStyleLbl="sibTrans2D1" presStyleIdx="2" presStyleCnt="3"/>
      <dgm:spPr/>
    </dgm:pt>
  </dgm:ptLst>
  <dgm:cxnLst>
    <dgm:cxn modelId="{152AFB09-46EB-451A-BC03-FEF0B498243D}" srcId="{9AAEB79F-D867-40E9-BFA3-4A03898D04FE}" destId="{47A13552-B97E-4506-A8D1-C22CDBCB0ACE}" srcOrd="1" destOrd="0" parTransId="{CDAC613A-0F25-4C9C-AE3C-D3B63180281F}" sibTransId="{517F6548-BD13-4DE4-B3B2-8606B1D99B3D}"/>
    <dgm:cxn modelId="{02021827-8B24-491C-8EF6-4731DF7D8F30}" type="presOf" srcId="{09C7EBEB-9EB9-44F2-AA81-A4C4C7D89BF0}" destId="{DB703DD2-C679-4981-A098-EDA9D7AE76A8}" srcOrd="2" destOrd="0" presId="urn:microsoft.com/office/officeart/2005/8/layout/gear1"/>
    <dgm:cxn modelId="{8485262A-8811-4F5E-AC47-7E1DE78092A9}" type="presOf" srcId="{9AAEB79F-D867-40E9-BFA3-4A03898D04FE}" destId="{E42D5016-13FA-44B8-9A84-5B36E979C404}" srcOrd="0" destOrd="0" presId="urn:microsoft.com/office/officeart/2005/8/layout/gear1"/>
    <dgm:cxn modelId="{09A24A37-8BBB-4274-A8AD-A95C98D784EF}" type="presOf" srcId="{09C7EBEB-9EB9-44F2-AA81-A4C4C7D89BF0}" destId="{FA4037BD-C956-4E47-B4A7-B91CD85FAFC8}" srcOrd="0" destOrd="0" presId="urn:microsoft.com/office/officeart/2005/8/layout/gear1"/>
    <dgm:cxn modelId="{613CA840-88EE-4942-9B6F-437338723074}" type="presOf" srcId="{47A13552-B97E-4506-A8D1-C22CDBCB0ACE}" destId="{9372B38F-C100-4140-9BD0-6C6521267813}" srcOrd="1" destOrd="0" presId="urn:microsoft.com/office/officeart/2005/8/layout/gear1"/>
    <dgm:cxn modelId="{BD867966-8A69-4CEC-9417-85B5620C9BA1}" type="presOf" srcId="{CDB02222-3E5F-42FF-B7A4-4B6B673F1C07}" destId="{D35D224F-5478-4080-A752-9CDB57E3CDEA}" srcOrd="2" destOrd="0" presId="urn:microsoft.com/office/officeart/2005/8/layout/gear1"/>
    <dgm:cxn modelId="{2201A266-4BD8-463B-89E1-604EE3DD5D94}" type="presOf" srcId="{F228A384-000A-4BB5-9E6E-6BB132336050}" destId="{AE0D8E6C-A8D3-45A9-845A-D6F702B43DAC}" srcOrd="0" destOrd="0" presId="urn:microsoft.com/office/officeart/2005/8/layout/gear1"/>
    <dgm:cxn modelId="{6509036B-AE80-4636-8866-21B03AA15907}" type="presOf" srcId="{09C7EBEB-9EB9-44F2-AA81-A4C4C7D89BF0}" destId="{F7879C88-6A68-474C-BC09-ECE02BC7B239}" srcOrd="3" destOrd="0" presId="urn:microsoft.com/office/officeart/2005/8/layout/gear1"/>
    <dgm:cxn modelId="{C572E371-589B-4B21-8A0A-28981FDD26C3}" type="presOf" srcId="{47A13552-B97E-4506-A8D1-C22CDBCB0ACE}" destId="{75B57501-A487-4533-AA6C-4A42FCF680D4}" srcOrd="2" destOrd="0" presId="urn:microsoft.com/office/officeart/2005/8/layout/gear1"/>
    <dgm:cxn modelId="{0DF21D73-28C6-4C40-8CC2-960983BF3BB8}" type="presOf" srcId="{47A13552-B97E-4506-A8D1-C22CDBCB0ACE}" destId="{80E9FD85-4CD7-4667-B584-858A0B56E66B}" srcOrd="0" destOrd="0" presId="urn:microsoft.com/office/officeart/2005/8/layout/gear1"/>
    <dgm:cxn modelId="{23336077-0993-493A-A0FA-FCA262988843}" type="presOf" srcId="{AC02AF55-86D2-4085-91DE-D360BFC4C993}" destId="{396AF5A7-8823-4DD1-87EC-9E40052B9D14}" srcOrd="0" destOrd="0" presId="urn:microsoft.com/office/officeart/2005/8/layout/gear1"/>
    <dgm:cxn modelId="{5449A577-8544-4E37-9451-3F17D8498CC3}" srcId="{9AAEB79F-D867-40E9-BFA3-4A03898D04FE}" destId="{CDB02222-3E5F-42FF-B7A4-4B6B673F1C07}" srcOrd="0" destOrd="0" parTransId="{C430F3A3-B2AC-4A06-801F-E7539B208D2D}" sibTransId="{AC02AF55-86D2-4085-91DE-D360BFC4C993}"/>
    <dgm:cxn modelId="{F370A78E-7EF0-47F9-A07E-2B83FD88D89A}" type="presOf" srcId="{CDB02222-3E5F-42FF-B7A4-4B6B673F1C07}" destId="{6F0ACB41-1E18-4F77-A5A8-8A8B6CE8FF8C}" srcOrd="0" destOrd="0" presId="urn:microsoft.com/office/officeart/2005/8/layout/gear1"/>
    <dgm:cxn modelId="{922C71BF-8987-47F8-85C5-823F4F371673}" type="presOf" srcId="{09C7EBEB-9EB9-44F2-AA81-A4C4C7D89BF0}" destId="{0B94A27E-6228-4E80-A792-2B8C5519D098}" srcOrd="1" destOrd="0" presId="urn:microsoft.com/office/officeart/2005/8/layout/gear1"/>
    <dgm:cxn modelId="{3F1030E8-58AE-43EE-9B8F-AF23A3D03680}" type="presOf" srcId="{CDB02222-3E5F-42FF-B7A4-4B6B673F1C07}" destId="{37FBF429-9CE5-4950-AD2A-E05A53BEE389}" srcOrd="1" destOrd="0" presId="urn:microsoft.com/office/officeart/2005/8/layout/gear1"/>
    <dgm:cxn modelId="{1480F2EC-8015-4369-8786-A48C89DA8A92}" srcId="{9AAEB79F-D867-40E9-BFA3-4A03898D04FE}" destId="{09C7EBEB-9EB9-44F2-AA81-A4C4C7D89BF0}" srcOrd="2" destOrd="0" parTransId="{9FB05CBA-615D-47B3-BBCF-608FE90D560E}" sibTransId="{F228A384-000A-4BB5-9E6E-6BB132336050}"/>
    <dgm:cxn modelId="{8D4390F8-3C96-44B7-BA50-1C5E5C77F671}" type="presOf" srcId="{517F6548-BD13-4DE4-B3B2-8606B1D99B3D}" destId="{E1DEA6BD-BF58-4038-8D61-563746EEBE66}" srcOrd="0" destOrd="0" presId="urn:microsoft.com/office/officeart/2005/8/layout/gear1"/>
    <dgm:cxn modelId="{8299945A-1B59-4F33-9308-7BE0EEDF34D0}" type="presParOf" srcId="{E42D5016-13FA-44B8-9A84-5B36E979C404}" destId="{6F0ACB41-1E18-4F77-A5A8-8A8B6CE8FF8C}" srcOrd="0" destOrd="0" presId="urn:microsoft.com/office/officeart/2005/8/layout/gear1"/>
    <dgm:cxn modelId="{3EC6A210-5B6C-47CA-AE52-39C17AB68625}" type="presParOf" srcId="{E42D5016-13FA-44B8-9A84-5B36E979C404}" destId="{37FBF429-9CE5-4950-AD2A-E05A53BEE389}" srcOrd="1" destOrd="0" presId="urn:microsoft.com/office/officeart/2005/8/layout/gear1"/>
    <dgm:cxn modelId="{8B925DEE-D9E6-4584-BCF8-D8E5D9D40CA5}" type="presParOf" srcId="{E42D5016-13FA-44B8-9A84-5B36E979C404}" destId="{D35D224F-5478-4080-A752-9CDB57E3CDEA}" srcOrd="2" destOrd="0" presId="urn:microsoft.com/office/officeart/2005/8/layout/gear1"/>
    <dgm:cxn modelId="{25BCF2CD-1F53-45C4-9543-3C86D4E7C650}" type="presParOf" srcId="{E42D5016-13FA-44B8-9A84-5B36E979C404}" destId="{80E9FD85-4CD7-4667-B584-858A0B56E66B}" srcOrd="3" destOrd="0" presId="urn:microsoft.com/office/officeart/2005/8/layout/gear1"/>
    <dgm:cxn modelId="{C17DFE53-161D-47C4-ABA9-68EB136A16AF}" type="presParOf" srcId="{E42D5016-13FA-44B8-9A84-5B36E979C404}" destId="{9372B38F-C100-4140-9BD0-6C6521267813}" srcOrd="4" destOrd="0" presId="urn:microsoft.com/office/officeart/2005/8/layout/gear1"/>
    <dgm:cxn modelId="{7F46CDDD-C680-460A-B1D6-CFDF5401EBD2}" type="presParOf" srcId="{E42D5016-13FA-44B8-9A84-5B36E979C404}" destId="{75B57501-A487-4533-AA6C-4A42FCF680D4}" srcOrd="5" destOrd="0" presId="urn:microsoft.com/office/officeart/2005/8/layout/gear1"/>
    <dgm:cxn modelId="{9A43C9C4-19A1-465C-934E-649090905B0B}" type="presParOf" srcId="{E42D5016-13FA-44B8-9A84-5B36E979C404}" destId="{FA4037BD-C956-4E47-B4A7-B91CD85FAFC8}" srcOrd="6" destOrd="0" presId="urn:microsoft.com/office/officeart/2005/8/layout/gear1"/>
    <dgm:cxn modelId="{623ADD00-BCD9-4BE2-96C7-E422BA3984BB}" type="presParOf" srcId="{E42D5016-13FA-44B8-9A84-5B36E979C404}" destId="{0B94A27E-6228-4E80-A792-2B8C5519D098}" srcOrd="7" destOrd="0" presId="urn:microsoft.com/office/officeart/2005/8/layout/gear1"/>
    <dgm:cxn modelId="{3288EC98-4D91-40B8-9977-53C2061253F5}" type="presParOf" srcId="{E42D5016-13FA-44B8-9A84-5B36E979C404}" destId="{DB703DD2-C679-4981-A098-EDA9D7AE76A8}" srcOrd="8" destOrd="0" presId="urn:microsoft.com/office/officeart/2005/8/layout/gear1"/>
    <dgm:cxn modelId="{94C83415-69F7-4A18-B790-9B9A6357B975}" type="presParOf" srcId="{E42D5016-13FA-44B8-9A84-5B36E979C404}" destId="{F7879C88-6A68-474C-BC09-ECE02BC7B239}" srcOrd="9" destOrd="0" presId="urn:microsoft.com/office/officeart/2005/8/layout/gear1"/>
    <dgm:cxn modelId="{0BD017C6-1A24-4788-A155-464AEA6F1747}" type="presParOf" srcId="{E42D5016-13FA-44B8-9A84-5B36E979C404}" destId="{396AF5A7-8823-4DD1-87EC-9E40052B9D14}" srcOrd="10" destOrd="0" presId="urn:microsoft.com/office/officeart/2005/8/layout/gear1"/>
    <dgm:cxn modelId="{2647379D-81EC-418F-AB93-00A005260A68}" type="presParOf" srcId="{E42D5016-13FA-44B8-9A84-5B36E979C404}" destId="{E1DEA6BD-BF58-4038-8D61-563746EEBE66}" srcOrd="11" destOrd="0" presId="urn:microsoft.com/office/officeart/2005/8/layout/gear1"/>
    <dgm:cxn modelId="{6814C0A1-4B74-4127-A7F4-5F730EEBEA1F}" type="presParOf" srcId="{E42D5016-13FA-44B8-9A84-5B36E979C404}" destId="{AE0D8E6C-A8D3-45A9-845A-D6F702B43DAC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0ACB41-1E18-4F77-A5A8-8A8B6CE8FF8C}">
      <dsp:nvSpPr>
        <dsp:cNvPr id="0" name=""/>
        <dsp:cNvSpPr/>
      </dsp:nvSpPr>
      <dsp:spPr>
        <a:xfrm>
          <a:off x="3005379" y="2089921"/>
          <a:ext cx="2554347" cy="2554347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Cohort</a:t>
          </a:r>
        </a:p>
      </dsp:txBody>
      <dsp:txXfrm>
        <a:off x="3518916" y="2688265"/>
        <a:ext cx="1527273" cy="1312987"/>
      </dsp:txXfrm>
    </dsp:sp>
    <dsp:sp modelId="{80E9FD85-4CD7-4667-B584-858A0B56E66B}">
      <dsp:nvSpPr>
        <dsp:cNvPr id="0" name=""/>
        <dsp:cNvSpPr/>
      </dsp:nvSpPr>
      <dsp:spPr>
        <a:xfrm>
          <a:off x="1519213" y="1486166"/>
          <a:ext cx="1857707" cy="1857707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Period</a:t>
          </a:r>
        </a:p>
      </dsp:txBody>
      <dsp:txXfrm>
        <a:off x="1986896" y="1956676"/>
        <a:ext cx="922341" cy="916687"/>
      </dsp:txXfrm>
    </dsp:sp>
    <dsp:sp modelId="{FA4037BD-C956-4E47-B4A7-B91CD85FAFC8}">
      <dsp:nvSpPr>
        <dsp:cNvPr id="0" name=""/>
        <dsp:cNvSpPr/>
      </dsp:nvSpPr>
      <dsp:spPr>
        <a:xfrm rot="20700000">
          <a:off x="2559719" y="204537"/>
          <a:ext cx="1820174" cy="1820174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Age</a:t>
          </a:r>
        </a:p>
      </dsp:txBody>
      <dsp:txXfrm rot="-20700000">
        <a:off x="2958936" y="603754"/>
        <a:ext cx="1021739" cy="1021739"/>
      </dsp:txXfrm>
    </dsp:sp>
    <dsp:sp modelId="{396AF5A7-8823-4DD1-87EC-9E40052B9D14}">
      <dsp:nvSpPr>
        <dsp:cNvPr id="0" name=""/>
        <dsp:cNvSpPr/>
      </dsp:nvSpPr>
      <dsp:spPr>
        <a:xfrm>
          <a:off x="2813934" y="1701643"/>
          <a:ext cx="3269565" cy="3269565"/>
        </a:xfrm>
        <a:prstGeom prst="circularArrow">
          <a:avLst>
            <a:gd name="adj1" fmla="val 4688"/>
            <a:gd name="adj2" fmla="val 299029"/>
            <a:gd name="adj3" fmla="val 2525963"/>
            <a:gd name="adj4" fmla="val 15840331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DEA6BD-BF58-4038-8D61-563746EEBE66}">
      <dsp:nvSpPr>
        <dsp:cNvPr id="0" name=""/>
        <dsp:cNvSpPr/>
      </dsp:nvSpPr>
      <dsp:spPr>
        <a:xfrm>
          <a:off x="1190216" y="1073194"/>
          <a:ext cx="2375543" cy="237554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0D8E6C-A8D3-45A9-845A-D6F702B43DAC}">
      <dsp:nvSpPr>
        <dsp:cNvPr id="0" name=""/>
        <dsp:cNvSpPr/>
      </dsp:nvSpPr>
      <dsp:spPr>
        <a:xfrm>
          <a:off x="2138694" y="-196080"/>
          <a:ext cx="2561314" cy="2561314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160520" cy="36703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1"/>
            <a:ext cx="4160520" cy="36703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2CAAAAF1-347F-4F2B-BFA7-A8FB9A9BDE31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06675" y="914400"/>
            <a:ext cx="4387850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C76F8A3-F67F-4A11-B3D1-980703CC3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415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ca4b07d14b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549275"/>
            <a:ext cx="4876800" cy="2743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ca4b07d14b_1_0:notes"/>
          <p:cNvSpPr txBox="1">
            <a:spLocks noGrp="1"/>
          </p:cNvSpPr>
          <p:nvPr>
            <p:ph type="body" idx="1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</p:spPr>
        <p:txBody>
          <a:bodyPr spcFirstLastPara="1" wrap="square" lIns="96645" tIns="96645" rIns="96645" bIns="9664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2CC22-FE25-4DBB-B44D-8BB19283AF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5030C4-E5E5-4E65-B3E6-49342C4BA2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6FBCAC-6E74-4043-93C6-3C3AAAB32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9FDB8-F575-452C-B519-37CA0647185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35C27C-298C-4F00-BD3C-67DC02A7F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9621D-1283-43DA-96F4-FC4A02629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A53C8-2427-4DAF-A46D-92BDA76E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655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CB7D9-CB1C-42DE-9025-3FEF831F7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060144-1F70-4D2C-8E72-B8793E2197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63084F-B323-4EBF-A31D-6B53DC5D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9FDB8-F575-452C-B519-37CA0647185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7666F8-B103-4546-A846-46107564F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956C0-FE2F-4656-B361-E67745E88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A53C8-2427-4DAF-A46D-92BDA76E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694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3B463-AC3F-4C1F-A9AE-29E8055C01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CFF08F-C0A7-4950-AA9A-BE6488D9EC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53C787-FF52-4676-80C3-C762844FC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9FDB8-F575-452C-B519-37CA0647185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FFD227-4DBD-464F-BA03-E87ECC871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C1309-6DA6-46E7-A114-34B11F72D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A53C8-2427-4DAF-A46D-92BDA76E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060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01 1">
  <p:cSld name="Title slide 01 1">
    <p:bg>
      <p:bgPr>
        <a:noFill/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3"/>
          <p:cNvPicPr preferRelativeResize="0"/>
          <p:nvPr/>
        </p:nvPicPr>
        <p:blipFill rotWithShape="1">
          <a:blip r:embed="rId2">
            <a:alphaModFix/>
          </a:blip>
          <a:srcRect l="9" r="76495"/>
          <a:stretch/>
        </p:blipFill>
        <p:spPr>
          <a:xfrm rot="5400000">
            <a:off x="5379901" y="-5379898"/>
            <a:ext cx="1432200" cy="12191996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10132" y="1947491"/>
            <a:ext cx="11020800" cy="2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10133">
                <a:solidFill>
                  <a:schemeClr val="dk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10133" y="4600500"/>
            <a:ext cx="6348000" cy="6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667">
                <a:solidFill>
                  <a:schemeClr val="dk1"/>
                </a:solidFill>
              </a:defRPr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2"/>
          </p:nvPr>
        </p:nvSpPr>
        <p:spPr>
          <a:xfrm>
            <a:off x="410133" y="5526733"/>
            <a:ext cx="3248000" cy="87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97923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57068C"/>
              </a:buClr>
              <a:buSzPts val="1100"/>
              <a:buChar char="●"/>
              <a:defRPr sz="1467" b="1">
                <a:solidFill>
                  <a:srgbClr val="57068C"/>
                </a:solidFill>
              </a:defRPr>
            </a:lvl1pPr>
            <a:lvl2pPr marL="1219170" lvl="1" indent="-423323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57068C"/>
              </a:buClr>
              <a:buSzPts val="1400"/>
              <a:buChar char="○"/>
              <a:defRPr b="1">
                <a:solidFill>
                  <a:srgbClr val="57068C"/>
                </a:solidFill>
              </a:defRPr>
            </a:lvl2pPr>
            <a:lvl3pPr marL="1828754" lvl="2" indent="-423323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57068C"/>
              </a:buClr>
              <a:buSzPts val="1400"/>
              <a:buChar char="■"/>
              <a:defRPr b="1">
                <a:solidFill>
                  <a:srgbClr val="57068C"/>
                </a:solidFill>
              </a:defRPr>
            </a:lvl3pPr>
            <a:lvl4pPr marL="2438339" lvl="3" indent="-423323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57068C"/>
              </a:buClr>
              <a:buSzPts val="1400"/>
              <a:buChar char="●"/>
              <a:defRPr b="1">
                <a:solidFill>
                  <a:srgbClr val="57068C"/>
                </a:solidFill>
              </a:defRPr>
            </a:lvl4pPr>
            <a:lvl5pPr marL="3047924" lvl="4" indent="-423323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57068C"/>
              </a:buClr>
              <a:buSzPts val="1400"/>
              <a:buChar char="○"/>
              <a:defRPr b="1">
                <a:solidFill>
                  <a:srgbClr val="57068C"/>
                </a:solidFill>
              </a:defRPr>
            </a:lvl5pPr>
            <a:lvl6pPr marL="3657509" lvl="5" indent="-423323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57068C"/>
              </a:buClr>
              <a:buSzPts val="1400"/>
              <a:buChar char="■"/>
              <a:defRPr b="1">
                <a:solidFill>
                  <a:srgbClr val="57068C"/>
                </a:solidFill>
              </a:defRPr>
            </a:lvl6pPr>
            <a:lvl7pPr marL="4267093" lvl="6" indent="-423323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57068C"/>
              </a:buClr>
              <a:buSzPts val="1400"/>
              <a:buChar char="●"/>
              <a:defRPr b="1">
                <a:solidFill>
                  <a:srgbClr val="57068C"/>
                </a:solidFill>
              </a:defRPr>
            </a:lvl7pPr>
            <a:lvl8pPr marL="4876678" lvl="7" indent="-423323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57068C"/>
              </a:buClr>
              <a:buSzPts val="1400"/>
              <a:buChar char="○"/>
              <a:defRPr b="1">
                <a:solidFill>
                  <a:srgbClr val="57068C"/>
                </a:solidFill>
              </a:defRPr>
            </a:lvl8pPr>
            <a:lvl9pPr marL="5486263" lvl="8" indent="-423323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57068C"/>
              </a:buClr>
              <a:buSzPts val="1400"/>
              <a:buChar char="■"/>
              <a:defRPr b="1">
                <a:solidFill>
                  <a:srgbClr val="57068C"/>
                </a:solidFill>
              </a:defRPr>
            </a:lvl9pPr>
          </a:lstStyle>
          <a:p>
            <a:endParaRPr/>
          </a:p>
        </p:txBody>
      </p:sp>
      <p:pic>
        <p:nvPicPr>
          <p:cNvPr id="19" name="Google Shape;19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10134" y="343200"/>
            <a:ext cx="2852967" cy="5028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84575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710833" y="894700"/>
            <a:ext cx="4461200" cy="426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57068C"/>
              </a:buClr>
              <a:buSzPts val="4200"/>
              <a:buFont typeface="Montserrat Black"/>
              <a:buNone/>
              <a:defRPr>
                <a:solidFill>
                  <a:srgbClr val="57068C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lvl="1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2800"/>
              <a:buFont typeface="Montserrat Black"/>
              <a:buNone/>
              <a:defRPr>
                <a:latin typeface="Montserrat Black"/>
                <a:ea typeface="Montserrat Black"/>
                <a:cs typeface="Montserrat Black"/>
                <a:sym typeface="Montserrat Black"/>
              </a:defRPr>
            </a:lvl2pPr>
            <a:lvl3pPr lvl="2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2800"/>
              <a:buFont typeface="Montserrat Black"/>
              <a:buNone/>
              <a:defRPr>
                <a:latin typeface="Montserrat Black"/>
                <a:ea typeface="Montserrat Black"/>
                <a:cs typeface="Montserrat Black"/>
                <a:sym typeface="Montserrat Black"/>
              </a:defRPr>
            </a:lvl3pPr>
            <a:lvl4pPr lvl="3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2800"/>
              <a:buFont typeface="Montserrat Black"/>
              <a:buNone/>
              <a:defRPr>
                <a:latin typeface="Montserrat Black"/>
                <a:ea typeface="Montserrat Black"/>
                <a:cs typeface="Montserrat Black"/>
                <a:sym typeface="Montserrat Black"/>
              </a:defRPr>
            </a:lvl4pPr>
            <a:lvl5pPr lvl="4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2800"/>
              <a:buFont typeface="Montserrat Black"/>
              <a:buNone/>
              <a:defRPr>
                <a:latin typeface="Montserrat Black"/>
                <a:ea typeface="Montserrat Black"/>
                <a:cs typeface="Montserrat Black"/>
                <a:sym typeface="Montserrat Black"/>
              </a:defRPr>
            </a:lvl5pPr>
            <a:lvl6pPr lvl="5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2800"/>
              <a:buFont typeface="Montserrat Black"/>
              <a:buNone/>
              <a:defRPr>
                <a:latin typeface="Montserrat Black"/>
                <a:ea typeface="Montserrat Black"/>
                <a:cs typeface="Montserrat Black"/>
                <a:sym typeface="Montserrat Black"/>
              </a:defRPr>
            </a:lvl6pPr>
            <a:lvl7pPr lvl="6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2800"/>
              <a:buFont typeface="Montserrat Black"/>
              <a:buNone/>
              <a:defRPr>
                <a:latin typeface="Montserrat Black"/>
                <a:ea typeface="Montserrat Black"/>
                <a:cs typeface="Montserrat Black"/>
                <a:sym typeface="Montserrat Black"/>
              </a:defRPr>
            </a:lvl7pPr>
            <a:lvl8pPr lvl="7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2800"/>
              <a:buFont typeface="Montserrat Black"/>
              <a:buNone/>
              <a:defRPr>
                <a:latin typeface="Montserrat Black"/>
                <a:ea typeface="Montserrat Black"/>
                <a:cs typeface="Montserrat Black"/>
                <a:sym typeface="Montserrat Black"/>
              </a:defRPr>
            </a:lvl8pPr>
            <a:lvl9pPr lvl="8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2800"/>
              <a:buFont typeface="Montserrat Black"/>
              <a:buNone/>
              <a:defRPr>
                <a:latin typeface="Montserrat Black"/>
                <a:ea typeface="Montserrat Black"/>
                <a:cs typeface="Montserrat Black"/>
                <a:sym typeface="Montserrat Black"/>
              </a:defRPr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1"/>
          </p:nvPr>
        </p:nvSpPr>
        <p:spPr>
          <a:xfrm>
            <a:off x="4876800" y="945500"/>
            <a:ext cx="5129200" cy="416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23323" rtl="0">
              <a:lnSpc>
                <a:spcPct val="12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rtl="0">
              <a:lnSpc>
                <a:spcPct val="12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rtl="0">
              <a:lnSpc>
                <a:spcPct val="12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rtl="0">
              <a:lnSpc>
                <a:spcPct val="12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rtl="0">
              <a:lnSpc>
                <a:spcPct val="12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rtl="0">
              <a:lnSpc>
                <a:spcPct val="12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rtl="0">
              <a:lnSpc>
                <a:spcPct val="12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rtl="0">
              <a:lnSpc>
                <a:spcPct val="125000"/>
              </a:lnSpc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/>
          <p:nvPr/>
        </p:nvSpPr>
        <p:spPr>
          <a:xfrm>
            <a:off x="6159900" y="6022967"/>
            <a:ext cx="5590400" cy="4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933" b="1">
                <a:solidFill>
                  <a:srgbClr val="57068C"/>
                </a:solidFill>
                <a:latin typeface="Montserrat"/>
                <a:ea typeface="Montserrat"/>
                <a:cs typeface="Montserrat"/>
                <a:sym typeface="Montserrat"/>
              </a:rPr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933" b="1">
              <a:solidFill>
                <a:srgbClr val="57068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34" name="Google Shape;34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18400" y="5575300"/>
            <a:ext cx="2852967" cy="50286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Google Shape;35;p6"/>
          <p:cNvPicPr preferRelativeResize="0"/>
          <p:nvPr/>
        </p:nvPicPr>
        <p:blipFill rotWithShape="1">
          <a:blip r:embed="rId3">
            <a:alphaModFix/>
          </a:blip>
          <a:srcRect l="-1658" r="93168"/>
          <a:stretch/>
        </p:blipFill>
        <p:spPr>
          <a:xfrm rot="5400000">
            <a:off x="5837235" y="510569"/>
            <a:ext cx="517533" cy="121919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782618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2592">
          <p15:clr>
            <a:srgbClr val="FA7B17"/>
          </p15:clr>
        </p15:guide>
        <p15:guide id="2" pos="2304">
          <p15:clr>
            <a:srgbClr val="FA7B17"/>
          </p15:clr>
        </p15:guide>
        <p15:guide id="3" orient="horz" pos="720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48EF2-41D5-4924-BE9B-AE6E7442D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E423E-D7D9-4C94-A6E8-891C2E675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C4C0D8-7F77-4409-A992-3034D7100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9FDB8-F575-452C-B519-37CA0647185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D10ADE-3485-4E39-98A3-DD60F8475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0AF721-5721-4867-B3C1-1B51FB34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A53C8-2427-4DAF-A46D-92BDA76E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33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E03F9-61B6-4BD3-BDCD-C67128940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FA299-6B2A-442A-A142-537864B3D3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B8EB0-AA21-467B-A60B-3A3025189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9FDB8-F575-452C-B519-37CA0647185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6C3DCB-EC15-4718-A365-E2503B28C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30FCE-C5F7-4DE6-A8A5-83C0CE728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A53C8-2427-4DAF-A46D-92BDA76E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799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03C99-690C-4F38-811A-2D05A01BC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33437E-22B1-43B4-A341-5B110B2EAF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EA4F6D-3678-4F6C-8C59-D5BDA7DADD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DEBAD6-0CC8-4E11-BBBF-188C84783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9FDB8-F575-452C-B519-37CA0647185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3B7C76-84AE-4B55-9137-5F630B541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40E841-2A75-46BF-AD1F-50B19FD22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A53C8-2427-4DAF-A46D-92BDA76E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543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2257B-10F5-4A46-9CE5-7899A88BB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38FB7D-8E54-446E-9755-1BF4B82C44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5C5937-6E7B-4872-BD85-B074FA49CF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0F83B7-671D-4E92-AB64-E38B8067BD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93F3D6-D71C-4CFD-9D94-62C36CE9FB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332462-2A32-440F-8899-3E9FB2330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9FDB8-F575-452C-B519-37CA0647185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5C3425-2B12-44FC-9066-ED961194C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B43F99-F7A6-4541-B187-588F64A4C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A53C8-2427-4DAF-A46D-92BDA76E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691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AE3CB-746F-49BE-88E7-B8A0DEEE7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4B5D47-E5CA-4745-81F0-3AA4E72AB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9FDB8-F575-452C-B519-37CA0647185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BD28F2-D039-41EA-8CAA-E6785A7A8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992D1D-2212-42D9-AD49-02AE19838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A53C8-2427-4DAF-A46D-92BDA76E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291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E958EA-3E0D-4DCD-B376-629D06ACB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9FDB8-F575-452C-B519-37CA0647185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A81140-8BC2-45B1-B2EF-B7F87A387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62AC3E-799A-41D6-B63F-574BE3401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A53C8-2427-4DAF-A46D-92BDA76E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45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29CE4-47A4-4B16-A258-6FDE09538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BFE70-E1B1-4657-8250-611E82F1E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7AB89C-85BB-46FC-9878-754CD6A79C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B35556-04E4-452D-AD85-20A84E5BA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9FDB8-F575-452C-B519-37CA0647185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32F0AC-56CC-4550-960F-C98F47959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2600DF-D5CF-4188-94C0-F14E937E8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A53C8-2427-4DAF-A46D-92BDA76E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236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D990F-EA07-44C7-A802-A6B2B5BAC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8F1395-6291-4756-B41A-22951AF9A9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72635-EE8B-4639-9CF7-A4D3C82DB3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078640-D86B-455B-A74F-D7CA5006D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9FDB8-F575-452C-B519-37CA0647185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02061C-8733-4D61-9D48-DA0376382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148399-6C9F-41B4-8E88-8A6E83399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A53C8-2427-4DAF-A46D-92BDA76E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184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35851D-C7ED-49E4-8106-7EBE10756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3013D4-CE45-4811-8D07-D45F745F23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4CBAB-2B52-4C43-A3B8-C0E46D8269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9FDB8-F575-452C-B519-37CA0647185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D1C155-917E-40DA-B254-D1CE470A3B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7B33-9511-4E46-AEB5-A3A811114C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A53C8-2427-4DAF-A46D-92BDA76E0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212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0"/>
          <p:cNvSpPr txBox="1">
            <a:spLocks noGrp="1"/>
          </p:cNvSpPr>
          <p:nvPr>
            <p:ph type="title"/>
          </p:nvPr>
        </p:nvSpPr>
        <p:spPr>
          <a:xfrm>
            <a:off x="194376" y="2155800"/>
            <a:ext cx="11020800" cy="2546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r>
              <a:rPr lang="en-US" sz="8800" dirty="0"/>
              <a:t>Policy Determinants of Mortality</a:t>
            </a:r>
            <a:endParaRPr sz="8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232D34-1490-491E-A5D5-EF6C24837907}"/>
              </a:ext>
            </a:extLst>
          </p:cNvPr>
          <p:cNvSpPr txBox="1"/>
          <p:nvPr/>
        </p:nvSpPr>
        <p:spPr>
          <a:xfrm>
            <a:off x="739739" y="5414481"/>
            <a:ext cx="3914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Sherry </a:t>
            </a:r>
            <a:r>
              <a:rPr lang="en-US" dirty="0" err="1"/>
              <a:t>Glied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4E037-8331-4C36-94BA-BA6A28607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0833" y="894700"/>
            <a:ext cx="4461200" cy="1546421"/>
          </a:xfrm>
        </p:spPr>
        <p:txBody>
          <a:bodyPr/>
          <a:lstStyle/>
          <a:p>
            <a:r>
              <a:rPr lang="en-US" dirty="0"/>
              <a:t>Implications for Research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AAEF8-C839-4D64-ABD3-DD977A15E1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76799" y="945500"/>
            <a:ext cx="6604367" cy="4164400"/>
          </a:xfrm>
        </p:spPr>
        <p:txBody>
          <a:bodyPr/>
          <a:lstStyle/>
          <a:p>
            <a:r>
              <a:rPr lang="en-US" sz="2000" dirty="0"/>
              <a:t>Robust research designs are needed to address multiple endogeneity risks</a:t>
            </a:r>
          </a:p>
          <a:p>
            <a:pPr lvl="1"/>
            <a:r>
              <a:rPr lang="en-US" sz="2533" dirty="0"/>
              <a:t>Policy and behavior respond to the same factors as does health – identification – predicted by the model</a:t>
            </a:r>
          </a:p>
          <a:p>
            <a:r>
              <a:rPr lang="en-US" sz="2000" dirty="0"/>
              <a:t>Policy happens at a point in time, given a set of technologies, health stocks etc.</a:t>
            </a:r>
          </a:p>
          <a:p>
            <a:pPr lvl="1"/>
            <a:r>
              <a:rPr lang="en-US" sz="2533" dirty="0"/>
              <a:t>Most analyses of policy impact face external validity challenges – predicted by the model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3AF5ABC-4F38-4CA0-8B6A-163F20D0ABD0}"/>
              </a:ext>
            </a:extLst>
          </p:cNvPr>
          <p:cNvSpPr/>
          <p:nvPr/>
        </p:nvSpPr>
        <p:spPr>
          <a:xfrm>
            <a:off x="0" y="2782669"/>
            <a:ext cx="418011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dirty="0">
                <a:solidFill>
                  <a:srgbClr val="7030A0"/>
                </a:solidFill>
              </a:rPr>
              <a:t>Effects of health insurance on health outcomes are surely greater now than at RAND HIE</a:t>
            </a:r>
          </a:p>
        </p:txBody>
      </p:sp>
    </p:spTree>
    <p:extLst>
      <p:ext uri="{BB962C8B-B14F-4D97-AF65-F5344CB8AC3E}">
        <p14:creationId xmlns:p14="http://schemas.microsoft.com/office/powerpoint/2010/main" val="1353806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74B85-AD89-4EBF-9864-4F98403AD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be done?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638662-62C4-42F6-8AE6-2C60D8D96D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76799" y="945500"/>
            <a:ext cx="6702175" cy="4164400"/>
          </a:xfrm>
        </p:spPr>
        <p:txBody>
          <a:bodyPr/>
          <a:lstStyle/>
          <a:p>
            <a:r>
              <a:rPr lang="en-US" sz="2400" dirty="0"/>
              <a:t>Improve comparability of study results</a:t>
            </a:r>
          </a:p>
          <a:p>
            <a:r>
              <a:rPr lang="en-US" sz="2400" dirty="0"/>
              <a:t>Pay close attention to mechanisms</a:t>
            </a:r>
          </a:p>
          <a:p>
            <a:r>
              <a:rPr lang="en-US" sz="2400" dirty="0"/>
              <a:t>Clearly describe counterfactuals</a:t>
            </a:r>
          </a:p>
          <a:p>
            <a:r>
              <a:rPr lang="en-US" sz="2400" dirty="0"/>
              <a:t>Compare estimates across study types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0C40B1-8239-4662-B970-FA365F83C5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848" y="2435529"/>
            <a:ext cx="4541951" cy="27251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07C8C5B-977A-4898-ADF1-CF07F20FD9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3350" y="3137808"/>
            <a:ext cx="4305300" cy="268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189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CB679-0562-478A-AAE9-690C3548B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Improve comparability:  Input, Outcome, and Relationship Measures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AA6238B-2505-4E91-93EE-174368298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44611" y="945500"/>
            <a:ext cx="7147389" cy="4900496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en-US" sz="2000" dirty="0"/>
              <a:t>Mortality</a:t>
            </a:r>
          </a:p>
          <a:p>
            <a:r>
              <a:rPr lang="en-US" sz="2000" dirty="0"/>
              <a:t>Death rates at a given age</a:t>
            </a:r>
          </a:p>
          <a:p>
            <a:r>
              <a:rPr lang="en-US" sz="2000" dirty="0"/>
              <a:t>Age-adjusted death rates (but how to age-adjust?)</a:t>
            </a:r>
          </a:p>
          <a:p>
            <a:r>
              <a:rPr lang="en-US" sz="2000" dirty="0"/>
              <a:t>Life expectancy at x</a:t>
            </a:r>
          </a:p>
          <a:p>
            <a:pPr marL="0" indent="0">
              <a:buNone/>
            </a:pPr>
            <a:r>
              <a:rPr lang="en-US" sz="2000" dirty="0"/>
              <a:t>Income</a:t>
            </a:r>
          </a:p>
          <a:p>
            <a:r>
              <a:rPr lang="en-US" sz="2000" dirty="0"/>
              <a:t>absolute</a:t>
            </a:r>
          </a:p>
          <a:p>
            <a:r>
              <a:rPr lang="en-US" sz="2000" dirty="0"/>
              <a:t>Relative</a:t>
            </a:r>
          </a:p>
          <a:p>
            <a:r>
              <a:rPr lang="en-US" sz="2000" dirty="0"/>
              <a:t>Cost-of-living adjusted (how?)</a:t>
            </a:r>
          </a:p>
          <a:p>
            <a:r>
              <a:rPr lang="en-US" sz="2000" dirty="0"/>
              <a:t>Wage income vs. total income (farm proprietors?)</a:t>
            </a:r>
          </a:p>
          <a:p>
            <a:pPr marL="0" indent="0">
              <a:buNone/>
            </a:pPr>
            <a:r>
              <a:rPr lang="en-US" sz="2000" dirty="0"/>
              <a:t>Measures</a:t>
            </a:r>
          </a:p>
          <a:p>
            <a:r>
              <a:rPr lang="en-US" sz="2000" dirty="0"/>
              <a:t>Coefficients</a:t>
            </a:r>
          </a:p>
          <a:p>
            <a:r>
              <a:rPr lang="en-US" sz="2000" dirty="0"/>
              <a:t>Elasticities</a:t>
            </a:r>
          </a:p>
          <a:p>
            <a:r>
              <a:rPr lang="en-US" sz="2000" dirty="0"/>
              <a:t>Odds ratios [NO]</a:t>
            </a:r>
          </a:p>
          <a:p>
            <a:r>
              <a:rPr lang="en-US" sz="2000" dirty="0"/>
              <a:t>Percentage point changes</a:t>
            </a:r>
          </a:p>
          <a:p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3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2B7A3-450A-43D1-A877-B6C2B26B1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Mechanisms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24D792-C34A-4555-BD8A-ADE7129DCA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07622" y="945500"/>
            <a:ext cx="7284378" cy="4164400"/>
          </a:xfrm>
        </p:spPr>
        <p:txBody>
          <a:bodyPr numCol="2"/>
          <a:lstStyle/>
          <a:p>
            <a:pPr marL="0" indent="0">
              <a:buNone/>
            </a:pPr>
            <a:r>
              <a:rPr lang="en-US" sz="2400" dirty="0"/>
              <a:t>Medical care</a:t>
            </a:r>
          </a:p>
          <a:p>
            <a:r>
              <a:rPr lang="en-US" sz="2400" dirty="0"/>
              <a:t>Access to care (for disease j, at time t, at time &lt;t)</a:t>
            </a:r>
          </a:p>
          <a:p>
            <a:r>
              <a:rPr lang="en-US" sz="2400" dirty="0"/>
              <a:t>Technological frontier</a:t>
            </a:r>
          </a:p>
          <a:p>
            <a:r>
              <a:rPr lang="en-US" sz="2400" dirty="0"/>
              <a:t>Quality of care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Social determinants</a:t>
            </a:r>
          </a:p>
          <a:p>
            <a:r>
              <a:rPr lang="en-US" sz="2400" dirty="0"/>
              <a:t>Consumption of Health +, Health - goods</a:t>
            </a:r>
          </a:p>
          <a:p>
            <a:r>
              <a:rPr lang="en-US" sz="2400" dirty="0"/>
              <a:t>Time investments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E80C94-999A-49D2-A1D4-E8B8F0B4CEFE}"/>
              </a:ext>
            </a:extLst>
          </p:cNvPr>
          <p:cNvSpPr txBox="1"/>
          <p:nvPr/>
        </p:nvSpPr>
        <p:spPr>
          <a:xfrm>
            <a:off x="3853543" y="4376057"/>
            <a:ext cx="6057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Grossman model framework suggests results are most robust the closer the intervention is to the mechanism.</a:t>
            </a:r>
          </a:p>
        </p:txBody>
      </p:sp>
    </p:spTree>
    <p:extLst>
      <p:ext uri="{BB962C8B-B14F-4D97-AF65-F5344CB8AC3E}">
        <p14:creationId xmlns:p14="http://schemas.microsoft.com/office/powerpoint/2010/main" val="3825482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57991-7148-412D-9A4A-C9F08FEB1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State- and Period-dependent Counterfactuals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94371-372F-4BB8-811C-3D43AA7215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Education – work</a:t>
            </a:r>
          </a:p>
          <a:p>
            <a:r>
              <a:rPr lang="en-US" sz="2800" dirty="0"/>
              <a:t>Housing/neighborhoods – alt conditions </a:t>
            </a:r>
          </a:p>
          <a:p>
            <a:pPr lvl="1"/>
            <a:r>
              <a:rPr lang="en-US" dirty="0">
                <a:solidFill>
                  <a:srgbClr val="7030A0"/>
                </a:solidFill>
              </a:rPr>
              <a:t>MTO effects are likely smaller today (NYC:  1994-1600 homicides; 2023 – 386)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372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34E13-9372-47C1-A78D-C5DE9BD9B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Compare effect sizes 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A54B3B-F0E8-4558-810C-B4B2C7C04B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Income changes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UBI studies?</a:t>
            </a:r>
          </a:p>
          <a:p>
            <a:r>
              <a:rPr lang="en-US" sz="2000" dirty="0"/>
              <a:t>Health spending changes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Medicaid expansion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BBA</a:t>
            </a:r>
          </a:p>
          <a:p>
            <a:pPr lvl="1">
              <a:spcBef>
                <a:spcPts val="0"/>
              </a:spcBef>
            </a:pPr>
            <a:endParaRPr lang="en-US" sz="2000" dirty="0"/>
          </a:p>
          <a:p>
            <a:pPr lvl="1">
              <a:spcBef>
                <a:spcPts val="0"/>
              </a:spcBef>
            </a:pPr>
            <a:endParaRPr 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4DDE74-FA29-48D8-B339-C8FF4302802D}"/>
              </a:ext>
            </a:extLst>
          </p:cNvPr>
          <p:cNvSpPr txBox="1"/>
          <p:nvPr/>
        </p:nvSpPr>
        <p:spPr>
          <a:xfrm>
            <a:off x="971551" y="2204357"/>
            <a:ext cx="3494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…. conditional on period, cohort, age etc.</a:t>
            </a:r>
          </a:p>
        </p:txBody>
      </p:sp>
    </p:spTree>
    <p:extLst>
      <p:ext uri="{BB962C8B-B14F-4D97-AF65-F5344CB8AC3E}">
        <p14:creationId xmlns:p14="http://schemas.microsoft.com/office/powerpoint/2010/main" val="3360010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959AFC6-6DF4-4047-8686-F7D5BA05E2F9}"/>
              </a:ext>
            </a:extLst>
          </p:cNvPr>
          <p:cNvSpPr txBox="1"/>
          <p:nvPr/>
        </p:nvSpPr>
        <p:spPr>
          <a:xfrm>
            <a:off x="2743200" y="34290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0%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12357E8-6B8F-4A84-8553-C80D8ABB4A87}"/>
              </a:ext>
            </a:extLst>
          </p:cNvPr>
          <p:cNvGrpSpPr/>
          <p:nvPr/>
        </p:nvGrpSpPr>
        <p:grpSpPr>
          <a:xfrm>
            <a:off x="3124201" y="3048001"/>
            <a:ext cx="6629399" cy="698681"/>
            <a:chOff x="1600200" y="3048000"/>
            <a:chExt cx="6629399" cy="698681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F11216EC-5953-4A47-9A5E-0F576053ACB0}"/>
                </a:ext>
              </a:extLst>
            </p:cNvPr>
            <p:cNvCxnSpPr/>
            <p:nvPr/>
          </p:nvCxnSpPr>
          <p:spPr>
            <a:xfrm>
              <a:off x="1600200" y="3048000"/>
              <a:ext cx="5791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6234443-734E-43EE-B7BF-644EABB85CA6}"/>
                </a:ext>
              </a:extLst>
            </p:cNvPr>
            <p:cNvSpPr txBox="1"/>
            <p:nvPr/>
          </p:nvSpPr>
          <p:spPr>
            <a:xfrm>
              <a:off x="7139650" y="3377349"/>
              <a:ext cx="10899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100%</a:t>
              </a:r>
            </a:p>
          </p:txBody>
        </p:sp>
      </p:grp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4D6917B-70C9-4B09-A669-25154F920BA4}"/>
              </a:ext>
            </a:extLst>
          </p:cNvPr>
          <p:cNvCxnSpPr/>
          <p:nvPr/>
        </p:nvCxnSpPr>
        <p:spPr>
          <a:xfrm>
            <a:off x="5486400" y="2514600"/>
            <a:ext cx="0" cy="914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ight Brace 8">
            <a:extLst>
              <a:ext uri="{FF2B5EF4-FFF2-40B4-BE49-F238E27FC236}">
                <a16:creationId xmlns:a16="http://schemas.microsoft.com/office/drawing/2014/main" id="{8C507CFC-079C-4F18-BD0A-DAC475812492}"/>
              </a:ext>
            </a:extLst>
          </p:cNvPr>
          <p:cNvSpPr/>
          <p:nvPr/>
        </p:nvSpPr>
        <p:spPr>
          <a:xfrm rot="16200000">
            <a:off x="4991100" y="1110405"/>
            <a:ext cx="990600" cy="3543288"/>
          </a:xfrm>
          <a:prstGeom prst="rightBrace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DA2213F-2EF2-478B-B0CE-E5F7028F8E5B}"/>
              </a:ext>
            </a:extLst>
          </p:cNvPr>
          <p:cNvSpPr txBox="1"/>
          <p:nvPr/>
        </p:nvSpPr>
        <p:spPr>
          <a:xfrm>
            <a:off x="742950" y="473529"/>
            <a:ext cx="107115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7030A0"/>
                </a:solidFill>
              </a:rPr>
              <a:t>What is the Effect of Income on Health? </a:t>
            </a:r>
          </a:p>
          <a:p>
            <a:r>
              <a:rPr lang="en-US" sz="3600" dirty="0">
                <a:solidFill>
                  <a:srgbClr val="7030A0"/>
                </a:solidFill>
              </a:rPr>
              <a:t>- </a:t>
            </a:r>
            <a:r>
              <a:rPr lang="en-US" sz="3600">
                <a:solidFill>
                  <a:srgbClr val="7030A0"/>
                </a:solidFill>
              </a:rPr>
              <a:t>e.g., ∆ EITC?</a:t>
            </a:r>
            <a:endParaRPr lang="en-US" sz="3600" dirty="0">
              <a:solidFill>
                <a:srgbClr val="7030A0"/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74FF5A2-CC4E-4860-A297-9D9BAB2DA57F}"/>
              </a:ext>
            </a:extLst>
          </p:cNvPr>
          <p:cNvGrpSpPr/>
          <p:nvPr/>
        </p:nvGrpSpPr>
        <p:grpSpPr>
          <a:xfrm>
            <a:off x="4778831" y="2438400"/>
            <a:ext cx="2634337" cy="1031422"/>
            <a:chOff x="4778831" y="2438400"/>
            <a:chExt cx="2634337" cy="1031422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D97BF91-C6FD-4FA5-974C-7ADEF4DC8922}"/>
                </a:ext>
              </a:extLst>
            </p:cNvPr>
            <p:cNvCxnSpPr/>
            <p:nvPr/>
          </p:nvCxnSpPr>
          <p:spPr>
            <a:xfrm>
              <a:off x="6096000" y="2555422"/>
              <a:ext cx="0" cy="9144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ight Brace 11">
              <a:extLst>
                <a:ext uri="{FF2B5EF4-FFF2-40B4-BE49-F238E27FC236}">
                  <a16:creationId xmlns:a16="http://schemas.microsoft.com/office/drawing/2014/main" id="{4F292F5E-361E-4876-BDD7-91AC62317E44}"/>
                </a:ext>
              </a:extLst>
            </p:cNvPr>
            <p:cNvSpPr/>
            <p:nvPr/>
          </p:nvSpPr>
          <p:spPr>
            <a:xfrm rot="16200000">
              <a:off x="5600700" y="1616531"/>
              <a:ext cx="990600" cy="2634337"/>
            </a:xfrm>
            <a:prstGeom prst="rightBrace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90122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DE4B5-4589-4137-9D9F-4E4A28617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Today’s Papers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9E1EC0-9C6E-4E63-B216-7A08867FD8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Berman and </a:t>
            </a:r>
            <a:r>
              <a:rPr lang="en-US" dirty="0" err="1">
                <a:solidFill>
                  <a:srgbClr val="7030A0"/>
                </a:solidFill>
              </a:rPr>
              <a:t>Hovland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3DCC74-CC3A-4DBC-898A-256FEFBE595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UK</a:t>
            </a:r>
          </a:p>
          <a:p>
            <a:r>
              <a:rPr lang="en-US" dirty="0"/>
              <a:t>Changes in public expenditures on social welfare and health at the local authority level</a:t>
            </a:r>
          </a:p>
          <a:p>
            <a:r>
              <a:rPr lang="en-US" dirty="0"/>
              <a:t>Mortality and life expectancy</a:t>
            </a:r>
          </a:p>
          <a:p>
            <a:r>
              <a:rPr lang="en-US" dirty="0"/>
              <a:t>Effects on drug-related poisonings and ambulance times</a:t>
            </a:r>
          </a:p>
          <a:p>
            <a:r>
              <a:rPr lang="en-US" dirty="0"/>
              <a:t>MVPF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D928E2-591B-43C0-B520-26286BDF8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>
                <a:solidFill>
                  <a:srgbClr val="7030A0"/>
                </a:solidFill>
              </a:rPr>
              <a:t>Szklo</a:t>
            </a:r>
            <a:r>
              <a:rPr lang="en-US" dirty="0">
                <a:solidFill>
                  <a:srgbClr val="7030A0"/>
                </a:solidFill>
              </a:rPr>
              <a:t>, Clarke, Rocha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6330F9-84AF-477C-9F15-F961C6A96EE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Brazil</a:t>
            </a:r>
          </a:p>
          <a:p>
            <a:r>
              <a:rPr lang="en-US" dirty="0"/>
              <a:t>Mandatory change in share of municipal expenditure on health</a:t>
            </a:r>
          </a:p>
          <a:p>
            <a:r>
              <a:rPr lang="en-US" dirty="0"/>
              <a:t>Changes in expenditures on infrastructure, personnel, mgmt.</a:t>
            </a:r>
          </a:p>
          <a:p>
            <a:r>
              <a:rPr lang="en-US" dirty="0"/>
              <a:t>Infant mortality outcomes</a:t>
            </a:r>
          </a:p>
          <a:p>
            <a:r>
              <a:rPr lang="en-US" dirty="0" err="1"/>
              <a:t>Mgmt</a:t>
            </a:r>
            <a:r>
              <a:rPr lang="en-US" dirty="0"/>
              <a:t> quality/corruption measures</a:t>
            </a:r>
          </a:p>
        </p:txBody>
      </p:sp>
    </p:spTree>
    <p:extLst>
      <p:ext uri="{BB962C8B-B14F-4D97-AF65-F5344CB8AC3E}">
        <p14:creationId xmlns:p14="http://schemas.microsoft.com/office/powerpoint/2010/main" val="3736985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06C24-36EE-4995-BD59-B96553F04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broadly: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F54414-9C11-4105-94C7-577A6ED91D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Commodity price insurance</a:t>
            </a:r>
          </a:p>
          <a:p>
            <a:r>
              <a:rPr lang="en-US" dirty="0"/>
              <a:t>Air routes</a:t>
            </a:r>
          </a:p>
          <a:p>
            <a:r>
              <a:rPr lang="en-US" dirty="0"/>
              <a:t>Pesticides</a:t>
            </a:r>
          </a:p>
          <a:p>
            <a:r>
              <a:rPr lang="en-US" dirty="0"/>
              <a:t>Cash transfers</a:t>
            </a:r>
          </a:p>
          <a:p>
            <a:r>
              <a:rPr lang="en-US" dirty="0"/>
              <a:t>Austerity</a:t>
            </a:r>
          </a:p>
          <a:p>
            <a:r>
              <a:rPr lang="en-US" dirty="0"/>
              <a:t>Public health spending</a:t>
            </a:r>
          </a:p>
          <a:p>
            <a:r>
              <a:rPr lang="en-US" dirty="0"/>
              <a:t>Indirectly – social security </a:t>
            </a:r>
          </a:p>
          <a:p>
            <a:endParaRPr lang="en-US" dirty="0"/>
          </a:p>
          <a:p>
            <a:r>
              <a:rPr lang="en-US" dirty="0"/>
              <a:t>How can this research inform policy?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Policy is forward-looking; research is backward looking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29289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74B85-AD89-4EBF-9864-4F98403AD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</a:rPr>
              <a:t>Given what is known now, what will happen if policy X is implemented?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0C40B1-8239-4662-B970-FA365F83C5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1056" y="1722664"/>
            <a:ext cx="6179094" cy="3707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824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765E6-D7FD-4EA4-B88E-1A983B516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Grossman Model</a:t>
            </a:r>
            <a:br>
              <a:rPr lang="en-US" dirty="0"/>
            </a:br>
            <a:r>
              <a:rPr lang="en-US" dirty="0"/>
              <a:t>(1972)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7F55C-1A41-445D-98F5-1C4897D5A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76799" y="945500"/>
            <a:ext cx="6681627" cy="4164400"/>
          </a:xfrm>
        </p:spPr>
        <p:txBody>
          <a:bodyPr/>
          <a:lstStyle/>
          <a:p>
            <a:r>
              <a:rPr lang="en-US" sz="2000" dirty="0"/>
              <a:t>Individual health at a point in time is a flow derived from the stock of </a:t>
            </a:r>
            <a:r>
              <a:rPr lang="en-US" sz="2000" dirty="0" err="1"/>
              <a:t>health</a:t>
            </a:r>
            <a:r>
              <a:rPr lang="en-US" sz="2000" baseline="-25000" dirty="0" err="1"/>
              <a:t>t</a:t>
            </a:r>
            <a:r>
              <a:rPr lang="en-US" sz="2000" baseline="-25000" dirty="0"/>
              <a:t>=x</a:t>
            </a:r>
          </a:p>
          <a:p>
            <a:r>
              <a:rPr lang="en-US" sz="2000" dirty="0"/>
              <a:t>Stock of </a:t>
            </a:r>
            <a:r>
              <a:rPr lang="en-US" sz="2000" dirty="0" err="1"/>
              <a:t>health</a:t>
            </a:r>
            <a:r>
              <a:rPr lang="en-US" sz="2000" baseline="-25000" dirty="0" err="1"/>
              <a:t>t</a:t>
            </a:r>
            <a:r>
              <a:rPr lang="en-US" sz="2000" baseline="-25000" dirty="0"/>
              <a:t>=x </a:t>
            </a:r>
            <a:r>
              <a:rPr lang="en-US" sz="2000" dirty="0"/>
              <a:t>is a function of </a:t>
            </a:r>
            <a:r>
              <a:rPr lang="en-US" sz="2000" baseline="-25000" dirty="0"/>
              <a:t> </a:t>
            </a:r>
          </a:p>
          <a:p>
            <a:pPr lvl="2">
              <a:spcBef>
                <a:spcPts val="600"/>
              </a:spcBef>
            </a:pPr>
            <a:r>
              <a:rPr lang="en-US" dirty="0"/>
              <a:t>Prices of health producing (and diminishing) and non-health goods</a:t>
            </a:r>
          </a:p>
          <a:p>
            <a:pPr lvl="2">
              <a:spcBef>
                <a:spcPts val="600"/>
              </a:spcBef>
            </a:pPr>
            <a:r>
              <a:rPr lang="en-US" dirty="0"/>
              <a:t>Individual (education) technology</a:t>
            </a:r>
          </a:p>
          <a:p>
            <a:pPr lvl="2">
              <a:spcBef>
                <a:spcPts val="600"/>
              </a:spcBef>
            </a:pPr>
            <a:r>
              <a:rPr lang="en-US" dirty="0"/>
              <a:t>Wage</a:t>
            </a:r>
          </a:p>
          <a:p>
            <a:pPr lvl="2">
              <a:spcBef>
                <a:spcPts val="600"/>
              </a:spcBef>
            </a:pPr>
            <a:r>
              <a:rPr lang="en-US" dirty="0"/>
              <a:t>Depreciation rate (increasing function of age)</a:t>
            </a:r>
          </a:p>
          <a:p>
            <a:pPr marL="1405431" lvl="2" indent="0">
              <a:spcBef>
                <a:spcPts val="600"/>
              </a:spcBef>
              <a:buNone/>
            </a:pPr>
            <a:endParaRPr lang="en-US" dirty="0"/>
          </a:p>
          <a:p>
            <a:pPr lvl="2">
              <a:spcBef>
                <a:spcPts val="600"/>
              </a:spcBef>
            </a:pPr>
            <a:endParaRPr lang="en-US" dirty="0"/>
          </a:p>
          <a:p>
            <a:pPr marL="914400" lvl="2" indent="0">
              <a:spcBef>
                <a:spcPts val="600"/>
              </a:spcBef>
              <a:buNone/>
            </a:pPr>
            <a:r>
              <a:rPr lang="en-US" dirty="0"/>
              <a:t>For all t&lt;=x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937716-D4DC-4F73-849B-0EF20EF74951}"/>
              </a:ext>
            </a:extLst>
          </p:cNvPr>
          <p:cNvSpPr txBox="1"/>
          <p:nvPr/>
        </p:nvSpPr>
        <p:spPr>
          <a:xfrm>
            <a:off x="6327321" y="4543852"/>
            <a:ext cx="249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 Public Goods</a:t>
            </a:r>
          </a:p>
        </p:txBody>
      </p:sp>
    </p:spTree>
    <p:extLst>
      <p:ext uri="{BB962C8B-B14F-4D97-AF65-F5344CB8AC3E}">
        <p14:creationId xmlns:p14="http://schemas.microsoft.com/office/powerpoint/2010/main" val="1100664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E2B78CA-6414-402A-BDB6-55B2A5186988}"/>
              </a:ext>
            </a:extLst>
          </p:cNvPr>
          <p:cNvGraphicFramePr/>
          <p:nvPr>
            <p:extLst/>
          </p:nvPr>
        </p:nvGraphicFramePr>
        <p:xfrm>
          <a:off x="978807" y="710292"/>
          <a:ext cx="6475186" cy="46442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D6A4565-ADE3-4847-924A-725BD76D66D0}"/>
              </a:ext>
            </a:extLst>
          </p:cNvPr>
          <p:cNvSpPr txBox="1"/>
          <p:nvPr/>
        </p:nvSpPr>
        <p:spPr>
          <a:xfrm>
            <a:off x="7290708" y="1812472"/>
            <a:ext cx="43678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/>
              <a:t>Theory of production – non-linearities throughout</a:t>
            </a:r>
          </a:p>
          <a:p>
            <a:pPr marL="457200" indent="-457200">
              <a:buFontTx/>
              <a:buChar char="-"/>
            </a:pPr>
            <a:r>
              <a:rPr lang="en-US" sz="2800" dirty="0"/>
              <a:t>Depreciation – age</a:t>
            </a:r>
          </a:p>
          <a:p>
            <a:pPr marL="457200" indent="-457200">
              <a:buFontTx/>
              <a:buChar char="-"/>
            </a:pPr>
            <a:r>
              <a:rPr lang="en-US" sz="2800" dirty="0"/>
              <a:t>Effects vary at margin</a:t>
            </a:r>
          </a:p>
        </p:txBody>
      </p:sp>
    </p:spTree>
    <p:extLst>
      <p:ext uri="{BB962C8B-B14F-4D97-AF65-F5344CB8AC3E}">
        <p14:creationId xmlns:p14="http://schemas.microsoft.com/office/powerpoint/2010/main" val="259497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4875243-B0CD-4332-B7C7-A9EED5BFFD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3913"/>
            <a:ext cx="12192000" cy="635017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C53678C-DCA6-43E0-85E1-F1E15DF78B5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286990"/>
            <a:ext cx="12192000" cy="628401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D1B9E96-34B2-494A-B34D-6ABE27F0A6B9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222761"/>
            <a:ext cx="12192000" cy="634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59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765E6-D7FD-4EA4-B88E-1A983B516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Grossman Model</a:t>
            </a:r>
            <a:br>
              <a:rPr lang="en-US" dirty="0"/>
            </a:br>
            <a:r>
              <a:rPr lang="en-US" dirty="0"/>
              <a:t>(1972)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7F55C-1A41-445D-98F5-1C4897D5A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76799" y="945500"/>
            <a:ext cx="6681627" cy="4164400"/>
          </a:xfrm>
        </p:spPr>
        <p:txBody>
          <a:bodyPr/>
          <a:lstStyle/>
          <a:p>
            <a:r>
              <a:rPr lang="en-US" sz="2000" dirty="0"/>
              <a:t>Individual health at a point in time is a flow derived from the stock of </a:t>
            </a:r>
            <a:r>
              <a:rPr lang="en-US" sz="2000" dirty="0" err="1"/>
              <a:t>health</a:t>
            </a:r>
            <a:r>
              <a:rPr lang="en-US" sz="2000" baseline="-25000" dirty="0" err="1"/>
              <a:t>t</a:t>
            </a:r>
            <a:r>
              <a:rPr lang="en-US" sz="2000" baseline="-25000" dirty="0"/>
              <a:t>=x</a:t>
            </a:r>
          </a:p>
          <a:p>
            <a:r>
              <a:rPr lang="en-US" sz="2000" dirty="0"/>
              <a:t>Stock of </a:t>
            </a:r>
            <a:r>
              <a:rPr lang="en-US" sz="2000" dirty="0" err="1"/>
              <a:t>health</a:t>
            </a:r>
            <a:r>
              <a:rPr lang="en-US" sz="2000" baseline="-25000" dirty="0" err="1"/>
              <a:t>t</a:t>
            </a:r>
            <a:r>
              <a:rPr lang="en-US" sz="2000" baseline="-25000" dirty="0"/>
              <a:t>=x </a:t>
            </a:r>
            <a:r>
              <a:rPr lang="en-US" sz="2000" dirty="0"/>
              <a:t>is a function of </a:t>
            </a:r>
            <a:r>
              <a:rPr lang="en-US" sz="2000" baseline="-25000" dirty="0"/>
              <a:t> </a:t>
            </a:r>
          </a:p>
          <a:p>
            <a:pPr lvl="2">
              <a:spcBef>
                <a:spcPts val="600"/>
              </a:spcBef>
            </a:pPr>
            <a:r>
              <a:rPr lang="en-US" dirty="0"/>
              <a:t>Prices of health producing (and diminishing) and non-health goods</a:t>
            </a:r>
          </a:p>
          <a:p>
            <a:pPr lvl="2">
              <a:spcBef>
                <a:spcPts val="600"/>
              </a:spcBef>
            </a:pPr>
            <a:r>
              <a:rPr lang="en-US" dirty="0"/>
              <a:t>Individual (education) technology</a:t>
            </a:r>
          </a:p>
          <a:p>
            <a:pPr lvl="2">
              <a:spcBef>
                <a:spcPts val="600"/>
              </a:spcBef>
            </a:pPr>
            <a:r>
              <a:rPr lang="en-US" dirty="0"/>
              <a:t>Wage</a:t>
            </a:r>
          </a:p>
          <a:p>
            <a:pPr lvl="2">
              <a:spcBef>
                <a:spcPts val="600"/>
              </a:spcBef>
            </a:pPr>
            <a:r>
              <a:rPr lang="en-US" dirty="0"/>
              <a:t>Depreciation rate (increasing function of age)</a:t>
            </a:r>
          </a:p>
          <a:p>
            <a:pPr marL="1405431" lvl="2" indent="0">
              <a:spcBef>
                <a:spcPts val="600"/>
              </a:spcBef>
              <a:buNone/>
            </a:pPr>
            <a:endParaRPr lang="en-US" dirty="0"/>
          </a:p>
          <a:p>
            <a:pPr lvl="2">
              <a:spcBef>
                <a:spcPts val="600"/>
              </a:spcBef>
            </a:pPr>
            <a:endParaRPr lang="en-US" dirty="0"/>
          </a:p>
          <a:p>
            <a:pPr marL="914400" lvl="2" indent="0">
              <a:spcBef>
                <a:spcPts val="600"/>
              </a:spcBef>
              <a:buNone/>
            </a:pPr>
            <a:r>
              <a:rPr lang="en-US" dirty="0"/>
              <a:t>For all t&lt;=x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937716-D4DC-4F73-849B-0EF20EF74951}"/>
              </a:ext>
            </a:extLst>
          </p:cNvPr>
          <p:cNvSpPr txBox="1"/>
          <p:nvPr/>
        </p:nvSpPr>
        <p:spPr>
          <a:xfrm>
            <a:off x="6327321" y="4543852"/>
            <a:ext cx="249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 Public Goods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5D1C22-8C40-4C83-94AF-4262DCD6A140}"/>
              </a:ext>
            </a:extLst>
          </p:cNvPr>
          <p:cNvSpPr txBox="1"/>
          <p:nvPr/>
        </p:nvSpPr>
        <p:spPr>
          <a:xfrm>
            <a:off x="6327320" y="5009820"/>
            <a:ext cx="5568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 </a:t>
            </a:r>
            <a:r>
              <a:rPr lang="en-US" sz="2000" dirty="0">
                <a:solidFill>
                  <a:srgbClr val="7030A0"/>
                </a:solidFill>
              </a:rPr>
              <a:t>Technological Frontier (Newhouse, 1992)</a:t>
            </a:r>
          </a:p>
        </p:txBody>
      </p:sp>
    </p:spTree>
    <p:extLst>
      <p:ext uri="{BB962C8B-B14F-4D97-AF65-F5344CB8AC3E}">
        <p14:creationId xmlns:p14="http://schemas.microsoft.com/office/powerpoint/2010/main" val="3313642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F6ADD-9C12-4D6E-9B99-6E135EA6B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0832" y="894700"/>
            <a:ext cx="10368103" cy="656698"/>
          </a:xfrm>
        </p:spPr>
        <p:txBody>
          <a:bodyPr/>
          <a:lstStyle/>
          <a:p>
            <a:r>
              <a:rPr lang="en-US" dirty="0"/>
              <a:t>Age*Period*Cohort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735952-8450-4E26-9329-FACCF2C03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19849" y="1771833"/>
            <a:ext cx="9328935" cy="3558502"/>
          </a:xfrm>
        </p:spPr>
        <p:txBody>
          <a:bodyPr>
            <a:normAutofit fontScale="25000" lnSpcReduction="20000"/>
          </a:bodyPr>
          <a:lstStyle/>
          <a:p>
            <a:r>
              <a:rPr lang="en-US" sz="8000" dirty="0"/>
              <a:t>Health flow at a point in time:</a:t>
            </a:r>
          </a:p>
          <a:p>
            <a:pPr lvl="1">
              <a:spcBef>
                <a:spcPts val="0"/>
              </a:spcBef>
            </a:pPr>
            <a:r>
              <a:rPr lang="en-US" sz="8000" dirty="0"/>
              <a:t>Age effects – via depreciation rate </a:t>
            </a:r>
          </a:p>
          <a:p>
            <a:pPr lvl="1">
              <a:spcBef>
                <a:spcPts val="0"/>
              </a:spcBef>
            </a:pPr>
            <a:r>
              <a:rPr lang="en-US" sz="8000" dirty="0"/>
              <a:t>Period effects – via measures of prices, technologies, etc. at time = t</a:t>
            </a:r>
          </a:p>
          <a:p>
            <a:pPr lvl="1">
              <a:spcBef>
                <a:spcPts val="0"/>
              </a:spcBef>
            </a:pPr>
            <a:r>
              <a:rPr lang="en-US" sz="8000" dirty="0"/>
              <a:t>Cohort effects – via stock (influenza, smoking, LBW tech)</a:t>
            </a:r>
          </a:p>
          <a:p>
            <a:r>
              <a:rPr lang="en-US" sz="8000" dirty="0"/>
              <a:t>Impact of policy at time t on health depends on stock </a:t>
            </a:r>
          </a:p>
          <a:p>
            <a:pPr lvl="1">
              <a:spcBef>
                <a:spcPts val="0"/>
              </a:spcBef>
            </a:pPr>
            <a:r>
              <a:rPr lang="en-US" sz="8000" dirty="0"/>
              <a:t>Affects health consumption and investments differently by age</a:t>
            </a:r>
          </a:p>
          <a:p>
            <a:pPr lvl="1">
              <a:spcBef>
                <a:spcPts val="0"/>
              </a:spcBef>
            </a:pPr>
            <a:r>
              <a:rPr lang="en-US" sz="8000" dirty="0"/>
              <a:t>Depends on the technologies and all prices at time  = t</a:t>
            </a:r>
          </a:p>
          <a:p>
            <a:pPr lvl="1">
              <a:spcBef>
                <a:spcPts val="0"/>
              </a:spcBef>
            </a:pPr>
            <a:r>
              <a:rPr lang="en-US" sz="8000" dirty="0"/>
              <a:t>Depends on all previous info re stock</a:t>
            </a:r>
          </a:p>
          <a:p>
            <a:r>
              <a:rPr lang="en-US" sz="8000" dirty="0"/>
              <a:t>Interactions among all these effects (e.g., HIV)</a:t>
            </a:r>
          </a:p>
          <a:p>
            <a:pPr lvl="1">
              <a:spcBef>
                <a:spcPts val="0"/>
              </a:spcBef>
            </a:pPr>
            <a:r>
              <a:rPr lang="en-US" sz="8000" dirty="0"/>
              <a:t>Technology at t responds differentially to different health stocks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309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672</Words>
  <Application>Microsoft Office PowerPoint</Application>
  <PresentationFormat>Widescreen</PresentationFormat>
  <Paragraphs>119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Montserrat</vt:lpstr>
      <vt:lpstr>Montserrat Black</vt:lpstr>
      <vt:lpstr>Office Theme</vt:lpstr>
      <vt:lpstr>Policy Determinants of Mortality</vt:lpstr>
      <vt:lpstr>Today’s Papers</vt:lpstr>
      <vt:lpstr>More broadly:</vt:lpstr>
      <vt:lpstr>Given what is known now, what will happen if policy X is implemented?</vt:lpstr>
      <vt:lpstr>Grossman Model (1972)</vt:lpstr>
      <vt:lpstr>PowerPoint Presentation</vt:lpstr>
      <vt:lpstr>PowerPoint Presentation</vt:lpstr>
      <vt:lpstr>Grossman Model (1972)</vt:lpstr>
      <vt:lpstr>Age*Period*Cohort</vt:lpstr>
      <vt:lpstr>Implications for Research Design</vt:lpstr>
      <vt:lpstr>What can be done?</vt:lpstr>
      <vt:lpstr>Improve comparability:  Input, Outcome, and Relationship Measures</vt:lpstr>
      <vt:lpstr>Mechanisms</vt:lpstr>
      <vt:lpstr>State- and Period-dependent Counterfactuals</vt:lpstr>
      <vt:lpstr>Compare effect sizes 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sg162</dc:creator>
  <cp:lastModifiedBy>sg162</cp:lastModifiedBy>
  <cp:revision>25</cp:revision>
  <cp:lastPrinted>2025-01-10T13:52:41Z</cp:lastPrinted>
  <dcterms:created xsi:type="dcterms:W3CDTF">2025-01-09T23:26:39Z</dcterms:created>
  <dcterms:modified xsi:type="dcterms:W3CDTF">2025-01-10T16:29:08Z</dcterms:modified>
</cp:coreProperties>
</file>