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60" r:id="rId1"/>
  </p:sldMasterIdLst>
  <p:notesMasterIdLst>
    <p:notesMasterId r:id="rId21"/>
  </p:notesMasterIdLst>
  <p:sldIdLst>
    <p:sldId id="256" r:id="rId2"/>
    <p:sldId id="2664" r:id="rId3"/>
    <p:sldId id="312" r:id="rId4"/>
    <p:sldId id="2678" r:id="rId5"/>
    <p:sldId id="331" r:id="rId6"/>
    <p:sldId id="2679" r:id="rId7"/>
    <p:sldId id="2681" r:id="rId8"/>
    <p:sldId id="2682" r:id="rId9"/>
    <p:sldId id="2683" r:id="rId10"/>
    <p:sldId id="2686" r:id="rId11"/>
    <p:sldId id="2687" r:id="rId12"/>
    <p:sldId id="2684" r:id="rId13"/>
    <p:sldId id="2694" r:id="rId14"/>
    <p:sldId id="2688" r:id="rId15"/>
    <p:sldId id="2690" r:id="rId16"/>
    <p:sldId id="2689" r:id="rId17"/>
    <p:sldId id="2691" r:id="rId18"/>
    <p:sldId id="2693" r:id="rId19"/>
    <p:sldId id="2692"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4512E40-110B-8904-D80C-666EF33A24BF}" name="Adriana Lleras-Muney" initials="" userId="S::alleras@SS.ucla.edu::ab8cd1d8-2afb-4a8f-bdb5-b0dd3e174c2f"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Aizer, Anna" initials="AA" lastIdx="4" clrIdx="0">
    <p:extLst>
      <p:ext uri="{19B8F6BF-5375-455C-9EA6-DF929625EA0E}">
        <p15:presenceInfo xmlns:p15="http://schemas.microsoft.com/office/powerpoint/2012/main" userId="S-1-5-21-117609710-602162358-682003330-3641" providerId="AD"/>
      </p:ext>
    </p:extLst>
  </p:cmAuthor>
  <p:cmAuthor id="2" name="Adriana Lleras-Muney" initials="ALM" lastIdx="4" clrIdx="1">
    <p:extLst>
      <p:ext uri="{19B8F6BF-5375-455C-9EA6-DF929625EA0E}">
        <p15:presenceInfo xmlns:p15="http://schemas.microsoft.com/office/powerpoint/2012/main" userId="S::alleras@ss.ucla.edu::ab8cd1d8-2afb-4a8f-bdb5-b0dd3e174c2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D991F"/>
    <a:srgbClr val="24411D"/>
    <a:srgbClr val="21471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862" autoAdjust="0"/>
    <p:restoredTop sz="94589"/>
  </p:normalViewPr>
  <p:slideViewPr>
    <p:cSldViewPr>
      <p:cViewPr varScale="1">
        <p:scale>
          <a:sx n="120" d="100"/>
          <a:sy n="120" d="100"/>
        </p:scale>
        <p:origin x="1288" y="184"/>
      </p:cViewPr>
      <p:guideLst>
        <p:guide orient="horz" pos="2160"/>
        <p:guide pos="2880"/>
      </p:guideLst>
    </p:cSldViewPr>
  </p:slideViewPr>
  <p:notesTextViewPr>
    <p:cViewPr>
      <p:scale>
        <a:sx n="1" d="1"/>
        <a:sy n="1" d="1"/>
      </p:scale>
      <p:origin x="0" y="0"/>
    </p:cViewPr>
  </p:notesTextViewPr>
  <p:sorterViewPr>
    <p:cViewPr>
      <p:scale>
        <a:sx n="100" d="100"/>
        <a:sy n="100" d="100"/>
      </p:scale>
      <p:origin x="0" y="-12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 Id="rId27" Type="http://schemas.microsoft.com/office/2018/10/relationships/authors" Target="author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david\Dropbox\Underlying%20Cause%20of%20Death,%201999-2020.txt"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Change in Mortality Rate by Race/Ethnicity and Age</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scatterChart>
        <c:scatterStyle val="lineMarker"/>
        <c:varyColors val="0"/>
        <c:ser>
          <c:idx val="0"/>
          <c:order val="0"/>
          <c:tx>
            <c:v>White</c:v>
          </c:tx>
          <c:spPr>
            <a:ln w="38100" cap="rnd">
              <a:noFill/>
              <a:round/>
            </a:ln>
            <a:effectLst/>
          </c:spPr>
          <c:marker>
            <c:symbol val="circle"/>
            <c:size val="5"/>
            <c:spPr>
              <a:solidFill>
                <a:schemeClr val="accent1"/>
              </a:solidFill>
              <a:ln w="9525">
                <a:solidFill>
                  <a:schemeClr val="accent4">
                    <a:lumMod val="75000"/>
                  </a:schemeClr>
                </a:solidFill>
              </a:ln>
              <a:effectLst/>
            </c:spPr>
          </c:marker>
          <c:xVal>
            <c:numRef>
              <c:f>'Underlying Cause of Death, 1999'!$L$14:$L$24</c:f>
              <c:numCache>
                <c:formatCode>General</c:formatCode>
                <c:ptCount val="11"/>
                <c:pt idx="0">
                  <c:v>0.74237059517787896</c:v>
                </c:pt>
                <c:pt idx="1">
                  <c:v>0.69102990033222589</c:v>
                </c:pt>
                <c:pt idx="2">
                  <c:v>0.72832369942196529</c:v>
                </c:pt>
                <c:pt idx="3">
                  <c:v>0.88259668508287281</c:v>
                </c:pt>
                <c:pt idx="4">
                  <c:v>1.4589266155531215</c:v>
                </c:pt>
                <c:pt idx="5">
                  <c:v>1.1782902137232845</c:v>
                </c:pt>
                <c:pt idx="6">
                  <c:v>1.0647444298820445</c:v>
                </c:pt>
                <c:pt idx="7">
                  <c:v>0.92733347254124043</c:v>
                </c:pt>
                <c:pt idx="8">
                  <c:v>0.73425619834710742</c:v>
                </c:pt>
                <c:pt idx="9">
                  <c:v>0.77897130860741781</c:v>
                </c:pt>
                <c:pt idx="10">
                  <c:v>0.88765645476819055</c:v>
                </c:pt>
              </c:numCache>
            </c:numRef>
          </c:xVal>
          <c:yVal>
            <c:numRef>
              <c:f>'Underlying Cause of Death, 1999'!$C$14:$C$24</c:f>
              <c:numCache>
                <c:formatCode>General</c:formatCode>
                <c:ptCount val="11"/>
                <c:pt idx="0">
                  <c:v>1</c:v>
                </c:pt>
                <c:pt idx="1">
                  <c:v>2</c:v>
                </c:pt>
                <c:pt idx="2">
                  <c:v>3</c:v>
                </c:pt>
                <c:pt idx="3">
                  <c:v>4</c:v>
                </c:pt>
                <c:pt idx="4">
                  <c:v>5</c:v>
                </c:pt>
                <c:pt idx="5">
                  <c:v>6</c:v>
                </c:pt>
                <c:pt idx="6">
                  <c:v>7</c:v>
                </c:pt>
                <c:pt idx="7">
                  <c:v>8</c:v>
                </c:pt>
                <c:pt idx="8">
                  <c:v>9</c:v>
                </c:pt>
                <c:pt idx="9">
                  <c:v>10</c:v>
                </c:pt>
                <c:pt idx="10">
                  <c:v>11</c:v>
                </c:pt>
              </c:numCache>
            </c:numRef>
          </c:yVal>
          <c:smooth val="0"/>
          <c:extLst>
            <c:ext xmlns:c16="http://schemas.microsoft.com/office/drawing/2014/chart" uri="{C3380CC4-5D6E-409C-BE32-E72D297353CC}">
              <c16:uniqueId val="{00000000-2C66-4AB9-8DE2-CBA6F79EF98A}"/>
            </c:ext>
          </c:extLst>
        </c:ser>
        <c:ser>
          <c:idx val="1"/>
          <c:order val="1"/>
          <c:tx>
            <c:v>Black</c:v>
          </c:tx>
          <c:spPr>
            <a:ln w="25400" cap="rnd">
              <a:noFill/>
              <a:round/>
            </a:ln>
            <a:effectLst/>
          </c:spPr>
          <c:marker>
            <c:symbol val="triangle"/>
            <c:size val="5"/>
            <c:spPr>
              <a:solidFill>
                <a:schemeClr val="tx1"/>
              </a:solidFill>
              <a:ln w="9525">
                <a:solidFill>
                  <a:schemeClr val="tx1"/>
                </a:solidFill>
              </a:ln>
              <a:effectLst/>
            </c:spPr>
          </c:marker>
          <c:xVal>
            <c:numRef>
              <c:f>'Underlying Cause of Death, 1999'!$L$3:$L$13</c:f>
              <c:numCache>
                <c:formatCode>General</c:formatCode>
                <c:ptCount val="11"/>
                <c:pt idx="0">
                  <c:v>0.72599655674745067</c:v>
                </c:pt>
                <c:pt idx="1">
                  <c:v>0.71794871794871795</c:v>
                </c:pt>
                <c:pt idx="2">
                  <c:v>0.7599999999999999</c:v>
                </c:pt>
                <c:pt idx="3">
                  <c:v>0.90996015936254981</c:v>
                </c:pt>
                <c:pt idx="4">
                  <c:v>0.9806384092098378</c:v>
                </c:pt>
                <c:pt idx="5">
                  <c:v>0.81745821172724875</c:v>
                </c:pt>
                <c:pt idx="6">
                  <c:v>0.73528304255052079</c:v>
                </c:pt>
                <c:pt idx="7">
                  <c:v>0.77469227567342569</c:v>
                </c:pt>
                <c:pt idx="8">
                  <c:v>0.70820668693009114</c:v>
                </c:pt>
                <c:pt idx="9">
                  <c:v>0.72342551503218033</c:v>
                </c:pt>
                <c:pt idx="10">
                  <c:v>0.7998409617769151</c:v>
                </c:pt>
              </c:numCache>
            </c:numRef>
          </c:xVal>
          <c:yVal>
            <c:numRef>
              <c:f>'Underlying Cause of Death, 1999'!$C$14:$C$24</c:f>
              <c:numCache>
                <c:formatCode>General</c:formatCode>
                <c:ptCount val="11"/>
                <c:pt idx="0">
                  <c:v>1</c:v>
                </c:pt>
                <c:pt idx="1">
                  <c:v>2</c:v>
                </c:pt>
                <c:pt idx="2">
                  <c:v>3</c:v>
                </c:pt>
                <c:pt idx="3">
                  <c:v>4</c:v>
                </c:pt>
                <c:pt idx="4">
                  <c:v>5</c:v>
                </c:pt>
                <c:pt idx="5">
                  <c:v>6</c:v>
                </c:pt>
                <c:pt idx="6">
                  <c:v>7</c:v>
                </c:pt>
                <c:pt idx="7">
                  <c:v>8</c:v>
                </c:pt>
                <c:pt idx="8">
                  <c:v>9</c:v>
                </c:pt>
                <c:pt idx="9">
                  <c:v>10</c:v>
                </c:pt>
                <c:pt idx="10">
                  <c:v>11</c:v>
                </c:pt>
              </c:numCache>
            </c:numRef>
          </c:yVal>
          <c:smooth val="0"/>
          <c:extLst>
            <c:ext xmlns:c16="http://schemas.microsoft.com/office/drawing/2014/chart" uri="{C3380CC4-5D6E-409C-BE32-E72D297353CC}">
              <c16:uniqueId val="{00000001-2C66-4AB9-8DE2-CBA6F79EF98A}"/>
            </c:ext>
          </c:extLst>
        </c:ser>
        <c:ser>
          <c:idx val="2"/>
          <c:order val="2"/>
          <c:tx>
            <c:v>Hispanic</c:v>
          </c:tx>
          <c:spPr>
            <a:ln w="25400" cap="rnd">
              <a:noFill/>
              <a:round/>
            </a:ln>
            <a:effectLst/>
          </c:spPr>
          <c:marker>
            <c:symbol val="diamond"/>
            <c:size val="5"/>
            <c:spPr>
              <a:solidFill>
                <a:srgbClr val="FF0000"/>
              </a:solidFill>
              <a:ln w="9525">
                <a:solidFill>
                  <a:srgbClr val="FF0000"/>
                </a:solidFill>
              </a:ln>
              <a:effectLst/>
            </c:spPr>
          </c:marker>
          <c:xVal>
            <c:numRef>
              <c:f>'Underlying Cause of Death, 1999'!$L$25:$L$35</c:f>
              <c:numCache>
                <c:formatCode>General</c:formatCode>
                <c:ptCount val="11"/>
                <c:pt idx="0">
                  <c:v>0.80232956491949303</c:v>
                </c:pt>
                <c:pt idx="1">
                  <c:v>0.60841423948220075</c:v>
                </c:pt>
                <c:pt idx="2">
                  <c:v>0.71794871794871795</c:v>
                </c:pt>
                <c:pt idx="3">
                  <c:v>0.85834502103786825</c:v>
                </c:pt>
                <c:pt idx="4">
                  <c:v>1.1380116959064328</c:v>
                </c:pt>
                <c:pt idx="5">
                  <c:v>0.87104930467762343</c:v>
                </c:pt>
                <c:pt idx="6">
                  <c:v>0.80252100840336127</c:v>
                </c:pt>
                <c:pt idx="7">
                  <c:v>0.8124916943521594</c:v>
                </c:pt>
                <c:pt idx="8">
                  <c:v>0.71397733405288721</c:v>
                </c:pt>
                <c:pt idx="9">
                  <c:v>0.74381929619172238</c:v>
                </c:pt>
                <c:pt idx="10">
                  <c:v>0.78647385838280826</c:v>
                </c:pt>
              </c:numCache>
            </c:numRef>
          </c:xVal>
          <c:yVal>
            <c:numRef>
              <c:f>'Underlying Cause of Death, 1999'!$C$14:$C$24</c:f>
              <c:numCache>
                <c:formatCode>General</c:formatCode>
                <c:ptCount val="11"/>
                <c:pt idx="0">
                  <c:v>1</c:v>
                </c:pt>
                <c:pt idx="1">
                  <c:v>2</c:v>
                </c:pt>
                <c:pt idx="2">
                  <c:v>3</c:v>
                </c:pt>
                <c:pt idx="3">
                  <c:v>4</c:v>
                </c:pt>
                <c:pt idx="4">
                  <c:v>5</c:v>
                </c:pt>
                <c:pt idx="5">
                  <c:v>6</c:v>
                </c:pt>
                <c:pt idx="6">
                  <c:v>7</c:v>
                </c:pt>
                <c:pt idx="7">
                  <c:v>8</c:v>
                </c:pt>
                <c:pt idx="8">
                  <c:v>9</c:v>
                </c:pt>
                <c:pt idx="9">
                  <c:v>10</c:v>
                </c:pt>
                <c:pt idx="10">
                  <c:v>11</c:v>
                </c:pt>
              </c:numCache>
            </c:numRef>
          </c:yVal>
          <c:smooth val="0"/>
          <c:extLst>
            <c:ext xmlns:c16="http://schemas.microsoft.com/office/drawing/2014/chart" uri="{C3380CC4-5D6E-409C-BE32-E72D297353CC}">
              <c16:uniqueId val="{00000002-2C66-4AB9-8DE2-CBA6F79EF98A}"/>
            </c:ext>
          </c:extLst>
        </c:ser>
        <c:ser>
          <c:idx val="3"/>
          <c:order val="3"/>
          <c:spPr>
            <a:ln w="25400" cap="rnd">
              <a:solidFill>
                <a:schemeClr val="tx1"/>
              </a:solidFill>
              <a:round/>
            </a:ln>
            <a:effectLst/>
          </c:spPr>
          <c:marker>
            <c:symbol val="none"/>
          </c:marker>
          <c:xVal>
            <c:numRef>
              <c:f>'Underlying Cause of Death, 1999'!$M$14:$M$24</c:f>
              <c:numCache>
                <c:formatCode>General</c:formatCode>
                <c:ptCount val="11"/>
                <c:pt idx="0">
                  <c:v>1</c:v>
                </c:pt>
                <c:pt idx="1">
                  <c:v>1</c:v>
                </c:pt>
                <c:pt idx="2">
                  <c:v>1</c:v>
                </c:pt>
                <c:pt idx="3">
                  <c:v>1</c:v>
                </c:pt>
                <c:pt idx="4">
                  <c:v>1</c:v>
                </c:pt>
                <c:pt idx="5">
                  <c:v>1</c:v>
                </c:pt>
                <c:pt idx="6">
                  <c:v>1</c:v>
                </c:pt>
                <c:pt idx="7">
                  <c:v>1</c:v>
                </c:pt>
                <c:pt idx="8">
                  <c:v>1</c:v>
                </c:pt>
                <c:pt idx="9">
                  <c:v>1</c:v>
                </c:pt>
                <c:pt idx="10">
                  <c:v>1</c:v>
                </c:pt>
              </c:numCache>
            </c:numRef>
          </c:xVal>
          <c:yVal>
            <c:numRef>
              <c:f>'Underlying Cause of Death, 1999'!$C$14:$C$24</c:f>
              <c:numCache>
                <c:formatCode>General</c:formatCode>
                <c:ptCount val="11"/>
                <c:pt idx="0">
                  <c:v>1</c:v>
                </c:pt>
                <c:pt idx="1">
                  <c:v>2</c:v>
                </c:pt>
                <c:pt idx="2">
                  <c:v>3</c:v>
                </c:pt>
                <c:pt idx="3">
                  <c:v>4</c:v>
                </c:pt>
                <c:pt idx="4">
                  <c:v>5</c:v>
                </c:pt>
                <c:pt idx="5">
                  <c:v>6</c:v>
                </c:pt>
                <c:pt idx="6">
                  <c:v>7</c:v>
                </c:pt>
                <c:pt idx="7">
                  <c:v>8</c:v>
                </c:pt>
                <c:pt idx="8">
                  <c:v>9</c:v>
                </c:pt>
                <c:pt idx="9">
                  <c:v>10</c:v>
                </c:pt>
                <c:pt idx="10">
                  <c:v>11</c:v>
                </c:pt>
              </c:numCache>
            </c:numRef>
          </c:yVal>
          <c:smooth val="0"/>
          <c:extLst>
            <c:ext xmlns:c16="http://schemas.microsoft.com/office/drawing/2014/chart" uri="{C3380CC4-5D6E-409C-BE32-E72D297353CC}">
              <c16:uniqueId val="{00000003-2C66-4AB9-8DE2-CBA6F79EF98A}"/>
            </c:ext>
          </c:extLst>
        </c:ser>
        <c:ser>
          <c:idx val="4"/>
          <c:order val="4"/>
          <c:spPr>
            <a:ln w="25400" cap="rnd">
              <a:noFill/>
              <a:round/>
            </a:ln>
            <a:effectLst/>
          </c:spPr>
          <c:marker>
            <c:symbol val="none"/>
          </c:marker>
          <c:dLbls>
            <c:dLbl>
              <c:idx val="0"/>
              <c:tx>
                <c:rich>
                  <a:bodyPr/>
                  <a:lstStyle/>
                  <a:p>
                    <a:fld id="{32FD4D28-D423-3F4B-8165-B0A41FA86FA6}" type="CELLRANGE">
                      <a:rPr lang="en-US"/>
                      <a:pPr/>
                      <a:t>[CELLRANGE]</a:t>
                    </a:fld>
                    <a:endParaRPr lang="en-US"/>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4-2C66-4AB9-8DE2-CBA6F79EF98A}"/>
                </c:ext>
              </c:extLst>
            </c:dLbl>
            <c:dLbl>
              <c:idx val="1"/>
              <c:tx>
                <c:rich>
                  <a:bodyPr/>
                  <a:lstStyle/>
                  <a:p>
                    <a:fld id="{15661746-7CAB-9E41-A273-3ACF7ED2C1DD}" type="CELLRANGE">
                      <a:rPr lang="en-US"/>
                      <a:pPr/>
                      <a:t>[CELLRANGE]</a:t>
                    </a:fld>
                    <a:endParaRPr lang="en-US"/>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5-2C66-4AB9-8DE2-CBA6F79EF98A}"/>
                </c:ext>
              </c:extLst>
            </c:dLbl>
            <c:dLbl>
              <c:idx val="2"/>
              <c:tx>
                <c:rich>
                  <a:bodyPr/>
                  <a:lstStyle/>
                  <a:p>
                    <a:fld id="{17F1F653-1743-9E45-A676-139BC6D67A84}" type="CELLRANGE">
                      <a:rPr lang="en-US"/>
                      <a:pPr/>
                      <a:t>[CELLRANGE]</a:t>
                    </a:fld>
                    <a:endParaRPr lang="en-US"/>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6-2C66-4AB9-8DE2-CBA6F79EF98A}"/>
                </c:ext>
              </c:extLst>
            </c:dLbl>
            <c:dLbl>
              <c:idx val="3"/>
              <c:tx>
                <c:rich>
                  <a:bodyPr/>
                  <a:lstStyle/>
                  <a:p>
                    <a:fld id="{E71432C8-2906-8C4D-BD51-4A8FB155B876}" type="CELLRANGE">
                      <a:rPr lang="en-US"/>
                      <a:pPr/>
                      <a:t>[CELLRANGE]</a:t>
                    </a:fld>
                    <a:endParaRPr lang="en-US"/>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7-2C66-4AB9-8DE2-CBA6F79EF98A}"/>
                </c:ext>
              </c:extLst>
            </c:dLbl>
            <c:dLbl>
              <c:idx val="4"/>
              <c:tx>
                <c:rich>
                  <a:bodyPr/>
                  <a:lstStyle/>
                  <a:p>
                    <a:fld id="{540AC218-EE9F-F847-BFE3-ABAA7D049407}" type="CELLRANGE">
                      <a:rPr lang="en-US"/>
                      <a:pPr/>
                      <a:t>[CELLRANGE]</a:t>
                    </a:fld>
                    <a:endParaRPr lang="en-US"/>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8-2C66-4AB9-8DE2-CBA6F79EF98A}"/>
                </c:ext>
              </c:extLst>
            </c:dLbl>
            <c:dLbl>
              <c:idx val="5"/>
              <c:tx>
                <c:rich>
                  <a:bodyPr/>
                  <a:lstStyle/>
                  <a:p>
                    <a:fld id="{5952367A-9784-1C41-BD17-6FB1503A5CE7}" type="CELLRANGE">
                      <a:rPr lang="en-US"/>
                      <a:pPr/>
                      <a:t>[CELLRANGE]</a:t>
                    </a:fld>
                    <a:endParaRPr lang="en-US"/>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9-2C66-4AB9-8DE2-CBA6F79EF98A}"/>
                </c:ext>
              </c:extLst>
            </c:dLbl>
            <c:dLbl>
              <c:idx val="6"/>
              <c:tx>
                <c:rich>
                  <a:bodyPr/>
                  <a:lstStyle/>
                  <a:p>
                    <a:fld id="{8F2DFCD3-31C2-614D-A658-D8ED1FC67E4F}" type="CELLRANGE">
                      <a:rPr lang="en-US"/>
                      <a:pPr/>
                      <a:t>[CELLRANGE]</a:t>
                    </a:fld>
                    <a:endParaRPr lang="en-US"/>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A-2C66-4AB9-8DE2-CBA6F79EF98A}"/>
                </c:ext>
              </c:extLst>
            </c:dLbl>
            <c:dLbl>
              <c:idx val="7"/>
              <c:tx>
                <c:rich>
                  <a:bodyPr/>
                  <a:lstStyle/>
                  <a:p>
                    <a:fld id="{64B2F7C7-5B21-C749-A4F6-4F17883413A3}" type="CELLRANGE">
                      <a:rPr lang="en-US"/>
                      <a:pPr/>
                      <a:t>[CELLRANGE]</a:t>
                    </a:fld>
                    <a:endParaRPr lang="en-US"/>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B-2C66-4AB9-8DE2-CBA6F79EF98A}"/>
                </c:ext>
              </c:extLst>
            </c:dLbl>
            <c:dLbl>
              <c:idx val="8"/>
              <c:tx>
                <c:rich>
                  <a:bodyPr/>
                  <a:lstStyle/>
                  <a:p>
                    <a:fld id="{957E1BB8-93AC-F948-B06C-B65BC3815E56}" type="CELLRANGE">
                      <a:rPr lang="en-US"/>
                      <a:pPr/>
                      <a:t>[CELLRANGE]</a:t>
                    </a:fld>
                    <a:endParaRPr lang="en-US"/>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C-2C66-4AB9-8DE2-CBA6F79EF98A}"/>
                </c:ext>
              </c:extLst>
            </c:dLbl>
            <c:dLbl>
              <c:idx val="9"/>
              <c:tx>
                <c:rich>
                  <a:bodyPr/>
                  <a:lstStyle/>
                  <a:p>
                    <a:fld id="{820AA434-D7AA-6D4A-89BB-D09388C4D24B}" type="CELLRANGE">
                      <a:rPr lang="en-US"/>
                      <a:pPr/>
                      <a:t>[CELLRANGE]</a:t>
                    </a:fld>
                    <a:endParaRPr lang="en-US"/>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D-2C66-4AB9-8DE2-CBA6F79EF98A}"/>
                </c:ext>
              </c:extLst>
            </c:dLbl>
            <c:dLbl>
              <c:idx val="10"/>
              <c:tx>
                <c:rich>
                  <a:bodyPr/>
                  <a:lstStyle/>
                  <a:p>
                    <a:fld id="{2733BC61-E028-794C-870D-262856879F91}" type="CELLRANGE">
                      <a:rPr lang="en-US"/>
                      <a:pPr/>
                      <a:t>[CELLRANGE]</a:t>
                    </a:fld>
                    <a:endParaRPr lang="en-US"/>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E-2C66-4AB9-8DE2-CBA6F79EF98A}"/>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xVal>
            <c:numRef>
              <c:f>'Underlying Cause of Death, 1999'!$N$14:$N$24</c:f>
              <c:numCache>
                <c:formatCode>General</c:formatCode>
                <c:ptCount val="11"/>
                <c:pt idx="0">
                  <c:v>1.6</c:v>
                </c:pt>
                <c:pt idx="1">
                  <c:v>1.6</c:v>
                </c:pt>
                <c:pt idx="2">
                  <c:v>1.6</c:v>
                </c:pt>
                <c:pt idx="3">
                  <c:v>1.6</c:v>
                </c:pt>
                <c:pt idx="4">
                  <c:v>1.6</c:v>
                </c:pt>
                <c:pt idx="5">
                  <c:v>1.6</c:v>
                </c:pt>
                <c:pt idx="6">
                  <c:v>1.6</c:v>
                </c:pt>
                <c:pt idx="7">
                  <c:v>1.6</c:v>
                </c:pt>
                <c:pt idx="8">
                  <c:v>1.6</c:v>
                </c:pt>
                <c:pt idx="9">
                  <c:v>1.6</c:v>
                </c:pt>
                <c:pt idx="10">
                  <c:v>1.6</c:v>
                </c:pt>
              </c:numCache>
            </c:numRef>
          </c:xVal>
          <c:yVal>
            <c:numRef>
              <c:f>'Underlying Cause of Death, 1999'!$C$14:$C$24</c:f>
              <c:numCache>
                <c:formatCode>General</c:formatCode>
                <c:ptCount val="11"/>
                <c:pt idx="0">
                  <c:v>1</c:v>
                </c:pt>
                <c:pt idx="1">
                  <c:v>2</c:v>
                </c:pt>
                <c:pt idx="2">
                  <c:v>3</c:v>
                </c:pt>
                <c:pt idx="3">
                  <c:v>4</c:v>
                </c:pt>
                <c:pt idx="4">
                  <c:v>5</c:v>
                </c:pt>
                <c:pt idx="5">
                  <c:v>6</c:v>
                </c:pt>
                <c:pt idx="6">
                  <c:v>7</c:v>
                </c:pt>
                <c:pt idx="7">
                  <c:v>8</c:v>
                </c:pt>
                <c:pt idx="8">
                  <c:v>9</c:v>
                </c:pt>
                <c:pt idx="9">
                  <c:v>10</c:v>
                </c:pt>
                <c:pt idx="10">
                  <c:v>11</c:v>
                </c:pt>
              </c:numCache>
            </c:numRef>
          </c:yVal>
          <c:smooth val="0"/>
          <c:extLst>
            <c:ext xmlns:c15="http://schemas.microsoft.com/office/drawing/2012/chart" uri="{02D57815-91ED-43cb-92C2-25804820EDAC}">
              <c15:datalabelsRange>
                <c15:f>'Underlying Cause of Death, 1999'!$D$14:$D$24</c15:f>
                <c15:dlblRangeCache>
                  <c:ptCount val="11"/>
                  <c:pt idx="0">
                    <c:v>1</c:v>
                  </c:pt>
                  <c:pt idx="1">
                    <c:v>1-4</c:v>
                  </c:pt>
                  <c:pt idx="2">
                    <c:v>5-14</c:v>
                  </c:pt>
                  <c:pt idx="3">
                    <c:v>15-24</c:v>
                  </c:pt>
                  <c:pt idx="4">
                    <c:v>25-34</c:v>
                  </c:pt>
                  <c:pt idx="5">
                    <c:v>35-44</c:v>
                  </c:pt>
                  <c:pt idx="6">
                    <c:v>45-54</c:v>
                  </c:pt>
                  <c:pt idx="7">
                    <c:v>55-64</c:v>
                  </c:pt>
                  <c:pt idx="8">
                    <c:v>65-74</c:v>
                  </c:pt>
                  <c:pt idx="9">
                    <c:v>75-84</c:v>
                  </c:pt>
                  <c:pt idx="10">
                    <c:v>85+</c:v>
                  </c:pt>
                </c15:dlblRangeCache>
              </c15:datalabelsRange>
            </c:ext>
            <c:ext xmlns:c16="http://schemas.microsoft.com/office/drawing/2014/chart" uri="{C3380CC4-5D6E-409C-BE32-E72D297353CC}">
              <c16:uniqueId val="{0000000F-2C66-4AB9-8DE2-CBA6F79EF98A}"/>
            </c:ext>
          </c:extLst>
        </c:ser>
        <c:dLbls>
          <c:showLegendKey val="0"/>
          <c:showVal val="0"/>
          <c:showCatName val="0"/>
          <c:showSerName val="0"/>
          <c:showPercent val="0"/>
          <c:showBubbleSize val="0"/>
        </c:dLbls>
        <c:axId val="1386082448"/>
        <c:axId val="1386081968"/>
      </c:scatterChart>
      <c:valAx>
        <c:axId val="1386082448"/>
        <c:scaling>
          <c:orientation val="minMax"/>
        </c:scaling>
        <c:delete val="0"/>
        <c:axPos val="b"/>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386081968"/>
        <c:crosses val="max"/>
        <c:crossBetween val="midCat"/>
      </c:valAx>
      <c:valAx>
        <c:axId val="1386081968"/>
        <c:scaling>
          <c:orientation val="maxMin"/>
        </c:scaling>
        <c:delete val="1"/>
        <c:axPos val="l"/>
        <c:numFmt formatCode="General" sourceLinked="1"/>
        <c:majorTickMark val="none"/>
        <c:minorTickMark val="none"/>
        <c:tickLblPos val="nextTo"/>
        <c:crossAx val="1386082448"/>
        <c:crosses val="autoZero"/>
        <c:crossBetween val="midCat"/>
      </c:valAx>
      <c:spPr>
        <a:noFill/>
        <a:ln>
          <a:noFill/>
        </a:ln>
        <a:effectLst/>
      </c:spPr>
    </c:plotArea>
    <c:legend>
      <c:legendPos val="b"/>
      <c:legendEntry>
        <c:idx val="3"/>
        <c:delete val="1"/>
      </c:legendEntry>
      <c:legendEntry>
        <c:idx val="4"/>
        <c:delete val="1"/>
      </c:legendEntry>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A001A19-EF93-40C1-B58B-5C19C37BCEBA}" type="datetimeFigureOut">
              <a:rPr lang="en-US" smtClean="0"/>
              <a:t>1/7/25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97A8884-BCAC-4C58-960A-5C1DF746C5FA}" type="slidenum">
              <a:rPr lang="en-US" smtClean="0"/>
              <a:t>‹#›</a:t>
            </a:fld>
            <a:endParaRPr lang="en-US"/>
          </a:p>
        </p:txBody>
      </p:sp>
    </p:spTree>
    <p:extLst>
      <p:ext uri="{BB962C8B-B14F-4D97-AF65-F5344CB8AC3E}">
        <p14:creationId xmlns:p14="http://schemas.microsoft.com/office/powerpoint/2010/main" val="37550740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8FF56DF-5F42-459C-9B6A-D35780BA39E5}" type="slidenum">
              <a:rPr lang="en-US"/>
              <a:pPr/>
              <a:t>2</a:t>
            </a:fld>
            <a:endParaRPr lang="en-US"/>
          </a:p>
        </p:txBody>
      </p:sp>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xfrm>
            <a:off x="914400" y="4343401"/>
            <a:ext cx="5029200" cy="4114800"/>
          </a:xfrm>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7A8884-BCAC-4C58-960A-5C1DF746C5FA}" type="slidenum">
              <a:rPr lang="en-US" smtClean="0"/>
              <a:t>14</a:t>
            </a:fld>
            <a:endParaRPr lang="en-US"/>
          </a:p>
        </p:txBody>
      </p:sp>
    </p:spTree>
    <p:extLst>
      <p:ext uri="{BB962C8B-B14F-4D97-AF65-F5344CB8AC3E}">
        <p14:creationId xmlns:p14="http://schemas.microsoft.com/office/powerpoint/2010/main" val="35079099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5ABA577-A98F-974D-8757-35F97C21CA06}" type="datetime1">
              <a:rPr lang="en-US" smtClean="0"/>
              <a:t>1/7/25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21E328-6D5A-423A-8511-685CD712DF7C}"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4D026DF-DF5F-3F4B-A147-EA25092961C7}" type="datetime1">
              <a:rPr lang="en-US" smtClean="0"/>
              <a:t>1/7/25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21E328-6D5A-423A-8511-685CD712DF7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CAA3254-7D27-DA46-A788-78D86627D5D9}" type="datetime1">
              <a:rPr lang="en-US" smtClean="0"/>
              <a:t>1/7/25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21E328-6D5A-423A-8511-685CD712DF7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EA6ABE5-3C3A-DF4B-816B-6FB8AD677259}" type="datetime1">
              <a:rPr lang="en-US" smtClean="0"/>
              <a:t>1/7/25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21E328-6D5A-423A-8511-685CD712DF7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8629AD7-FC73-3142-B3E3-48899E57C9E0}" type="datetime1">
              <a:rPr lang="en-US" smtClean="0"/>
              <a:t>1/7/25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21E328-6D5A-423A-8511-685CD712DF7C}"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B67DD56-901A-2548-BB73-6D3A4B9D755B}" type="datetime1">
              <a:rPr lang="en-US" smtClean="0"/>
              <a:t>1/7/25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21E328-6D5A-423A-8511-685CD712DF7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955650D-B321-9E41-A894-B8125A82B490}" type="datetime1">
              <a:rPr lang="en-US" smtClean="0"/>
              <a:t>1/7/25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421E328-6D5A-423A-8511-685CD712DF7C}" type="slidenum">
              <a:rPr lang="en-US" smtClean="0"/>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E555DE1-7067-EF46-B4ED-0844DE7391FF}" type="datetime1">
              <a:rPr lang="en-US" smtClean="0"/>
              <a:t>1/7/25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421E328-6D5A-423A-8511-685CD712DF7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C9FD9D-9C78-9446-96B3-719E96CC1EF2}" type="datetime1">
              <a:rPr lang="en-US" smtClean="0"/>
              <a:t>1/7/25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421E328-6D5A-423A-8511-685CD712DF7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E05EDE5-A3C1-4E4A-A88C-3EE759EBE638}" type="datetime1">
              <a:rPr lang="en-US" smtClean="0"/>
              <a:t>1/7/25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21E328-6D5A-423A-8511-685CD712DF7C}"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DF61CD0-A528-0B4D-8979-7628B29F2524}" type="datetime1">
              <a:rPr lang="en-US" smtClean="0"/>
              <a:t>1/7/25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21E328-6D5A-423A-8511-685CD712DF7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09116382-0344-DE4E-8BF5-BED38D77DED6}" type="datetime1">
              <a:rPr lang="en-US" smtClean="0"/>
              <a:t>1/7/25</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9421E328-6D5A-423A-8511-685CD712DF7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link.springer.com/article/10.1186/s12889-016-2720-y"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onlinelibrary.wiley.com/doi/abs/10.1111/j.1559-1816.2004.tb02547.x"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https://www.annualreviews.org/content/journals/10.1146/annurev-soc-073117-041421#right-ref-B14" TargetMode="External"/><Relationship Id="rId4" Type="http://schemas.openxmlformats.org/officeDocument/2006/relationships/hyperlink" Target="https://www.science.org/doi/full/10.1126/science.1185231?casa_token=hmjzSpJSbBsAAAAA%3A1lwQilsiGH0p3IL2vRuzlsyksg9Hf79HINORwE4KAFZ8pigdF2QKlC0u8IZyaDp__wo3U7CE-8pt#R1"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www.annualreviews.org/content/journals/10.1146/annurev-soc-073117-041421#right-ref-B39"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sciencecartoonsplus.com/contact.htm" TargetMode="External"/><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br>
              <a:rPr lang="en-US" sz="4400" dirty="0"/>
            </a:br>
            <a:r>
              <a:rPr lang="en-US" sz="4400" dirty="0"/>
              <a:t>the production of health</a:t>
            </a: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1558252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466778-B1D4-38F8-E907-4F775700C0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817FA2-4903-F586-860D-259EA4B2CEF2}"/>
              </a:ext>
            </a:extLst>
          </p:cNvPr>
          <p:cNvSpPr>
            <a:spLocks noGrp="1"/>
          </p:cNvSpPr>
          <p:nvPr>
            <p:ph type="title"/>
          </p:nvPr>
        </p:nvSpPr>
        <p:spPr/>
        <p:txBody>
          <a:bodyPr/>
          <a:lstStyle/>
          <a:p>
            <a:r>
              <a:rPr lang="en-US" dirty="0"/>
              <a:t>Incorporating technology</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4C03959F-8A0D-494E-FBC8-BEA149F8BC87}"/>
                  </a:ext>
                </a:extLst>
              </p:cNvPr>
              <p:cNvSpPr>
                <a:spLocks noGrp="1"/>
              </p:cNvSpPr>
              <p:nvPr>
                <p:ph idx="1"/>
              </p:nvPr>
            </p:nvSpPr>
            <p:spPr/>
            <p:txBody>
              <a:bodyPr/>
              <a:lstStyle/>
              <a:p>
                <a:pPr>
                  <a:buNone/>
                </a:pP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a:effectLst/>
                    <a:latin typeface="Cambria Math" panose="02040503050406030204" pitchFamily="18" charset="0"/>
                    <a:ea typeface="Cambria Math" panose="02040503050406030204" pitchFamily="18" charset="0"/>
                    <a:cs typeface="Times New Roman" panose="02020603050405020304" pitchFamily="18" charset="0"/>
                  </a:rPr>
                  <a:t>Max </a:t>
                </a:r>
                <a14:m>
                  <m:oMath xmlns:m="http://schemas.openxmlformats.org/officeDocument/2006/math">
                    <m:r>
                      <a:rPr lang="en-US" i="1">
                        <a:effectLst/>
                        <a:latin typeface="Cambria Math" panose="02040503050406030204" pitchFamily="18" charset="0"/>
                        <a:ea typeface="Cambria Math" panose="02040503050406030204" pitchFamily="18" charset="0"/>
                        <a:cs typeface="Times New Roman" panose="02020603050405020304" pitchFamily="18" charset="0"/>
                      </a:rPr>
                      <m:t>𝑈</m:t>
                    </m:r>
                    <m:r>
                      <a:rPr lang="en-US" i="1">
                        <a:effectLst/>
                        <a:latin typeface="Cambria Math" panose="02040503050406030204" pitchFamily="18" charset="0"/>
                        <a:ea typeface="Cambria Math" panose="02040503050406030204" pitchFamily="18" charset="0"/>
                        <a:cs typeface="Times New Roman" panose="02020603050405020304" pitchFamily="18" charset="0"/>
                      </a:rPr>
                      <m:t>= </m:t>
                    </m:r>
                    <m:nary>
                      <m:naryPr>
                        <m:chr m:val="∑"/>
                        <m:limLoc m:val="undOvr"/>
                        <m:ctrlPr>
                          <a:rPr lang="en-US" i="1">
                            <a:effectLst/>
                            <a:latin typeface="Cambria Math" panose="02040503050406030204" pitchFamily="18" charset="0"/>
                            <a:ea typeface="Cambria Math" panose="02040503050406030204" pitchFamily="18" charset="0"/>
                            <a:cs typeface="Times New Roman" panose="02020603050405020304" pitchFamily="18" charset="0"/>
                          </a:rPr>
                        </m:ctrlPr>
                      </m:naryPr>
                      <m:sub>
                        <m:r>
                          <a:rPr lang="en-US" i="1">
                            <a:effectLst/>
                            <a:latin typeface="Cambria Math" panose="02040503050406030204" pitchFamily="18" charset="0"/>
                            <a:ea typeface="Cambria Math" panose="02040503050406030204" pitchFamily="18" charset="0"/>
                            <a:cs typeface="Times New Roman" panose="02020603050405020304" pitchFamily="18" charset="0"/>
                          </a:rPr>
                          <m:t>𝑡</m:t>
                        </m:r>
                        <m:r>
                          <a:rPr lang="en-US" i="1">
                            <a:effectLst/>
                            <a:latin typeface="Cambria Math" panose="02040503050406030204" pitchFamily="18" charset="0"/>
                            <a:ea typeface="Cambria Math" panose="02040503050406030204" pitchFamily="18" charset="0"/>
                            <a:cs typeface="Times New Roman" panose="02020603050405020304" pitchFamily="18" charset="0"/>
                          </a:rPr>
                          <m:t>=0</m:t>
                        </m:r>
                      </m:sub>
                      <m:sup>
                        <m:r>
                          <a:rPr lang="en-US" i="1">
                            <a:effectLst/>
                            <a:latin typeface="Cambria Math" panose="02040503050406030204" pitchFamily="18" charset="0"/>
                            <a:ea typeface="Cambria Math" panose="02040503050406030204" pitchFamily="18" charset="0"/>
                            <a:cs typeface="Times New Roman" panose="02020603050405020304" pitchFamily="18" charset="0"/>
                          </a:rPr>
                          <m:t>𝑇</m:t>
                        </m:r>
                      </m:sup>
                      <m:e>
                        <m:sSup>
                          <m:sSupPr>
                            <m:ctrlPr>
                              <a:rPr lang="en-US" i="1">
                                <a:effectLst/>
                                <a:latin typeface="Cambria Math" panose="02040503050406030204" pitchFamily="18" charset="0"/>
                                <a:ea typeface="Cambria Math" panose="02040503050406030204" pitchFamily="18" charset="0"/>
                                <a:cs typeface="Times New Roman" panose="02020603050405020304" pitchFamily="18" charset="0"/>
                              </a:rPr>
                            </m:ctrlPr>
                          </m:sSupPr>
                          <m:e>
                            <m:d>
                              <m:dPr>
                                <m:ctrlPr>
                                  <a:rPr lang="en-US" i="1">
                                    <a:effectLst/>
                                    <a:latin typeface="Cambria Math" panose="02040503050406030204" pitchFamily="18" charset="0"/>
                                    <a:ea typeface="Cambria Math" panose="02040503050406030204" pitchFamily="18" charset="0"/>
                                    <a:cs typeface="Times New Roman" panose="02020603050405020304" pitchFamily="18" charset="0"/>
                                  </a:rPr>
                                </m:ctrlPr>
                              </m:dPr>
                              <m:e>
                                <m:r>
                                  <a:rPr lang="en-US" i="1">
                                    <a:effectLst/>
                                    <a:latin typeface="Cambria Math" panose="02040503050406030204" pitchFamily="18" charset="0"/>
                                    <a:ea typeface="Cambria Math" panose="02040503050406030204" pitchFamily="18" charset="0"/>
                                    <a:cs typeface="Times New Roman" panose="02020603050405020304" pitchFamily="18" charset="0"/>
                                  </a:rPr>
                                  <m:t>1+</m:t>
                                </m:r>
                                <m:r>
                                  <a:rPr lang="en-US" i="1">
                                    <a:effectLst/>
                                    <a:latin typeface="Cambria Math" panose="02040503050406030204" pitchFamily="18" charset="0"/>
                                    <a:ea typeface="Cambria Math" panose="02040503050406030204" pitchFamily="18" charset="0"/>
                                    <a:cs typeface="Times New Roman" panose="02020603050405020304" pitchFamily="18" charset="0"/>
                                  </a:rPr>
                                  <m:t>𝜌</m:t>
                                </m:r>
                              </m:e>
                            </m:d>
                          </m:e>
                          <m:sup>
                            <m:r>
                              <a:rPr lang="en-US" i="1">
                                <a:effectLst/>
                                <a:latin typeface="Cambria Math" panose="02040503050406030204" pitchFamily="18" charset="0"/>
                                <a:ea typeface="Cambria Math" panose="02040503050406030204" pitchFamily="18" charset="0"/>
                                <a:cs typeface="Times New Roman" panose="02020603050405020304" pitchFamily="18" charset="0"/>
                              </a:rPr>
                              <m:t>−</m:t>
                            </m:r>
                            <m:r>
                              <a:rPr lang="en-US" i="1">
                                <a:effectLst/>
                                <a:latin typeface="Cambria Math" panose="02040503050406030204" pitchFamily="18" charset="0"/>
                                <a:ea typeface="Cambria Math" panose="02040503050406030204" pitchFamily="18" charset="0"/>
                                <a:cs typeface="Times New Roman" panose="02020603050405020304" pitchFamily="18" charset="0"/>
                              </a:rPr>
                              <m:t>𝑡</m:t>
                            </m:r>
                          </m:sup>
                        </m:sSup>
                        <m:r>
                          <a:rPr lang="en-US" i="1">
                            <a:effectLst/>
                            <a:latin typeface="Cambria Math" panose="02040503050406030204" pitchFamily="18" charset="0"/>
                            <a:ea typeface="Cambria Math" panose="02040503050406030204" pitchFamily="18" charset="0"/>
                            <a:cs typeface="Times New Roman" panose="02020603050405020304" pitchFamily="18" charset="0"/>
                          </a:rPr>
                          <m:t>𝑣</m:t>
                        </m:r>
                        <m:r>
                          <a:rPr lang="en-US" i="1">
                            <a:effectLst/>
                            <a:latin typeface="Cambria Math" panose="02040503050406030204" pitchFamily="18" charset="0"/>
                            <a:ea typeface="Cambria Math" panose="02040503050406030204" pitchFamily="18" charset="0"/>
                            <a:cs typeface="Times New Roman" panose="02020603050405020304" pitchFamily="18" charset="0"/>
                          </a:rPr>
                          <m:t>(</m:t>
                        </m:r>
                        <m:sSub>
                          <m:sSubPr>
                            <m:ctrlPr>
                              <a:rPr lang="en-US" i="1">
                                <a:effectLst/>
                                <a:latin typeface="Cambria Math" panose="02040503050406030204" pitchFamily="18" charset="0"/>
                                <a:ea typeface="Cambria Math" panose="02040503050406030204" pitchFamily="18" charset="0"/>
                                <a:cs typeface="Times New Roman" panose="02020603050405020304" pitchFamily="18" charset="0"/>
                              </a:rPr>
                            </m:ctrlPr>
                          </m:sSubPr>
                          <m:e>
                            <m:r>
                              <a:rPr lang="en-US" i="1">
                                <a:effectLst/>
                                <a:latin typeface="Cambria Math" panose="02040503050406030204" pitchFamily="18" charset="0"/>
                                <a:ea typeface="Cambria Math" panose="02040503050406030204" pitchFamily="18" charset="0"/>
                                <a:cs typeface="Times New Roman" panose="02020603050405020304" pitchFamily="18" charset="0"/>
                              </a:rPr>
                              <m:t>𝑐</m:t>
                            </m:r>
                          </m:e>
                          <m:sub>
                            <m:r>
                              <a:rPr lang="en-US" i="1">
                                <a:effectLst/>
                                <a:latin typeface="Cambria Math" panose="02040503050406030204" pitchFamily="18" charset="0"/>
                                <a:ea typeface="Cambria Math" panose="02040503050406030204" pitchFamily="18" charset="0"/>
                                <a:cs typeface="Times New Roman" panose="02020603050405020304" pitchFamily="18" charset="0"/>
                              </a:rPr>
                              <m:t>𝑡</m:t>
                            </m:r>
                          </m:sub>
                        </m:sSub>
                        <m:r>
                          <a:rPr lang="en-US" i="1">
                            <a:effectLst/>
                            <a:latin typeface="Cambria Math" panose="02040503050406030204" pitchFamily="18" charset="0"/>
                            <a:ea typeface="Cambria Math" panose="02040503050406030204" pitchFamily="18" charset="0"/>
                            <a:cs typeface="Times New Roman" panose="02020603050405020304" pitchFamily="18" charset="0"/>
                          </a:rPr>
                          <m:t>, </m:t>
                        </m:r>
                        <m:sSub>
                          <m:sSubPr>
                            <m:ctrlPr>
                              <a:rPr lang="en-US" i="1">
                                <a:effectLst/>
                                <a:latin typeface="Cambria Math" panose="02040503050406030204" pitchFamily="18" charset="0"/>
                                <a:ea typeface="Cambria Math" panose="02040503050406030204" pitchFamily="18" charset="0"/>
                                <a:cs typeface="Times New Roman" panose="02020603050405020304" pitchFamily="18" charset="0"/>
                              </a:rPr>
                            </m:ctrlPr>
                          </m:sSubPr>
                          <m:e>
                            <m:r>
                              <a:rPr lang="en-US" i="1">
                                <a:effectLst/>
                                <a:latin typeface="Cambria Math" panose="02040503050406030204" pitchFamily="18" charset="0"/>
                                <a:ea typeface="Cambria Math" panose="02040503050406030204" pitchFamily="18" charset="0"/>
                                <a:cs typeface="Times New Roman" panose="02020603050405020304" pitchFamily="18" charset="0"/>
                              </a:rPr>
                              <m:t>𝐻</m:t>
                            </m:r>
                          </m:e>
                          <m:sub>
                            <m:r>
                              <a:rPr lang="en-US" i="1">
                                <a:effectLst/>
                                <a:latin typeface="Cambria Math" panose="02040503050406030204" pitchFamily="18" charset="0"/>
                                <a:ea typeface="Cambria Math" panose="02040503050406030204" pitchFamily="18" charset="0"/>
                                <a:cs typeface="Times New Roman" panose="02020603050405020304" pitchFamily="18" charset="0"/>
                              </a:rPr>
                              <m:t>𝑡</m:t>
                            </m:r>
                          </m:sub>
                        </m:sSub>
                        <m:r>
                          <a:rPr lang="en-US" i="1">
                            <a:effectLst/>
                            <a:latin typeface="Cambria Math" panose="02040503050406030204" pitchFamily="18" charset="0"/>
                            <a:ea typeface="Cambria Math" panose="02040503050406030204" pitchFamily="18" charset="0"/>
                            <a:cs typeface="Times New Roman" panose="02020603050405020304" pitchFamily="18" charset="0"/>
                          </a:rPr>
                          <m:t>)</m:t>
                        </m:r>
                      </m:e>
                    </m:nary>
                  </m:oMath>
                </a14:m>
                <a:r>
                  <a:rPr lang="en-US" dirty="0">
                    <a:effectLst/>
                    <a:latin typeface="Calibri" panose="020F0502020204030204" pitchFamily="34" charset="0"/>
                    <a:ea typeface="Times New Roman" panose="02020603050405020304" pitchFamily="18" charset="0"/>
                    <a:cs typeface="Times New Roman" panose="02020603050405020304" pitchFamily="18" charset="0"/>
                  </a:rPr>
                  <a:t>	</a:t>
                </a: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	</a:t>
                </a:r>
                <a:r>
                  <a:rPr lang="en-US" sz="2400" dirty="0" err="1">
                    <a:effectLst/>
                    <a:latin typeface="Calibri" panose="020F0502020204030204" pitchFamily="34" charset="0"/>
                    <a:ea typeface="Times New Roman" panose="02020603050405020304" pitchFamily="18" charset="0"/>
                    <a:cs typeface="Times New Roman" panose="02020603050405020304" pitchFamily="18" charset="0"/>
                  </a:rPr>
                  <a:t>s.t.</a:t>
                </a: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 </a:t>
                </a:r>
              </a:p>
              <a:p>
                <a:pPr>
                  <a:buNone/>
                </a:pPr>
                <a:endParaRPr lang="en-US" sz="2400" dirty="0">
                  <a:latin typeface="Calibri" panose="020F0502020204030204" pitchFamily="34" charset="0"/>
                  <a:ea typeface="Times New Roman" panose="02020603050405020304" pitchFamily="18" charset="0"/>
                  <a:cs typeface="Times New Roman" panose="02020603050405020304" pitchFamily="18" charset="0"/>
                </a:endParaRPr>
              </a:p>
              <a:p>
                <a:pPr>
                  <a:buNone/>
                </a:pPr>
                <a:endParaRPr lang="en-US" sz="2400" dirty="0">
                  <a:latin typeface="Calibri" panose="020F0502020204030204" pitchFamily="34" charset="0"/>
                  <a:ea typeface="Times New Roman" panose="02020603050405020304" pitchFamily="18" charset="0"/>
                  <a:cs typeface="Times New Roman" panose="02020603050405020304" pitchFamily="18" charset="0"/>
                </a:endParaRPr>
              </a:p>
              <a:p>
                <a:pPr>
                  <a:spcBef>
                    <a:spcPts val="600"/>
                  </a:spcBef>
                  <a:spcAft>
                    <a:spcPts val="1200"/>
                  </a:spcAft>
                  <a:buNone/>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    </a:t>
                </a:r>
                <a14:m>
                  <m:oMath xmlns:m="http://schemas.openxmlformats.org/officeDocument/2006/math">
                    <m:sSub>
                      <m:sSubPr>
                        <m:ctrlPr>
                          <a:rPr lang="en-US" sz="2400" i="1" smtClean="0">
                            <a:effectLst/>
                            <a:latin typeface="Cambria Math" panose="02040503050406030204" pitchFamily="18" charset="0"/>
                            <a:cs typeface="Times New Roman" panose="02020603050405020304" pitchFamily="18" charset="0"/>
                          </a:rPr>
                        </m:ctrlPr>
                      </m:sSubPr>
                      <m:e>
                        <m:r>
                          <a:rPr lang="en-US" sz="2400" i="1">
                            <a:effectLst/>
                            <a:latin typeface="Cambria Math" panose="02040503050406030204" pitchFamily="18" charset="0"/>
                            <a:ea typeface="Times New Roman" panose="02020603050405020304" pitchFamily="18" charset="0"/>
                            <a:cs typeface="Times New Roman" panose="02020603050405020304" pitchFamily="18" charset="0"/>
                          </a:rPr>
                          <m:t>𝐻</m:t>
                        </m:r>
                      </m:e>
                      <m:sub>
                        <m:r>
                          <a:rPr lang="en-US" sz="2400" i="1">
                            <a:effectLst/>
                            <a:latin typeface="Cambria Math" panose="02040503050406030204" pitchFamily="18" charset="0"/>
                            <a:ea typeface="Times New Roman" panose="02020603050405020304" pitchFamily="18" charset="0"/>
                            <a:cs typeface="Times New Roman" panose="02020603050405020304" pitchFamily="18" charset="0"/>
                          </a:rPr>
                          <m:t>𝑡</m:t>
                        </m:r>
                        <m:r>
                          <a:rPr lang="en-US" sz="2400" i="1">
                            <a:effectLst/>
                            <a:latin typeface="Cambria Math" panose="02040503050406030204" pitchFamily="18" charset="0"/>
                            <a:ea typeface="Times New Roman" panose="02020603050405020304" pitchFamily="18" charset="0"/>
                            <a:cs typeface="Times New Roman" panose="02020603050405020304" pitchFamily="18" charset="0"/>
                          </a:rPr>
                          <m:t>+1</m:t>
                        </m:r>
                      </m:sub>
                    </m:sSub>
                    <m:r>
                      <a:rPr lang="en-US" sz="2400" i="1">
                        <a:effectLst/>
                        <a:latin typeface="Cambria Math" panose="02040503050406030204" pitchFamily="18" charset="0"/>
                        <a:ea typeface="Times New Roman" panose="02020603050405020304" pitchFamily="18" charset="0"/>
                        <a:cs typeface="Times New Roman" panose="02020603050405020304" pitchFamily="18" charset="0"/>
                      </a:rPr>
                      <m:t>= </m:t>
                    </m:r>
                    <m:sSub>
                      <m:sSubPr>
                        <m:ctrlPr>
                          <a:rPr lang="en-US" sz="2400" i="1" smtClean="0">
                            <a:solidFill>
                              <a:srgbClr val="7030A0"/>
                            </a:solidFill>
                            <a:effectLst/>
                            <a:latin typeface="Cambria Math" panose="02040503050406030204" pitchFamily="18" charset="0"/>
                            <a:cs typeface="Times New Roman" panose="02020603050405020304" pitchFamily="18" charset="0"/>
                          </a:rPr>
                        </m:ctrlPr>
                      </m:sSubPr>
                      <m:e>
                        <m:r>
                          <a:rPr lang="en-US" i="1">
                            <a:solidFill>
                              <a:srgbClr val="7030A0"/>
                            </a:solidFill>
                            <a:latin typeface="Cambria Math" panose="02040503050406030204" pitchFamily="18" charset="0"/>
                            <a:ea typeface="Times New Roman" panose="02020603050405020304" pitchFamily="18" charset="0"/>
                            <a:cs typeface="Times New Roman" panose="02020603050405020304" pitchFamily="18" charset="0"/>
                          </a:rPr>
                          <m:t>𝜃</m:t>
                        </m:r>
                      </m:e>
                      <m:sub>
                        <m:r>
                          <a:rPr lang="en-US" sz="2400" b="0" i="1" smtClean="0">
                            <a:solidFill>
                              <a:srgbClr val="7030A0"/>
                            </a:solidFill>
                            <a:effectLst/>
                            <a:latin typeface="Cambria Math" panose="02040503050406030204" pitchFamily="18" charset="0"/>
                            <a:cs typeface="Times New Roman" panose="02020603050405020304" pitchFamily="18" charset="0"/>
                          </a:rPr>
                          <m:t>𝑡</m:t>
                        </m:r>
                      </m:sub>
                    </m:sSub>
                    <m:sSub>
                      <m:sSubPr>
                        <m:ctrlPr>
                          <a:rPr lang="en-US" sz="2400" i="1">
                            <a:effectLst/>
                            <a:latin typeface="Cambria Math" panose="02040503050406030204" pitchFamily="18" charset="0"/>
                            <a:cs typeface="Times New Roman" panose="02020603050405020304" pitchFamily="18" charset="0"/>
                          </a:rPr>
                        </m:ctrlPr>
                      </m:sSubPr>
                      <m:e>
                        <m:r>
                          <a:rPr lang="en-US" sz="2400" b="0" i="1" smtClean="0">
                            <a:effectLst/>
                            <a:latin typeface="Cambria Math" panose="02040503050406030204" pitchFamily="18" charset="0"/>
                            <a:cs typeface="Times New Roman" panose="02020603050405020304" pitchFamily="18" charset="0"/>
                          </a:rPr>
                          <m:t>𝑚</m:t>
                        </m:r>
                      </m:e>
                      <m:sub>
                        <m:r>
                          <a:rPr lang="en-US" sz="2400" i="1">
                            <a:effectLst/>
                            <a:latin typeface="Cambria Math" panose="02040503050406030204" pitchFamily="18" charset="0"/>
                            <a:ea typeface="Times New Roman" panose="02020603050405020304" pitchFamily="18" charset="0"/>
                            <a:cs typeface="Times New Roman" panose="02020603050405020304" pitchFamily="18" charset="0"/>
                          </a:rPr>
                          <m:t>𝑡</m:t>
                        </m:r>
                      </m:sub>
                    </m:sSub>
                    <m:r>
                      <a:rPr lang="en-US" sz="2400" i="1">
                        <a:effectLst/>
                        <a:latin typeface="Cambria Math" panose="02040503050406030204" pitchFamily="18" charset="0"/>
                        <a:ea typeface="Times New Roman" panose="02020603050405020304" pitchFamily="18" charset="0"/>
                        <a:cs typeface="Times New Roman" panose="02020603050405020304" pitchFamily="18" charset="0"/>
                      </a:rPr>
                      <m:t>+ </m:t>
                    </m:r>
                    <m:d>
                      <m:dPr>
                        <m:ctrlPr>
                          <a:rPr lang="en-US" sz="2400" i="1">
                            <a:effectLst/>
                            <a:latin typeface="Cambria Math" panose="02040503050406030204" pitchFamily="18" charset="0"/>
                            <a:cs typeface="Times New Roman" panose="02020603050405020304" pitchFamily="18" charset="0"/>
                          </a:rPr>
                        </m:ctrlPr>
                      </m:dPr>
                      <m:e>
                        <m:r>
                          <a:rPr lang="en-US" sz="2400" i="1">
                            <a:effectLst/>
                            <a:latin typeface="Cambria Math" panose="02040503050406030204" pitchFamily="18" charset="0"/>
                            <a:ea typeface="Times New Roman" panose="02020603050405020304" pitchFamily="18" charset="0"/>
                            <a:cs typeface="Times New Roman" panose="02020603050405020304" pitchFamily="18" charset="0"/>
                          </a:rPr>
                          <m:t>1−</m:t>
                        </m:r>
                        <m:sSub>
                          <m:sSubPr>
                            <m:ctrlPr>
                              <a:rPr lang="en-US" sz="2400" i="1" smtClean="0">
                                <a:solidFill>
                                  <a:srgbClr val="4D991F"/>
                                </a:solidFill>
                                <a:effectLst/>
                                <a:latin typeface="Cambria Math" panose="02040503050406030204" pitchFamily="18" charset="0"/>
                                <a:cs typeface="Times New Roman" panose="02020603050405020304" pitchFamily="18" charset="0"/>
                              </a:rPr>
                            </m:ctrlPr>
                          </m:sSubPr>
                          <m:e>
                            <m:r>
                              <a:rPr lang="en-US" sz="2400" i="1">
                                <a:solidFill>
                                  <a:srgbClr val="4D991F"/>
                                </a:solidFill>
                                <a:effectLst/>
                                <a:latin typeface="Cambria Math" panose="02040503050406030204" pitchFamily="18" charset="0"/>
                                <a:ea typeface="Times New Roman" panose="02020603050405020304" pitchFamily="18" charset="0"/>
                                <a:cs typeface="Times New Roman" panose="02020603050405020304" pitchFamily="18" charset="0"/>
                              </a:rPr>
                              <m:t>𝛿</m:t>
                            </m:r>
                          </m:e>
                          <m:sub>
                            <m:r>
                              <a:rPr lang="en-US" sz="2400" b="0" i="1" smtClean="0">
                                <a:solidFill>
                                  <a:srgbClr val="4D991F"/>
                                </a:solidFill>
                                <a:effectLst/>
                                <a:latin typeface="Cambria Math" panose="02040503050406030204" pitchFamily="18" charset="0"/>
                                <a:ea typeface="Times New Roman" panose="02020603050405020304" pitchFamily="18" charset="0"/>
                                <a:cs typeface="Times New Roman" panose="02020603050405020304" pitchFamily="18" charset="0"/>
                              </a:rPr>
                              <m:t>𝑎</m:t>
                            </m:r>
                            <m:r>
                              <a:rPr lang="en-US" sz="2400" b="0" i="1" smtClean="0">
                                <a:solidFill>
                                  <a:srgbClr val="4D991F"/>
                                </a:solidFill>
                                <a:effectLst/>
                                <a:latin typeface="Cambria Math" panose="02040503050406030204" pitchFamily="18" charset="0"/>
                                <a:ea typeface="Times New Roman" panose="02020603050405020304" pitchFamily="18" charset="0"/>
                                <a:cs typeface="Times New Roman" panose="02020603050405020304" pitchFamily="18" charset="0"/>
                              </a:rPr>
                              <m:t>,</m:t>
                            </m:r>
                            <m:r>
                              <a:rPr lang="en-US" sz="2400" b="0" i="1" smtClean="0">
                                <a:solidFill>
                                  <a:srgbClr val="4D991F"/>
                                </a:solidFill>
                                <a:effectLst/>
                                <a:latin typeface="Cambria Math" panose="02040503050406030204" pitchFamily="18" charset="0"/>
                                <a:ea typeface="Times New Roman" panose="02020603050405020304" pitchFamily="18" charset="0"/>
                                <a:cs typeface="Times New Roman" panose="02020603050405020304" pitchFamily="18" charset="0"/>
                              </a:rPr>
                              <m:t>𝑡</m:t>
                            </m:r>
                          </m:sub>
                        </m:sSub>
                      </m:e>
                    </m:d>
                    <m:sSub>
                      <m:sSubPr>
                        <m:ctrlPr>
                          <a:rPr lang="en-US" sz="2400" i="1">
                            <a:effectLst/>
                            <a:latin typeface="Cambria Math" panose="02040503050406030204" pitchFamily="18" charset="0"/>
                            <a:cs typeface="Times New Roman" panose="02020603050405020304" pitchFamily="18" charset="0"/>
                          </a:rPr>
                        </m:ctrlPr>
                      </m:sSubPr>
                      <m:e>
                        <m:r>
                          <a:rPr lang="en-US" sz="2400" i="1">
                            <a:effectLst/>
                            <a:latin typeface="Cambria Math" panose="02040503050406030204" pitchFamily="18" charset="0"/>
                            <a:ea typeface="Times New Roman" panose="02020603050405020304" pitchFamily="18" charset="0"/>
                            <a:cs typeface="Times New Roman" panose="02020603050405020304" pitchFamily="18" charset="0"/>
                          </a:rPr>
                          <m:t>𝐻</m:t>
                        </m:r>
                      </m:e>
                      <m:sub>
                        <m:r>
                          <a:rPr lang="en-US" sz="2400" i="1">
                            <a:effectLst/>
                            <a:latin typeface="Cambria Math" panose="02040503050406030204" pitchFamily="18" charset="0"/>
                            <a:ea typeface="Times New Roman" panose="02020603050405020304" pitchFamily="18" charset="0"/>
                            <a:cs typeface="Times New Roman" panose="02020603050405020304" pitchFamily="18" charset="0"/>
                          </a:rPr>
                          <m:t>𝑡</m:t>
                        </m:r>
                      </m:sub>
                    </m:sSub>
                  </m:oMath>
                </a14:m>
                <a:r>
                  <a:rPr lang="en-US" sz="2400" dirty="0">
                    <a:effectLst/>
                    <a:latin typeface="Times New Roman" panose="02020603050405020304" pitchFamily="18" charset="0"/>
                    <a:ea typeface="Times New Roman" panose="02020603050405020304" pitchFamily="18" charset="0"/>
                  </a:rPr>
                  <a:t> 	</a:t>
                </a:r>
                <a:endParaRPr lang="en-US" sz="2400" dirty="0"/>
              </a:p>
              <a:p>
                <a:pPr marL="0" indent="0">
                  <a:spcBef>
                    <a:spcPts val="600"/>
                  </a:spcBef>
                  <a:spcAft>
                    <a:spcPts val="1200"/>
                  </a:spcAft>
                  <a:buNone/>
                </a:pPr>
                <a14:m>
                  <m:oMathPara xmlns:m="http://schemas.openxmlformats.org/officeDocument/2006/math">
                    <m:oMathParaPr>
                      <m:jc m:val="left"/>
                    </m:oMathParaPr>
                    <m:oMath xmlns:m="http://schemas.openxmlformats.org/officeDocument/2006/math">
                      <m:r>
                        <a:rPr lang="en-US" sz="1800" b="0" i="1" smtClean="0">
                          <a:effectLst/>
                          <a:latin typeface="Cambria Math" panose="02040503050406030204" pitchFamily="18" charset="0"/>
                          <a:ea typeface="Times New Roman" panose="02020603050405020304" pitchFamily="18" charset="0"/>
                          <a:cs typeface="Times New Roman" panose="02020603050405020304" pitchFamily="18" charset="0"/>
                        </a:rPr>
                        <m:t>     </m:t>
                      </m:r>
                      <m:nary>
                        <m:naryPr>
                          <m:chr m:val="∑"/>
                          <m:limLoc m:val="undOvr"/>
                          <m:ctrlPr>
                            <a:rPr lang="en-US" sz="1800" i="1" smtClean="0">
                              <a:effectLst/>
                              <a:latin typeface="Cambria Math" panose="02040503050406030204" pitchFamily="18" charset="0"/>
                              <a:ea typeface="Times New Roman" panose="02020603050405020304" pitchFamily="18" charset="0"/>
                              <a:cs typeface="Times New Roman" panose="02020603050405020304" pitchFamily="18" charset="0"/>
                            </a:rPr>
                          </m:ctrlPr>
                        </m:naryPr>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𝑡</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=0</m:t>
                          </m:r>
                        </m:sub>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𝑇</m:t>
                          </m:r>
                        </m:sup>
                        <m:e>
                          <m:f>
                            <m:f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𝑐</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𝑡</m:t>
                                  </m:r>
                                </m:sub>
                              </m:sSub>
                            </m:num>
                            <m:den>
                              <m:sSup>
                                <m:sSup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𝑟</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e>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𝑡</m:t>
                                  </m:r>
                                </m:sup>
                              </m:sSup>
                            </m:den>
                          </m:f>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 </m:t>
                          </m:r>
                        </m:e>
                      </m:nary>
                      <m:nary>
                        <m:naryPr>
                          <m:chr m:val="∑"/>
                          <m:limLoc m:val="undOv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naryPr>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𝑡</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=0</m:t>
                          </m:r>
                        </m:sub>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𝑇</m:t>
                          </m:r>
                        </m:sup>
                        <m:e>
                          <m:f>
                            <m:f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𝑝</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𝑚</m:t>
                                  </m:r>
                                </m:sub>
                              </m:sSub>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𝑚</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𝑡</m:t>
                                  </m:r>
                                </m:sub>
                              </m:sSub>
                            </m:num>
                            <m:den>
                              <m:sSup>
                                <m:sSup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𝑟</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e>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𝑡</m:t>
                                  </m:r>
                                </m:sup>
                              </m:sSup>
                            </m:den>
                          </m:f>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 =  </m:t>
                          </m:r>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𝐴</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0</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  </m:t>
                          </m:r>
                        </m:e>
                      </m:nary>
                      <m:nary>
                        <m:naryPr>
                          <m:chr m:val="∑"/>
                          <m:limLoc m:val="undOv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naryPr>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𝑡</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=0</m:t>
                          </m:r>
                        </m:sub>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𝑇</m:t>
                          </m:r>
                        </m:sup>
                        <m:e>
                          <m:f>
                            <m:f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𝑦</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𝑡</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𝐻</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𝑡</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num>
                            <m:den>
                              <m:sSup>
                                <m:sSup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𝑟</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e>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𝑡</m:t>
                                  </m:r>
                                </m:sup>
                              </m:sSup>
                            </m:den>
                          </m:f>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 </m:t>
                          </m:r>
                        </m:e>
                      </m:nary>
                    </m:oMath>
                  </m:oMathPara>
                </a14:m>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en-US" sz="1800" dirty="0">
                  <a:latin typeface="Calibri" panose="020F0502020204030204" pitchFamily="34" charset="0"/>
                  <a:cs typeface="Times New Roman" panose="02020603050405020304" pitchFamily="18" charset="0"/>
                </a:endParaRPr>
              </a:p>
              <a:p>
                <a:pPr marL="0" indent="0">
                  <a:buNone/>
                </a:pPr>
                <a:endParaRPr lang="en-US" sz="1800" dirty="0">
                  <a:latin typeface="Calibri" panose="020F0502020204030204" pitchFamily="34" charset="0"/>
                  <a:cs typeface="Times New Roman" panose="02020603050405020304" pitchFamily="18" charset="0"/>
                </a:endParaRPr>
              </a:p>
              <a:p>
                <a:pPr marL="0" indent="0">
                  <a:buNone/>
                </a:pPr>
                <a14:m>
                  <m:oMathPara xmlns:m="http://schemas.openxmlformats.org/officeDocument/2006/math">
                    <m:oMathParaPr>
                      <m:jc m:val="left"/>
                    </m:oMathParaPr>
                    <m:oMath xmlns:m="http://schemas.openxmlformats.org/officeDocument/2006/math">
                      <m:f>
                        <m:fPr>
                          <m:ctrlPr>
                            <a:rPr lang="en-US" sz="2400" i="1" smtClean="0">
                              <a:effectLst/>
                              <a:latin typeface="Cambria Math" panose="02040503050406030204" pitchFamily="18" charset="0"/>
                              <a:ea typeface="Times New Roman" panose="02020603050405020304" pitchFamily="18" charset="0"/>
                              <a:cs typeface="Times New Roman" panose="02020603050405020304" pitchFamily="18" charset="0"/>
                            </a:rPr>
                          </m:ctrlPr>
                        </m:fPr>
                        <m:num>
                          <m:sSub>
                            <m:sSubPr>
                              <m:ctrlPr>
                                <a:rPr lang="en-US" sz="24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2400" i="1">
                                  <a:effectLst/>
                                  <a:latin typeface="Cambria Math" panose="02040503050406030204" pitchFamily="18" charset="0"/>
                                  <a:ea typeface="Times New Roman" panose="02020603050405020304" pitchFamily="18" charset="0"/>
                                  <a:cs typeface="Times New Roman" panose="02020603050405020304" pitchFamily="18" charset="0"/>
                                </a:rPr>
                                <m:t>𝑣</m:t>
                              </m:r>
                            </m:e>
                            <m:sub>
                              <m:sSub>
                                <m:sSubPr>
                                  <m:ctrlPr>
                                    <a:rPr lang="en-US" sz="24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2400" i="1">
                                      <a:effectLst/>
                                      <a:latin typeface="Cambria Math" panose="02040503050406030204" pitchFamily="18" charset="0"/>
                                      <a:ea typeface="Times New Roman" panose="02020603050405020304" pitchFamily="18" charset="0"/>
                                      <a:cs typeface="Times New Roman" panose="02020603050405020304" pitchFamily="18" charset="0"/>
                                    </a:rPr>
                                    <m:t>𝐻</m:t>
                                  </m:r>
                                </m:e>
                                <m:sub>
                                  <m:r>
                                    <a:rPr lang="en-US" sz="2400" i="1">
                                      <a:effectLst/>
                                      <a:latin typeface="Cambria Math" panose="02040503050406030204" pitchFamily="18" charset="0"/>
                                      <a:ea typeface="Times New Roman" panose="02020603050405020304" pitchFamily="18" charset="0"/>
                                      <a:cs typeface="Times New Roman" panose="02020603050405020304" pitchFamily="18" charset="0"/>
                                    </a:rPr>
                                    <m:t>𝑡</m:t>
                                  </m:r>
                                </m:sub>
                              </m:sSub>
                            </m:sub>
                          </m:sSub>
                        </m:num>
                        <m:den>
                          <m:sSub>
                            <m:sSubPr>
                              <m:ctrlPr>
                                <a:rPr lang="en-US" sz="24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2400" i="1">
                                  <a:effectLst/>
                                  <a:latin typeface="Cambria Math" panose="02040503050406030204" pitchFamily="18" charset="0"/>
                                  <a:ea typeface="Times New Roman" panose="02020603050405020304" pitchFamily="18" charset="0"/>
                                  <a:cs typeface="Times New Roman" panose="02020603050405020304" pitchFamily="18" charset="0"/>
                                </a:rPr>
                                <m:t>𝑣</m:t>
                              </m:r>
                            </m:e>
                            <m:sub>
                              <m:sSub>
                                <m:sSubPr>
                                  <m:ctrlPr>
                                    <a:rPr lang="en-US" sz="24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2400" i="1">
                                      <a:effectLst/>
                                      <a:latin typeface="Cambria Math" panose="02040503050406030204" pitchFamily="18" charset="0"/>
                                      <a:ea typeface="Times New Roman" panose="02020603050405020304" pitchFamily="18" charset="0"/>
                                      <a:cs typeface="Times New Roman" panose="02020603050405020304" pitchFamily="18" charset="0"/>
                                    </a:rPr>
                                    <m:t>𝑐</m:t>
                                  </m:r>
                                </m:e>
                                <m:sub>
                                  <m:r>
                                    <a:rPr lang="en-US" sz="2400" i="1">
                                      <a:effectLst/>
                                      <a:latin typeface="Cambria Math" panose="02040503050406030204" pitchFamily="18" charset="0"/>
                                      <a:ea typeface="Times New Roman" panose="02020603050405020304" pitchFamily="18" charset="0"/>
                                      <a:cs typeface="Times New Roman" panose="02020603050405020304" pitchFamily="18" charset="0"/>
                                    </a:rPr>
                                    <m:t>𝑡</m:t>
                                  </m:r>
                                </m:sub>
                              </m:sSub>
                            </m:sub>
                          </m:sSub>
                        </m:den>
                      </m:f>
                      <m:r>
                        <a:rPr lang="en-US" sz="2400" b="0" i="1" smtClean="0">
                          <a:effectLst/>
                          <a:latin typeface="Cambria Math" panose="02040503050406030204" pitchFamily="18" charset="0"/>
                          <a:ea typeface="Times New Roman" panose="02020603050405020304" pitchFamily="18" charset="0"/>
                          <a:cs typeface="Times New Roman" panose="02020603050405020304" pitchFamily="18" charset="0"/>
                        </a:rPr>
                        <m:t>       </m:t>
                      </m:r>
                      <m:r>
                        <a:rPr lang="en-US" sz="24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2400" b="0" i="1" smtClean="0">
                          <a:effectLst/>
                          <a:latin typeface="Cambria Math" panose="02040503050406030204" pitchFamily="18" charset="0"/>
                          <a:ea typeface="Times New Roman" panose="02020603050405020304" pitchFamily="18" charset="0"/>
                          <a:cs typeface="Times New Roman" panose="02020603050405020304" pitchFamily="18" charset="0"/>
                        </a:rPr>
                        <m:t>      </m:t>
                      </m:r>
                      <m:r>
                        <a:rPr lang="en-US" sz="2400" i="1">
                          <a:effectLst/>
                          <a:latin typeface="Cambria Math" panose="02040503050406030204" pitchFamily="18" charset="0"/>
                          <a:ea typeface="Times New Roman" panose="02020603050405020304" pitchFamily="18" charset="0"/>
                          <a:cs typeface="Times New Roman" panose="02020603050405020304" pitchFamily="18" charset="0"/>
                        </a:rPr>
                        <m:t> [</m:t>
                      </m:r>
                      <m:f>
                        <m:fPr>
                          <m:ctrlPr>
                            <a:rPr lang="en-US" sz="2400" i="1" smtClean="0">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ctrlPr>
                        </m:fPr>
                        <m:num>
                          <m:sSub>
                            <m:sSubPr>
                              <m:ctrlPr>
                                <a:rPr lang="en-US" sz="2400" i="1" smtClean="0">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2400" i="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t>𝑝</m:t>
                              </m:r>
                            </m:e>
                            <m:sub>
                              <m:r>
                                <a:rPr lang="en-US" sz="2400" i="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t>𝑚</m:t>
                              </m:r>
                            </m:sub>
                          </m:sSub>
                        </m:num>
                        <m:den>
                          <m:sSub>
                            <m:sSubPr>
                              <m:ctrlPr>
                                <a:rPr lang="en-US" i="1" smtClean="0">
                                  <a:solidFill>
                                    <a:srgbClr val="7030A0"/>
                                  </a:solidFill>
                                  <a:latin typeface="Cambria Math" panose="02040503050406030204" pitchFamily="18" charset="0"/>
                                  <a:cs typeface="Times New Roman" panose="02020603050405020304" pitchFamily="18" charset="0"/>
                                </a:rPr>
                              </m:ctrlPr>
                            </m:sSubPr>
                            <m:e>
                              <m:r>
                                <a:rPr lang="en-US" i="1">
                                  <a:solidFill>
                                    <a:srgbClr val="7030A0"/>
                                  </a:solidFill>
                                  <a:latin typeface="Cambria Math" panose="02040503050406030204" pitchFamily="18" charset="0"/>
                                  <a:ea typeface="Times New Roman" panose="02020603050405020304" pitchFamily="18" charset="0"/>
                                  <a:cs typeface="Times New Roman" panose="02020603050405020304" pitchFamily="18" charset="0"/>
                                </a:rPr>
                                <m:t>𝜃</m:t>
                              </m:r>
                            </m:e>
                            <m:sub>
                              <m:r>
                                <a:rPr lang="en-US" i="1">
                                  <a:solidFill>
                                    <a:srgbClr val="7030A0"/>
                                  </a:solidFill>
                                  <a:latin typeface="Cambria Math" panose="02040503050406030204" pitchFamily="18" charset="0"/>
                                  <a:cs typeface="Times New Roman" panose="02020603050405020304" pitchFamily="18" charset="0"/>
                                </a:rPr>
                                <m:t>𝑡</m:t>
                              </m:r>
                            </m:sub>
                          </m:sSub>
                        </m:den>
                      </m:f>
                      <m:d>
                        <m:dPr>
                          <m:ctrlPr>
                            <a:rPr lang="en-US" sz="2400" i="1">
                              <a:effectLst/>
                              <a:latin typeface="Cambria Math" panose="02040503050406030204" pitchFamily="18" charset="0"/>
                              <a:ea typeface="Times New Roman" panose="02020603050405020304" pitchFamily="18" charset="0"/>
                              <a:cs typeface="Times New Roman" panose="02020603050405020304" pitchFamily="18" charset="0"/>
                            </a:rPr>
                          </m:ctrlPr>
                        </m:dPr>
                        <m:e>
                          <m:r>
                            <a:rPr lang="el-GR" i="1">
                              <a:latin typeface="Cambria Math" panose="02040503050406030204" pitchFamily="18" charset="0"/>
                              <a:ea typeface="Times New Roman" panose="02020603050405020304" pitchFamily="18" charset="0"/>
                              <a:cs typeface="Times New Roman" panose="02020603050405020304" pitchFamily="18" charset="0"/>
                            </a:rPr>
                            <m:t>𝜌</m:t>
                          </m:r>
                          <m:r>
                            <a:rPr lang="en-US" sz="2400" i="1">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en-US" sz="2400" i="1" smtClean="0">
                                  <a:solidFill>
                                    <a:srgbClr val="4D991F"/>
                                  </a:solidFill>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2400" i="1">
                                  <a:solidFill>
                                    <a:srgbClr val="4D991F"/>
                                  </a:solidFill>
                                  <a:effectLst/>
                                  <a:latin typeface="Cambria Math" panose="02040503050406030204" pitchFamily="18" charset="0"/>
                                  <a:ea typeface="Times New Roman" panose="02020603050405020304" pitchFamily="18" charset="0"/>
                                  <a:cs typeface="Times New Roman" panose="02020603050405020304" pitchFamily="18" charset="0"/>
                                </a:rPr>
                                <m:t>𝛿</m:t>
                              </m:r>
                            </m:e>
                            <m:sub>
                              <m:r>
                                <a:rPr lang="en-US" sz="2400" b="0" i="1" smtClean="0">
                                  <a:solidFill>
                                    <a:srgbClr val="4D991F"/>
                                  </a:solidFill>
                                  <a:effectLst/>
                                  <a:latin typeface="Cambria Math" panose="02040503050406030204" pitchFamily="18" charset="0"/>
                                  <a:ea typeface="Times New Roman" panose="02020603050405020304" pitchFamily="18" charset="0"/>
                                  <a:cs typeface="Times New Roman" panose="02020603050405020304" pitchFamily="18" charset="0"/>
                                </a:rPr>
                                <m:t>𝑎</m:t>
                              </m:r>
                              <m:r>
                                <a:rPr lang="en-US" sz="2400" b="0" i="1" smtClean="0">
                                  <a:solidFill>
                                    <a:srgbClr val="4D991F"/>
                                  </a:solidFill>
                                  <a:effectLst/>
                                  <a:latin typeface="Cambria Math" panose="02040503050406030204" pitchFamily="18" charset="0"/>
                                  <a:ea typeface="Times New Roman" panose="02020603050405020304" pitchFamily="18" charset="0"/>
                                  <a:cs typeface="Times New Roman" panose="02020603050405020304" pitchFamily="18" charset="0"/>
                                </a:rPr>
                                <m:t>,</m:t>
                              </m:r>
                              <m:r>
                                <a:rPr lang="en-US" sz="2400" b="0" i="1" smtClean="0">
                                  <a:solidFill>
                                    <a:srgbClr val="4D991F"/>
                                  </a:solidFill>
                                  <a:effectLst/>
                                  <a:latin typeface="Cambria Math" panose="02040503050406030204" pitchFamily="18" charset="0"/>
                                  <a:ea typeface="Times New Roman" panose="02020603050405020304" pitchFamily="18" charset="0"/>
                                  <a:cs typeface="Times New Roman" panose="02020603050405020304" pitchFamily="18" charset="0"/>
                                </a:rPr>
                                <m:t>𝑡</m:t>
                              </m:r>
                            </m:sub>
                          </m:sSub>
                        </m:e>
                      </m:d>
                      <m:r>
                        <a:rPr lang="en-US" sz="2400" i="1">
                          <a:effectLst/>
                          <a:latin typeface="Cambria Math" panose="02040503050406030204" pitchFamily="18" charset="0"/>
                          <a:ea typeface="Times New Roman" panose="02020603050405020304" pitchFamily="18" charset="0"/>
                          <a:cs typeface="Times New Roman" panose="02020603050405020304" pitchFamily="18" charset="0"/>
                        </a:rPr>
                        <m:t>− </m:t>
                      </m:r>
                      <m:sSub>
                        <m:sSubPr>
                          <m:ctrlPr>
                            <a:rPr lang="en-US" sz="2400" i="1" smtClean="0">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2400" i="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t>𝑦</m:t>
                          </m:r>
                        </m:e>
                        <m:sub>
                          <m:sSub>
                            <m:sSubPr>
                              <m:ctrlPr>
                                <a:rPr lang="en-US" sz="2400" i="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2400" i="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t>𝐻</m:t>
                              </m:r>
                            </m:e>
                            <m:sub>
                              <m:r>
                                <a:rPr lang="en-US" sz="2400" i="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t>𝑡</m:t>
                              </m:r>
                            </m:sub>
                          </m:sSub>
                        </m:sub>
                      </m:sSub>
                      <m:r>
                        <a:rPr lang="en-US" sz="2400" i="1">
                          <a:effectLst/>
                          <a:latin typeface="Cambria Math" panose="02040503050406030204" pitchFamily="18" charset="0"/>
                          <a:ea typeface="Times New Roman" panose="02020603050405020304" pitchFamily="18" charset="0"/>
                          <a:cs typeface="Times New Roman" panose="02020603050405020304" pitchFamily="18" charset="0"/>
                        </a:rPr>
                        <m:t>]</m:t>
                      </m:r>
                    </m:oMath>
                  </m:oMathPara>
                </a14:m>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en-US" dirty="0">
                  <a:solidFill>
                    <a:srgbClr val="4D991F"/>
                  </a:solidFill>
                </a:endParaRPr>
              </a:p>
              <a:p>
                <a:endParaRPr lang="en-US" dirty="0"/>
              </a:p>
            </p:txBody>
          </p:sp>
        </mc:Choice>
        <mc:Fallback xmlns="">
          <p:sp>
            <p:nvSpPr>
              <p:cNvPr id="3" name="Content Placeholder 2">
                <a:extLst>
                  <a:ext uri="{FF2B5EF4-FFF2-40B4-BE49-F238E27FC236}">
                    <a16:creationId xmlns:a16="http://schemas.microsoft.com/office/drawing/2014/main" id="{4C03959F-8A0D-494E-FBC8-BEA149F8BC87}"/>
                  </a:ext>
                </a:extLst>
              </p:cNvPr>
              <p:cNvSpPr>
                <a:spLocks noGrp="1" noRot="1" noChangeAspect="1" noMove="1" noResize="1" noEditPoints="1" noAdjustHandles="1" noChangeArrowheads="1" noChangeShapeType="1" noTextEdit="1"/>
              </p:cNvSpPr>
              <p:nvPr>
                <p:ph idx="1"/>
              </p:nvPr>
            </p:nvSpPr>
            <p:spPr>
              <a:blipFill>
                <a:blip r:embed="rId2"/>
                <a:stretch>
                  <a:fillRect l="-222" t="-12250"/>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BB73DF55-634C-32F7-AF3F-36E656E188FE}"/>
              </a:ext>
            </a:extLst>
          </p:cNvPr>
          <p:cNvSpPr>
            <a:spLocks noGrp="1"/>
          </p:cNvSpPr>
          <p:nvPr>
            <p:ph type="sldNum" sz="quarter" idx="12"/>
          </p:nvPr>
        </p:nvSpPr>
        <p:spPr/>
        <p:txBody>
          <a:bodyPr/>
          <a:lstStyle/>
          <a:p>
            <a:fld id="{9421E328-6D5A-423A-8511-685CD712DF7C}" type="slidenum">
              <a:rPr lang="en-US" smtClean="0"/>
              <a:t>9</a:t>
            </a:fld>
            <a:endParaRPr lang="en-US"/>
          </a:p>
        </p:txBody>
      </p:sp>
      <p:sp>
        <p:nvSpPr>
          <p:cNvPr id="5" name="TextBox 4">
            <a:extLst>
              <a:ext uri="{FF2B5EF4-FFF2-40B4-BE49-F238E27FC236}">
                <a16:creationId xmlns:a16="http://schemas.microsoft.com/office/drawing/2014/main" id="{328AC203-A527-3263-2BCA-608B29C9B392}"/>
              </a:ext>
            </a:extLst>
          </p:cNvPr>
          <p:cNvSpPr txBox="1"/>
          <p:nvPr/>
        </p:nvSpPr>
        <p:spPr>
          <a:xfrm>
            <a:off x="5943600" y="2838271"/>
            <a:ext cx="2514600" cy="1200329"/>
          </a:xfrm>
          <a:prstGeom prst="rect">
            <a:avLst/>
          </a:prstGeom>
          <a:noFill/>
        </p:spPr>
        <p:txBody>
          <a:bodyPr wrap="square" rtlCol="0">
            <a:spAutoFit/>
          </a:bodyPr>
          <a:lstStyle/>
          <a:p>
            <a:r>
              <a:rPr lang="en-US" sz="1800" dirty="0">
                <a:solidFill>
                  <a:srgbClr val="7030A0"/>
                </a:solidFill>
                <a:latin typeface="Calibri" panose="020F0502020204030204" pitchFamily="34" charset="0"/>
                <a:cs typeface="Times New Roman" panose="02020603050405020304" pitchFamily="18" charset="0"/>
              </a:rPr>
              <a:t>Medical technology </a:t>
            </a:r>
            <a:r>
              <a:rPr lang="en-US" sz="1800" dirty="0">
                <a:latin typeface="Calibri" panose="020F0502020204030204" pitchFamily="34" charset="0"/>
                <a:cs typeface="Times New Roman" panose="02020603050405020304" pitchFamily="18" charset="0"/>
              </a:rPr>
              <a:t>and </a:t>
            </a:r>
            <a:r>
              <a:rPr lang="en-US" sz="1800" dirty="0">
                <a:solidFill>
                  <a:srgbClr val="4D991F"/>
                </a:solidFill>
                <a:latin typeface="Calibri" panose="020F0502020204030204" pitchFamily="34" charset="0"/>
                <a:cs typeface="Times New Roman" panose="02020603050405020304" pitchFamily="18" charset="0"/>
              </a:rPr>
              <a:t>pollution-reduction technology</a:t>
            </a:r>
          </a:p>
          <a:p>
            <a:endParaRPr lang="en-US" dirty="0"/>
          </a:p>
        </p:txBody>
      </p:sp>
      <p:sp>
        <p:nvSpPr>
          <p:cNvPr id="6" name="TextBox 5">
            <a:extLst>
              <a:ext uri="{FF2B5EF4-FFF2-40B4-BE49-F238E27FC236}">
                <a16:creationId xmlns:a16="http://schemas.microsoft.com/office/drawing/2014/main" id="{4B28237F-3933-A9C0-2C75-3712BF2DAEEA}"/>
              </a:ext>
            </a:extLst>
          </p:cNvPr>
          <p:cNvSpPr txBox="1"/>
          <p:nvPr/>
        </p:nvSpPr>
        <p:spPr>
          <a:xfrm>
            <a:off x="5715000" y="5029200"/>
            <a:ext cx="2209800" cy="646331"/>
          </a:xfrm>
          <a:prstGeom prst="rect">
            <a:avLst/>
          </a:prstGeom>
          <a:noFill/>
        </p:spPr>
        <p:txBody>
          <a:bodyPr wrap="square" rtlCol="0">
            <a:spAutoFit/>
          </a:bodyPr>
          <a:lstStyle/>
          <a:p>
            <a:r>
              <a:rPr lang="en-US" dirty="0"/>
              <a:t>Both lead to health improvement</a:t>
            </a:r>
          </a:p>
        </p:txBody>
      </p:sp>
    </p:spTree>
    <p:extLst>
      <p:ext uri="{BB962C8B-B14F-4D97-AF65-F5344CB8AC3E}">
        <p14:creationId xmlns:p14="http://schemas.microsoft.com/office/powerpoint/2010/main" val="23181614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6AB901-100E-945B-2CE5-1BC42E1B8D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B35ED8-6C12-8844-8AED-6A582C218A25}"/>
              </a:ext>
            </a:extLst>
          </p:cNvPr>
          <p:cNvSpPr>
            <a:spLocks noGrp="1"/>
          </p:cNvSpPr>
          <p:nvPr>
            <p:ph type="title"/>
          </p:nvPr>
        </p:nvSpPr>
        <p:spPr/>
        <p:txBody>
          <a:bodyPr/>
          <a:lstStyle/>
          <a:p>
            <a:r>
              <a:rPr lang="en-US" dirty="0"/>
              <a:t>Economic Crisis</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4C8F545D-E0A5-DC60-DB9E-960642C8A855}"/>
                  </a:ext>
                </a:extLst>
              </p:cNvPr>
              <p:cNvSpPr>
                <a:spLocks noGrp="1"/>
              </p:cNvSpPr>
              <p:nvPr>
                <p:ph idx="1"/>
              </p:nvPr>
            </p:nvSpPr>
            <p:spPr/>
            <p:txBody>
              <a:bodyPr/>
              <a:lstStyle/>
              <a:p>
                <a:pPr>
                  <a:buNone/>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Max </a:t>
                </a:r>
                <a14:m>
                  <m:oMath xmlns:m="http://schemas.openxmlformats.org/officeDocument/2006/math">
                    <m:r>
                      <a:rPr lang="en-US" sz="2000" i="1">
                        <a:effectLst/>
                        <a:latin typeface="Cambria Math" panose="02040503050406030204" pitchFamily="18" charset="0"/>
                        <a:ea typeface="Times New Roman" panose="02020603050405020304" pitchFamily="18" charset="0"/>
                        <a:cs typeface="Times New Roman" panose="02020603050405020304" pitchFamily="18" charset="0"/>
                      </a:rPr>
                      <m:t>𝑈</m:t>
                    </m:r>
                    <m:r>
                      <a:rPr lang="en-US" sz="2000" i="1">
                        <a:effectLst/>
                        <a:latin typeface="Cambria Math" panose="02040503050406030204" pitchFamily="18" charset="0"/>
                        <a:ea typeface="Times New Roman" panose="02020603050405020304" pitchFamily="18" charset="0"/>
                        <a:cs typeface="Times New Roman" panose="02020603050405020304" pitchFamily="18" charset="0"/>
                      </a:rPr>
                      <m:t>= </m:t>
                    </m:r>
                    <m:nary>
                      <m:naryPr>
                        <m:chr m:val="∑"/>
                        <m:limLoc m:val="undOvr"/>
                        <m:ctrlPr>
                          <a:rPr lang="en-US" sz="2000" i="1">
                            <a:effectLst/>
                            <a:latin typeface="Cambria Math" panose="02040503050406030204" pitchFamily="18" charset="0"/>
                            <a:ea typeface="Times New Roman" panose="02020603050405020304" pitchFamily="18" charset="0"/>
                            <a:cs typeface="Times New Roman" panose="02020603050405020304" pitchFamily="18" charset="0"/>
                          </a:rPr>
                        </m:ctrlPr>
                      </m:naryPr>
                      <m:sub>
                        <m:r>
                          <a:rPr lang="en-US" sz="2000" i="1">
                            <a:effectLst/>
                            <a:latin typeface="Cambria Math" panose="02040503050406030204" pitchFamily="18" charset="0"/>
                            <a:ea typeface="Times New Roman" panose="02020603050405020304" pitchFamily="18" charset="0"/>
                            <a:cs typeface="Times New Roman" panose="02020603050405020304" pitchFamily="18" charset="0"/>
                          </a:rPr>
                          <m:t>𝑡</m:t>
                        </m:r>
                        <m:r>
                          <a:rPr lang="en-US" sz="2000" i="1">
                            <a:effectLst/>
                            <a:latin typeface="Cambria Math" panose="02040503050406030204" pitchFamily="18" charset="0"/>
                            <a:ea typeface="Times New Roman" panose="02020603050405020304" pitchFamily="18" charset="0"/>
                            <a:cs typeface="Times New Roman" panose="02020603050405020304" pitchFamily="18" charset="0"/>
                          </a:rPr>
                          <m:t>=0</m:t>
                        </m:r>
                      </m:sub>
                      <m:sup>
                        <m:r>
                          <a:rPr lang="en-US" sz="2000" i="1">
                            <a:effectLst/>
                            <a:latin typeface="Cambria Math" panose="02040503050406030204" pitchFamily="18" charset="0"/>
                            <a:ea typeface="Times New Roman" panose="02020603050405020304" pitchFamily="18" charset="0"/>
                            <a:cs typeface="Times New Roman" panose="02020603050405020304" pitchFamily="18" charset="0"/>
                          </a:rPr>
                          <m:t>𝑇</m:t>
                        </m:r>
                      </m:sup>
                      <m:e>
                        <m:sSup>
                          <m:sSupPr>
                            <m:ctrlPr>
                              <a:rPr lang="en-US" sz="2000" i="1">
                                <a:effectLst/>
                                <a:latin typeface="Cambria Math" panose="02040503050406030204" pitchFamily="18" charset="0"/>
                                <a:ea typeface="Times New Roman" panose="02020603050405020304" pitchFamily="18" charset="0"/>
                                <a:cs typeface="Times New Roman" panose="02020603050405020304" pitchFamily="18" charset="0"/>
                              </a:rPr>
                            </m:ctrlPr>
                          </m:sSupPr>
                          <m:e>
                            <m:d>
                              <m:dPr>
                                <m:ctrlPr>
                                  <a:rPr lang="en-US" sz="2000" i="1">
                                    <a:effectLst/>
                                    <a:latin typeface="Cambria Math" panose="02040503050406030204" pitchFamily="18" charset="0"/>
                                    <a:ea typeface="Times New Roman" panose="02020603050405020304" pitchFamily="18" charset="0"/>
                                    <a:cs typeface="Times New Roman" panose="02020603050405020304" pitchFamily="18" charset="0"/>
                                  </a:rPr>
                                </m:ctrlPr>
                              </m:dPr>
                              <m:e>
                                <m:r>
                                  <a:rPr lang="en-US" sz="2000" i="1">
                                    <a:effectLst/>
                                    <a:latin typeface="Cambria Math" panose="02040503050406030204" pitchFamily="18" charset="0"/>
                                    <a:ea typeface="Times New Roman" panose="02020603050405020304" pitchFamily="18" charset="0"/>
                                    <a:cs typeface="Times New Roman" panose="02020603050405020304" pitchFamily="18" charset="0"/>
                                  </a:rPr>
                                  <m:t>1+</m:t>
                                </m:r>
                                <m:r>
                                  <a:rPr lang="en-US" sz="2000" i="1">
                                    <a:effectLst/>
                                    <a:latin typeface="Cambria Math" panose="02040503050406030204" pitchFamily="18" charset="0"/>
                                    <a:ea typeface="Times New Roman" panose="02020603050405020304" pitchFamily="18" charset="0"/>
                                    <a:cs typeface="Times New Roman" panose="02020603050405020304" pitchFamily="18" charset="0"/>
                                  </a:rPr>
                                  <m:t>𝜌</m:t>
                                </m:r>
                              </m:e>
                            </m:d>
                          </m:e>
                          <m:sup>
                            <m:r>
                              <a:rPr lang="en-US" sz="20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2000" i="1">
                                <a:effectLst/>
                                <a:latin typeface="Cambria Math" panose="02040503050406030204" pitchFamily="18" charset="0"/>
                                <a:ea typeface="Times New Roman" panose="02020603050405020304" pitchFamily="18" charset="0"/>
                                <a:cs typeface="Times New Roman" panose="02020603050405020304" pitchFamily="18" charset="0"/>
                              </a:rPr>
                              <m:t>𝑡</m:t>
                            </m:r>
                          </m:sup>
                        </m:sSup>
                        <m:r>
                          <a:rPr lang="en-US" sz="2000" i="1">
                            <a:effectLst/>
                            <a:latin typeface="Cambria Math" panose="02040503050406030204" pitchFamily="18" charset="0"/>
                            <a:ea typeface="Times New Roman" panose="02020603050405020304" pitchFamily="18" charset="0"/>
                            <a:cs typeface="Times New Roman" panose="02020603050405020304" pitchFamily="18" charset="0"/>
                          </a:rPr>
                          <m:t>𝑣</m:t>
                        </m:r>
                        <m:r>
                          <a:rPr lang="en-US" sz="2000" i="1">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en-US" sz="20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2000" i="1">
                                <a:effectLst/>
                                <a:latin typeface="Cambria Math" panose="02040503050406030204" pitchFamily="18" charset="0"/>
                                <a:ea typeface="Times New Roman" panose="02020603050405020304" pitchFamily="18" charset="0"/>
                                <a:cs typeface="Times New Roman" panose="02020603050405020304" pitchFamily="18" charset="0"/>
                              </a:rPr>
                              <m:t>𝑐</m:t>
                            </m:r>
                          </m:e>
                          <m:sub>
                            <m:r>
                              <a:rPr lang="en-US" sz="2000" i="1">
                                <a:effectLst/>
                                <a:latin typeface="Cambria Math" panose="02040503050406030204" pitchFamily="18" charset="0"/>
                                <a:ea typeface="Times New Roman" panose="02020603050405020304" pitchFamily="18" charset="0"/>
                                <a:cs typeface="Times New Roman" panose="02020603050405020304" pitchFamily="18" charset="0"/>
                              </a:rPr>
                              <m:t>𝑡</m:t>
                            </m:r>
                          </m:sub>
                        </m:sSub>
                        <m:r>
                          <a:rPr lang="en-US" sz="2000" i="1">
                            <a:effectLst/>
                            <a:latin typeface="Cambria Math" panose="02040503050406030204" pitchFamily="18" charset="0"/>
                            <a:ea typeface="Times New Roman" panose="02020603050405020304" pitchFamily="18" charset="0"/>
                            <a:cs typeface="Times New Roman" panose="02020603050405020304" pitchFamily="18" charset="0"/>
                          </a:rPr>
                          <m:t>, </m:t>
                        </m:r>
                        <m:sSub>
                          <m:sSubPr>
                            <m:ctrlPr>
                              <a:rPr lang="en-US" sz="20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2000" i="1">
                                <a:effectLst/>
                                <a:latin typeface="Cambria Math" panose="02040503050406030204" pitchFamily="18" charset="0"/>
                                <a:ea typeface="Times New Roman" panose="02020603050405020304" pitchFamily="18" charset="0"/>
                                <a:cs typeface="Times New Roman" panose="02020603050405020304" pitchFamily="18" charset="0"/>
                              </a:rPr>
                              <m:t>𝐻</m:t>
                            </m:r>
                          </m:e>
                          <m:sub>
                            <m:r>
                              <a:rPr lang="en-US" sz="2000" i="1">
                                <a:effectLst/>
                                <a:latin typeface="Cambria Math" panose="02040503050406030204" pitchFamily="18" charset="0"/>
                                <a:ea typeface="Times New Roman" panose="02020603050405020304" pitchFamily="18" charset="0"/>
                                <a:cs typeface="Times New Roman" panose="02020603050405020304" pitchFamily="18" charset="0"/>
                              </a:rPr>
                              <m:t>𝑡</m:t>
                            </m:r>
                          </m:sub>
                        </m:sSub>
                        <m:r>
                          <a:rPr lang="en-US" sz="2000" i="1">
                            <a:effectLst/>
                            <a:latin typeface="Cambria Math" panose="02040503050406030204" pitchFamily="18" charset="0"/>
                            <a:ea typeface="Times New Roman" panose="02020603050405020304" pitchFamily="18" charset="0"/>
                            <a:cs typeface="Times New Roman" panose="02020603050405020304" pitchFamily="18" charset="0"/>
                          </a:rPr>
                          <m:t>)</m:t>
                        </m:r>
                      </m:e>
                    </m:nary>
                  </m:oMath>
                </a14:m>
                <a:r>
                  <a:rPr lang="en-US"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en-US" sz="2000" dirty="0" err="1">
                    <a:effectLst/>
                    <a:latin typeface="Calibri" panose="020F0502020204030204" pitchFamily="34" charset="0"/>
                    <a:ea typeface="Times New Roman" panose="02020603050405020304" pitchFamily="18" charset="0"/>
                    <a:cs typeface="Times New Roman" panose="02020603050405020304" pitchFamily="18" charset="0"/>
                  </a:rPr>
                  <a:t>s.t.</a:t>
                </a:r>
                <a:r>
                  <a:rPr lang="en-US" sz="2000" dirty="0">
                    <a:effectLst/>
                    <a:latin typeface="Calibri" panose="020F0502020204030204" pitchFamily="34" charset="0"/>
                    <a:ea typeface="Times New Roman" panose="02020603050405020304" pitchFamily="18" charset="0"/>
                    <a:cs typeface="Times New Roman" panose="02020603050405020304" pitchFamily="18" charset="0"/>
                  </a:rPr>
                  <a:t> </a:t>
                </a:r>
              </a:p>
              <a:p>
                <a:pPr>
                  <a:buNone/>
                </a:pPr>
                <a:endParaRPr lang="en-US" sz="2000" dirty="0">
                  <a:latin typeface="Calibri" panose="020F0502020204030204" pitchFamily="34" charset="0"/>
                  <a:ea typeface="Times New Roman" panose="02020603050405020304" pitchFamily="18" charset="0"/>
                  <a:cs typeface="Times New Roman" panose="02020603050405020304" pitchFamily="18" charset="0"/>
                </a:endParaRPr>
              </a:p>
              <a:p>
                <a:pPr>
                  <a:buNone/>
                </a:pPr>
                <a:endParaRPr lang="en-US" sz="2000" dirty="0">
                  <a:latin typeface="Calibri" panose="020F0502020204030204" pitchFamily="34" charset="0"/>
                  <a:ea typeface="Times New Roman" panose="02020603050405020304" pitchFamily="18" charset="0"/>
                  <a:cs typeface="Times New Roman" panose="02020603050405020304" pitchFamily="18" charset="0"/>
                </a:endParaRPr>
              </a:p>
              <a:p>
                <a:pPr>
                  <a:spcBef>
                    <a:spcPts val="600"/>
                  </a:spcBef>
                  <a:spcAft>
                    <a:spcPts val="1200"/>
                  </a:spcAft>
                  <a:buNone/>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    </a:t>
                </a:r>
                <a14:m>
                  <m:oMath xmlns:m="http://schemas.openxmlformats.org/officeDocument/2006/math">
                    <m:sSub>
                      <m:sSubPr>
                        <m:ctrlPr>
                          <a:rPr lang="en-US" sz="2000" i="1" smtClean="0">
                            <a:effectLst/>
                            <a:latin typeface="Cambria Math" panose="02040503050406030204" pitchFamily="18" charset="0"/>
                            <a:cs typeface="Times New Roman" panose="02020603050405020304" pitchFamily="18" charset="0"/>
                          </a:rPr>
                        </m:ctrlPr>
                      </m:sSubPr>
                      <m:e>
                        <m:r>
                          <a:rPr lang="en-US" sz="2000" i="1">
                            <a:effectLst/>
                            <a:latin typeface="Cambria Math" panose="02040503050406030204" pitchFamily="18" charset="0"/>
                            <a:ea typeface="Times New Roman" panose="02020603050405020304" pitchFamily="18" charset="0"/>
                            <a:cs typeface="Times New Roman" panose="02020603050405020304" pitchFamily="18" charset="0"/>
                          </a:rPr>
                          <m:t>𝐻</m:t>
                        </m:r>
                      </m:e>
                      <m:sub>
                        <m:r>
                          <a:rPr lang="en-US" sz="2000" i="1">
                            <a:effectLst/>
                            <a:latin typeface="Cambria Math" panose="02040503050406030204" pitchFamily="18" charset="0"/>
                            <a:ea typeface="Times New Roman" panose="02020603050405020304" pitchFamily="18" charset="0"/>
                            <a:cs typeface="Times New Roman" panose="02020603050405020304" pitchFamily="18" charset="0"/>
                          </a:rPr>
                          <m:t>𝑡</m:t>
                        </m:r>
                        <m:r>
                          <a:rPr lang="en-US" sz="2000" i="1">
                            <a:effectLst/>
                            <a:latin typeface="Cambria Math" panose="02040503050406030204" pitchFamily="18" charset="0"/>
                            <a:ea typeface="Times New Roman" panose="02020603050405020304" pitchFamily="18" charset="0"/>
                            <a:cs typeface="Times New Roman" panose="02020603050405020304" pitchFamily="18" charset="0"/>
                          </a:rPr>
                          <m:t>+1</m:t>
                        </m:r>
                      </m:sub>
                    </m:sSub>
                    <m:r>
                      <a:rPr lang="en-US" sz="2000" i="1">
                        <a:effectLst/>
                        <a:latin typeface="Cambria Math" panose="02040503050406030204" pitchFamily="18" charset="0"/>
                        <a:ea typeface="Times New Roman" panose="02020603050405020304" pitchFamily="18" charset="0"/>
                        <a:cs typeface="Times New Roman" panose="02020603050405020304" pitchFamily="18" charset="0"/>
                      </a:rPr>
                      <m:t>= </m:t>
                    </m:r>
                    <m:sSub>
                      <m:sSubPr>
                        <m:ctrlPr>
                          <a:rPr lang="en-US" sz="2000" i="1" smtClean="0">
                            <a:solidFill>
                              <a:schemeClr val="tx1"/>
                            </a:solidFill>
                            <a:effectLst/>
                            <a:latin typeface="Cambria Math" panose="02040503050406030204" pitchFamily="18" charset="0"/>
                            <a:cs typeface="Times New Roman" panose="02020603050405020304" pitchFamily="18" charset="0"/>
                          </a:rPr>
                        </m:ctrlPr>
                      </m:sSubPr>
                      <m:e>
                        <m:r>
                          <a:rPr lang="en-US" sz="2000" i="1">
                            <a:solidFill>
                              <a:schemeClr val="tx1"/>
                            </a:solidFill>
                            <a:latin typeface="Cambria Math" panose="02040503050406030204" pitchFamily="18" charset="0"/>
                            <a:ea typeface="Times New Roman" panose="02020603050405020304" pitchFamily="18" charset="0"/>
                            <a:cs typeface="Times New Roman" panose="02020603050405020304" pitchFamily="18" charset="0"/>
                          </a:rPr>
                          <m:t>𝜃</m:t>
                        </m:r>
                      </m:e>
                      <m:sub>
                        <m:r>
                          <a:rPr lang="en-US" sz="2000" b="0" i="1" smtClean="0">
                            <a:solidFill>
                              <a:schemeClr val="tx1"/>
                            </a:solidFill>
                            <a:effectLst/>
                            <a:latin typeface="Cambria Math" panose="02040503050406030204" pitchFamily="18" charset="0"/>
                            <a:cs typeface="Times New Roman" panose="02020603050405020304" pitchFamily="18" charset="0"/>
                          </a:rPr>
                          <m:t>𝑡</m:t>
                        </m:r>
                      </m:sub>
                    </m:sSub>
                    <m:sSub>
                      <m:sSubPr>
                        <m:ctrlPr>
                          <a:rPr lang="en-US" sz="2000" i="1">
                            <a:effectLst/>
                            <a:latin typeface="Cambria Math" panose="02040503050406030204" pitchFamily="18" charset="0"/>
                            <a:cs typeface="Times New Roman" panose="02020603050405020304" pitchFamily="18" charset="0"/>
                          </a:rPr>
                        </m:ctrlPr>
                      </m:sSubPr>
                      <m:e>
                        <m:r>
                          <a:rPr lang="en-US" sz="2000" b="0" i="1" smtClean="0">
                            <a:effectLst/>
                            <a:latin typeface="Cambria Math" panose="02040503050406030204" pitchFamily="18" charset="0"/>
                            <a:cs typeface="Times New Roman" panose="02020603050405020304" pitchFamily="18" charset="0"/>
                          </a:rPr>
                          <m:t>𝑚</m:t>
                        </m:r>
                      </m:e>
                      <m:sub>
                        <m:r>
                          <a:rPr lang="en-US" sz="2000" i="1">
                            <a:effectLst/>
                            <a:latin typeface="Cambria Math" panose="02040503050406030204" pitchFamily="18" charset="0"/>
                            <a:ea typeface="Times New Roman" panose="02020603050405020304" pitchFamily="18" charset="0"/>
                            <a:cs typeface="Times New Roman" panose="02020603050405020304" pitchFamily="18" charset="0"/>
                          </a:rPr>
                          <m:t>𝑡</m:t>
                        </m:r>
                      </m:sub>
                    </m:sSub>
                    <m:r>
                      <a:rPr lang="en-US" sz="2000" i="1">
                        <a:effectLst/>
                        <a:latin typeface="Cambria Math" panose="02040503050406030204" pitchFamily="18" charset="0"/>
                        <a:ea typeface="Times New Roman" panose="02020603050405020304" pitchFamily="18" charset="0"/>
                        <a:cs typeface="Times New Roman" panose="02020603050405020304" pitchFamily="18" charset="0"/>
                      </a:rPr>
                      <m:t>+ </m:t>
                    </m:r>
                    <m:d>
                      <m:dPr>
                        <m:ctrlPr>
                          <a:rPr lang="en-US" sz="2000" i="1">
                            <a:effectLst/>
                            <a:latin typeface="Cambria Math" panose="02040503050406030204" pitchFamily="18" charset="0"/>
                            <a:cs typeface="Times New Roman" panose="02020603050405020304" pitchFamily="18" charset="0"/>
                          </a:rPr>
                        </m:ctrlPr>
                      </m:dPr>
                      <m:e>
                        <m:r>
                          <a:rPr lang="en-US" sz="2000" i="1">
                            <a:effectLst/>
                            <a:latin typeface="Cambria Math" panose="02040503050406030204" pitchFamily="18" charset="0"/>
                            <a:ea typeface="Times New Roman" panose="02020603050405020304" pitchFamily="18" charset="0"/>
                            <a:cs typeface="Times New Roman" panose="02020603050405020304" pitchFamily="18" charset="0"/>
                          </a:rPr>
                          <m:t>1−</m:t>
                        </m:r>
                        <m:sSub>
                          <m:sSubPr>
                            <m:ctrlPr>
                              <a:rPr lang="en-US" sz="2000" i="1" smtClean="0">
                                <a:solidFill>
                                  <a:schemeClr val="tx1"/>
                                </a:solidFill>
                                <a:effectLst/>
                                <a:latin typeface="Cambria Math" panose="02040503050406030204" pitchFamily="18" charset="0"/>
                                <a:cs typeface="Times New Roman" panose="02020603050405020304" pitchFamily="18" charset="0"/>
                              </a:rPr>
                            </m:ctrlPr>
                          </m:sSubPr>
                          <m:e>
                            <m:r>
                              <a:rPr lang="en-US" sz="2000" i="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t>𝛿</m:t>
                            </m:r>
                          </m:e>
                          <m:sub>
                            <m:r>
                              <a:rPr lang="en-US" sz="2000" b="0" i="1" smtClean="0">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t>𝑎</m:t>
                            </m:r>
                            <m:r>
                              <a:rPr lang="en-US" sz="2000" b="0" i="1" smtClean="0">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t>,</m:t>
                            </m:r>
                            <m:r>
                              <a:rPr lang="en-US" sz="2000" b="0" i="1" smtClean="0">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t>𝑡</m:t>
                            </m:r>
                          </m:sub>
                        </m:sSub>
                      </m:e>
                    </m:d>
                    <m:sSub>
                      <m:sSubPr>
                        <m:ctrlPr>
                          <a:rPr lang="en-US" sz="2000" i="1">
                            <a:effectLst/>
                            <a:latin typeface="Cambria Math" panose="02040503050406030204" pitchFamily="18" charset="0"/>
                            <a:cs typeface="Times New Roman" panose="02020603050405020304" pitchFamily="18" charset="0"/>
                          </a:rPr>
                        </m:ctrlPr>
                      </m:sSubPr>
                      <m:e>
                        <m:r>
                          <a:rPr lang="en-US" sz="2000" i="1">
                            <a:effectLst/>
                            <a:latin typeface="Cambria Math" panose="02040503050406030204" pitchFamily="18" charset="0"/>
                            <a:ea typeface="Times New Roman" panose="02020603050405020304" pitchFamily="18" charset="0"/>
                            <a:cs typeface="Times New Roman" panose="02020603050405020304" pitchFamily="18" charset="0"/>
                          </a:rPr>
                          <m:t>𝐻</m:t>
                        </m:r>
                      </m:e>
                      <m:sub>
                        <m:r>
                          <a:rPr lang="en-US" sz="2000" i="1">
                            <a:effectLst/>
                            <a:latin typeface="Cambria Math" panose="02040503050406030204" pitchFamily="18" charset="0"/>
                            <a:ea typeface="Times New Roman" panose="02020603050405020304" pitchFamily="18" charset="0"/>
                            <a:cs typeface="Times New Roman" panose="02020603050405020304" pitchFamily="18" charset="0"/>
                          </a:rPr>
                          <m:t>𝑡</m:t>
                        </m:r>
                      </m:sub>
                    </m:sSub>
                  </m:oMath>
                </a14:m>
                <a:r>
                  <a:rPr lang="en-US" sz="2000" dirty="0">
                    <a:effectLst/>
                    <a:latin typeface="Times New Roman" panose="02020603050405020304" pitchFamily="18" charset="0"/>
                    <a:ea typeface="Times New Roman" panose="02020603050405020304" pitchFamily="18" charset="0"/>
                  </a:rPr>
                  <a:t> </a:t>
                </a:r>
                <a:endParaRPr lang="en-US" sz="2000" dirty="0"/>
              </a:p>
              <a:p>
                <a:pPr marL="0" indent="0">
                  <a:spcBef>
                    <a:spcPts val="600"/>
                  </a:spcBef>
                  <a:spcAft>
                    <a:spcPts val="1200"/>
                  </a:spcAft>
                  <a:buNone/>
                </a:pPr>
                <a14:m>
                  <m:oMathPara xmlns:m="http://schemas.openxmlformats.org/officeDocument/2006/math">
                    <m:oMathParaPr>
                      <m:jc m:val="left"/>
                    </m:oMathParaPr>
                    <m:oMath xmlns:m="http://schemas.openxmlformats.org/officeDocument/2006/math">
                      <m:r>
                        <a:rPr lang="en-US" sz="1800" b="0" i="1" smtClean="0">
                          <a:effectLst/>
                          <a:latin typeface="Cambria Math" panose="02040503050406030204" pitchFamily="18" charset="0"/>
                          <a:ea typeface="Times New Roman" panose="02020603050405020304" pitchFamily="18" charset="0"/>
                          <a:cs typeface="Times New Roman" panose="02020603050405020304" pitchFamily="18" charset="0"/>
                        </a:rPr>
                        <m:t>     </m:t>
                      </m:r>
                      <m:nary>
                        <m:naryPr>
                          <m:chr m:val="∑"/>
                          <m:limLoc m:val="undOvr"/>
                          <m:ctrlPr>
                            <a:rPr lang="en-US" sz="1800" i="1" smtClean="0">
                              <a:effectLst/>
                              <a:latin typeface="Cambria Math" panose="02040503050406030204" pitchFamily="18" charset="0"/>
                              <a:ea typeface="Times New Roman" panose="02020603050405020304" pitchFamily="18" charset="0"/>
                              <a:cs typeface="Times New Roman" panose="02020603050405020304" pitchFamily="18" charset="0"/>
                            </a:rPr>
                          </m:ctrlPr>
                        </m:naryPr>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𝑡</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=0</m:t>
                          </m:r>
                        </m:sub>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𝑇</m:t>
                          </m:r>
                        </m:sup>
                        <m:e>
                          <m:f>
                            <m:f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𝑐</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𝑡</m:t>
                                  </m:r>
                                </m:sub>
                              </m:sSub>
                            </m:num>
                            <m:den>
                              <m:sSup>
                                <m:sSup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𝑟</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e>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𝑡</m:t>
                                  </m:r>
                                </m:sup>
                              </m:sSup>
                            </m:den>
                          </m:f>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 </m:t>
                          </m:r>
                        </m:e>
                      </m:nary>
                      <m:nary>
                        <m:naryPr>
                          <m:chr m:val="∑"/>
                          <m:limLoc m:val="undOv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naryPr>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𝑡</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=0</m:t>
                          </m:r>
                        </m:sub>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𝑇</m:t>
                          </m:r>
                        </m:sup>
                        <m:e>
                          <m:f>
                            <m:f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𝑝</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𝑚</m:t>
                                  </m:r>
                                </m:sub>
                              </m:sSub>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𝑚</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𝑡</m:t>
                                  </m:r>
                                </m:sub>
                              </m:sSub>
                            </m:num>
                            <m:den>
                              <m:sSup>
                                <m:sSup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𝑟</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e>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𝑡</m:t>
                                  </m:r>
                                </m:sup>
                              </m:sSup>
                            </m:den>
                          </m:f>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 =  </m:t>
                          </m:r>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𝐴</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0</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  </m:t>
                          </m:r>
                        </m:e>
                      </m:nary>
                      <m:nary>
                        <m:naryPr>
                          <m:chr m:val="∑"/>
                          <m:limLoc m:val="undOv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naryPr>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𝑡</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=0</m:t>
                          </m:r>
                        </m:sub>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𝑇</m:t>
                          </m:r>
                        </m:sup>
                        <m:e>
                          <m:f>
                            <m:f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m:rPr>
                                      <m:sty m:val="p"/>
                                    </m:rPr>
                                    <a:rPr lang="el-GR" sz="1800" i="1" smtClean="0">
                                      <a:solidFill>
                                        <a:schemeClr val="tx2">
                                          <a:lumMod val="75000"/>
                                        </a:schemeClr>
                                      </a:solidFill>
                                      <a:effectLst/>
                                      <a:latin typeface="Cambria Math" panose="02040503050406030204" pitchFamily="18" charset="0"/>
                                      <a:ea typeface="Times New Roman" panose="02020603050405020304" pitchFamily="18" charset="0"/>
                                      <a:cs typeface="Times New Roman" panose="02020603050405020304" pitchFamily="18" charset="0"/>
                                    </a:rPr>
                                    <m:t>π</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𝑦</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𝑡</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𝐻</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𝑡</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num>
                            <m:den>
                              <m:sSup>
                                <m:sSup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𝑟</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e>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𝑡</m:t>
                                  </m:r>
                                </m:sup>
                              </m:sSup>
                            </m:den>
                          </m:f>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 </m:t>
                          </m:r>
                        </m:e>
                      </m:nary>
                    </m:oMath>
                  </m:oMathPara>
                </a14:m>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en-US" sz="1800" dirty="0">
                  <a:latin typeface="Calibri" panose="020F0502020204030204" pitchFamily="34" charset="0"/>
                  <a:cs typeface="Times New Roman" panose="02020603050405020304" pitchFamily="18" charset="0"/>
                </a:endParaRPr>
              </a:p>
              <a:p>
                <a:pPr marL="0" indent="0">
                  <a:buNone/>
                </a:pPr>
                <a:endParaRPr lang="en-US" sz="1800" dirty="0">
                  <a:latin typeface="Calibri" panose="020F0502020204030204" pitchFamily="34" charset="0"/>
                  <a:cs typeface="Times New Roman" panose="02020603050405020304" pitchFamily="18" charset="0"/>
                </a:endParaRPr>
              </a:p>
              <a:p>
                <a:pPr marL="0" indent="0">
                  <a:buNone/>
                </a:pPr>
                <a14:m>
                  <m:oMathPara xmlns:m="http://schemas.openxmlformats.org/officeDocument/2006/math">
                    <m:oMathParaPr>
                      <m:jc m:val="left"/>
                    </m:oMathParaPr>
                    <m:oMath xmlns:m="http://schemas.openxmlformats.org/officeDocument/2006/math">
                      <m:f>
                        <m:fPr>
                          <m:ctrlPr>
                            <a:rPr lang="en-US" sz="2000" i="1" smtClean="0">
                              <a:effectLst/>
                              <a:latin typeface="Cambria Math" panose="02040503050406030204" pitchFamily="18" charset="0"/>
                              <a:ea typeface="Times New Roman" panose="02020603050405020304" pitchFamily="18" charset="0"/>
                              <a:cs typeface="Times New Roman" panose="02020603050405020304" pitchFamily="18" charset="0"/>
                            </a:rPr>
                          </m:ctrlPr>
                        </m:fPr>
                        <m:num>
                          <m:sSub>
                            <m:sSubPr>
                              <m:ctrlPr>
                                <a:rPr lang="en-US" sz="20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2000" i="1">
                                  <a:effectLst/>
                                  <a:latin typeface="Cambria Math" panose="02040503050406030204" pitchFamily="18" charset="0"/>
                                  <a:ea typeface="Times New Roman" panose="02020603050405020304" pitchFamily="18" charset="0"/>
                                  <a:cs typeface="Times New Roman" panose="02020603050405020304" pitchFamily="18" charset="0"/>
                                </a:rPr>
                                <m:t>𝑣</m:t>
                              </m:r>
                            </m:e>
                            <m:sub>
                              <m:sSub>
                                <m:sSubPr>
                                  <m:ctrlPr>
                                    <a:rPr lang="en-US" sz="20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2000" i="1">
                                      <a:effectLst/>
                                      <a:latin typeface="Cambria Math" panose="02040503050406030204" pitchFamily="18" charset="0"/>
                                      <a:ea typeface="Times New Roman" panose="02020603050405020304" pitchFamily="18" charset="0"/>
                                      <a:cs typeface="Times New Roman" panose="02020603050405020304" pitchFamily="18" charset="0"/>
                                    </a:rPr>
                                    <m:t>𝐻</m:t>
                                  </m:r>
                                </m:e>
                                <m:sub>
                                  <m:r>
                                    <a:rPr lang="en-US" sz="2000" i="1">
                                      <a:effectLst/>
                                      <a:latin typeface="Cambria Math" panose="02040503050406030204" pitchFamily="18" charset="0"/>
                                      <a:ea typeface="Times New Roman" panose="02020603050405020304" pitchFamily="18" charset="0"/>
                                      <a:cs typeface="Times New Roman" panose="02020603050405020304" pitchFamily="18" charset="0"/>
                                    </a:rPr>
                                    <m:t>𝑡</m:t>
                                  </m:r>
                                </m:sub>
                              </m:sSub>
                            </m:sub>
                          </m:sSub>
                        </m:num>
                        <m:den>
                          <m:sSub>
                            <m:sSubPr>
                              <m:ctrlPr>
                                <a:rPr lang="en-US" sz="2000" b="1" i="1" smtClean="0">
                                  <a:solidFill>
                                    <a:schemeClr val="accent1">
                                      <a:lumMod val="50000"/>
                                    </a:schemeClr>
                                  </a:solidFill>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2000" b="1" i="1">
                                  <a:solidFill>
                                    <a:schemeClr val="accent1">
                                      <a:lumMod val="50000"/>
                                    </a:schemeClr>
                                  </a:solidFill>
                                  <a:effectLst/>
                                  <a:latin typeface="Cambria Math" panose="02040503050406030204" pitchFamily="18" charset="0"/>
                                  <a:ea typeface="Times New Roman" panose="02020603050405020304" pitchFamily="18" charset="0"/>
                                  <a:cs typeface="Times New Roman" panose="02020603050405020304" pitchFamily="18" charset="0"/>
                                </a:rPr>
                                <m:t>𝒗</m:t>
                              </m:r>
                            </m:e>
                            <m:sub>
                              <m:sSub>
                                <m:sSubPr>
                                  <m:ctrlPr>
                                    <a:rPr lang="en-US" sz="2000" b="1" i="1">
                                      <a:solidFill>
                                        <a:schemeClr val="accent1">
                                          <a:lumMod val="50000"/>
                                        </a:schemeClr>
                                      </a:solidFill>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2000" b="1" i="1">
                                      <a:solidFill>
                                        <a:schemeClr val="accent1">
                                          <a:lumMod val="50000"/>
                                        </a:schemeClr>
                                      </a:solidFill>
                                      <a:effectLst/>
                                      <a:latin typeface="Cambria Math" panose="02040503050406030204" pitchFamily="18" charset="0"/>
                                      <a:ea typeface="Times New Roman" panose="02020603050405020304" pitchFamily="18" charset="0"/>
                                      <a:cs typeface="Times New Roman" panose="02020603050405020304" pitchFamily="18" charset="0"/>
                                    </a:rPr>
                                    <m:t>𝒄</m:t>
                                  </m:r>
                                </m:e>
                                <m:sub>
                                  <m:r>
                                    <a:rPr lang="en-US" sz="2000" b="1" i="1">
                                      <a:solidFill>
                                        <a:schemeClr val="accent1">
                                          <a:lumMod val="50000"/>
                                        </a:schemeClr>
                                      </a:solidFill>
                                      <a:effectLst/>
                                      <a:latin typeface="Cambria Math" panose="02040503050406030204" pitchFamily="18" charset="0"/>
                                      <a:ea typeface="Times New Roman" panose="02020603050405020304" pitchFamily="18" charset="0"/>
                                      <a:cs typeface="Times New Roman" panose="02020603050405020304" pitchFamily="18" charset="0"/>
                                    </a:rPr>
                                    <m:t>𝒕</m:t>
                                  </m:r>
                                </m:sub>
                              </m:sSub>
                            </m:sub>
                          </m:sSub>
                        </m:den>
                      </m:f>
                      <m:r>
                        <a:rPr lang="en-US" sz="2000" b="0" i="1" smtClean="0">
                          <a:effectLst/>
                          <a:latin typeface="Cambria Math" panose="02040503050406030204" pitchFamily="18" charset="0"/>
                          <a:ea typeface="Times New Roman" panose="02020603050405020304" pitchFamily="18" charset="0"/>
                          <a:cs typeface="Times New Roman" panose="02020603050405020304" pitchFamily="18" charset="0"/>
                        </a:rPr>
                        <m:t>       </m:t>
                      </m:r>
                      <m:r>
                        <a:rPr lang="en-US" sz="20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2000" b="0" i="1" smtClean="0">
                          <a:effectLst/>
                          <a:latin typeface="Cambria Math" panose="02040503050406030204" pitchFamily="18" charset="0"/>
                          <a:ea typeface="Times New Roman" panose="02020603050405020304" pitchFamily="18" charset="0"/>
                          <a:cs typeface="Times New Roman" panose="02020603050405020304" pitchFamily="18" charset="0"/>
                        </a:rPr>
                        <m:t>      </m:t>
                      </m:r>
                      <m:r>
                        <a:rPr lang="en-US" sz="2000" i="1">
                          <a:effectLst/>
                          <a:latin typeface="Cambria Math" panose="02040503050406030204" pitchFamily="18" charset="0"/>
                          <a:ea typeface="Times New Roman" panose="02020603050405020304" pitchFamily="18" charset="0"/>
                          <a:cs typeface="Times New Roman" panose="02020603050405020304" pitchFamily="18" charset="0"/>
                        </a:rPr>
                        <m:t> [</m:t>
                      </m:r>
                      <m:f>
                        <m:fPr>
                          <m:ctrlPr>
                            <a:rPr lang="en-US" sz="2000" i="1" smtClean="0">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ctrlPr>
                        </m:fPr>
                        <m:num>
                          <m:sSub>
                            <m:sSubPr>
                              <m:ctrlPr>
                                <a:rPr lang="en-US" sz="2000" i="1" smtClean="0">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2000" i="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t>𝑝</m:t>
                              </m:r>
                            </m:e>
                            <m:sub>
                              <m:r>
                                <a:rPr lang="en-US" sz="2000" i="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t>𝑚</m:t>
                              </m:r>
                            </m:sub>
                          </m:sSub>
                        </m:num>
                        <m:den>
                          <m:sSub>
                            <m:sSubPr>
                              <m:ctrlPr>
                                <a:rPr lang="en-US" sz="2000" i="1" smtClean="0">
                                  <a:solidFill>
                                    <a:srgbClr val="7030A0"/>
                                  </a:solidFill>
                                  <a:latin typeface="Cambria Math" panose="02040503050406030204" pitchFamily="18" charset="0"/>
                                  <a:cs typeface="Times New Roman" panose="02020603050405020304" pitchFamily="18" charset="0"/>
                                </a:rPr>
                              </m:ctrlPr>
                            </m:sSubPr>
                            <m:e>
                              <m:r>
                                <a:rPr lang="en-US" sz="2000" i="1">
                                  <a:solidFill>
                                    <a:srgbClr val="7030A0"/>
                                  </a:solidFill>
                                  <a:latin typeface="Cambria Math" panose="02040503050406030204" pitchFamily="18" charset="0"/>
                                  <a:ea typeface="Times New Roman" panose="02020603050405020304" pitchFamily="18" charset="0"/>
                                  <a:cs typeface="Times New Roman" panose="02020603050405020304" pitchFamily="18" charset="0"/>
                                </a:rPr>
                                <m:t>𝜃</m:t>
                              </m:r>
                            </m:e>
                            <m:sub>
                              <m:r>
                                <a:rPr lang="en-US" sz="2000" i="1">
                                  <a:solidFill>
                                    <a:srgbClr val="7030A0"/>
                                  </a:solidFill>
                                  <a:latin typeface="Cambria Math" panose="02040503050406030204" pitchFamily="18" charset="0"/>
                                  <a:cs typeface="Times New Roman" panose="02020603050405020304" pitchFamily="18" charset="0"/>
                                </a:rPr>
                                <m:t>𝑡</m:t>
                              </m:r>
                            </m:sub>
                          </m:sSub>
                        </m:den>
                      </m:f>
                      <m:d>
                        <m:dPr>
                          <m:ctrlPr>
                            <a:rPr lang="en-US" sz="2000" i="1">
                              <a:effectLst/>
                              <a:latin typeface="Cambria Math" panose="02040503050406030204" pitchFamily="18" charset="0"/>
                              <a:ea typeface="Times New Roman" panose="02020603050405020304" pitchFamily="18" charset="0"/>
                              <a:cs typeface="Times New Roman" panose="02020603050405020304" pitchFamily="18" charset="0"/>
                            </a:rPr>
                          </m:ctrlPr>
                        </m:dPr>
                        <m:e>
                          <m:r>
                            <a:rPr lang="el-GR" sz="2000" b="0" i="1" smtClean="0">
                              <a:solidFill>
                                <a:schemeClr val="accent1">
                                  <a:lumMod val="50000"/>
                                </a:schemeClr>
                              </a:solidFill>
                              <a:latin typeface="Cambria Math" panose="02040503050406030204" pitchFamily="18" charset="0"/>
                              <a:ea typeface="Times New Roman" panose="02020603050405020304" pitchFamily="18" charset="0"/>
                              <a:cs typeface="Times New Roman" panose="02020603050405020304" pitchFamily="18" charset="0"/>
                            </a:rPr>
                            <m:t>𝜌</m:t>
                          </m:r>
                          <m:r>
                            <a:rPr lang="en-US" sz="2000" i="1">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en-US" sz="2000" i="1" smtClean="0">
                                  <a:solidFill>
                                    <a:srgbClr val="4D991F"/>
                                  </a:solidFill>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2000" i="1">
                                  <a:solidFill>
                                    <a:srgbClr val="4D991F"/>
                                  </a:solidFill>
                                  <a:effectLst/>
                                  <a:latin typeface="Cambria Math" panose="02040503050406030204" pitchFamily="18" charset="0"/>
                                  <a:ea typeface="Times New Roman" panose="02020603050405020304" pitchFamily="18" charset="0"/>
                                  <a:cs typeface="Times New Roman" panose="02020603050405020304" pitchFamily="18" charset="0"/>
                                </a:rPr>
                                <m:t>𝛿</m:t>
                              </m:r>
                            </m:e>
                            <m:sub>
                              <m:r>
                                <a:rPr lang="en-US" sz="2000" b="0" i="1" smtClean="0">
                                  <a:solidFill>
                                    <a:srgbClr val="4D991F"/>
                                  </a:solidFill>
                                  <a:effectLst/>
                                  <a:latin typeface="Cambria Math" panose="02040503050406030204" pitchFamily="18" charset="0"/>
                                  <a:ea typeface="Times New Roman" panose="02020603050405020304" pitchFamily="18" charset="0"/>
                                  <a:cs typeface="Times New Roman" panose="02020603050405020304" pitchFamily="18" charset="0"/>
                                </a:rPr>
                                <m:t>𝑎</m:t>
                              </m:r>
                              <m:r>
                                <a:rPr lang="en-US" sz="2000" b="0" i="1" smtClean="0">
                                  <a:solidFill>
                                    <a:srgbClr val="4D991F"/>
                                  </a:solidFill>
                                  <a:effectLst/>
                                  <a:latin typeface="Cambria Math" panose="02040503050406030204" pitchFamily="18" charset="0"/>
                                  <a:ea typeface="Times New Roman" panose="02020603050405020304" pitchFamily="18" charset="0"/>
                                  <a:cs typeface="Times New Roman" panose="02020603050405020304" pitchFamily="18" charset="0"/>
                                </a:rPr>
                                <m:t>,</m:t>
                              </m:r>
                              <m:r>
                                <a:rPr lang="en-US" sz="2000" b="0" i="1" smtClean="0">
                                  <a:solidFill>
                                    <a:srgbClr val="4D991F"/>
                                  </a:solidFill>
                                  <a:effectLst/>
                                  <a:latin typeface="Cambria Math" panose="02040503050406030204" pitchFamily="18" charset="0"/>
                                  <a:ea typeface="Times New Roman" panose="02020603050405020304" pitchFamily="18" charset="0"/>
                                  <a:cs typeface="Times New Roman" panose="02020603050405020304" pitchFamily="18" charset="0"/>
                                </a:rPr>
                                <m:t>𝑡</m:t>
                              </m:r>
                            </m:sub>
                          </m:sSub>
                        </m:e>
                      </m:d>
                      <m:r>
                        <a:rPr lang="en-US" sz="2000" i="1">
                          <a:effectLst/>
                          <a:latin typeface="Cambria Math" panose="02040503050406030204" pitchFamily="18" charset="0"/>
                          <a:ea typeface="Times New Roman" panose="02020603050405020304" pitchFamily="18" charset="0"/>
                          <a:cs typeface="Times New Roman" panose="02020603050405020304" pitchFamily="18" charset="0"/>
                        </a:rPr>
                        <m:t>− </m:t>
                      </m:r>
                      <m:sSub>
                        <m:sSubPr>
                          <m:ctrlPr>
                            <a:rPr lang="en-US" sz="2000" i="1" smtClean="0">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ctrlPr>
                        </m:sSubPr>
                        <m:e>
                          <m:r>
                            <m:rPr>
                              <m:sty m:val="p"/>
                            </m:rPr>
                            <a:rPr lang="el-GR" sz="2000" i="1">
                              <a:solidFill>
                                <a:schemeClr val="tx2">
                                  <a:lumMod val="75000"/>
                                </a:schemeClr>
                              </a:solidFill>
                              <a:latin typeface="Cambria Math" panose="02040503050406030204" pitchFamily="18" charset="0"/>
                              <a:ea typeface="Times New Roman" panose="02020603050405020304" pitchFamily="18" charset="0"/>
                              <a:cs typeface="Times New Roman" panose="02020603050405020304" pitchFamily="18" charset="0"/>
                            </a:rPr>
                            <m:t>π</m:t>
                          </m:r>
                          <m:r>
                            <a:rPr lang="en-US" sz="2000" i="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t>𝑦</m:t>
                          </m:r>
                        </m:e>
                        <m:sub>
                          <m:sSub>
                            <m:sSubPr>
                              <m:ctrlPr>
                                <a:rPr lang="en-US" sz="2000" i="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2000" i="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t>𝐻</m:t>
                              </m:r>
                            </m:e>
                            <m:sub>
                              <m:r>
                                <a:rPr lang="en-US" sz="2000" i="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t>𝑡</m:t>
                              </m:r>
                            </m:sub>
                          </m:sSub>
                        </m:sub>
                      </m:sSub>
                      <m:r>
                        <a:rPr lang="en-US" sz="2000" i="1">
                          <a:effectLst/>
                          <a:latin typeface="Cambria Math" panose="02040503050406030204" pitchFamily="18" charset="0"/>
                          <a:ea typeface="Times New Roman" panose="02020603050405020304" pitchFamily="18" charset="0"/>
                          <a:cs typeface="Times New Roman" panose="02020603050405020304" pitchFamily="18" charset="0"/>
                        </a:rPr>
                        <m:t>]</m:t>
                      </m:r>
                    </m:oMath>
                  </m:oMathPara>
                </a14:m>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en-US" dirty="0">
                  <a:solidFill>
                    <a:srgbClr val="4D991F"/>
                  </a:solidFill>
                </a:endParaRPr>
              </a:p>
              <a:p>
                <a:endParaRPr lang="en-US" dirty="0"/>
              </a:p>
            </p:txBody>
          </p:sp>
        </mc:Choice>
        <mc:Fallback xmlns="">
          <p:sp>
            <p:nvSpPr>
              <p:cNvPr id="3" name="Content Placeholder 2">
                <a:extLst>
                  <a:ext uri="{FF2B5EF4-FFF2-40B4-BE49-F238E27FC236}">
                    <a16:creationId xmlns:a16="http://schemas.microsoft.com/office/drawing/2014/main" id="{4C8F545D-E0A5-DC60-DB9E-960642C8A855}"/>
                  </a:ext>
                </a:extLst>
              </p:cNvPr>
              <p:cNvSpPr>
                <a:spLocks noGrp="1" noRot="1" noChangeAspect="1" noMove="1" noResize="1" noEditPoints="1" noAdjustHandles="1" noChangeArrowheads="1" noChangeShapeType="1" noTextEdit="1"/>
              </p:cNvSpPr>
              <p:nvPr>
                <p:ph idx="1"/>
              </p:nvPr>
            </p:nvSpPr>
            <p:spPr>
              <a:blipFill>
                <a:blip r:embed="rId2"/>
                <a:stretch>
                  <a:fillRect t="-9000"/>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EF18145B-A077-4725-3FB7-98A9400CEE8F}"/>
              </a:ext>
            </a:extLst>
          </p:cNvPr>
          <p:cNvSpPr>
            <a:spLocks noGrp="1"/>
          </p:cNvSpPr>
          <p:nvPr>
            <p:ph type="sldNum" sz="quarter" idx="12"/>
          </p:nvPr>
        </p:nvSpPr>
        <p:spPr/>
        <p:txBody>
          <a:bodyPr/>
          <a:lstStyle/>
          <a:p>
            <a:fld id="{9421E328-6D5A-423A-8511-685CD712DF7C}" type="slidenum">
              <a:rPr lang="en-US" smtClean="0"/>
              <a:t>10</a:t>
            </a:fld>
            <a:endParaRPr lang="en-US"/>
          </a:p>
        </p:txBody>
      </p:sp>
      <p:sp>
        <p:nvSpPr>
          <p:cNvPr id="6" name="TextBox 5">
            <a:extLst>
              <a:ext uri="{FF2B5EF4-FFF2-40B4-BE49-F238E27FC236}">
                <a16:creationId xmlns:a16="http://schemas.microsoft.com/office/drawing/2014/main" id="{F337EAC9-CEF8-878D-5B85-5814D765A3E1}"/>
              </a:ext>
            </a:extLst>
          </p:cNvPr>
          <p:cNvSpPr txBox="1"/>
          <p:nvPr/>
        </p:nvSpPr>
        <p:spPr>
          <a:xfrm>
            <a:off x="6248400" y="3381906"/>
            <a:ext cx="2209800" cy="646331"/>
          </a:xfrm>
          <a:prstGeom prst="rect">
            <a:avLst/>
          </a:prstGeom>
          <a:noFill/>
        </p:spPr>
        <p:txBody>
          <a:bodyPr wrap="square" rtlCol="0">
            <a:spAutoFit/>
          </a:bodyPr>
          <a:lstStyle/>
          <a:p>
            <a:r>
              <a:rPr lang="en-US" dirty="0">
                <a:solidFill>
                  <a:schemeClr val="tx2">
                    <a:lumMod val="75000"/>
                  </a:schemeClr>
                </a:solidFill>
              </a:rPr>
              <a:t>Positive or negative economic shock</a:t>
            </a:r>
          </a:p>
        </p:txBody>
      </p:sp>
      <p:sp>
        <p:nvSpPr>
          <p:cNvPr id="7" name="TextBox 6">
            <a:extLst>
              <a:ext uri="{FF2B5EF4-FFF2-40B4-BE49-F238E27FC236}">
                <a16:creationId xmlns:a16="http://schemas.microsoft.com/office/drawing/2014/main" id="{BE0AEEBA-F155-3AA6-17A1-9FD2E86F831C}"/>
              </a:ext>
            </a:extLst>
          </p:cNvPr>
          <p:cNvSpPr txBox="1"/>
          <p:nvPr/>
        </p:nvSpPr>
        <p:spPr>
          <a:xfrm>
            <a:off x="4707940" y="4572000"/>
            <a:ext cx="3902659" cy="2031325"/>
          </a:xfrm>
          <a:prstGeom prst="rect">
            <a:avLst/>
          </a:prstGeom>
          <a:noFill/>
        </p:spPr>
        <p:txBody>
          <a:bodyPr wrap="square" rtlCol="0">
            <a:spAutoFit/>
          </a:bodyPr>
          <a:lstStyle/>
          <a:p>
            <a:pPr marL="227013" indent="-227013">
              <a:buFont typeface="+mj-lt"/>
              <a:buAutoNum type="arabicPeriod"/>
            </a:pPr>
            <a:r>
              <a:rPr lang="en-US" dirty="0">
                <a:solidFill>
                  <a:schemeClr val="tx2">
                    <a:lumMod val="75000"/>
                  </a:schemeClr>
                </a:solidFill>
              </a:rPr>
              <a:t>Investment effect: Lower return </a:t>
            </a:r>
            <a:r>
              <a:rPr lang="en-US" dirty="0">
                <a:solidFill>
                  <a:schemeClr val="tx2">
                    <a:lumMod val="75000"/>
                  </a:schemeClr>
                </a:solidFill>
                <a:sym typeface="Wingdings" panose="05000000000000000000" pitchFamily="2" charset="2"/>
              </a:rPr>
              <a:t> lower </a:t>
            </a:r>
            <a:r>
              <a:rPr lang="en-US" dirty="0" err="1">
                <a:solidFill>
                  <a:schemeClr val="tx2">
                    <a:lumMod val="75000"/>
                  </a:schemeClr>
                </a:solidFill>
              </a:rPr>
              <a:t>eq</a:t>
            </a:r>
            <a:r>
              <a:rPr lang="en-US" baseline="30000" dirty="0" err="1">
                <a:solidFill>
                  <a:schemeClr val="tx2">
                    <a:lumMod val="75000"/>
                  </a:schemeClr>
                </a:solidFill>
              </a:rPr>
              <a:t>m</a:t>
            </a:r>
            <a:r>
              <a:rPr lang="en-US" dirty="0">
                <a:solidFill>
                  <a:schemeClr val="tx2">
                    <a:lumMod val="75000"/>
                  </a:schemeClr>
                </a:solidFill>
              </a:rPr>
              <a:t> health</a:t>
            </a:r>
          </a:p>
          <a:p>
            <a:pPr marL="227013" indent="-227013">
              <a:buFont typeface="+mj-lt"/>
              <a:buAutoNum type="arabicPeriod"/>
            </a:pPr>
            <a:r>
              <a:rPr lang="en-US" dirty="0">
                <a:solidFill>
                  <a:srgbClr val="4D991F"/>
                </a:solidFill>
              </a:rPr>
              <a:t>Stress may increase depreciation</a:t>
            </a:r>
          </a:p>
          <a:p>
            <a:pPr marL="227013" indent="-227013">
              <a:buFont typeface="+mj-lt"/>
              <a:buAutoNum type="arabicPeriod"/>
            </a:pPr>
            <a:r>
              <a:rPr lang="en-US" dirty="0">
                <a:solidFill>
                  <a:schemeClr val="accent1">
                    <a:lumMod val="50000"/>
                  </a:schemeClr>
                </a:solidFill>
              </a:rPr>
              <a:t>Large short-run U hit may increase value of temporary pleasure or create high rate of present-bias (withdrawal)</a:t>
            </a:r>
          </a:p>
        </p:txBody>
      </p:sp>
    </p:spTree>
    <p:extLst>
      <p:ext uri="{BB962C8B-B14F-4D97-AF65-F5344CB8AC3E}">
        <p14:creationId xmlns:p14="http://schemas.microsoft.com/office/powerpoint/2010/main" val="1553530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5E114F-AD04-E796-5393-4279EC043CE4}"/>
              </a:ext>
            </a:extLst>
          </p:cNvPr>
          <p:cNvSpPr>
            <a:spLocks noGrp="1"/>
          </p:cNvSpPr>
          <p:nvPr>
            <p:ph type="title"/>
          </p:nvPr>
        </p:nvSpPr>
        <p:spPr/>
        <p:txBody>
          <a:bodyPr>
            <a:normAutofit fontScale="90000"/>
          </a:bodyPr>
          <a:lstStyle/>
          <a:p>
            <a:r>
              <a:rPr lang="en-US" dirty="0"/>
              <a:t>Evidence on the Psychological Impacts of Economic Change</a:t>
            </a:r>
          </a:p>
        </p:txBody>
      </p:sp>
      <p:sp>
        <p:nvSpPr>
          <p:cNvPr id="3" name="Content Placeholder 2">
            <a:extLst>
              <a:ext uri="{FF2B5EF4-FFF2-40B4-BE49-F238E27FC236}">
                <a16:creationId xmlns:a16="http://schemas.microsoft.com/office/drawing/2014/main" id="{2AA2F0A0-CE8D-F7ED-E610-A80BBE2838B8}"/>
              </a:ext>
            </a:extLst>
          </p:cNvPr>
          <p:cNvSpPr>
            <a:spLocks noGrp="1"/>
          </p:cNvSpPr>
          <p:nvPr>
            <p:ph idx="1"/>
          </p:nvPr>
        </p:nvSpPr>
        <p:spPr/>
        <p:txBody>
          <a:bodyPr>
            <a:normAutofit fontScale="92500" lnSpcReduction="10000"/>
          </a:bodyPr>
          <a:lstStyle/>
          <a:p>
            <a:r>
              <a:rPr lang="en-US" dirty="0">
                <a:hlinkClick r:id="rId2"/>
              </a:rPr>
              <a:t>Lit review </a:t>
            </a:r>
            <a:r>
              <a:rPr lang="en-US" dirty="0"/>
              <a:t>by </a:t>
            </a:r>
            <a:r>
              <a:rPr lang="en-US" dirty="0" err="1"/>
              <a:t>Frasquilho</a:t>
            </a:r>
            <a:r>
              <a:rPr lang="en-US" dirty="0"/>
              <a:t> et al. (2015) concludes</a:t>
            </a:r>
          </a:p>
          <a:p>
            <a:pPr lvl="1"/>
            <a:r>
              <a:rPr lang="en-US" i="1" dirty="0"/>
              <a:t>“The evidence was consistent that economic recessions and mediators such as unemployment, income decline, and unmanageable debts are significantly associated with poor mental wellbeing, increased rates of common mental disorders, substance-related disorders, and suicidal </a:t>
            </a:r>
            <a:r>
              <a:rPr lang="en-US" i="1" dirty="0" err="1"/>
              <a:t>behaviours</a:t>
            </a:r>
            <a:r>
              <a:rPr lang="en-US" i="1" dirty="0"/>
              <a:t>.”</a:t>
            </a:r>
          </a:p>
          <a:p>
            <a:pPr lvl="2"/>
            <a:r>
              <a:rPr lang="en-US" b="1" dirty="0"/>
              <a:t>Effects on physical health likely observed with a delay</a:t>
            </a:r>
          </a:p>
          <a:p>
            <a:pPr lvl="2"/>
            <a:r>
              <a:rPr lang="en-US" b="1" dirty="0"/>
              <a:t>Different effects among children/adolescents and adults</a:t>
            </a:r>
          </a:p>
          <a:p>
            <a:pPr lvl="2"/>
            <a:r>
              <a:rPr lang="en-US" dirty="0"/>
              <a:t>Contrasts with short term effects of recessions on objective mortality measures</a:t>
            </a:r>
          </a:p>
          <a:p>
            <a:pPr lvl="1"/>
            <a:endParaRPr lang="en-US" sz="2400" i="1" dirty="0"/>
          </a:p>
          <a:p>
            <a:pPr algn="l"/>
            <a:r>
              <a:rPr lang="en-US" b="0" i="0" u="none" strike="noStrike" baseline="0" dirty="0">
                <a:latin typeface="Times New Roman" panose="02020603050405020304" pitchFamily="18" charset="0"/>
              </a:rPr>
              <a:t>Schwandt and </a:t>
            </a:r>
            <a:r>
              <a:rPr lang="en-US" dirty="0">
                <a:latin typeface="Times New Roman" panose="02020603050405020304" pitchFamily="18" charset="0"/>
              </a:rPr>
              <a:t>von Wachter (2020) conclude </a:t>
            </a:r>
          </a:p>
          <a:p>
            <a:pPr lvl="1"/>
            <a:r>
              <a:rPr lang="en-US" sz="2100" b="0" i="1" u="none" strike="noStrike" baseline="0" dirty="0">
                <a:latin typeface="Times New Roman" panose="02020603050405020304" pitchFamily="18" charset="0"/>
              </a:rPr>
              <a:t>“We find that cohorts coming of age during the deep recession of the early 1980s suffer increases in mortality that appear in their late 30s and further strengthen through age 50, driven by behavior-related causes such as heart disease, lung cancer, and liver disease, as well as drug overdoses.”</a:t>
            </a:r>
            <a:endParaRPr lang="en-US" sz="2100" i="1" dirty="0"/>
          </a:p>
        </p:txBody>
      </p:sp>
      <p:sp>
        <p:nvSpPr>
          <p:cNvPr id="4" name="Slide Number Placeholder 3">
            <a:extLst>
              <a:ext uri="{FF2B5EF4-FFF2-40B4-BE49-F238E27FC236}">
                <a16:creationId xmlns:a16="http://schemas.microsoft.com/office/drawing/2014/main" id="{20FEEF83-DD65-3B05-332B-211DE683700F}"/>
              </a:ext>
            </a:extLst>
          </p:cNvPr>
          <p:cNvSpPr>
            <a:spLocks noGrp="1"/>
          </p:cNvSpPr>
          <p:nvPr>
            <p:ph type="sldNum" sz="quarter" idx="12"/>
          </p:nvPr>
        </p:nvSpPr>
        <p:spPr/>
        <p:txBody>
          <a:bodyPr/>
          <a:lstStyle/>
          <a:p>
            <a:fld id="{9421E328-6D5A-423A-8511-685CD712DF7C}" type="slidenum">
              <a:rPr lang="en-US" smtClean="0"/>
              <a:t>11</a:t>
            </a:fld>
            <a:endParaRPr lang="en-US"/>
          </a:p>
        </p:txBody>
      </p:sp>
    </p:spTree>
    <p:extLst>
      <p:ext uri="{BB962C8B-B14F-4D97-AF65-F5344CB8AC3E}">
        <p14:creationId xmlns:p14="http://schemas.microsoft.com/office/powerpoint/2010/main" val="4485479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EA6826-DF50-843E-F3D6-32247F0C6B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7C9D71-411B-CB4B-E969-91044A79F04C}"/>
              </a:ext>
            </a:extLst>
          </p:cNvPr>
          <p:cNvSpPr>
            <a:spLocks noGrp="1"/>
          </p:cNvSpPr>
          <p:nvPr>
            <p:ph type="title"/>
          </p:nvPr>
        </p:nvSpPr>
        <p:spPr>
          <a:xfrm>
            <a:off x="457200" y="533400"/>
            <a:ext cx="8229600" cy="990600"/>
          </a:xfrm>
        </p:spPr>
        <p:txBody>
          <a:bodyPr anchor="ctr">
            <a:normAutofit/>
          </a:bodyPr>
          <a:lstStyle/>
          <a:p>
            <a:pPr>
              <a:lnSpc>
                <a:spcPct val="90000"/>
              </a:lnSpc>
            </a:pPr>
            <a:r>
              <a:rPr lang="en-US" sz="3100"/>
              <a:t>Evidence on the Psychological Impacts of Economic Change</a:t>
            </a:r>
          </a:p>
        </p:txBody>
      </p:sp>
      <p:sp>
        <p:nvSpPr>
          <p:cNvPr id="3" name="Content Placeholder 2">
            <a:extLst>
              <a:ext uri="{FF2B5EF4-FFF2-40B4-BE49-F238E27FC236}">
                <a16:creationId xmlns:a16="http://schemas.microsoft.com/office/drawing/2014/main" id="{E13F8345-0556-23E7-DD6F-9BCDA281BF19}"/>
              </a:ext>
            </a:extLst>
          </p:cNvPr>
          <p:cNvSpPr>
            <a:spLocks noGrp="1"/>
          </p:cNvSpPr>
          <p:nvPr>
            <p:ph sz="half" idx="1"/>
          </p:nvPr>
        </p:nvSpPr>
        <p:spPr>
          <a:xfrm>
            <a:off x="127348" y="1650262"/>
            <a:ext cx="4038600" cy="4718304"/>
          </a:xfrm>
        </p:spPr>
        <p:txBody>
          <a:bodyPr>
            <a:normAutofit/>
          </a:bodyPr>
          <a:lstStyle/>
          <a:p>
            <a:pPr>
              <a:lnSpc>
                <a:spcPct val="90000"/>
              </a:lnSpc>
            </a:pPr>
            <a:r>
              <a:rPr lang="en-US" sz="2400" dirty="0"/>
              <a:t>Case and Deaton’s deaths of despair work argue that </a:t>
            </a:r>
            <a:r>
              <a:rPr lang="en-US" sz="2400" b="1" dirty="0"/>
              <a:t>persistently poor economic conditions and prospects </a:t>
            </a:r>
            <a:r>
              <a:rPr lang="en-US" sz="2400" dirty="0"/>
              <a:t>led to chronic pain and substance abuse</a:t>
            </a:r>
          </a:p>
          <a:p>
            <a:pPr lvl="1">
              <a:lnSpc>
                <a:spcPct val="90000"/>
              </a:lnSpc>
            </a:pPr>
            <a:r>
              <a:rPr lang="en-US" dirty="0"/>
              <a:t>Consistent with evidence that shows contemporary employment declines do not fully explain recession induced mental health declines </a:t>
            </a:r>
          </a:p>
          <a:p>
            <a:pPr>
              <a:lnSpc>
                <a:spcPct val="90000"/>
              </a:lnSpc>
            </a:pPr>
            <a:endParaRPr lang="en-US" sz="2400" i="1" dirty="0"/>
          </a:p>
        </p:txBody>
      </p:sp>
      <p:sp>
        <p:nvSpPr>
          <p:cNvPr id="4" name="Slide Number Placeholder 3">
            <a:extLst>
              <a:ext uri="{FF2B5EF4-FFF2-40B4-BE49-F238E27FC236}">
                <a16:creationId xmlns:a16="http://schemas.microsoft.com/office/drawing/2014/main" id="{C05B05D2-02C3-D65F-C17E-EB6C10344615}"/>
              </a:ext>
            </a:extLst>
          </p:cNvPr>
          <p:cNvSpPr>
            <a:spLocks noGrp="1"/>
          </p:cNvSpPr>
          <p:nvPr>
            <p:ph type="sldNum" sz="quarter" idx="12"/>
          </p:nvPr>
        </p:nvSpPr>
        <p:spPr>
          <a:xfrm>
            <a:off x="7620000" y="18288"/>
            <a:ext cx="1066800" cy="329184"/>
          </a:xfrm>
        </p:spPr>
        <p:txBody>
          <a:bodyPr anchor="ctr">
            <a:normAutofit/>
          </a:bodyPr>
          <a:lstStyle/>
          <a:p>
            <a:pPr>
              <a:spcAft>
                <a:spcPts val="600"/>
              </a:spcAft>
            </a:pPr>
            <a:fld id="{9421E328-6D5A-423A-8511-685CD712DF7C}" type="slidenum">
              <a:rPr lang="en-US" smtClean="0"/>
              <a:pPr>
                <a:spcAft>
                  <a:spcPts val="600"/>
                </a:spcAft>
              </a:pPr>
              <a:t>12</a:t>
            </a:fld>
            <a:endParaRPr lang="en-US"/>
          </a:p>
        </p:txBody>
      </p:sp>
      <p:pic>
        <p:nvPicPr>
          <p:cNvPr id="1028" name="Picture 4">
            <a:extLst>
              <a:ext uri="{FF2B5EF4-FFF2-40B4-BE49-F238E27FC236}">
                <a16:creationId xmlns:a16="http://schemas.microsoft.com/office/drawing/2014/main" id="{FB2E26E4-DC4B-28AD-E640-EE45885766A5}"/>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91000" y="2406904"/>
            <a:ext cx="4796852" cy="3251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183707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82012C-154D-D48E-9E2B-61EF05BA461D}"/>
              </a:ext>
            </a:extLst>
          </p:cNvPr>
          <p:cNvSpPr>
            <a:spLocks noGrp="1"/>
          </p:cNvSpPr>
          <p:nvPr>
            <p:ph type="title"/>
          </p:nvPr>
        </p:nvSpPr>
        <p:spPr/>
        <p:txBody>
          <a:bodyPr>
            <a:normAutofit fontScale="90000"/>
          </a:bodyPr>
          <a:lstStyle/>
          <a:p>
            <a:r>
              <a:rPr lang="en-US" dirty="0"/>
              <a:t>The race between technology and economic crisis</a:t>
            </a:r>
          </a:p>
        </p:txBody>
      </p:sp>
      <p:sp>
        <p:nvSpPr>
          <p:cNvPr id="3" name="Content Placeholder 2">
            <a:extLst>
              <a:ext uri="{FF2B5EF4-FFF2-40B4-BE49-F238E27FC236}">
                <a16:creationId xmlns:a16="http://schemas.microsoft.com/office/drawing/2014/main" id="{ECAB3205-C1A6-866E-B1EB-799A65FCB8C3}"/>
              </a:ext>
            </a:extLst>
          </p:cNvPr>
          <p:cNvSpPr>
            <a:spLocks noGrp="1"/>
          </p:cNvSpPr>
          <p:nvPr>
            <p:ph idx="1"/>
          </p:nvPr>
        </p:nvSpPr>
        <p:spPr>
          <a:xfrm>
            <a:off x="5715000" y="1600200"/>
            <a:ext cx="2971800" cy="4876800"/>
          </a:xfrm>
        </p:spPr>
        <p:txBody>
          <a:bodyPr>
            <a:normAutofit/>
          </a:bodyPr>
          <a:lstStyle/>
          <a:p>
            <a:r>
              <a:rPr lang="en-US" sz="2000" dirty="0"/>
              <a:t>Age groups where technology likely a bigger driver: young and old – health has improved</a:t>
            </a:r>
          </a:p>
          <a:p>
            <a:r>
              <a:rPr lang="en-US" sz="2000" dirty="0"/>
              <a:t>Age groups where economic crisis more important: older middle age – health has worsened</a:t>
            </a:r>
          </a:p>
        </p:txBody>
      </p:sp>
      <p:sp>
        <p:nvSpPr>
          <p:cNvPr id="4" name="Slide Number Placeholder 3">
            <a:extLst>
              <a:ext uri="{FF2B5EF4-FFF2-40B4-BE49-F238E27FC236}">
                <a16:creationId xmlns:a16="http://schemas.microsoft.com/office/drawing/2014/main" id="{78D45481-4D85-E316-E4B0-EFC317E61D6C}"/>
              </a:ext>
            </a:extLst>
          </p:cNvPr>
          <p:cNvSpPr>
            <a:spLocks noGrp="1"/>
          </p:cNvSpPr>
          <p:nvPr>
            <p:ph type="sldNum" sz="quarter" idx="12"/>
          </p:nvPr>
        </p:nvSpPr>
        <p:spPr/>
        <p:txBody>
          <a:bodyPr/>
          <a:lstStyle/>
          <a:p>
            <a:fld id="{9421E328-6D5A-423A-8511-685CD712DF7C}" type="slidenum">
              <a:rPr lang="en-US" smtClean="0"/>
              <a:t>13</a:t>
            </a:fld>
            <a:endParaRPr lang="en-US"/>
          </a:p>
        </p:txBody>
      </p:sp>
      <p:graphicFrame>
        <p:nvGraphicFramePr>
          <p:cNvPr id="5" name="Chart 4">
            <a:extLst>
              <a:ext uri="{FF2B5EF4-FFF2-40B4-BE49-F238E27FC236}">
                <a16:creationId xmlns:a16="http://schemas.microsoft.com/office/drawing/2014/main" id="{4CA7959B-F3C8-0450-99B5-8707CA5EAC85}"/>
              </a:ext>
            </a:extLst>
          </p:cNvPr>
          <p:cNvGraphicFramePr>
            <a:graphicFrameLocks/>
          </p:cNvGraphicFramePr>
          <p:nvPr>
            <p:extLst>
              <p:ext uri="{D42A27DB-BD31-4B8C-83A1-F6EECF244321}">
                <p14:modId xmlns:p14="http://schemas.microsoft.com/office/powerpoint/2010/main" val="3804133149"/>
              </p:ext>
            </p:extLst>
          </p:nvPr>
        </p:nvGraphicFramePr>
        <p:xfrm>
          <a:off x="304800" y="1789112"/>
          <a:ext cx="5048250" cy="449897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240719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F8A9C-F193-8064-0640-27514DDCABB9}"/>
              </a:ext>
            </a:extLst>
          </p:cNvPr>
          <p:cNvSpPr>
            <a:spLocks noGrp="1"/>
          </p:cNvSpPr>
          <p:nvPr>
            <p:ph type="title"/>
          </p:nvPr>
        </p:nvSpPr>
        <p:spPr/>
        <p:txBody>
          <a:bodyPr/>
          <a:lstStyle/>
          <a:p>
            <a:r>
              <a:rPr lang="en-US" dirty="0"/>
              <a:t>Building on Grossman: Technology</a:t>
            </a:r>
          </a:p>
        </p:txBody>
      </p:sp>
      <p:sp>
        <p:nvSpPr>
          <p:cNvPr id="3" name="Content Placeholder 2">
            <a:extLst>
              <a:ext uri="{FF2B5EF4-FFF2-40B4-BE49-F238E27FC236}">
                <a16:creationId xmlns:a16="http://schemas.microsoft.com/office/drawing/2014/main" id="{AD69F6EF-0DB0-4E25-2F2B-7027C87C357C}"/>
              </a:ext>
            </a:extLst>
          </p:cNvPr>
          <p:cNvSpPr>
            <a:spLocks noGrp="1"/>
          </p:cNvSpPr>
          <p:nvPr>
            <p:ph idx="1"/>
          </p:nvPr>
        </p:nvSpPr>
        <p:spPr/>
        <p:txBody>
          <a:bodyPr>
            <a:normAutofit fontScale="85000" lnSpcReduction="20000"/>
          </a:bodyPr>
          <a:lstStyle/>
          <a:p>
            <a:pPr marL="0" indent="0">
              <a:buNone/>
            </a:pPr>
            <a:r>
              <a:rPr lang="en-US" dirty="0"/>
              <a:t>Who uses new technologies?</a:t>
            </a:r>
          </a:p>
          <a:p>
            <a:pPr marL="0" indent="0">
              <a:buNone/>
            </a:pPr>
            <a:endParaRPr lang="en-US" dirty="0"/>
          </a:p>
          <a:p>
            <a:r>
              <a:rPr lang="en-US" dirty="0"/>
              <a:t>Information is not neutral (</a:t>
            </a:r>
            <a:r>
              <a:rPr lang="en-US" dirty="0" err="1"/>
              <a:t>eg</a:t>
            </a:r>
            <a:r>
              <a:rPr lang="en-US" dirty="0"/>
              <a:t> COVID vaccines). Who delivers information/ offers services matters (e.g. </a:t>
            </a:r>
            <a:r>
              <a:rPr lang="en-US" dirty="0" err="1"/>
              <a:t>Alsan</a:t>
            </a:r>
            <a:r>
              <a:rPr lang="en-US" dirty="0"/>
              <a:t> 2019, </a:t>
            </a:r>
            <a:r>
              <a:rPr lang="en-US" dirty="0">
                <a:hlinkClick r:id="rId3"/>
              </a:rPr>
              <a:t>Pornpitakpan 2004</a:t>
            </a:r>
            <a:r>
              <a:rPr lang="en-US" dirty="0"/>
              <a:t>).</a:t>
            </a:r>
          </a:p>
          <a:p>
            <a:pPr lvl="1"/>
            <a:endParaRPr lang="en-US" dirty="0"/>
          </a:p>
          <a:p>
            <a:r>
              <a:rPr lang="en-US" dirty="0"/>
              <a:t>There is </a:t>
            </a:r>
            <a:r>
              <a:rPr lang="en-US" b="1" dirty="0"/>
              <a:t>discrimination</a:t>
            </a:r>
            <a:r>
              <a:rPr lang="en-US" dirty="0"/>
              <a:t> in access to resources beyond prices (</a:t>
            </a:r>
            <a:r>
              <a:rPr lang="en-US" dirty="0" err="1"/>
              <a:t>eg</a:t>
            </a:r>
            <a:r>
              <a:rPr lang="en-US" dirty="0"/>
              <a:t> Tuskegee, </a:t>
            </a:r>
            <a:r>
              <a:rPr lang="en-US" dirty="0" err="1"/>
              <a:t>Alsan</a:t>
            </a:r>
            <a:r>
              <a:rPr lang="en-US" dirty="0"/>
              <a:t> 2018). There are also disparities by sex and race in what diseases are researched and thus in the nature of innovation (e.g., Cutler et al., 2012; Michelman and Msall 2022)</a:t>
            </a:r>
          </a:p>
          <a:p>
            <a:pPr lvl="1"/>
            <a:endParaRPr lang="en-US" dirty="0"/>
          </a:p>
          <a:p>
            <a:r>
              <a:rPr lang="en-US" dirty="0"/>
              <a:t>Important </a:t>
            </a:r>
            <a:r>
              <a:rPr lang="en-US" b="1" dirty="0"/>
              <a:t>peer/network effects </a:t>
            </a:r>
            <a:r>
              <a:rPr lang="en-US" dirty="0"/>
              <a:t>in tech diffusion and use (</a:t>
            </a:r>
            <a:r>
              <a:rPr lang="en-US" dirty="0" err="1"/>
              <a:t>e.g</a:t>
            </a:r>
            <a:r>
              <a:rPr lang="en-US" dirty="0"/>
              <a:t> </a:t>
            </a:r>
            <a:r>
              <a:rPr lang="en-US" dirty="0">
                <a:hlinkClick r:id="rId4"/>
              </a:rPr>
              <a:t>Centola 2010</a:t>
            </a:r>
            <a:r>
              <a:rPr lang="en-US" dirty="0"/>
              <a:t>, review by </a:t>
            </a:r>
            <a:r>
              <a:rPr lang="en-US" dirty="0">
                <a:hlinkClick r:id="rId5"/>
              </a:rPr>
              <a:t>Zhang and Centola 2019</a:t>
            </a:r>
            <a:r>
              <a:rPr lang="en-US" dirty="0"/>
              <a:t>). What others do and believe matter – model of decision making in not individual.</a:t>
            </a:r>
          </a:p>
          <a:p>
            <a:pPr lvl="1"/>
            <a:endParaRPr lang="en-US" dirty="0"/>
          </a:p>
          <a:p>
            <a:r>
              <a:rPr lang="en-US" b="1" dirty="0"/>
              <a:t>Market structure </a:t>
            </a:r>
            <a:r>
              <a:rPr lang="en-US" dirty="0"/>
              <a:t>(e.g. insurance, physician practice styles) results in differential access for seemingly identical individuals. </a:t>
            </a:r>
          </a:p>
          <a:p>
            <a:endParaRPr lang="en-US" dirty="0"/>
          </a:p>
        </p:txBody>
      </p:sp>
      <p:sp>
        <p:nvSpPr>
          <p:cNvPr id="4" name="Slide Number Placeholder 3">
            <a:extLst>
              <a:ext uri="{FF2B5EF4-FFF2-40B4-BE49-F238E27FC236}">
                <a16:creationId xmlns:a16="http://schemas.microsoft.com/office/drawing/2014/main" id="{987E0377-3E1D-808D-AAC2-A7E3B0B2B932}"/>
              </a:ext>
            </a:extLst>
          </p:cNvPr>
          <p:cNvSpPr>
            <a:spLocks noGrp="1"/>
          </p:cNvSpPr>
          <p:nvPr>
            <p:ph type="sldNum" sz="quarter" idx="12"/>
          </p:nvPr>
        </p:nvSpPr>
        <p:spPr/>
        <p:txBody>
          <a:bodyPr/>
          <a:lstStyle/>
          <a:p>
            <a:fld id="{9421E328-6D5A-423A-8511-685CD712DF7C}" type="slidenum">
              <a:rPr lang="en-US" smtClean="0"/>
              <a:t>14</a:t>
            </a:fld>
            <a:endParaRPr lang="en-US"/>
          </a:p>
        </p:txBody>
      </p:sp>
    </p:spTree>
    <p:extLst>
      <p:ext uri="{BB962C8B-B14F-4D97-AF65-F5344CB8AC3E}">
        <p14:creationId xmlns:p14="http://schemas.microsoft.com/office/powerpoint/2010/main" val="19654334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6DBEE9-6A4A-1B0C-85A5-DDE97562C581}"/>
              </a:ext>
            </a:extLst>
          </p:cNvPr>
          <p:cNvSpPr>
            <a:spLocks noGrp="1"/>
          </p:cNvSpPr>
          <p:nvPr>
            <p:ph type="title"/>
          </p:nvPr>
        </p:nvSpPr>
        <p:spPr/>
        <p:txBody>
          <a:bodyPr/>
          <a:lstStyle/>
          <a:p>
            <a:r>
              <a:rPr lang="en-US" dirty="0"/>
              <a:t>Dimensions of non-fatal health</a:t>
            </a:r>
          </a:p>
        </p:txBody>
      </p:sp>
      <p:sp>
        <p:nvSpPr>
          <p:cNvPr id="3" name="Content Placeholder 2">
            <a:extLst>
              <a:ext uri="{FF2B5EF4-FFF2-40B4-BE49-F238E27FC236}">
                <a16:creationId xmlns:a16="http://schemas.microsoft.com/office/drawing/2014/main" id="{C49B7DB5-3B31-5441-70FC-57A3F3C107B2}"/>
              </a:ext>
            </a:extLst>
          </p:cNvPr>
          <p:cNvSpPr>
            <a:spLocks noGrp="1"/>
          </p:cNvSpPr>
          <p:nvPr>
            <p:ph idx="1"/>
          </p:nvPr>
        </p:nvSpPr>
        <p:spPr/>
        <p:txBody>
          <a:bodyPr/>
          <a:lstStyle/>
          <a:p>
            <a:r>
              <a:rPr lang="en-US" dirty="0"/>
              <a:t>Physical health (walking, climbing stairs, lifting)</a:t>
            </a:r>
          </a:p>
          <a:p>
            <a:r>
              <a:rPr lang="en-US" dirty="0"/>
              <a:t>Mental health (mood disorders, psychosis)</a:t>
            </a:r>
          </a:p>
          <a:p>
            <a:r>
              <a:rPr lang="en-US" dirty="0"/>
              <a:t>Pain</a:t>
            </a:r>
          </a:p>
          <a:p>
            <a:r>
              <a:rPr lang="en-US" dirty="0"/>
              <a:t>Energy</a:t>
            </a:r>
          </a:p>
          <a:p>
            <a:r>
              <a:rPr lang="en-US" dirty="0"/>
              <a:t>Cognition (dementia)</a:t>
            </a:r>
          </a:p>
          <a:p>
            <a:r>
              <a:rPr lang="en-US" dirty="0"/>
              <a:t>Health interfering with life/work</a:t>
            </a:r>
          </a:p>
          <a:p>
            <a:endParaRPr lang="en-US" dirty="0"/>
          </a:p>
          <a:p>
            <a:pPr lvl="1"/>
            <a:endParaRPr lang="en-US" dirty="0"/>
          </a:p>
        </p:txBody>
      </p:sp>
      <p:sp>
        <p:nvSpPr>
          <p:cNvPr id="4" name="Slide Number Placeholder 3">
            <a:extLst>
              <a:ext uri="{FF2B5EF4-FFF2-40B4-BE49-F238E27FC236}">
                <a16:creationId xmlns:a16="http://schemas.microsoft.com/office/drawing/2014/main" id="{DDA1C25E-6ADD-543A-C56E-CDBF1A1EED89}"/>
              </a:ext>
            </a:extLst>
          </p:cNvPr>
          <p:cNvSpPr>
            <a:spLocks noGrp="1"/>
          </p:cNvSpPr>
          <p:nvPr>
            <p:ph type="sldNum" sz="quarter" idx="12"/>
          </p:nvPr>
        </p:nvSpPr>
        <p:spPr/>
        <p:txBody>
          <a:bodyPr/>
          <a:lstStyle/>
          <a:p>
            <a:fld id="{9421E328-6D5A-423A-8511-685CD712DF7C}" type="slidenum">
              <a:rPr lang="en-US" smtClean="0"/>
              <a:t>15</a:t>
            </a:fld>
            <a:endParaRPr lang="en-US"/>
          </a:p>
        </p:txBody>
      </p:sp>
    </p:spTree>
    <p:extLst>
      <p:ext uri="{BB962C8B-B14F-4D97-AF65-F5344CB8AC3E}">
        <p14:creationId xmlns:p14="http://schemas.microsoft.com/office/powerpoint/2010/main" val="29334981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99F689-9AEC-134B-E2DA-CE23C7777003}"/>
              </a:ext>
            </a:extLst>
          </p:cNvPr>
          <p:cNvSpPr>
            <a:spLocks noGrp="1"/>
          </p:cNvSpPr>
          <p:nvPr>
            <p:ph type="title"/>
          </p:nvPr>
        </p:nvSpPr>
        <p:spPr/>
        <p:txBody>
          <a:bodyPr>
            <a:normAutofit/>
          </a:bodyPr>
          <a:lstStyle/>
          <a:p>
            <a:r>
              <a:rPr lang="en-US" dirty="0"/>
              <a:t>What is different from Grossman’s H?</a:t>
            </a:r>
          </a:p>
        </p:txBody>
      </p:sp>
      <p:sp>
        <p:nvSpPr>
          <p:cNvPr id="3" name="Content Placeholder 2">
            <a:extLst>
              <a:ext uri="{FF2B5EF4-FFF2-40B4-BE49-F238E27FC236}">
                <a16:creationId xmlns:a16="http://schemas.microsoft.com/office/drawing/2014/main" id="{CAA8A663-6FF0-5D89-39CB-75DFF9D5728C}"/>
              </a:ext>
            </a:extLst>
          </p:cNvPr>
          <p:cNvSpPr>
            <a:spLocks noGrp="1"/>
          </p:cNvSpPr>
          <p:nvPr>
            <p:ph idx="1"/>
          </p:nvPr>
        </p:nvSpPr>
        <p:spPr/>
        <p:txBody>
          <a:bodyPr>
            <a:normAutofit fontScale="92500" lnSpcReduction="10000"/>
          </a:bodyPr>
          <a:lstStyle/>
          <a:p>
            <a:r>
              <a:rPr lang="en-US" dirty="0"/>
              <a:t>Mental health, cognition, substance abuse affect quality of decision making: can we assume a fully rational actor?</a:t>
            </a:r>
          </a:p>
          <a:p>
            <a:endParaRPr lang="en-US" dirty="0"/>
          </a:p>
          <a:p>
            <a:r>
              <a:rPr lang="en-US" dirty="0"/>
              <a:t>Mental health and cognition feed into physical health, likely with delays (</a:t>
            </a:r>
            <a:r>
              <a:rPr lang="en-US" dirty="0" err="1"/>
              <a:t>eg</a:t>
            </a:r>
            <a:r>
              <a:rPr lang="en-US" dirty="0"/>
              <a:t> economic conditions)– there isn’t a single H!</a:t>
            </a:r>
          </a:p>
          <a:p>
            <a:pPr lvl="1"/>
            <a:r>
              <a:rPr lang="en-US" dirty="0"/>
              <a:t>Increases in depression an anxiety among youth today likely bad for future physical health</a:t>
            </a:r>
          </a:p>
          <a:p>
            <a:endParaRPr lang="en-US" dirty="0"/>
          </a:p>
          <a:p>
            <a:r>
              <a:rPr lang="en-US" dirty="0"/>
              <a:t>Important </a:t>
            </a:r>
            <a:r>
              <a:rPr lang="en-US" b="1" dirty="0"/>
              <a:t>social</a:t>
            </a:r>
            <a:r>
              <a:rPr lang="en-US" dirty="0"/>
              <a:t> effects not in Grossman: loneliness and social capital have direct and indirect effects on mental and physical health. </a:t>
            </a:r>
          </a:p>
          <a:p>
            <a:pPr lvl="1"/>
            <a:r>
              <a:rPr lang="en-US" dirty="0"/>
              <a:t>Social dimension of </a:t>
            </a:r>
            <a:r>
              <a:rPr lang="en-US" dirty="0" err="1"/>
              <a:t>eg</a:t>
            </a:r>
            <a:r>
              <a:rPr lang="en-US" dirty="0"/>
              <a:t> suicide noted since famous work of </a:t>
            </a:r>
            <a:r>
              <a:rPr lang="en-US" dirty="0">
                <a:hlinkClick r:id="rId2"/>
              </a:rPr>
              <a:t>Durkheim</a:t>
            </a:r>
            <a:r>
              <a:rPr lang="en-US" dirty="0"/>
              <a:t> (1897)</a:t>
            </a:r>
          </a:p>
          <a:p>
            <a:pPr lvl="1"/>
            <a:r>
              <a:rPr lang="en-US" dirty="0"/>
              <a:t>Other people, and other people’s H matters for the production of H and U</a:t>
            </a:r>
          </a:p>
          <a:p>
            <a:pPr marL="274320" lvl="1" indent="0">
              <a:buNone/>
            </a:pPr>
            <a:endParaRPr lang="en-US" dirty="0"/>
          </a:p>
        </p:txBody>
      </p:sp>
      <p:sp>
        <p:nvSpPr>
          <p:cNvPr id="4" name="Slide Number Placeholder 3">
            <a:extLst>
              <a:ext uri="{FF2B5EF4-FFF2-40B4-BE49-F238E27FC236}">
                <a16:creationId xmlns:a16="http://schemas.microsoft.com/office/drawing/2014/main" id="{FD3CE63C-32FA-F9B4-1023-C05C16F31D91}"/>
              </a:ext>
            </a:extLst>
          </p:cNvPr>
          <p:cNvSpPr>
            <a:spLocks noGrp="1"/>
          </p:cNvSpPr>
          <p:nvPr>
            <p:ph type="sldNum" sz="quarter" idx="12"/>
          </p:nvPr>
        </p:nvSpPr>
        <p:spPr/>
        <p:txBody>
          <a:bodyPr/>
          <a:lstStyle/>
          <a:p>
            <a:fld id="{9421E328-6D5A-423A-8511-685CD712DF7C}" type="slidenum">
              <a:rPr lang="en-US" smtClean="0"/>
              <a:t>16</a:t>
            </a:fld>
            <a:endParaRPr lang="en-US"/>
          </a:p>
        </p:txBody>
      </p:sp>
    </p:spTree>
    <p:extLst>
      <p:ext uri="{BB962C8B-B14F-4D97-AF65-F5344CB8AC3E}">
        <p14:creationId xmlns:p14="http://schemas.microsoft.com/office/powerpoint/2010/main" val="10339280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0C5173-59A9-AD8D-0D5B-11EC4302A3B2}"/>
              </a:ext>
            </a:extLst>
          </p:cNvPr>
          <p:cNvSpPr>
            <a:spLocks noGrp="1"/>
          </p:cNvSpPr>
          <p:nvPr>
            <p:ph type="title"/>
          </p:nvPr>
        </p:nvSpPr>
        <p:spPr/>
        <p:txBody>
          <a:bodyPr>
            <a:normAutofit fontScale="90000"/>
          </a:bodyPr>
          <a:lstStyle/>
          <a:p>
            <a:r>
              <a:rPr lang="en-US" dirty="0"/>
              <a:t>Understanding aging (rate of health deterioration)</a:t>
            </a:r>
          </a:p>
        </p:txBody>
      </p:sp>
      <p:sp>
        <p:nvSpPr>
          <p:cNvPr id="3" name="Content Placeholder 2">
            <a:extLst>
              <a:ext uri="{FF2B5EF4-FFF2-40B4-BE49-F238E27FC236}">
                <a16:creationId xmlns:a16="http://schemas.microsoft.com/office/drawing/2014/main" id="{560101DC-4A98-6A07-5795-18827E3C3E84}"/>
              </a:ext>
            </a:extLst>
          </p:cNvPr>
          <p:cNvSpPr>
            <a:spLocks noGrp="1"/>
          </p:cNvSpPr>
          <p:nvPr>
            <p:ph idx="1"/>
          </p:nvPr>
        </p:nvSpPr>
        <p:spPr/>
        <p:txBody>
          <a:bodyPr>
            <a:normAutofit fontScale="92500" lnSpcReduction="20000"/>
          </a:bodyPr>
          <a:lstStyle/>
          <a:p>
            <a:pPr marL="0" indent="0">
              <a:buNone/>
            </a:pPr>
            <a:r>
              <a:rPr lang="en-US" dirty="0"/>
              <a:t>New research in 2 areas</a:t>
            </a:r>
          </a:p>
          <a:p>
            <a:pPr marL="0" indent="0">
              <a:buNone/>
            </a:pPr>
            <a:endParaRPr lang="en-US" dirty="0"/>
          </a:p>
          <a:p>
            <a:r>
              <a:rPr lang="en-US" dirty="0"/>
              <a:t>Creating a composite of health using administrative data sets to study its evolution</a:t>
            </a:r>
          </a:p>
          <a:p>
            <a:endParaRPr lang="en-US" dirty="0"/>
          </a:p>
          <a:p>
            <a:r>
              <a:rPr lang="en-US" dirty="0"/>
              <a:t>Aging clocks: predicting “biological/physical” age (instead of chronological age)</a:t>
            </a:r>
          </a:p>
          <a:p>
            <a:endParaRPr lang="en-US" dirty="0"/>
          </a:p>
          <a:p>
            <a:r>
              <a:rPr lang="en-US" dirty="0"/>
              <a:t>With these constructs, understanding of factors that affect aging will improve. </a:t>
            </a:r>
          </a:p>
          <a:p>
            <a:pPr lvl="1"/>
            <a:r>
              <a:rPr lang="en-US" dirty="0"/>
              <a:t>Note: traditional identification strategies looking at immediate effects of events likely not useful. </a:t>
            </a:r>
          </a:p>
          <a:p>
            <a:pPr lvl="1"/>
            <a:r>
              <a:rPr lang="en-US" dirty="0"/>
              <a:t>Learn about the impact of stress, chronic pollution exposure, etc. </a:t>
            </a:r>
          </a:p>
          <a:p>
            <a:pPr lvl="1"/>
            <a:r>
              <a:rPr lang="en-US" dirty="0"/>
              <a:t>How to link these new health measures to our models?</a:t>
            </a:r>
          </a:p>
          <a:p>
            <a:pPr lvl="2"/>
            <a:r>
              <a:rPr lang="en-US" dirty="0"/>
              <a:t>Lleras-Muney and Moreau (2022) provide a possibility by linking health shocks to mortality rates. </a:t>
            </a:r>
          </a:p>
        </p:txBody>
      </p:sp>
      <p:sp>
        <p:nvSpPr>
          <p:cNvPr id="4" name="Slide Number Placeholder 3">
            <a:extLst>
              <a:ext uri="{FF2B5EF4-FFF2-40B4-BE49-F238E27FC236}">
                <a16:creationId xmlns:a16="http://schemas.microsoft.com/office/drawing/2014/main" id="{08F81D17-B951-690D-3B81-68B7DDFFE9A3}"/>
              </a:ext>
            </a:extLst>
          </p:cNvPr>
          <p:cNvSpPr>
            <a:spLocks noGrp="1"/>
          </p:cNvSpPr>
          <p:nvPr>
            <p:ph type="sldNum" sz="quarter" idx="12"/>
          </p:nvPr>
        </p:nvSpPr>
        <p:spPr/>
        <p:txBody>
          <a:bodyPr/>
          <a:lstStyle/>
          <a:p>
            <a:fld id="{9421E328-6D5A-423A-8511-685CD712DF7C}" type="slidenum">
              <a:rPr lang="en-US" smtClean="0"/>
              <a:t>17</a:t>
            </a:fld>
            <a:endParaRPr lang="en-US"/>
          </a:p>
        </p:txBody>
      </p:sp>
    </p:spTree>
    <p:extLst>
      <p:ext uri="{BB962C8B-B14F-4D97-AF65-F5344CB8AC3E}">
        <p14:creationId xmlns:p14="http://schemas.microsoft.com/office/powerpoint/2010/main" val="29834509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B017C6-C358-8265-3345-AD48B092985A}"/>
              </a:ext>
            </a:extLst>
          </p:cNvPr>
          <p:cNvSpPr>
            <a:spLocks noGrp="1"/>
          </p:cNvSpPr>
          <p:nvPr>
            <p:ph type="title"/>
          </p:nvPr>
        </p:nvSpPr>
        <p:spPr/>
        <p:txBody>
          <a:bodyPr/>
          <a:lstStyle/>
          <a:p>
            <a:r>
              <a:rPr lang="en-US" dirty="0"/>
              <a:t>Role of government</a:t>
            </a:r>
          </a:p>
        </p:txBody>
      </p:sp>
      <p:sp>
        <p:nvSpPr>
          <p:cNvPr id="3" name="Content Placeholder 2">
            <a:extLst>
              <a:ext uri="{FF2B5EF4-FFF2-40B4-BE49-F238E27FC236}">
                <a16:creationId xmlns:a16="http://schemas.microsoft.com/office/drawing/2014/main" id="{EBD8C404-852B-5463-FFF5-956CA5526EF4}"/>
              </a:ext>
            </a:extLst>
          </p:cNvPr>
          <p:cNvSpPr>
            <a:spLocks noGrp="1"/>
          </p:cNvSpPr>
          <p:nvPr>
            <p:ph idx="1"/>
          </p:nvPr>
        </p:nvSpPr>
        <p:spPr/>
        <p:txBody>
          <a:bodyPr>
            <a:normAutofit fontScale="70000" lnSpcReduction="20000"/>
          </a:bodyPr>
          <a:lstStyle/>
          <a:p>
            <a:r>
              <a:rPr lang="en-US" dirty="0"/>
              <a:t>Mental health</a:t>
            </a:r>
          </a:p>
          <a:p>
            <a:pPr lvl="1"/>
            <a:r>
              <a:rPr lang="en-US" dirty="0"/>
              <a:t>Role of guns, availability of services, consumer protection role especially among elderly</a:t>
            </a:r>
          </a:p>
          <a:p>
            <a:pPr lvl="1"/>
            <a:r>
              <a:rPr lang="en-US" dirty="0"/>
              <a:t>Regulation of social media</a:t>
            </a:r>
          </a:p>
          <a:p>
            <a:pPr lvl="1"/>
            <a:r>
              <a:rPr lang="en-US" dirty="0"/>
              <a:t>Prevention</a:t>
            </a:r>
          </a:p>
          <a:p>
            <a:pPr lvl="1"/>
            <a:endParaRPr lang="en-US" dirty="0"/>
          </a:p>
          <a:p>
            <a:r>
              <a:rPr lang="en-US" dirty="0"/>
              <a:t>Social diffusion of infectious disease &amp; health behaviors (through information, pressure, role model), as well as direct effects of social connections</a:t>
            </a:r>
          </a:p>
          <a:p>
            <a:pPr lvl="1"/>
            <a:r>
              <a:rPr lang="en-US" dirty="0"/>
              <a:t>Regulate diffusion of harmful behavior</a:t>
            </a:r>
          </a:p>
          <a:p>
            <a:pPr lvl="1"/>
            <a:r>
              <a:rPr lang="en-US" dirty="0"/>
              <a:t>Leverage social structures for design of successful health campaigns</a:t>
            </a:r>
          </a:p>
          <a:p>
            <a:pPr lvl="1"/>
            <a:r>
              <a:rPr lang="en-US" dirty="0"/>
              <a:t>Improve social interactions: creation of social living spaces</a:t>
            </a:r>
          </a:p>
          <a:p>
            <a:pPr lvl="1"/>
            <a:endParaRPr lang="en-US" dirty="0"/>
          </a:p>
          <a:p>
            <a:r>
              <a:rPr lang="en-US" dirty="0"/>
              <a:t>Discrimination and inequities in space</a:t>
            </a:r>
          </a:p>
          <a:p>
            <a:endParaRPr lang="en-US" dirty="0"/>
          </a:p>
          <a:p>
            <a:r>
              <a:rPr lang="en-US" dirty="0"/>
              <a:t>Technologies as public goods: role for government to support development and diffusion particularly of products that benefit minorities, poor </a:t>
            </a:r>
            <a:r>
              <a:rPr lang="en-US" dirty="0" err="1"/>
              <a:t>etc</a:t>
            </a:r>
            <a:r>
              <a:rPr lang="en-US" dirty="0"/>
              <a:t> (like Orphan Drug Act)</a:t>
            </a:r>
          </a:p>
          <a:p>
            <a:endParaRPr lang="en-US" dirty="0"/>
          </a:p>
          <a:p>
            <a:r>
              <a:rPr lang="en-US" dirty="0"/>
              <a:t>Market imperfections</a:t>
            </a:r>
          </a:p>
        </p:txBody>
      </p:sp>
      <p:sp>
        <p:nvSpPr>
          <p:cNvPr id="4" name="Slide Number Placeholder 3">
            <a:extLst>
              <a:ext uri="{FF2B5EF4-FFF2-40B4-BE49-F238E27FC236}">
                <a16:creationId xmlns:a16="http://schemas.microsoft.com/office/drawing/2014/main" id="{115B6F18-B494-6702-AEF2-DD99B5028688}"/>
              </a:ext>
            </a:extLst>
          </p:cNvPr>
          <p:cNvSpPr>
            <a:spLocks noGrp="1"/>
          </p:cNvSpPr>
          <p:nvPr>
            <p:ph type="sldNum" sz="quarter" idx="12"/>
          </p:nvPr>
        </p:nvSpPr>
        <p:spPr/>
        <p:txBody>
          <a:bodyPr/>
          <a:lstStyle/>
          <a:p>
            <a:fld id="{9421E328-6D5A-423A-8511-685CD712DF7C}" type="slidenum">
              <a:rPr lang="en-US" smtClean="0"/>
              <a:t>18</a:t>
            </a:fld>
            <a:endParaRPr lang="en-US"/>
          </a:p>
        </p:txBody>
      </p:sp>
    </p:spTree>
    <p:extLst>
      <p:ext uri="{BB962C8B-B14F-4D97-AF65-F5344CB8AC3E}">
        <p14:creationId xmlns:p14="http://schemas.microsoft.com/office/powerpoint/2010/main" val="30398641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02B5EC-0F1A-95C6-418F-2BFB10040B52}"/>
              </a:ext>
            </a:extLst>
          </p:cNvPr>
          <p:cNvSpPr>
            <a:spLocks noGrp="1"/>
          </p:cNvSpPr>
          <p:nvPr>
            <p:ph type="title"/>
          </p:nvPr>
        </p:nvSpPr>
        <p:spPr/>
        <p:txBody>
          <a:bodyPr/>
          <a:lstStyle/>
          <a:p>
            <a:r>
              <a:rPr lang="en-US" dirty="0"/>
              <a:t>Plan</a:t>
            </a:r>
          </a:p>
        </p:txBody>
      </p:sp>
      <p:sp>
        <p:nvSpPr>
          <p:cNvPr id="3" name="Content Placeholder 2">
            <a:extLst>
              <a:ext uri="{FF2B5EF4-FFF2-40B4-BE49-F238E27FC236}">
                <a16:creationId xmlns:a16="http://schemas.microsoft.com/office/drawing/2014/main" id="{B6B34C6B-3184-F230-5723-2E79768E3F78}"/>
              </a:ext>
            </a:extLst>
          </p:cNvPr>
          <p:cNvSpPr>
            <a:spLocks noGrp="1"/>
          </p:cNvSpPr>
          <p:nvPr>
            <p:ph idx="1"/>
          </p:nvPr>
        </p:nvSpPr>
        <p:spPr/>
        <p:txBody>
          <a:bodyPr/>
          <a:lstStyle/>
          <a:p>
            <a:pPr marL="0" indent="0">
              <a:buNone/>
            </a:pPr>
            <a:r>
              <a:rPr lang="en-US" dirty="0"/>
              <a:t>How is health produced? The Grossman Model insights </a:t>
            </a:r>
          </a:p>
          <a:p>
            <a:pPr marL="0" indent="0">
              <a:buNone/>
            </a:pPr>
            <a:endParaRPr lang="en-US" dirty="0"/>
          </a:p>
          <a:p>
            <a:pPr marL="0" indent="0">
              <a:buNone/>
            </a:pPr>
            <a:r>
              <a:rPr lang="en-US" dirty="0"/>
              <a:t>Building on Grossman:</a:t>
            </a:r>
          </a:p>
          <a:p>
            <a:r>
              <a:rPr lang="en-US" dirty="0"/>
              <a:t>The Race Between Technology and Crisis</a:t>
            </a:r>
          </a:p>
          <a:p>
            <a:r>
              <a:rPr lang="en-US" dirty="0"/>
              <a:t>Dimensions of Health </a:t>
            </a:r>
          </a:p>
          <a:p>
            <a:r>
              <a:rPr lang="en-US" dirty="0"/>
              <a:t>Role of Government</a:t>
            </a:r>
          </a:p>
          <a:p>
            <a:pPr marL="457200" indent="-457200">
              <a:buFont typeface="+mj-lt"/>
              <a:buAutoNum type="arabicPeriod"/>
            </a:pPr>
            <a:endParaRPr lang="en-US" dirty="0"/>
          </a:p>
          <a:p>
            <a:pPr lvl="1"/>
            <a:endParaRPr lang="en-US" dirty="0"/>
          </a:p>
        </p:txBody>
      </p:sp>
      <p:sp>
        <p:nvSpPr>
          <p:cNvPr id="5" name="Slide Number Placeholder 4">
            <a:extLst>
              <a:ext uri="{FF2B5EF4-FFF2-40B4-BE49-F238E27FC236}">
                <a16:creationId xmlns:a16="http://schemas.microsoft.com/office/drawing/2014/main" id="{6B4444CF-3FDD-56DD-A2A7-900D939C1BAE}"/>
              </a:ext>
            </a:extLst>
          </p:cNvPr>
          <p:cNvSpPr>
            <a:spLocks noGrp="1"/>
          </p:cNvSpPr>
          <p:nvPr>
            <p:ph type="sldNum" sz="quarter" idx="12"/>
          </p:nvPr>
        </p:nvSpPr>
        <p:spPr/>
        <p:txBody>
          <a:bodyPr/>
          <a:lstStyle/>
          <a:p>
            <a:fld id="{9421E328-6D5A-423A-8511-685CD712DF7C}" type="slidenum">
              <a:rPr lang="en-US" smtClean="0"/>
              <a:t>1</a:t>
            </a:fld>
            <a:endParaRPr lang="en-US"/>
          </a:p>
        </p:txBody>
      </p:sp>
    </p:spTree>
    <p:extLst>
      <p:ext uri="{BB962C8B-B14F-4D97-AF65-F5344CB8AC3E}">
        <p14:creationId xmlns:p14="http://schemas.microsoft.com/office/powerpoint/2010/main" val="16154944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228600" y="5038724"/>
            <a:ext cx="7659687" cy="1406524"/>
          </a:xfrm>
        </p:spPr>
        <p:txBody>
          <a:bodyPr>
            <a:normAutofit fontScale="90000"/>
          </a:bodyPr>
          <a:lstStyle/>
          <a:p>
            <a:r>
              <a:rPr lang="en-US" sz="4000" dirty="0">
                <a:solidFill>
                  <a:schemeClr val="tx1"/>
                </a:solidFill>
              </a:rPr>
              <a:t>Who invests in health?</a:t>
            </a:r>
            <a:br>
              <a:rPr lang="en-US" sz="4000" dirty="0">
                <a:solidFill>
                  <a:schemeClr val="tx1"/>
                </a:solidFill>
              </a:rPr>
            </a:br>
            <a:r>
              <a:rPr lang="en-US" sz="2700" i="1" dirty="0"/>
              <a:t>“Most (if not all) deaths are to some extent suicides” - Becker (1974)</a:t>
            </a:r>
            <a:endParaRPr lang="en-US" sz="2700" i="1" dirty="0">
              <a:solidFill>
                <a:schemeClr val="tx1"/>
              </a:solidFill>
            </a:endParaRPr>
          </a:p>
        </p:txBody>
      </p:sp>
      <p:pic>
        <p:nvPicPr>
          <p:cNvPr id="40963" name="Picture 3" descr="risk10">
            <a:hlinkClick r:id="rId3"/>
          </p:cNvPr>
          <p:cNvPicPr>
            <a:picLocks noChangeAspect="1" noChangeArrowheads="1"/>
          </p:cNvPicPr>
          <p:nvPr/>
        </p:nvPicPr>
        <p:blipFill>
          <a:blip r:embed="rId4"/>
          <a:srcRect/>
          <a:stretch>
            <a:fillRect/>
          </a:stretch>
        </p:blipFill>
        <p:spPr bwMode="auto">
          <a:xfrm>
            <a:off x="2819400" y="457199"/>
            <a:ext cx="4429125" cy="4581525"/>
          </a:xfrm>
          <a:prstGeom prst="rect">
            <a:avLst/>
          </a:prstGeom>
          <a:noFill/>
        </p:spPr>
      </p:pic>
      <p:sp>
        <p:nvSpPr>
          <p:cNvPr id="3" name="Slide Number Placeholder 2">
            <a:extLst>
              <a:ext uri="{FF2B5EF4-FFF2-40B4-BE49-F238E27FC236}">
                <a16:creationId xmlns:a16="http://schemas.microsoft.com/office/drawing/2014/main" id="{3117C88E-7FC2-A822-170C-C7B290F41021}"/>
              </a:ext>
            </a:extLst>
          </p:cNvPr>
          <p:cNvSpPr>
            <a:spLocks noGrp="1"/>
          </p:cNvSpPr>
          <p:nvPr>
            <p:ph type="sldNum" sz="quarter" idx="12"/>
          </p:nvPr>
        </p:nvSpPr>
        <p:spPr/>
        <p:txBody>
          <a:bodyPr/>
          <a:lstStyle/>
          <a:p>
            <a:fld id="{9421E328-6D5A-423A-8511-685CD712DF7C}" type="slidenum">
              <a:rPr lang="en-US" smtClean="0"/>
              <a:t>2</a:t>
            </a:fld>
            <a:endParaRPr lang="en-US"/>
          </a:p>
        </p:txBody>
      </p:sp>
    </p:spTree>
    <p:extLst>
      <p:ext uri="{BB962C8B-B14F-4D97-AF65-F5344CB8AC3E}">
        <p14:creationId xmlns:p14="http://schemas.microsoft.com/office/powerpoint/2010/main" val="34278094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7B739E-8191-2301-2963-EEFD11315D8C}"/>
              </a:ext>
            </a:extLst>
          </p:cNvPr>
          <p:cNvSpPr>
            <a:spLocks noGrp="1"/>
          </p:cNvSpPr>
          <p:nvPr>
            <p:ph type="title"/>
          </p:nvPr>
        </p:nvSpPr>
        <p:spPr/>
        <p:txBody>
          <a:bodyPr/>
          <a:lstStyle/>
          <a:p>
            <a:r>
              <a:rPr lang="en-US" dirty="0"/>
              <a:t>The Basics of the Grossman Model</a:t>
            </a:r>
          </a:p>
        </p:txBody>
      </p:sp>
      <p:sp>
        <p:nvSpPr>
          <p:cNvPr id="3" name="Content Placeholder 2">
            <a:extLst>
              <a:ext uri="{FF2B5EF4-FFF2-40B4-BE49-F238E27FC236}">
                <a16:creationId xmlns:a16="http://schemas.microsoft.com/office/drawing/2014/main" id="{60409CC7-0A7A-E6A6-A944-9224195DA029}"/>
              </a:ext>
            </a:extLst>
          </p:cNvPr>
          <p:cNvSpPr>
            <a:spLocks noGrp="1"/>
          </p:cNvSpPr>
          <p:nvPr>
            <p:ph idx="1"/>
          </p:nvPr>
        </p:nvSpPr>
        <p:spPr/>
        <p:txBody>
          <a:bodyPr/>
          <a:lstStyle/>
          <a:p>
            <a:r>
              <a:rPr lang="en-US" dirty="0"/>
              <a:t>Consumers choose health investment subject to a budget constraint in money, a time constraint, and the production function for health. </a:t>
            </a:r>
          </a:p>
          <a:p>
            <a:pPr lvl="1"/>
            <a:r>
              <a:rPr lang="en-US" dirty="0"/>
              <a:t>Health is a </a:t>
            </a:r>
            <a:r>
              <a:rPr lang="en-US" dirty="0">
                <a:solidFill>
                  <a:srgbClr val="0070C0"/>
                </a:solidFill>
              </a:rPr>
              <a:t>consumption good </a:t>
            </a:r>
            <a:r>
              <a:rPr lang="en-US" dirty="0"/>
              <a:t>and an </a:t>
            </a:r>
            <a:r>
              <a:rPr lang="en-US" dirty="0">
                <a:solidFill>
                  <a:schemeClr val="tx2">
                    <a:lumMod val="75000"/>
                  </a:schemeClr>
                </a:solidFill>
              </a:rPr>
              <a:t>investment good</a:t>
            </a:r>
            <a:r>
              <a:rPr lang="en-US" dirty="0"/>
              <a:t>.</a:t>
            </a:r>
          </a:p>
          <a:p>
            <a:endParaRPr lang="en-US" dirty="0"/>
          </a:p>
          <a:p>
            <a:r>
              <a:rPr lang="en-US" dirty="0"/>
              <a:t>Particular focus on the link between education and health.</a:t>
            </a:r>
          </a:p>
          <a:p>
            <a:endParaRPr lang="en-US" dirty="0"/>
          </a:p>
        </p:txBody>
      </p:sp>
      <p:sp>
        <p:nvSpPr>
          <p:cNvPr id="4" name="Slide Number Placeholder 3">
            <a:extLst>
              <a:ext uri="{FF2B5EF4-FFF2-40B4-BE49-F238E27FC236}">
                <a16:creationId xmlns:a16="http://schemas.microsoft.com/office/drawing/2014/main" id="{8267144A-9959-3E5C-02DD-292415CA312B}"/>
              </a:ext>
            </a:extLst>
          </p:cNvPr>
          <p:cNvSpPr>
            <a:spLocks noGrp="1"/>
          </p:cNvSpPr>
          <p:nvPr>
            <p:ph type="sldNum" sz="quarter" idx="12"/>
          </p:nvPr>
        </p:nvSpPr>
        <p:spPr/>
        <p:txBody>
          <a:bodyPr/>
          <a:lstStyle/>
          <a:p>
            <a:fld id="{9421E328-6D5A-423A-8511-685CD712DF7C}" type="slidenum">
              <a:rPr lang="en-US" smtClean="0"/>
              <a:t>3</a:t>
            </a:fld>
            <a:endParaRPr lang="en-US"/>
          </a:p>
        </p:txBody>
      </p:sp>
    </p:spTree>
    <p:extLst>
      <p:ext uri="{BB962C8B-B14F-4D97-AF65-F5344CB8AC3E}">
        <p14:creationId xmlns:p14="http://schemas.microsoft.com/office/powerpoint/2010/main" val="19142616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99F0B8-17D3-A846-F812-9D3C512D2A30}"/>
              </a:ext>
            </a:extLst>
          </p:cNvPr>
          <p:cNvSpPr>
            <a:spLocks noGrp="1"/>
          </p:cNvSpPr>
          <p:nvPr>
            <p:ph type="title"/>
          </p:nvPr>
        </p:nvSpPr>
        <p:spPr/>
        <p:txBody>
          <a:bodyPr>
            <a:normAutofit/>
          </a:bodyPr>
          <a:lstStyle/>
          <a:p>
            <a:r>
              <a:rPr lang="en-US" sz="4000" dirty="0"/>
              <a:t>Model: consumer optimization</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a:bodyPr>
              <a:lstStyle/>
              <a:p>
                <a:pPr>
                  <a:buNone/>
                </a:pP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   Max </a:t>
                </a:r>
                <a14:m>
                  <m:oMath xmlns:m="http://schemas.openxmlformats.org/officeDocument/2006/math">
                    <m:r>
                      <a:rPr lang="en-US" i="1">
                        <a:effectLst/>
                        <a:latin typeface="Cambria Math" panose="02040503050406030204" pitchFamily="18" charset="0"/>
                        <a:ea typeface="Times New Roman" panose="02020603050405020304" pitchFamily="18" charset="0"/>
                        <a:cs typeface="Times New Roman" panose="02020603050405020304" pitchFamily="18" charset="0"/>
                      </a:rPr>
                      <m:t>𝑈</m:t>
                    </m:r>
                    <m:r>
                      <a:rPr lang="en-US" i="1">
                        <a:effectLst/>
                        <a:latin typeface="Cambria Math" panose="02040503050406030204" pitchFamily="18" charset="0"/>
                        <a:ea typeface="Times New Roman" panose="02020603050405020304" pitchFamily="18" charset="0"/>
                        <a:cs typeface="Times New Roman" panose="02020603050405020304" pitchFamily="18" charset="0"/>
                      </a:rPr>
                      <m:t>= </m:t>
                    </m:r>
                    <m:nary>
                      <m:naryPr>
                        <m:chr m:val="∑"/>
                        <m:limLoc m:val="undOvr"/>
                        <m:ctrlPr>
                          <a:rPr lang="en-US" i="1">
                            <a:effectLst/>
                            <a:latin typeface="Cambria Math" panose="02040503050406030204" pitchFamily="18" charset="0"/>
                            <a:ea typeface="Times New Roman" panose="02020603050405020304" pitchFamily="18" charset="0"/>
                            <a:cs typeface="Times New Roman" panose="02020603050405020304" pitchFamily="18" charset="0"/>
                          </a:rPr>
                        </m:ctrlPr>
                      </m:naryPr>
                      <m:sub>
                        <m:r>
                          <a:rPr lang="en-US" i="1">
                            <a:effectLst/>
                            <a:latin typeface="Cambria Math" panose="02040503050406030204" pitchFamily="18" charset="0"/>
                            <a:ea typeface="Times New Roman" panose="02020603050405020304" pitchFamily="18" charset="0"/>
                            <a:cs typeface="Times New Roman" panose="02020603050405020304" pitchFamily="18" charset="0"/>
                          </a:rPr>
                          <m:t>𝑡</m:t>
                        </m:r>
                        <m:r>
                          <a:rPr lang="en-US" i="1">
                            <a:effectLst/>
                            <a:latin typeface="Cambria Math" panose="02040503050406030204" pitchFamily="18" charset="0"/>
                            <a:ea typeface="Times New Roman" panose="02020603050405020304" pitchFamily="18" charset="0"/>
                            <a:cs typeface="Times New Roman" panose="02020603050405020304" pitchFamily="18" charset="0"/>
                          </a:rPr>
                          <m:t>=0</m:t>
                        </m:r>
                      </m:sub>
                      <m:sup>
                        <m:r>
                          <a:rPr lang="en-US" i="1">
                            <a:effectLst/>
                            <a:latin typeface="Cambria Math" panose="02040503050406030204" pitchFamily="18" charset="0"/>
                            <a:ea typeface="Times New Roman" panose="02020603050405020304" pitchFamily="18" charset="0"/>
                            <a:cs typeface="Times New Roman" panose="02020603050405020304" pitchFamily="18" charset="0"/>
                          </a:rPr>
                          <m:t>𝑇</m:t>
                        </m:r>
                      </m:sup>
                      <m:e>
                        <m:sSup>
                          <m:sSupPr>
                            <m:ctrlPr>
                              <a:rPr lang="en-US" i="1">
                                <a:effectLst/>
                                <a:latin typeface="Cambria Math" panose="02040503050406030204" pitchFamily="18" charset="0"/>
                                <a:ea typeface="Times New Roman" panose="02020603050405020304" pitchFamily="18" charset="0"/>
                                <a:cs typeface="Times New Roman" panose="02020603050405020304" pitchFamily="18" charset="0"/>
                              </a:rPr>
                            </m:ctrlPr>
                          </m:sSupPr>
                          <m:e>
                            <m:d>
                              <m:dPr>
                                <m:ctrlPr>
                                  <a:rPr lang="en-US" i="1">
                                    <a:effectLst/>
                                    <a:latin typeface="Cambria Math" panose="02040503050406030204" pitchFamily="18" charset="0"/>
                                    <a:ea typeface="Times New Roman" panose="02020603050405020304" pitchFamily="18" charset="0"/>
                                    <a:cs typeface="Times New Roman" panose="02020603050405020304" pitchFamily="18" charset="0"/>
                                  </a:rPr>
                                </m:ctrlPr>
                              </m:dPr>
                              <m:e>
                                <m:r>
                                  <a:rPr lang="en-US" i="1">
                                    <a:effectLst/>
                                    <a:latin typeface="Cambria Math" panose="02040503050406030204" pitchFamily="18" charset="0"/>
                                    <a:ea typeface="Times New Roman" panose="02020603050405020304" pitchFamily="18" charset="0"/>
                                    <a:cs typeface="Times New Roman" panose="02020603050405020304" pitchFamily="18" charset="0"/>
                                  </a:rPr>
                                  <m:t>1+</m:t>
                                </m:r>
                                <m:r>
                                  <a:rPr lang="en-US" i="1">
                                    <a:effectLst/>
                                    <a:latin typeface="Cambria Math" panose="02040503050406030204" pitchFamily="18" charset="0"/>
                                    <a:ea typeface="Times New Roman" panose="02020603050405020304" pitchFamily="18" charset="0"/>
                                    <a:cs typeface="Times New Roman" panose="02020603050405020304" pitchFamily="18" charset="0"/>
                                  </a:rPr>
                                  <m:t>𝜌</m:t>
                                </m:r>
                              </m:e>
                            </m:d>
                          </m:e>
                          <m:sup>
                            <m:r>
                              <a:rPr lang="en-US" i="1">
                                <a:effectLst/>
                                <a:latin typeface="Cambria Math" panose="02040503050406030204" pitchFamily="18" charset="0"/>
                                <a:ea typeface="Times New Roman" panose="02020603050405020304" pitchFamily="18" charset="0"/>
                                <a:cs typeface="Times New Roman" panose="02020603050405020304" pitchFamily="18" charset="0"/>
                              </a:rPr>
                              <m:t>−</m:t>
                            </m:r>
                            <m:r>
                              <a:rPr lang="en-US" i="1">
                                <a:effectLst/>
                                <a:latin typeface="Cambria Math" panose="02040503050406030204" pitchFamily="18" charset="0"/>
                                <a:ea typeface="Times New Roman" panose="02020603050405020304" pitchFamily="18" charset="0"/>
                                <a:cs typeface="Times New Roman" panose="02020603050405020304" pitchFamily="18" charset="0"/>
                              </a:rPr>
                              <m:t>𝑡</m:t>
                            </m:r>
                          </m:sup>
                        </m:sSup>
                        <m:r>
                          <a:rPr lang="en-US" i="1">
                            <a:effectLst/>
                            <a:latin typeface="Cambria Math" panose="02040503050406030204" pitchFamily="18" charset="0"/>
                            <a:ea typeface="Times New Roman" panose="02020603050405020304" pitchFamily="18" charset="0"/>
                            <a:cs typeface="Times New Roman" panose="02020603050405020304" pitchFamily="18" charset="0"/>
                          </a:rPr>
                          <m:t>𝑣</m:t>
                        </m:r>
                        <m:r>
                          <a:rPr lang="en-US" i="1">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en-US"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i="1">
                                <a:effectLst/>
                                <a:latin typeface="Cambria Math" panose="02040503050406030204" pitchFamily="18" charset="0"/>
                                <a:ea typeface="Times New Roman" panose="02020603050405020304" pitchFamily="18" charset="0"/>
                                <a:cs typeface="Times New Roman" panose="02020603050405020304" pitchFamily="18" charset="0"/>
                              </a:rPr>
                              <m:t>𝑐</m:t>
                            </m:r>
                          </m:e>
                          <m:sub>
                            <m:r>
                              <a:rPr lang="en-US" i="1">
                                <a:effectLst/>
                                <a:latin typeface="Cambria Math" panose="02040503050406030204" pitchFamily="18" charset="0"/>
                                <a:ea typeface="Times New Roman" panose="02020603050405020304" pitchFamily="18" charset="0"/>
                                <a:cs typeface="Times New Roman" panose="02020603050405020304" pitchFamily="18" charset="0"/>
                              </a:rPr>
                              <m:t>𝑡</m:t>
                            </m:r>
                          </m:sub>
                        </m:sSub>
                        <m:r>
                          <a:rPr lang="en-US" i="1">
                            <a:effectLst/>
                            <a:latin typeface="Cambria Math" panose="02040503050406030204" pitchFamily="18" charset="0"/>
                            <a:ea typeface="Times New Roman" panose="02020603050405020304" pitchFamily="18" charset="0"/>
                            <a:cs typeface="Times New Roman" panose="02020603050405020304" pitchFamily="18" charset="0"/>
                          </a:rPr>
                          <m:t>, </m:t>
                        </m:r>
                        <m:sSub>
                          <m:sSubPr>
                            <m:ctrlPr>
                              <a:rPr lang="en-US" i="1" smtClean="0">
                                <a:solidFill>
                                  <a:srgbClr val="0070C0"/>
                                </a:solidFill>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i="1">
                                <a:solidFill>
                                  <a:srgbClr val="0070C0"/>
                                </a:solidFill>
                                <a:effectLst/>
                                <a:latin typeface="Cambria Math" panose="02040503050406030204" pitchFamily="18" charset="0"/>
                                <a:ea typeface="Times New Roman" panose="02020603050405020304" pitchFamily="18" charset="0"/>
                                <a:cs typeface="Times New Roman" panose="02020603050405020304" pitchFamily="18" charset="0"/>
                              </a:rPr>
                              <m:t>𝐻</m:t>
                            </m:r>
                          </m:e>
                          <m:sub>
                            <m:r>
                              <a:rPr lang="en-US" i="1">
                                <a:solidFill>
                                  <a:srgbClr val="0070C0"/>
                                </a:solidFill>
                                <a:effectLst/>
                                <a:latin typeface="Cambria Math" panose="02040503050406030204" pitchFamily="18" charset="0"/>
                                <a:ea typeface="Times New Roman" panose="02020603050405020304" pitchFamily="18" charset="0"/>
                                <a:cs typeface="Times New Roman" panose="02020603050405020304" pitchFamily="18" charset="0"/>
                              </a:rPr>
                              <m:t>𝑡</m:t>
                            </m:r>
                          </m:sub>
                        </m:sSub>
                        <m:r>
                          <a:rPr lang="en-US" i="1">
                            <a:effectLst/>
                            <a:latin typeface="Cambria Math" panose="02040503050406030204" pitchFamily="18" charset="0"/>
                            <a:ea typeface="Times New Roman" panose="02020603050405020304" pitchFamily="18" charset="0"/>
                            <a:cs typeface="Times New Roman" panose="02020603050405020304" pitchFamily="18" charset="0"/>
                          </a:rPr>
                          <m:t>)</m:t>
                        </m:r>
                      </m:e>
                    </m:nary>
                  </m:oMath>
                </a14:m>
                <a:r>
                  <a:rPr lang="en-US"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en-US" sz="2000" dirty="0" err="1">
                    <a:effectLst/>
                    <a:latin typeface="Calibri" panose="020F0502020204030204" pitchFamily="34" charset="0"/>
                    <a:ea typeface="Times New Roman" panose="02020603050405020304" pitchFamily="18" charset="0"/>
                    <a:cs typeface="Times New Roman" panose="02020603050405020304" pitchFamily="18" charset="0"/>
                  </a:rPr>
                  <a:t>s.t.</a:t>
                </a:r>
                <a:r>
                  <a:rPr lang="en-US" sz="2000" dirty="0">
                    <a:effectLst/>
                    <a:latin typeface="Calibri" panose="020F0502020204030204" pitchFamily="34" charset="0"/>
                    <a:ea typeface="Times New Roman" panose="02020603050405020304" pitchFamily="18" charset="0"/>
                    <a:cs typeface="Times New Roman" panose="02020603050405020304" pitchFamily="18" charset="0"/>
                  </a:rPr>
                  <a:t> </a:t>
                </a:r>
              </a:p>
              <a:p>
                <a:pPr>
                  <a:buNone/>
                </a:pPr>
                <a:endParaRPr lang="en-US" sz="2000" dirty="0">
                  <a:latin typeface="Calibri" panose="020F0502020204030204" pitchFamily="34" charset="0"/>
                  <a:ea typeface="Times New Roman" panose="02020603050405020304" pitchFamily="18" charset="0"/>
                  <a:cs typeface="Times New Roman" panose="02020603050405020304" pitchFamily="18" charset="0"/>
                </a:endParaRPr>
              </a:p>
              <a:p>
                <a:pPr>
                  <a:buNone/>
                </a:pPr>
                <a:endParaRPr lang="en-US" sz="2000" dirty="0">
                  <a:latin typeface="Calibri" panose="020F0502020204030204" pitchFamily="34" charset="0"/>
                  <a:ea typeface="Times New Roman" panose="02020603050405020304" pitchFamily="18" charset="0"/>
                  <a:cs typeface="Times New Roman" panose="02020603050405020304" pitchFamily="18" charset="0"/>
                </a:endParaRPr>
              </a:p>
              <a:p>
                <a:pPr>
                  <a:spcBef>
                    <a:spcPts val="600"/>
                  </a:spcBef>
                  <a:spcAft>
                    <a:spcPts val="1200"/>
                  </a:spcAft>
                  <a:buNone/>
                </a:pPr>
                <a:r>
                  <a:rPr lang="en-US" dirty="0">
                    <a:effectLst/>
                    <a:latin typeface="Calibri" panose="020F0502020204030204" pitchFamily="34" charset="0"/>
                    <a:ea typeface="Times New Roman" panose="02020603050405020304" pitchFamily="18" charset="0"/>
                    <a:cs typeface="Times New Roman" panose="02020603050405020304" pitchFamily="18" charset="0"/>
                  </a:rPr>
                  <a:t>    </a:t>
                </a:r>
                <a14:m>
                  <m:oMath xmlns:m="http://schemas.openxmlformats.org/officeDocument/2006/math">
                    <m:sSub>
                      <m:sSubPr>
                        <m:ctrlPr>
                          <a:rPr lang="en-US" i="1" smtClean="0">
                            <a:effectLst/>
                            <a:latin typeface="Cambria Math" panose="02040503050406030204" pitchFamily="18" charset="0"/>
                            <a:cs typeface="Times New Roman" panose="02020603050405020304" pitchFamily="18" charset="0"/>
                          </a:rPr>
                        </m:ctrlPr>
                      </m:sSubPr>
                      <m:e>
                        <m:r>
                          <a:rPr lang="en-US" i="1">
                            <a:effectLst/>
                            <a:latin typeface="Cambria Math" panose="02040503050406030204" pitchFamily="18" charset="0"/>
                            <a:ea typeface="Times New Roman" panose="02020603050405020304" pitchFamily="18" charset="0"/>
                            <a:cs typeface="Times New Roman" panose="02020603050405020304" pitchFamily="18" charset="0"/>
                          </a:rPr>
                          <m:t>𝐻</m:t>
                        </m:r>
                      </m:e>
                      <m:sub>
                        <m:r>
                          <a:rPr lang="en-US" i="1">
                            <a:effectLst/>
                            <a:latin typeface="Cambria Math" panose="02040503050406030204" pitchFamily="18" charset="0"/>
                            <a:ea typeface="Times New Roman" panose="02020603050405020304" pitchFamily="18" charset="0"/>
                            <a:cs typeface="Times New Roman" panose="02020603050405020304" pitchFamily="18" charset="0"/>
                          </a:rPr>
                          <m:t>𝑡</m:t>
                        </m:r>
                        <m:r>
                          <a:rPr lang="en-US" i="1">
                            <a:effectLst/>
                            <a:latin typeface="Cambria Math" panose="02040503050406030204" pitchFamily="18" charset="0"/>
                            <a:ea typeface="Times New Roman" panose="02020603050405020304" pitchFamily="18" charset="0"/>
                            <a:cs typeface="Times New Roman" panose="02020603050405020304" pitchFamily="18" charset="0"/>
                          </a:rPr>
                          <m:t>+1</m:t>
                        </m:r>
                      </m:sub>
                    </m:sSub>
                    <m:r>
                      <a:rPr lang="en-US" i="1">
                        <a:effectLst/>
                        <a:latin typeface="Cambria Math" panose="02040503050406030204" pitchFamily="18" charset="0"/>
                        <a:ea typeface="Times New Roman" panose="02020603050405020304" pitchFamily="18" charset="0"/>
                        <a:cs typeface="Times New Roman" panose="02020603050405020304" pitchFamily="18" charset="0"/>
                      </a:rPr>
                      <m:t>= </m:t>
                    </m:r>
                    <m:r>
                      <a:rPr lang="en-US" i="1">
                        <a:effectLst/>
                        <a:latin typeface="Cambria Math" panose="02040503050406030204" pitchFamily="18" charset="0"/>
                        <a:ea typeface="Times New Roman" panose="02020603050405020304" pitchFamily="18" charset="0"/>
                        <a:cs typeface="Times New Roman" panose="02020603050405020304" pitchFamily="18" charset="0"/>
                      </a:rPr>
                      <m:t>𝜃</m:t>
                    </m:r>
                    <m:sSub>
                      <m:sSubPr>
                        <m:ctrlPr>
                          <a:rPr lang="en-US" i="1">
                            <a:effectLst/>
                            <a:latin typeface="Cambria Math" panose="02040503050406030204" pitchFamily="18" charset="0"/>
                            <a:cs typeface="Times New Roman" panose="02020603050405020304" pitchFamily="18" charset="0"/>
                          </a:rPr>
                        </m:ctrlPr>
                      </m:sSubPr>
                      <m:e>
                        <m:r>
                          <a:rPr lang="en-US" b="0" i="1" smtClean="0">
                            <a:effectLst/>
                            <a:latin typeface="Cambria Math" panose="02040503050406030204" pitchFamily="18" charset="0"/>
                            <a:cs typeface="Times New Roman" panose="02020603050405020304" pitchFamily="18" charset="0"/>
                          </a:rPr>
                          <m:t>𝑚</m:t>
                        </m:r>
                      </m:e>
                      <m:sub>
                        <m:r>
                          <a:rPr lang="en-US" i="1">
                            <a:effectLst/>
                            <a:latin typeface="Cambria Math" panose="02040503050406030204" pitchFamily="18" charset="0"/>
                            <a:ea typeface="Times New Roman" panose="02020603050405020304" pitchFamily="18" charset="0"/>
                            <a:cs typeface="Times New Roman" panose="02020603050405020304" pitchFamily="18" charset="0"/>
                          </a:rPr>
                          <m:t>𝑡</m:t>
                        </m:r>
                      </m:sub>
                    </m:sSub>
                    <m:r>
                      <a:rPr lang="en-US" i="1">
                        <a:effectLst/>
                        <a:latin typeface="Cambria Math" panose="02040503050406030204" pitchFamily="18" charset="0"/>
                        <a:ea typeface="Times New Roman" panose="02020603050405020304" pitchFamily="18" charset="0"/>
                        <a:cs typeface="Times New Roman" panose="02020603050405020304" pitchFamily="18" charset="0"/>
                      </a:rPr>
                      <m:t>+ </m:t>
                    </m:r>
                    <m:d>
                      <m:dPr>
                        <m:ctrlPr>
                          <a:rPr lang="en-US" i="1">
                            <a:effectLst/>
                            <a:latin typeface="Cambria Math" panose="02040503050406030204" pitchFamily="18" charset="0"/>
                            <a:cs typeface="Times New Roman" panose="02020603050405020304" pitchFamily="18" charset="0"/>
                          </a:rPr>
                        </m:ctrlPr>
                      </m:dPr>
                      <m:e>
                        <m:r>
                          <a:rPr lang="en-US" i="1">
                            <a:effectLst/>
                            <a:latin typeface="Cambria Math" panose="02040503050406030204" pitchFamily="18" charset="0"/>
                            <a:ea typeface="Times New Roman" panose="02020603050405020304" pitchFamily="18" charset="0"/>
                            <a:cs typeface="Times New Roman" panose="02020603050405020304" pitchFamily="18" charset="0"/>
                          </a:rPr>
                          <m:t>1−</m:t>
                        </m:r>
                        <m:sSub>
                          <m:sSubPr>
                            <m:ctrlPr>
                              <a:rPr lang="en-US" i="1">
                                <a:effectLst/>
                                <a:latin typeface="Cambria Math" panose="02040503050406030204" pitchFamily="18" charset="0"/>
                                <a:cs typeface="Times New Roman" panose="02020603050405020304" pitchFamily="18" charset="0"/>
                              </a:rPr>
                            </m:ctrlPr>
                          </m:sSubPr>
                          <m:e>
                            <m:r>
                              <a:rPr lang="en-US" i="1">
                                <a:effectLst/>
                                <a:latin typeface="Cambria Math" panose="02040503050406030204" pitchFamily="18" charset="0"/>
                                <a:ea typeface="Times New Roman" panose="02020603050405020304" pitchFamily="18" charset="0"/>
                                <a:cs typeface="Times New Roman" panose="02020603050405020304" pitchFamily="18" charset="0"/>
                              </a:rPr>
                              <m:t>𝛿</m:t>
                            </m:r>
                          </m:e>
                          <m:sub>
                            <m:r>
                              <a:rPr lang="en-US" b="0" i="1" smtClean="0">
                                <a:effectLst/>
                                <a:latin typeface="Cambria Math" panose="02040503050406030204" pitchFamily="18" charset="0"/>
                                <a:ea typeface="Times New Roman" panose="02020603050405020304" pitchFamily="18" charset="0"/>
                                <a:cs typeface="Times New Roman" panose="02020603050405020304" pitchFamily="18" charset="0"/>
                              </a:rPr>
                              <m:t>𝑎</m:t>
                            </m:r>
                          </m:sub>
                        </m:sSub>
                      </m:e>
                    </m:d>
                    <m:sSub>
                      <m:sSubPr>
                        <m:ctrlPr>
                          <a:rPr lang="en-US" i="1">
                            <a:effectLst/>
                            <a:latin typeface="Cambria Math" panose="02040503050406030204" pitchFamily="18" charset="0"/>
                            <a:cs typeface="Times New Roman" panose="02020603050405020304" pitchFamily="18" charset="0"/>
                          </a:rPr>
                        </m:ctrlPr>
                      </m:sSubPr>
                      <m:e>
                        <m:r>
                          <a:rPr lang="en-US" i="1">
                            <a:effectLst/>
                            <a:latin typeface="Cambria Math" panose="02040503050406030204" pitchFamily="18" charset="0"/>
                            <a:ea typeface="Times New Roman" panose="02020603050405020304" pitchFamily="18" charset="0"/>
                            <a:cs typeface="Times New Roman" panose="02020603050405020304" pitchFamily="18" charset="0"/>
                          </a:rPr>
                          <m:t>𝐻</m:t>
                        </m:r>
                      </m:e>
                      <m:sub>
                        <m:r>
                          <a:rPr lang="en-US" i="1">
                            <a:effectLst/>
                            <a:latin typeface="Cambria Math" panose="02040503050406030204" pitchFamily="18" charset="0"/>
                            <a:ea typeface="Times New Roman" panose="02020603050405020304" pitchFamily="18" charset="0"/>
                            <a:cs typeface="Times New Roman" panose="02020603050405020304" pitchFamily="18" charset="0"/>
                          </a:rPr>
                          <m:t>𝑡</m:t>
                        </m:r>
                      </m:sub>
                    </m:sSub>
                  </m:oMath>
                </a14:m>
                <a:r>
                  <a:rPr lang="en-US" dirty="0">
                    <a:effectLst/>
                    <a:latin typeface="Times New Roman" panose="02020603050405020304" pitchFamily="18" charset="0"/>
                    <a:ea typeface="Times New Roman" panose="02020603050405020304" pitchFamily="18" charset="0"/>
                  </a:rPr>
                  <a:t> </a:t>
                </a:r>
              </a:p>
              <a:p>
                <a:pPr>
                  <a:spcBef>
                    <a:spcPts val="600"/>
                  </a:spcBef>
                  <a:spcAft>
                    <a:spcPts val="1200"/>
                  </a:spcAft>
                  <a:buNone/>
                </a:pPr>
                <a:endParaRPr lang="en-US" sz="2000" dirty="0"/>
              </a:p>
              <a:p>
                <a:pPr marL="0" indent="0">
                  <a:spcBef>
                    <a:spcPts val="600"/>
                  </a:spcBef>
                  <a:spcAft>
                    <a:spcPts val="1200"/>
                  </a:spcAft>
                  <a:buNone/>
                </a:pPr>
                <a14:m>
                  <m:oMathPara xmlns:m="http://schemas.openxmlformats.org/officeDocument/2006/math">
                    <m:oMathParaPr>
                      <m:jc m:val="left"/>
                    </m:oMathParaPr>
                    <m:oMath xmlns:m="http://schemas.openxmlformats.org/officeDocument/2006/math">
                      <m:r>
                        <a:rPr lang="en-US" sz="1800" b="0" i="1" smtClean="0">
                          <a:effectLst/>
                          <a:latin typeface="Cambria Math" panose="02040503050406030204" pitchFamily="18" charset="0"/>
                          <a:ea typeface="Times New Roman" panose="02020603050405020304" pitchFamily="18" charset="0"/>
                          <a:cs typeface="Times New Roman" panose="02020603050405020304" pitchFamily="18" charset="0"/>
                        </a:rPr>
                        <m:t>     </m:t>
                      </m:r>
                      <m:nary>
                        <m:naryPr>
                          <m:chr m:val="∑"/>
                          <m:limLoc m:val="undOvr"/>
                          <m:ctrlPr>
                            <a:rPr lang="en-US" sz="1800" i="1" smtClean="0">
                              <a:effectLst/>
                              <a:latin typeface="Cambria Math" panose="02040503050406030204" pitchFamily="18" charset="0"/>
                              <a:ea typeface="Times New Roman" panose="02020603050405020304" pitchFamily="18" charset="0"/>
                              <a:cs typeface="Times New Roman" panose="02020603050405020304" pitchFamily="18" charset="0"/>
                            </a:rPr>
                          </m:ctrlPr>
                        </m:naryPr>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𝑡</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=0</m:t>
                          </m:r>
                        </m:sub>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𝑇</m:t>
                          </m:r>
                        </m:sup>
                        <m:e>
                          <m:f>
                            <m:f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𝑐</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𝑡</m:t>
                                  </m:r>
                                </m:sub>
                              </m:sSub>
                            </m:num>
                            <m:den>
                              <m:sSup>
                                <m:sSup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𝑟</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e>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𝑡</m:t>
                                  </m:r>
                                </m:sup>
                              </m:sSup>
                            </m:den>
                          </m:f>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 </m:t>
                          </m:r>
                        </m:e>
                      </m:nary>
                      <m:nary>
                        <m:naryPr>
                          <m:chr m:val="∑"/>
                          <m:limLoc m:val="undOv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naryPr>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𝑡</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=0</m:t>
                          </m:r>
                        </m:sub>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𝑇</m:t>
                          </m:r>
                        </m:sup>
                        <m:e>
                          <m:f>
                            <m:f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𝑝</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𝑚</m:t>
                                  </m:r>
                                </m:sub>
                              </m:sSub>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𝑚</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𝑡</m:t>
                                  </m:r>
                                </m:sub>
                              </m:sSub>
                            </m:num>
                            <m:den>
                              <m:sSup>
                                <m:sSup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𝑟</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e>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𝑡</m:t>
                                  </m:r>
                                </m:sup>
                              </m:sSup>
                            </m:den>
                          </m:f>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 =  </m:t>
                          </m:r>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𝐴</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0</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  </m:t>
                          </m:r>
                        </m:e>
                      </m:nary>
                      <m:nary>
                        <m:naryPr>
                          <m:chr m:val="∑"/>
                          <m:limLoc m:val="undOv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naryPr>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𝑡</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=0</m:t>
                          </m:r>
                        </m:sub>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𝑇</m:t>
                          </m:r>
                        </m:sup>
                        <m:e>
                          <m:f>
                            <m:f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sSub>
                                <m:sSubPr>
                                  <m:ctrlPr>
                                    <a:rPr lang="en-US" sz="1800" i="1" smtClean="0">
                                      <a:solidFill>
                                        <a:schemeClr val="tx2">
                                          <a:lumMod val="75000"/>
                                        </a:schemeClr>
                                      </a:solidFill>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solidFill>
                                        <a:schemeClr val="tx2">
                                          <a:lumMod val="75000"/>
                                        </a:schemeClr>
                                      </a:solidFill>
                                      <a:effectLst/>
                                      <a:latin typeface="Cambria Math" panose="02040503050406030204" pitchFamily="18" charset="0"/>
                                      <a:ea typeface="Times New Roman" panose="02020603050405020304" pitchFamily="18" charset="0"/>
                                      <a:cs typeface="Times New Roman" panose="02020603050405020304" pitchFamily="18" charset="0"/>
                                    </a:rPr>
                                    <m:t>𝑦</m:t>
                                  </m:r>
                                </m:e>
                                <m:sub>
                                  <m:r>
                                    <a:rPr lang="en-US" sz="1800" i="1">
                                      <a:solidFill>
                                        <a:schemeClr val="tx2">
                                          <a:lumMod val="75000"/>
                                        </a:schemeClr>
                                      </a:solidFill>
                                      <a:effectLst/>
                                      <a:latin typeface="Cambria Math" panose="02040503050406030204" pitchFamily="18" charset="0"/>
                                      <a:ea typeface="Times New Roman" panose="02020603050405020304" pitchFamily="18" charset="0"/>
                                      <a:cs typeface="Times New Roman" panose="02020603050405020304" pitchFamily="18" charset="0"/>
                                    </a:rPr>
                                    <m:t>𝑡</m:t>
                                  </m:r>
                                </m:sub>
                              </m:sSub>
                              <m:r>
                                <a:rPr lang="en-US" sz="1800" i="1">
                                  <a:solidFill>
                                    <a:schemeClr val="tx2">
                                      <a:lumMod val="75000"/>
                                    </a:schemeClr>
                                  </a:solidFill>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en-US" sz="1800" i="1">
                                      <a:solidFill>
                                        <a:schemeClr val="tx2">
                                          <a:lumMod val="75000"/>
                                        </a:schemeClr>
                                      </a:solidFill>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solidFill>
                                        <a:schemeClr val="tx2">
                                          <a:lumMod val="75000"/>
                                        </a:schemeClr>
                                      </a:solidFill>
                                      <a:effectLst/>
                                      <a:latin typeface="Cambria Math" panose="02040503050406030204" pitchFamily="18" charset="0"/>
                                      <a:ea typeface="Times New Roman" panose="02020603050405020304" pitchFamily="18" charset="0"/>
                                      <a:cs typeface="Times New Roman" panose="02020603050405020304" pitchFamily="18" charset="0"/>
                                    </a:rPr>
                                    <m:t>𝐻</m:t>
                                  </m:r>
                                </m:e>
                                <m:sub>
                                  <m:r>
                                    <a:rPr lang="en-US" sz="1800" i="1">
                                      <a:solidFill>
                                        <a:schemeClr val="tx2">
                                          <a:lumMod val="75000"/>
                                        </a:schemeClr>
                                      </a:solidFill>
                                      <a:effectLst/>
                                      <a:latin typeface="Cambria Math" panose="02040503050406030204" pitchFamily="18" charset="0"/>
                                      <a:ea typeface="Times New Roman" panose="02020603050405020304" pitchFamily="18" charset="0"/>
                                      <a:cs typeface="Times New Roman" panose="02020603050405020304" pitchFamily="18" charset="0"/>
                                    </a:rPr>
                                    <m:t>𝑡</m:t>
                                  </m:r>
                                </m:sub>
                              </m:sSub>
                              <m:r>
                                <a:rPr lang="en-US" sz="1800" i="1">
                                  <a:solidFill>
                                    <a:schemeClr val="tx2">
                                      <a:lumMod val="75000"/>
                                    </a:schemeClr>
                                  </a:solidFill>
                                  <a:effectLst/>
                                  <a:latin typeface="Cambria Math" panose="02040503050406030204" pitchFamily="18" charset="0"/>
                                  <a:ea typeface="Times New Roman" panose="02020603050405020304" pitchFamily="18" charset="0"/>
                                  <a:cs typeface="Times New Roman" panose="02020603050405020304" pitchFamily="18" charset="0"/>
                                </a:rPr>
                                <m:t>)</m:t>
                              </m:r>
                            </m:num>
                            <m:den>
                              <m:sSup>
                                <m:sSup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(1+</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𝑟</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e>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𝑡</m:t>
                                  </m:r>
                                </m:sup>
                              </m:sSup>
                            </m:den>
                          </m:f>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 </m:t>
                          </m:r>
                        </m:e>
                      </m:nary>
                    </m:oMath>
                  </m:oMathPara>
                </a14:m>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spcBef>
                    <a:spcPts val="600"/>
                  </a:spcBef>
                  <a:spcAft>
                    <a:spcPts val="1200"/>
                  </a:spcAft>
                  <a:buNone/>
                </a:pP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spcBef>
                    <a:spcPts val="600"/>
                  </a:spcBef>
                  <a:spcAft>
                    <a:spcPts val="1200"/>
                  </a:spcAft>
                  <a:buNone/>
                </a:pPr>
                <a:r>
                  <a:rPr lang="en-US" sz="1800" dirty="0">
                    <a:latin typeface="Calibri" panose="020F0502020204030204" pitchFamily="34" charset="0"/>
                    <a:ea typeface="Times New Roman" panose="02020603050405020304" pitchFamily="18" charset="0"/>
                    <a:cs typeface="Times New Roman" panose="02020603050405020304" pitchFamily="18" charset="0"/>
                  </a:rPr>
                  <a:t>(Ignore the time constraint for now).</a:t>
                </a:r>
              </a:p>
              <a:p>
                <a:pPr>
                  <a:spcBef>
                    <a:spcPts val="600"/>
                  </a:spcBef>
                  <a:spcAft>
                    <a:spcPts val="1200"/>
                  </a:spcAft>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593" t="-12000"/>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A46E1999-F76E-BE02-C99D-23407E60067E}"/>
              </a:ext>
            </a:extLst>
          </p:cNvPr>
          <p:cNvSpPr>
            <a:spLocks noGrp="1"/>
          </p:cNvSpPr>
          <p:nvPr>
            <p:ph type="sldNum" sz="quarter" idx="12"/>
          </p:nvPr>
        </p:nvSpPr>
        <p:spPr/>
        <p:txBody>
          <a:bodyPr/>
          <a:lstStyle/>
          <a:p>
            <a:fld id="{9421E328-6D5A-423A-8511-685CD712DF7C}" type="slidenum">
              <a:rPr lang="en-US" smtClean="0"/>
              <a:t>4</a:t>
            </a:fld>
            <a:endParaRPr lang="en-US"/>
          </a:p>
        </p:txBody>
      </p:sp>
      <p:sp>
        <p:nvSpPr>
          <p:cNvPr id="614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16452826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7EC545-A012-8294-E7D8-8444B9A2B22B}"/>
              </a:ext>
            </a:extLst>
          </p:cNvPr>
          <p:cNvSpPr>
            <a:spLocks noGrp="1"/>
          </p:cNvSpPr>
          <p:nvPr>
            <p:ph type="title"/>
          </p:nvPr>
        </p:nvSpPr>
        <p:spPr/>
        <p:txBody>
          <a:bodyPr/>
          <a:lstStyle/>
          <a:p>
            <a:r>
              <a:rPr lang="en-US" dirty="0"/>
              <a:t>Solution</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953735AF-F483-0959-56D9-892A67EBCE59}"/>
                  </a:ext>
                </a:extLst>
              </p:cNvPr>
              <p:cNvSpPr>
                <a:spLocks noGrp="1"/>
              </p:cNvSpPr>
              <p:nvPr>
                <p:ph idx="1"/>
              </p:nvPr>
            </p:nvSpPr>
            <p:spPr/>
            <p:txBody>
              <a:bodyPr/>
              <a:lstStyle/>
              <a:p>
                <a:pPr marL="0" indent="0">
                  <a:buNone/>
                </a:pPr>
                <a:r>
                  <a:rPr lang="en-US" sz="2000" dirty="0">
                    <a:effectLst/>
                    <a:ea typeface="Times New Roman" panose="02020603050405020304" pitchFamily="18" charset="0"/>
                    <a:cs typeface="Times New Roman" panose="02020603050405020304" pitchFamily="18" charset="0"/>
                  </a:rPr>
                  <a:t>	</a:t>
                </a:r>
                <a14:m>
                  <m:oMath xmlns:m="http://schemas.openxmlformats.org/officeDocument/2006/math">
                    <m:f>
                      <m:fPr>
                        <m:ctrlPr>
                          <a:rPr lang="en-US" sz="2000" i="1" smtClean="0">
                            <a:effectLst/>
                            <a:latin typeface="Cambria Math" panose="02040503050406030204" pitchFamily="18" charset="0"/>
                            <a:ea typeface="Times New Roman" panose="02020603050405020304" pitchFamily="18" charset="0"/>
                            <a:cs typeface="Times New Roman" panose="02020603050405020304" pitchFamily="18" charset="0"/>
                          </a:rPr>
                        </m:ctrlPr>
                      </m:fPr>
                      <m:num>
                        <m:sSub>
                          <m:sSubPr>
                            <m:ctrlPr>
                              <a:rPr lang="en-US" sz="20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2000" i="1">
                                <a:effectLst/>
                                <a:latin typeface="Cambria Math" panose="02040503050406030204" pitchFamily="18" charset="0"/>
                                <a:ea typeface="Times New Roman" panose="02020603050405020304" pitchFamily="18" charset="0"/>
                                <a:cs typeface="Times New Roman" panose="02020603050405020304" pitchFamily="18" charset="0"/>
                              </a:rPr>
                              <m:t>𝑣</m:t>
                            </m:r>
                          </m:e>
                          <m:sub>
                            <m:sSub>
                              <m:sSubPr>
                                <m:ctrlPr>
                                  <a:rPr lang="en-US" sz="20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2000" i="1">
                                    <a:effectLst/>
                                    <a:latin typeface="Cambria Math" panose="02040503050406030204" pitchFamily="18" charset="0"/>
                                    <a:ea typeface="Times New Roman" panose="02020603050405020304" pitchFamily="18" charset="0"/>
                                    <a:cs typeface="Times New Roman" panose="02020603050405020304" pitchFamily="18" charset="0"/>
                                  </a:rPr>
                                  <m:t>𝐻</m:t>
                                </m:r>
                              </m:e>
                              <m:sub>
                                <m:r>
                                  <a:rPr lang="en-US" sz="2000" i="1">
                                    <a:effectLst/>
                                    <a:latin typeface="Cambria Math" panose="02040503050406030204" pitchFamily="18" charset="0"/>
                                    <a:ea typeface="Times New Roman" panose="02020603050405020304" pitchFamily="18" charset="0"/>
                                    <a:cs typeface="Times New Roman" panose="02020603050405020304" pitchFamily="18" charset="0"/>
                                  </a:rPr>
                                  <m:t>𝑡</m:t>
                                </m:r>
                              </m:sub>
                            </m:sSub>
                          </m:sub>
                        </m:sSub>
                      </m:num>
                      <m:den>
                        <m:sSub>
                          <m:sSubPr>
                            <m:ctrlPr>
                              <a:rPr lang="en-US" sz="20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2000" i="1">
                                <a:effectLst/>
                                <a:latin typeface="Cambria Math" panose="02040503050406030204" pitchFamily="18" charset="0"/>
                                <a:ea typeface="Times New Roman" panose="02020603050405020304" pitchFamily="18" charset="0"/>
                                <a:cs typeface="Times New Roman" panose="02020603050405020304" pitchFamily="18" charset="0"/>
                              </a:rPr>
                              <m:t>𝑣</m:t>
                            </m:r>
                          </m:e>
                          <m:sub>
                            <m:sSub>
                              <m:sSubPr>
                                <m:ctrlPr>
                                  <a:rPr lang="en-US" sz="20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2000" i="1">
                                    <a:effectLst/>
                                    <a:latin typeface="Cambria Math" panose="02040503050406030204" pitchFamily="18" charset="0"/>
                                    <a:ea typeface="Times New Roman" panose="02020603050405020304" pitchFamily="18" charset="0"/>
                                    <a:cs typeface="Times New Roman" panose="02020603050405020304" pitchFamily="18" charset="0"/>
                                  </a:rPr>
                                  <m:t>𝑐</m:t>
                                </m:r>
                              </m:e>
                              <m:sub>
                                <m:r>
                                  <a:rPr lang="en-US" sz="2000" i="1">
                                    <a:effectLst/>
                                    <a:latin typeface="Cambria Math" panose="02040503050406030204" pitchFamily="18" charset="0"/>
                                    <a:ea typeface="Times New Roman" panose="02020603050405020304" pitchFamily="18" charset="0"/>
                                    <a:cs typeface="Times New Roman" panose="02020603050405020304" pitchFamily="18" charset="0"/>
                                  </a:rPr>
                                  <m:t>𝑡</m:t>
                                </m:r>
                              </m:sub>
                            </m:sSub>
                          </m:sub>
                        </m:sSub>
                      </m:den>
                    </m:f>
                    <m:r>
                      <a:rPr lang="en-US" sz="2000" b="0" i="1" smtClean="0">
                        <a:effectLst/>
                        <a:latin typeface="Cambria Math" panose="02040503050406030204" pitchFamily="18" charset="0"/>
                        <a:ea typeface="Times New Roman" panose="02020603050405020304" pitchFamily="18" charset="0"/>
                        <a:cs typeface="Times New Roman" panose="02020603050405020304" pitchFamily="18" charset="0"/>
                      </a:rPr>
                      <m:t>       </m:t>
                    </m:r>
                    <m:r>
                      <a:rPr lang="en-US" sz="20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2000" b="0" i="1" smtClean="0">
                        <a:effectLst/>
                        <a:latin typeface="Cambria Math" panose="02040503050406030204" pitchFamily="18" charset="0"/>
                        <a:ea typeface="Times New Roman" panose="02020603050405020304" pitchFamily="18" charset="0"/>
                        <a:cs typeface="Times New Roman" panose="02020603050405020304" pitchFamily="18" charset="0"/>
                      </a:rPr>
                      <m:t>      </m:t>
                    </m:r>
                    <m:r>
                      <a:rPr lang="en-US" sz="2000" i="1">
                        <a:effectLst/>
                        <a:latin typeface="Cambria Math" panose="02040503050406030204" pitchFamily="18" charset="0"/>
                        <a:ea typeface="Times New Roman" panose="02020603050405020304" pitchFamily="18" charset="0"/>
                        <a:cs typeface="Times New Roman" panose="02020603050405020304" pitchFamily="18" charset="0"/>
                      </a:rPr>
                      <m:t> [</m:t>
                    </m:r>
                    <m:f>
                      <m:fPr>
                        <m:ctrlPr>
                          <a:rPr lang="en-US" sz="2000" i="1" smtClean="0">
                            <a:solidFill>
                              <a:srgbClr val="FF0000"/>
                            </a:solidFill>
                            <a:effectLst/>
                            <a:latin typeface="Cambria Math" panose="02040503050406030204" pitchFamily="18" charset="0"/>
                            <a:ea typeface="Times New Roman" panose="02020603050405020304" pitchFamily="18" charset="0"/>
                            <a:cs typeface="Times New Roman" panose="02020603050405020304" pitchFamily="18" charset="0"/>
                          </a:rPr>
                        </m:ctrlPr>
                      </m:fPr>
                      <m:num>
                        <m:sSub>
                          <m:sSubPr>
                            <m:ctrlPr>
                              <a:rPr lang="en-US" sz="2000" i="1">
                                <a:solidFill>
                                  <a:srgbClr val="FF0000"/>
                                </a:solidFill>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2000" i="1">
                                <a:solidFill>
                                  <a:srgbClr val="FF0000"/>
                                </a:solidFill>
                                <a:effectLst/>
                                <a:latin typeface="Cambria Math" panose="02040503050406030204" pitchFamily="18" charset="0"/>
                                <a:ea typeface="Times New Roman" panose="02020603050405020304" pitchFamily="18" charset="0"/>
                                <a:cs typeface="Times New Roman" panose="02020603050405020304" pitchFamily="18" charset="0"/>
                              </a:rPr>
                              <m:t>𝑝</m:t>
                            </m:r>
                          </m:e>
                          <m:sub>
                            <m:r>
                              <a:rPr lang="en-US" sz="2000" i="1">
                                <a:solidFill>
                                  <a:srgbClr val="FF0000"/>
                                </a:solidFill>
                                <a:effectLst/>
                                <a:latin typeface="Cambria Math" panose="02040503050406030204" pitchFamily="18" charset="0"/>
                                <a:ea typeface="Times New Roman" panose="02020603050405020304" pitchFamily="18" charset="0"/>
                                <a:cs typeface="Times New Roman" panose="02020603050405020304" pitchFamily="18" charset="0"/>
                              </a:rPr>
                              <m:t>𝑚</m:t>
                            </m:r>
                          </m:sub>
                        </m:sSub>
                      </m:num>
                      <m:den>
                        <m:r>
                          <a:rPr lang="en-US" sz="2000" i="1">
                            <a:solidFill>
                              <a:srgbClr val="FF0000"/>
                            </a:solidFill>
                            <a:effectLst/>
                            <a:latin typeface="Cambria Math" panose="02040503050406030204" pitchFamily="18" charset="0"/>
                            <a:ea typeface="Times New Roman" panose="02020603050405020304" pitchFamily="18" charset="0"/>
                            <a:cs typeface="Times New Roman" panose="02020603050405020304" pitchFamily="18" charset="0"/>
                          </a:rPr>
                          <m:t>𝜃</m:t>
                        </m:r>
                      </m:den>
                    </m:f>
                    <m:d>
                      <m:dPr>
                        <m:ctrlPr>
                          <a:rPr lang="en-US" sz="2000" i="1">
                            <a:effectLst/>
                            <a:latin typeface="Cambria Math" panose="02040503050406030204" pitchFamily="18" charset="0"/>
                            <a:ea typeface="Times New Roman" panose="02020603050405020304" pitchFamily="18" charset="0"/>
                            <a:cs typeface="Times New Roman" panose="02020603050405020304" pitchFamily="18" charset="0"/>
                          </a:rPr>
                        </m:ctrlPr>
                      </m:dPr>
                      <m:e>
                        <m:r>
                          <a:rPr lang="el-GR" sz="2000" i="1" smtClean="0">
                            <a:effectLst/>
                            <a:latin typeface="Cambria Math" panose="02040503050406030204" pitchFamily="18" charset="0"/>
                            <a:ea typeface="Times New Roman" panose="02020603050405020304" pitchFamily="18" charset="0"/>
                            <a:cs typeface="Times New Roman" panose="02020603050405020304" pitchFamily="18" charset="0"/>
                          </a:rPr>
                          <m:t>𝜌</m:t>
                        </m:r>
                        <m:r>
                          <a:rPr lang="en-US" sz="2000" i="1">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en-US" sz="20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2000" i="1">
                                <a:effectLst/>
                                <a:latin typeface="Cambria Math" panose="02040503050406030204" pitchFamily="18" charset="0"/>
                                <a:ea typeface="Times New Roman" panose="02020603050405020304" pitchFamily="18" charset="0"/>
                                <a:cs typeface="Times New Roman" panose="02020603050405020304" pitchFamily="18" charset="0"/>
                              </a:rPr>
                              <m:t>𝛿</m:t>
                            </m:r>
                          </m:e>
                          <m:sub>
                            <m:r>
                              <a:rPr lang="en-US" sz="2000" b="0" i="1" smtClean="0">
                                <a:effectLst/>
                                <a:latin typeface="Cambria Math" panose="02040503050406030204" pitchFamily="18" charset="0"/>
                                <a:ea typeface="Times New Roman" panose="02020603050405020304" pitchFamily="18" charset="0"/>
                                <a:cs typeface="Times New Roman" panose="02020603050405020304" pitchFamily="18" charset="0"/>
                              </a:rPr>
                              <m:t>𝑎</m:t>
                            </m:r>
                          </m:sub>
                        </m:sSub>
                      </m:e>
                    </m:d>
                    <m:r>
                      <a:rPr lang="en-US" sz="2000" i="1">
                        <a:effectLst/>
                        <a:latin typeface="Cambria Math" panose="02040503050406030204" pitchFamily="18" charset="0"/>
                        <a:ea typeface="Times New Roman" panose="02020603050405020304" pitchFamily="18" charset="0"/>
                        <a:cs typeface="Times New Roman" panose="02020603050405020304" pitchFamily="18" charset="0"/>
                      </a:rPr>
                      <m:t>− </m:t>
                    </m:r>
                    <m:sSub>
                      <m:sSubPr>
                        <m:ctrlPr>
                          <a:rPr lang="en-US" sz="2000" i="1" smtClean="0">
                            <a:solidFill>
                              <a:schemeClr val="tx2">
                                <a:lumMod val="75000"/>
                              </a:schemeClr>
                            </a:solidFill>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2000" i="1">
                            <a:solidFill>
                              <a:schemeClr val="tx2">
                                <a:lumMod val="75000"/>
                              </a:schemeClr>
                            </a:solidFill>
                            <a:effectLst/>
                            <a:latin typeface="Cambria Math" panose="02040503050406030204" pitchFamily="18" charset="0"/>
                            <a:ea typeface="Times New Roman" panose="02020603050405020304" pitchFamily="18" charset="0"/>
                            <a:cs typeface="Times New Roman" panose="02020603050405020304" pitchFamily="18" charset="0"/>
                          </a:rPr>
                          <m:t>𝑦</m:t>
                        </m:r>
                      </m:e>
                      <m:sub>
                        <m:sSub>
                          <m:sSubPr>
                            <m:ctrlPr>
                              <a:rPr lang="en-US" sz="2000" i="1">
                                <a:solidFill>
                                  <a:schemeClr val="tx2">
                                    <a:lumMod val="75000"/>
                                  </a:schemeClr>
                                </a:solidFill>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2000" i="1">
                                <a:solidFill>
                                  <a:schemeClr val="tx2">
                                    <a:lumMod val="75000"/>
                                  </a:schemeClr>
                                </a:solidFill>
                                <a:effectLst/>
                                <a:latin typeface="Cambria Math" panose="02040503050406030204" pitchFamily="18" charset="0"/>
                                <a:ea typeface="Times New Roman" panose="02020603050405020304" pitchFamily="18" charset="0"/>
                                <a:cs typeface="Times New Roman" panose="02020603050405020304" pitchFamily="18" charset="0"/>
                              </a:rPr>
                              <m:t>𝐻</m:t>
                            </m:r>
                          </m:e>
                          <m:sub>
                            <m:r>
                              <a:rPr lang="en-US" sz="2000" i="1">
                                <a:solidFill>
                                  <a:schemeClr val="tx2">
                                    <a:lumMod val="75000"/>
                                  </a:schemeClr>
                                </a:solidFill>
                                <a:effectLst/>
                                <a:latin typeface="Cambria Math" panose="02040503050406030204" pitchFamily="18" charset="0"/>
                                <a:ea typeface="Times New Roman" panose="02020603050405020304" pitchFamily="18" charset="0"/>
                                <a:cs typeface="Times New Roman" panose="02020603050405020304" pitchFamily="18" charset="0"/>
                              </a:rPr>
                              <m:t>𝑡</m:t>
                            </m:r>
                          </m:sub>
                        </m:sSub>
                      </m:sub>
                    </m:sSub>
                    <m:r>
                      <a:rPr lang="en-US" sz="2000" i="1">
                        <a:effectLst/>
                        <a:latin typeface="Cambria Math" panose="02040503050406030204" pitchFamily="18" charset="0"/>
                        <a:ea typeface="Times New Roman" panose="02020603050405020304" pitchFamily="18" charset="0"/>
                        <a:cs typeface="Times New Roman" panose="02020603050405020304" pitchFamily="18" charset="0"/>
                      </a:rPr>
                      <m:t>]</m:t>
                    </m:r>
                  </m:oMath>
                </a14:m>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en-US" sz="2000" dirty="0">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en-US" sz="2000" dirty="0">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US" sz="2000" dirty="0"/>
                  <a:t>Demand for health</a:t>
                </a:r>
              </a:p>
              <a:p>
                <a:pPr lvl="1"/>
                <a:r>
                  <a:rPr lang="en-US" sz="1600" dirty="0"/>
                  <a:t>Rises with income / wealth</a:t>
                </a:r>
              </a:p>
              <a:p>
                <a:pPr lvl="1"/>
                <a:r>
                  <a:rPr lang="en-US" sz="1600" dirty="0"/>
                  <a:t>Ambiguous in wages (Income and substitution effects)</a:t>
                </a:r>
              </a:p>
              <a:p>
                <a:pPr lvl="1"/>
                <a:r>
                  <a:rPr lang="en-US" sz="1600" dirty="0"/>
                  <a:t>Responds to prices</a:t>
                </a:r>
              </a:p>
              <a:p>
                <a:pPr lvl="1"/>
                <a:endParaRPr lang="en-US" dirty="0"/>
              </a:p>
              <a:p>
                <a:r>
                  <a:rPr lang="en-US" sz="2000" dirty="0"/>
                  <a:t>Information &amp; education might affect </a:t>
                </a:r>
                <a:r>
                  <a:rPr lang="el-GR" sz="2000" dirty="0">
                    <a:latin typeface="Calibri" panose="020F0502020204030204" pitchFamily="34" charset="0"/>
                    <a:ea typeface="Calibri" panose="020F0502020204030204" pitchFamily="34" charset="0"/>
                    <a:cs typeface="Calibri" panose="020F0502020204030204" pitchFamily="34" charset="0"/>
                  </a:rPr>
                  <a:t>θ</a:t>
                </a:r>
                <a:r>
                  <a:rPr lang="en-US" sz="2000" dirty="0">
                    <a:latin typeface="Calibri" panose="020F0502020204030204" pitchFamily="34" charset="0"/>
                    <a:ea typeface="Calibri" panose="020F0502020204030204" pitchFamily="34" charset="0"/>
                    <a:cs typeface="Calibri" panose="020F0502020204030204" pitchFamily="34" charset="0"/>
                  </a:rPr>
                  <a:t> and possibly </a:t>
                </a:r>
                <a:r>
                  <a:rPr lang="el-GR" sz="2000" dirty="0">
                    <a:latin typeface="Calibri" panose="020F0502020204030204" pitchFamily="34" charset="0"/>
                    <a:ea typeface="Calibri" panose="020F0502020204030204" pitchFamily="34" charset="0"/>
                    <a:cs typeface="Calibri" panose="020F0502020204030204" pitchFamily="34" charset="0"/>
                  </a:rPr>
                  <a:t>δ</a:t>
                </a:r>
                <a:r>
                  <a:rPr lang="en-US" sz="2000" dirty="0">
                    <a:latin typeface="Calibri" panose="020F0502020204030204" pitchFamily="34" charset="0"/>
                    <a:ea typeface="Calibri" panose="020F0502020204030204" pitchFamily="34" charset="0"/>
                    <a:cs typeface="Calibri" panose="020F0502020204030204" pitchFamily="34" charset="0"/>
                  </a:rPr>
                  <a:t>.</a:t>
                </a:r>
                <a:endParaRPr lang="en-US" sz="2000" i="1" dirty="0"/>
              </a:p>
              <a:p>
                <a:pPr marL="0" indent="0">
                  <a:buNone/>
                </a:pP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a:p>
                <a:endParaRPr lang="en-US" dirty="0"/>
              </a:p>
            </p:txBody>
          </p:sp>
        </mc:Choice>
        <mc:Fallback xmlns="">
          <p:sp>
            <p:nvSpPr>
              <p:cNvPr id="3" name="Content Placeholder 2">
                <a:extLst>
                  <a:ext uri="{FF2B5EF4-FFF2-40B4-BE49-F238E27FC236}">
                    <a16:creationId xmlns:a16="http://schemas.microsoft.com/office/drawing/2014/main" id="{953735AF-F483-0959-56D9-892A67EBCE59}"/>
                  </a:ext>
                </a:extLst>
              </p:cNvPr>
              <p:cNvSpPr>
                <a:spLocks noGrp="1" noRot="1" noChangeAspect="1" noMove="1" noResize="1" noEditPoints="1" noAdjustHandles="1" noChangeArrowheads="1" noChangeShapeType="1" noTextEdit="1"/>
              </p:cNvSpPr>
              <p:nvPr>
                <p:ph idx="1"/>
              </p:nvPr>
            </p:nvSpPr>
            <p:spPr>
              <a:blipFill>
                <a:blip r:embed="rId2"/>
                <a:stretch>
                  <a:fillRect l="-370"/>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22EB9161-A82C-A1BB-5A34-63EE1574C3BC}"/>
              </a:ext>
            </a:extLst>
          </p:cNvPr>
          <p:cNvSpPr>
            <a:spLocks noGrp="1"/>
          </p:cNvSpPr>
          <p:nvPr>
            <p:ph type="sldNum" sz="quarter" idx="12"/>
          </p:nvPr>
        </p:nvSpPr>
        <p:spPr/>
        <p:txBody>
          <a:bodyPr/>
          <a:lstStyle/>
          <a:p>
            <a:fld id="{9421E328-6D5A-423A-8511-685CD712DF7C}" type="slidenum">
              <a:rPr lang="en-US" smtClean="0"/>
              <a:t>5</a:t>
            </a:fld>
            <a:endParaRPr lang="en-US"/>
          </a:p>
        </p:txBody>
      </p:sp>
      <p:sp>
        <p:nvSpPr>
          <p:cNvPr id="5" name="TextBox 4">
            <a:extLst>
              <a:ext uri="{FF2B5EF4-FFF2-40B4-BE49-F238E27FC236}">
                <a16:creationId xmlns:a16="http://schemas.microsoft.com/office/drawing/2014/main" id="{89B8C490-CD7B-0D67-1F4B-1B8F3BAC5A12}"/>
              </a:ext>
            </a:extLst>
          </p:cNvPr>
          <p:cNvSpPr txBox="1"/>
          <p:nvPr/>
        </p:nvSpPr>
        <p:spPr>
          <a:xfrm>
            <a:off x="1066800" y="2590800"/>
            <a:ext cx="1371600" cy="584775"/>
          </a:xfrm>
          <a:prstGeom prst="rect">
            <a:avLst/>
          </a:prstGeom>
          <a:noFill/>
        </p:spPr>
        <p:txBody>
          <a:bodyPr wrap="square" rtlCol="0">
            <a:spAutoFit/>
          </a:bodyPr>
          <a:lstStyle/>
          <a:p>
            <a:pPr algn="ctr"/>
            <a:r>
              <a:rPr lang="en-US" sz="1600" dirty="0"/>
              <a:t>MU of health, in $</a:t>
            </a:r>
          </a:p>
        </p:txBody>
      </p:sp>
      <p:sp>
        <p:nvSpPr>
          <p:cNvPr id="6" name="Left Brace 5">
            <a:extLst>
              <a:ext uri="{FF2B5EF4-FFF2-40B4-BE49-F238E27FC236}">
                <a16:creationId xmlns:a16="http://schemas.microsoft.com/office/drawing/2014/main" id="{F1CDCFE7-5CA5-99E8-87FB-8184F00F3ED3}"/>
              </a:ext>
            </a:extLst>
          </p:cNvPr>
          <p:cNvSpPr/>
          <p:nvPr/>
        </p:nvSpPr>
        <p:spPr>
          <a:xfrm rot="16200000">
            <a:off x="1562100" y="1866900"/>
            <a:ext cx="152400" cy="990600"/>
          </a:xfrm>
          <a:prstGeom prst="leftBrace">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 name="Left Brace 6">
            <a:extLst>
              <a:ext uri="{FF2B5EF4-FFF2-40B4-BE49-F238E27FC236}">
                <a16:creationId xmlns:a16="http://schemas.microsoft.com/office/drawing/2014/main" id="{9082B587-5E14-32AD-98A5-B6CC8863BA43}"/>
              </a:ext>
            </a:extLst>
          </p:cNvPr>
          <p:cNvSpPr/>
          <p:nvPr/>
        </p:nvSpPr>
        <p:spPr>
          <a:xfrm rot="16200000">
            <a:off x="3390900" y="1866900"/>
            <a:ext cx="152400" cy="990600"/>
          </a:xfrm>
          <a:prstGeom prst="leftBrace">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 name="TextBox 7">
            <a:extLst>
              <a:ext uri="{FF2B5EF4-FFF2-40B4-BE49-F238E27FC236}">
                <a16:creationId xmlns:a16="http://schemas.microsoft.com/office/drawing/2014/main" id="{F4CD7C08-D4AD-DABD-C59D-590435A0D4E6}"/>
              </a:ext>
            </a:extLst>
          </p:cNvPr>
          <p:cNvSpPr txBox="1"/>
          <p:nvPr/>
        </p:nvSpPr>
        <p:spPr>
          <a:xfrm>
            <a:off x="2686050" y="2577389"/>
            <a:ext cx="1562100" cy="584775"/>
          </a:xfrm>
          <a:prstGeom prst="rect">
            <a:avLst/>
          </a:prstGeom>
          <a:noFill/>
        </p:spPr>
        <p:txBody>
          <a:bodyPr wrap="square" rtlCol="0">
            <a:spAutoFit/>
          </a:bodyPr>
          <a:lstStyle/>
          <a:p>
            <a:pPr algn="ctr"/>
            <a:r>
              <a:rPr lang="en-US" sz="1600" dirty="0">
                <a:solidFill>
                  <a:srgbClr val="FF0000"/>
                </a:solidFill>
              </a:rPr>
              <a:t>Price</a:t>
            </a:r>
            <a:r>
              <a:rPr lang="en-US" sz="1600" dirty="0"/>
              <a:t>, in efficiency units</a:t>
            </a:r>
          </a:p>
        </p:txBody>
      </p:sp>
      <p:sp>
        <p:nvSpPr>
          <p:cNvPr id="9" name="TextBox 8">
            <a:extLst>
              <a:ext uri="{FF2B5EF4-FFF2-40B4-BE49-F238E27FC236}">
                <a16:creationId xmlns:a16="http://schemas.microsoft.com/office/drawing/2014/main" id="{B2E7D030-2C66-36DC-88F8-09475861675B}"/>
              </a:ext>
            </a:extLst>
          </p:cNvPr>
          <p:cNvSpPr txBox="1"/>
          <p:nvPr/>
        </p:nvSpPr>
        <p:spPr>
          <a:xfrm>
            <a:off x="4481170" y="2454277"/>
            <a:ext cx="1562100" cy="830997"/>
          </a:xfrm>
          <a:prstGeom prst="rect">
            <a:avLst/>
          </a:prstGeom>
          <a:noFill/>
        </p:spPr>
        <p:txBody>
          <a:bodyPr wrap="square" rtlCol="0">
            <a:spAutoFit/>
          </a:bodyPr>
          <a:lstStyle/>
          <a:p>
            <a:pPr algn="ctr"/>
            <a:r>
              <a:rPr lang="en-US" sz="1600" dirty="0">
                <a:solidFill>
                  <a:schemeClr val="tx2">
                    <a:lumMod val="75000"/>
                  </a:schemeClr>
                </a:solidFill>
              </a:rPr>
              <a:t>Reduction in price </a:t>
            </a:r>
            <a:r>
              <a:rPr lang="en-US" sz="1600" dirty="0"/>
              <a:t>from earning more</a:t>
            </a:r>
          </a:p>
        </p:txBody>
      </p:sp>
      <p:sp>
        <p:nvSpPr>
          <p:cNvPr id="10" name="Left Brace 9">
            <a:extLst>
              <a:ext uri="{FF2B5EF4-FFF2-40B4-BE49-F238E27FC236}">
                <a16:creationId xmlns:a16="http://schemas.microsoft.com/office/drawing/2014/main" id="{5D085D5F-3A6E-DD45-8D1D-79C3572B81AD}"/>
              </a:ext>
            </a:extLst>
          </p:cNvPr>
          <p:cNvSpPr/>
          <p:nvPr/>
        </p:nvSpPr>
        <p:spPr>
          <a:xfrm rot="16200000">
            <a:off x="4732477" y="2081354"/>
            <a:ext cx="149962" cy="443484"/>
          </a:xfrm>
          <a:prstGeom prst="leftBrace">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4914682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D02497-24B1-F2A4-5808-C40F7067B51F}"/>
              </a:ext>
            </a:extLst>
          </p:cNvPr>
          <p:cNvSpPr>
            <a:spLocks noGrp="1"/>
          </p:cNvSpPr>
          <p:nvPr>
            <p:ph type="title"/>
          </p:nvPr>
        </p:nvSpPr>
        <p:spPr/>
        <p:txBody>
          <a:bodyPr/>
          <a:lstStyle/>
          <a:p>
            <a:r>
              <a:rPr lang="en-US" dirty="0"/>
              <a:t>The model has many successes</a:t>
            </a:r>
          </a:p>
        </p:txBody>
      </p:sp>
      <p:sp>
        <p:nvSpPr>
          <p:cNvPr id="3" name="Content Placeholder 2">
            <a:extLst>
              <a:ext uri="{FF2B5EF4-FFF2-40B4-BE49-F238E27FC236}">
                <a16:creationId xmlns:a16="http://schemas.microsoft.com/office/drawing/2014/main" id="{2AB83554-190E-C960-CFD3-2F8ADB897346}"/>
              </a:ext>
            </a:extLst>
          </p:cNvPr>
          <p:cNvSpPr>
            <a:spLocks noGrp="1"/>
          </p:cNvSpPr>
          <p:nvPr>
            <p:ph idx="1"/>
          </p:nvPr>
        </p:nvSpPr>
        <p:spPr/>
        <p:txBody>
          <a:bodyPr>
            <a:normAutofit fontScale="92500" lnSpcReduction="10000"/>
          </a:bodyPr>
          <a:lstStyle/>
          <a:p>
            <a:r>
              <a:rPr lang="en-US" dirty="0"/>
              <a:t>Demand for health products declines with prices</a:t>
            </a:r>
          </a:p>
          <a:p>
            <a:pPr lvl="1"/>
            <a:r>
              <a:rPr lang="en-US" dirty="0"/>
              <a:t>Lengthy literature on health behaviors and medical services, all showing negative own price elasticities.</a:t>
            </a:r>
          </a:p>
          <a:p>
            <a:endParaRPr lang="en-US" dirty="0"/>
          </a:p>
          <a:p>
            <a:r>
              <a:rPr lang="en-US" dirty="0"/>
              <a:t>Preston Curve: life expectancy rises with GDP pc.</a:t>
            </a:r>
          </a:p>
          <a:p>
            <a:endParaRPr lang="en-US" dirty="0"/>
          </a:p>
          <a:p>
            <a:r>
              <a:rPr lang="en-US" dirty="0"/>
              <a:t>Consumers respond to information about health and health products. </a:t>
            </a:r>
          </a:p>
          <a:p>
            <a:pPr lvl="1"/>
            <a:r>
              <a:rPr lang="en-US" dirty="0"/>
              <a:t>Smoking literature, etc.</a:t>
            </a:r>
          </a:p>
          <a:p>
            <a:endParaRPr lang="en-US" dirty="0"/>
          </a:p>
          <a:p>
            <a:r>
              <a:rPr lang="en-US" dirty="0"/>
              <a:t>Education strongly correlated with health, health behaviors and LE. </a:t>
            </a:r>
          </a:p>
          <a:p>
            <a:pPr lvl="1"/>
            <a:r>
              <a:rPr lang="en-US" dirty="0"/>
              <a:t>True for every measure of health examined (except for ever having used illegal drugs and moderate alcohol consumption)</a:t>
            </a:r>
          </a:p>
        </p:txBody>
      </p:sp>
      <p:sp>
        <p:nvSpPr>
          <p:cNvPr id="4" name="Slide Number Placeholder 3">
            <a:extLst>
              <a:ext uri="{FF2B5EF4-FFF2-40B4-BE49-F238E27FC236}">
                <a16:creationId xmlns:a16="http://schemas.microsoft.com/office/drawing/2014/main" id="{3F79B58A-780F-8535-ACCC-476C37EAE2F5}"/>
              </a:ext>
            </a:extLst>
          </p:cNvPr>
          <p:cNvSpPr>
            <a:spLocks noGrp="1"/>
          </p:cNvSpPr>
          <p:nvPr>
            <p:ph type="sldNum" sz="quarter" idx="12"/>
          </p:nvPr>
        </p:nvSpPr>
        <p:spPr/>
        <p:txBody>
          <a:bodyPr/>
          <a:lstStyle/>
          <a:p>
            <a:fld id="{9421E328-6D5A-423A-8511-685CD712DF7C}" type="slidenum">
              <a:rPr lang="en-US" smtClean="0"/>
              <a:t>6</a:t>
            </a:fld>
            <a:endParaRPr lang="en-US"/>
          </a:p>
        </p:txBody>
      </p:sp>
    </p:spTree>
    <p:extLst>
      <p:ext uri="{BB962C8B-B14F-4D97-AF65-F5344CB8AC3E}">
        <p14:creationId xmlns:p14="http://schemas.microsoft.com/office/powerpoint/2010/main" val="36224556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190793-3EF3-6D70-248B-93EFC46412F0}"/>
              </a:ext>
            </a:extLst>
          </p:cNvPr>
          <p:cNvSpPr>
            <a:spLocks noGrp="1"/>
          </p:cNvSpPr>
          <p:nvPr>
            <p:ph type="title"/>
          </p:nvPr>
        </p:nvSpPr>
        <p:spPr/>
        <p:txBody>
          <a:bodyPr/>
          <a:lstStyle/>
          <a:p>
            <a:r>
              <a:rPr lang="en-US" dirty="0"/>
              <a:t>And yet…</a:t>
            </a:r>
          </a:p>
        </p:txBody>
      </p:sp>
      <p:sp>
        <p:nvSpPr>
          <p:cNvPr id="3" name="Content Placeholder 2">
            <a:extLst>
              <a:ext uri="{FF2B5EF4-FFF2-40B4-BE49-F238E27FC236}">
                <a16:creationId xmlns:a16="http://schemas.microsoft.com/office/drawing/2014/main" id="{DEA64DC5-22FF-1FC6-30BF-420BA7708C36}"/>
              </a:ext>
            </a:extLst>
          </p:cNvPr>
          <p:cNvSpPr>
            <a:spLocks noGrp="1"/>
          </p:cNvSpPr>
          <p:nvPr>
            <p:ph idx="1"/>
          </p:nvPr>
        </p:nvSpPr>
        <p:spPr/>
        <p:txBody>
          <a:bodyPr/>
          <a:lstStyle/>
          <a:p>
            <a:r>
              <a:rPr lang="en-US" dirty="0"/>
              <a:t>There are a ton of preventable deaths</a:t>
            </a:r>
          </a:p>
          <a:p>
            <a:pPr lvl="1"/>
            <a:r>
              <a:rPr lang="en-US" dirty="0"/>
              <a:t>People die from health behaviors that are preventable.</a:t>
            </a:r>
          </a:p>
          <a:p>
            <a:pPr lvl="2"/>
            <a:r>
              <a:rPr lang="en-US" dirty="0"/>
              <a:t>Smoking, overeating (rich countries)*</a:t>
            </a:r>
          </a:p>
          <a:p>
            <a:pPr lvl="2"/>
            <a:r>
              <a:rPr lang="en-US" dirty="0"/>
              <a:t>Not using oral rehydration therapy, not visiting </a:t>
            </a:r>
            <a:r>
              <a:rPr lang="en-US" dirty="0" err="1"/>
              <a:t>dr</a:t>
            </a:r>
            <a:r>
              <a:rPr lang="en-US" dirty="0"/>
              <a:t> for delivery (low-income countries)</a:t>
            </a:r>
          </a:p>
          <a:p>
            <a:pPr lvl="2"/>
            <a:endParaRPr lang="en-US" dirty="0"/>
          </a:p>
          <a:p>
            <a:r>
              <a:rPr lang="en-US" dirty="0"/>
              <a:t>Health trends are not uniform</a:t>
            </a:r>
          </a:p>
          <a:p>
            <a:pPr lvl="1"/>
            <a:r>
              <a:rPr lang="en-US" dirty="0"/>
              <a:t>Big divisions used to be by race, now by class.</a:t>
            </a:r>
          </a:p>
          <a:p>
            <a:pPr lvl="2"/>
            <a:r>
              <a:rPr lang="en-US" dirty="0"/>
              <a:t>Black-white death rates are converging</a:t>
            </a:r>
          </a:p>
          <a:p>
            <a:pPr lvl="2"/>
            <a:r>
              <a:rPr lang="en-US" dirty="0"/>
              <a:t>Death rates by education are widening</a:t>
            </a:r>
          </a:p>
        </p:txBody>
      </p:sp>
      <p:sp>
        <p:nvSpPr>
          <p:cNvPr id="4" name="Slide Number Placeholder 3">
            <a:extLst>
              <a:ext uri="{FF2B5EF4-FFF2-40B4-BE49-F238E27FC236}">
                <a16:creationId xmlns:a16="http://schemas.microsoft.com/office/drawing/2014/main" id="{098028F2-DDF1-2EDD-4D92-7A58B05D6587}"/>
              </a:ext>
            </a:extLst>
          </p:cNvPr>
          <p:cNvSpPr>
            <a:spLocks noGrp="1"/>
          </p:cNvSpPr>
          <p:nvPr>
            <p:ph type="sldNum" sz="quarter" idx="12"/>
          </p:nvPr>
        </p:nvSpPr>
        <p:spPr/>
        <p:txBody>
          <a:bodyPr/>
          <a:lstStyle/>
          <a:p>
            <a:fld id="{9421E328-6D5A-423A-8511-685CD712DF7C}" type="slidenum">
              <a:rPr lang="en-US" smtClean="0"/>
              <a:t>7</a:t>
            </a:fld>
            <a:endParaRPr lang="en-US"/>
          </a:p>
        </p:txBody>
      </p:sp>
      <p:sp>
        <p:nvSpPr>
          <p:cNvPr id="5" name="TextBox 4">
            <a:extLst>
              <a:ext uri="{FF2B5EF4-FFF2-40B4-BE49-F238E27FC236}">
                <a16:creationId xmlns:a16="http://schemas.microsoft.com/office/drawing/2014/main" id="{E6C176FC-915D-3485-C624-82500A9E45F4}"/>
              </a:ext>
            </a:extLst>
          </p:cNvPr>
          <p:cNvSpPr txBox="1"/>
          <p:nvPr/>
        </p:nvSpPr>
        <p:spPr>
          <a:xfrm>
            <a:off x="457200" y="6096000"/>
            <a:ext cx="7848600" cy="338554"/>
          </a:xfrm>
          <a:prstGeom prst="rect">
            <a:avLst/>
          </a:prstGeom>
          <a:noFill/>
        </p:spPr>
        <p:txBody>
          <a:bodyPr wrap="square" rtlCol="0">
            <a:spAutoFit/>
          </a:bodyPr>
          <a:lstStyle/>
          <a:p>
            <a:r>
              <a:rPr lang="en-US" sz="1600" dirty="0"/>
              <a:t>*Every pack of cigarettes has an internal health cost of ~$30, yet people still smoke.</a:t>
            </a:r>
          </a:p>
        </p:txBody>
      </p:sp>
    </p:spTree>
    <p:extLst>
      <p:ext uri="{BB962C8B-B14F-4D97-AF65-F5344CB8AC3E}">
        <p14:creationId xmlns:p14="http://schemas.microsoft.com/office/powerpoint/2010/main" val="1637367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BE936B-23DA-C017-1DE4-54E427CE2647}"/>
              </a:ext>
            </a:extLst>
          </p:cNvPr>
          <p:cNvSpPr>
            <a:spLocks noGrp="1"/>
          </p:cNvSpPr>
          <p:nvPr>
            <p:ph type="title"/>
          </p:nvPr>
        </p:nvSpPr>
        <p:spPr>
          <a:xfrm>
            <a:off x="457200" y="533400"/>
            <a:ext cx="8229600" cy="990600"/>
          </a:xfrm>
        </p:spPr>
        <p:txBody>
          <a:bodyPr anchor="ctr">
            <a:normAutofit/>
          </a:bodyPr>
          <a:lstStyle/>
          <a:p>
            <a:pPr>
              <a:lnSpc>
                <a:spcPct val="90000"/>
              </a:lnSpc>
            </a:pPr>
            <a:r>
              <a:rPr lang="en-US" sz="3100" dirty="0"/>
              <a:t>The Race Between Technology and Economic Crisis</a:t>
            </a:r>
          </a:p>
        </p:txBody>
      </p:sp>
      <p:sp>
        <p:nvSpPr>
          <p:cNvPr id="3" name="Content Placeholder 2">
            <a:extLst>
              <a:ext uri="{FF2B5EF4-FFF2-40B4-BE49-F238E27FC236}">
                <a16:creationId xmlns:a16="http://schemas.microsoft.com/office/drawing/2014/main" id="{6A17BDB3-7759-08C7-13CF-54744C89AC26}"/>
              </a:ext>
            </a:extLst>
          </p:cNvPr>
          <p:cNvSpPr>
            <a:spLocks noGrp="1"/>
          </p:cNvSpPr>
          <p:nvPr>
            <p:ph sz="half" idx="1"/>
          </p:nvPr>
        </p:nvSpPr>
        <p:spPr>
          <a:xfrm>
            <a:off x="457200" y="1673352"/>
            <a:ext cx="4038600" cy="4718304"/>
          </a:xfrm>
        </p:spPr>
        <p:txBody>
          <a:bodyPr>
            <a:normAutofit/>
          </a:bodyPr>
          <a:lstStyle/>
          <a:p>
            <a:pPr>
              <a:lnSpc>
                <a:spcPct val="90000"/>
              </a:lnSpc>
            </a:pPr>
            <a:r>
              <a:rPr lang="en-US" sz="2400" dirty="0"/>
              <a:t>Two aspects of the Grossman model that are not well considered: </a:t>
            </a:r>
            <a:r>
              <a:rPr lang="en-US" sz="2400" u="sng" dirty="0"/>
              <a:t>technology</a:t>
            </a:r>
            <a:r>
              <a:rPr lang="en-US" sz="2400" dirty="0"/>
              <a:t> and the </a:t>
            </a:r>
            <a:r>
              <a:rPr lang="en-US" sz="2400" u="sng" dirty="0"/>
              <a:t>economy</a:t>
            </a:r>
          </a:p>
          <a:p>
            <a:pPr>
              <a:lnSpc>
                <a:spcPct val="90000"/>
              </a:lnSpc>
            </a:pPr>
            <a:endParaRPr lang="en-US" sz="2400" dirty="0"/>
          </a:p>
          <a:p>
            <a:pPr>
              <a:lnSpc>
                <a:spcPct val="90000"/>
              </a:lnSpc>
            </a:pPr>
            <a:r>
              <a:rPr lang="en-US" sz="2400" dirty="0"/>
              <a:t>Technology</a:t>
            </a:r>
          </a:p>
          <a:p>
            <a:pPr lvl="1">
              <a:lnSpc>
                <a:spcPct val="90000"/>
              </a:lnSpc>
            </a:pPr>
            <a:r>
              <a:rPr lang="en-US" dirty="0"/>
              <a:t>Medical technology</a:t>
            </a:r>
          </a:p>
          <a:p>
            <a:pPr lvl="1">
              <a:lnSpc>
                <a:spcPct val="90000"/>
              </a:lnSpc>
            </a:pPr>
            <a:r>
              <a:rPr lang="en-US" dirty="0"/>
              <a:t>Pollution reduction technology</a:t>
            </a:r>
          </a:p>
          <a:p>
            <a:pPr lvl="1">
              <a:lnSpc>
                <a:spcPct val="90000"/>
              </a:lnSpc>
            </a:pPr>
            <a:endParaRPr lang="en-US" dirty="0"/>
          </a:p>
          <a:p>
            <a:pPr>
              <a:lnSpc>
                <a:spcPct val="90000"/>
              </a:lnSpc>
            </a:pPr>
            <a:r>
              <a:rPr lang="en-US" sz="2400" dirty="0"/>
              <a:t>Economic crisis</a:t>
            </a:r>
          </a:p>
        </p:txBody>
      </p:sp>
      <p:pic>
        <p:nvPicPr>
          <p:cNvPr id="1028" name="Picture 4" descr="A book cover of a book&#10;&#10;Description automatically generated">
            <a:extLst>
              <a:ext uri="{FF2B5EF4-FFF2-40B4-BE49-F238E27FC236}">
                <a16:creationId xmlns:a16="http://schemas.microsoft.com/office/drawing/2014/main" id="{BDE30AB0-774B-DA65-03CC-966B82B5EFD6}"/>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063277" y="1673352"/>
            <a:ext cx="3208446" cy="4718304"/>
          </a:xfrm>
          <a:prstGeom prst="rect">
            <a:avLst/>
          </a:prstGeom>
          <a:solidFill>
            <a:srgbClr val="FFFFFF"/>
          </a:solidFill>
        </p:spPr>
      </p:pic>
      <p:sp>
        <p:nvSpPr>
          <p:cNvPr id="4" name="Slide Number Placeholder 3">
            <a:extLst>
              <a:ext uri="{FF2B5EF4-FFF2-40B4-BE49-F238E27FC236}">
                <a16:creationId xmlns:a16="http://schemas.microsoft.com/office/drawing/2014/main" id="{EC073CFB-CBC8-CF44-9D28-63B094429D7E}"/>
              </a:ext>
            </a:extLst>
          </p:cNvPr>
          <p:cNvSpPr>
            <a:spLocks noGrp="1"/>
          </p:cNvSpPr>
          <p:nvPr>
            <p:ph type="sldNum" sz="quarter" idx="12"/>
          </p:nvPr>
        </p:nvSpPr>
        <p:spPr>
          <a:xfrm>
            <a:off x="7620000" y="18288"/>
            <a:ext cx="1066800" cy="329184"/>
          </a:xfrm>
        </p:spPr>
        <p:txBody>
          <a:bodyPr anchor="ctr">
            <a:normAutofit/>
          </a:bodyPr>
          <a:lstStyle/>
          <a:p>
            <a:pPr>
              <a:spcAft>
                <a:spcPts val="600"/>
              </a:spcAft>
            </a:pPr>
            <a:fld id="{9421E328-6D5A-423A-8511-685CD712DF7C}" type="slidenum">
              <a:rPr lang="en-US" smtClean="0"/>
              <a:pPr>
                <a:spcAft>
                  <a:spcPts val="600"/>
                </a:spcAft>
              </a:pPr>
              <a:t>8</a:t>
            </a:fld>
            <a:endParaRPr lang="en-US"/>
          </a:p>
        </p:txBody>
      </p:sp>
    </p:spTree>
    <p:extLst>
      <p:ext uri="{BB962C8B-B14F-4D97-AF65-F5344CB8AC3E}">
        <p14:creationId xmlns:p14="http://schemas.microsoft.com/office/powerpoint/2010/main" val="29537543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43147</TotalTime>
  <Words>1299</Words>
  <Application>Microsoft Macintosh PowerPoint</Application>
  <PresentationFormat>On-screen Show (4:3)</PresentationFormat>
  <Paragraphs>185</Paragraphs>
  <Slides>19</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Cambria Math</vt:lpstr>
      <vt:lpstr>Times New Roman</vt:lpstr>
      <vt:lpstr>Wingdings</vt:lpstr>
      <vt:lpstr>Clarity</vt:lpstr>
      <vt:lpstr> the production of health</vt:lpstr>
      <vt:lpstr>Plan</vt:lpstr>
      <vt:lpstr>Who invests in health? “Most (if not all) deaths are to some extent suicides” - Becker (1974)</vt:lpstr>
      <vt:lpstr>The Basics of the Grossman Model</vt:lpstr>
      <vt:lpstr>Model: consumer optimization</vt:lpstr>
      <vt:lpstr>Solution</vt:lpstr>
      <vt:lpstr>The model has many successes</vt:lpstr>
      <vt:lpstr>And yet…</vt:lpstr>
      <vt:lpstr>The Race Between Technology and Economic Crisis</vt:lpstr>
      <vt:lpstr>Incorporating technology</vt:lpstr>
      <vt:lpstr>Economic Crisis</vt:lpstr>
      <vt:lpstr>Evidence on the Psychological Impacts of Economic Change</vt:lpstr>
      <vt:lpstr>Evidence on the Psychological Impacts of Economic Change</vt:lpstr>
      <vt:lpstr>The race between technology and economic crisis</vt:lpstr>
      <vt:lpstr>Building on Grossman: Technology</vt:lpstr>
      <vt:lpstr>Dimensions of non-fatal health</vt:lpstr>
      <vt:lpstr>What is different from Grossman’s H?</vt:lpstr>
      <vt:lpstr>Understanding aging (rate of health deterioration)</vt:lpstr>
      <vt:lpstr>Role of government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 behaviors</dc:title>
  <dc:creator>Alleras</dc:creator>
  <cp:lastModifiedBy>Adriana Lleras-Muney</cp:lastModifiedBy>
  <cp:revision>269</cp:revision>
  <dcterms:created xsi:type="dcterms:W3CDTF">2013-11-20T18:35:53Z</dcterms:created>
  <dcterms:modified xsi:type="dcterms:W3CDTF">2025-01-08T00:18:11Z</dcterms:modified>
</cp:coreProperties>
</file>