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5"/>
  </p:notesMasterIdLst>
  <p:sldIdLst>
    <p:sldId id="1793" r:id="rId5"/>
    <p:sldId id="258" r:id="rId6"/>
    <p:sldId id="1796" r:id="rId7"/>
    <p:sldId id="1797" r:id="rId8"/>
    <p:sldId id="1798" r:id="rId9"/>
    <p:sldId id="1799" r:id="rId10"/>
    <p:sldId id="1800" r:id="rId11"/>
    <p:sldId id="1801" r:id="rId12"/>
    <p:sldId id="1802" r:id="rId13"/>
    <p:sldId id="1803" r:id="rId14"/>
  </p:sldIdLst>
  <p:sldSz cx="1219041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56"/>
    <a:srgbClr val="0D2E50"/>
    <a:srgbClr val="009EA0"/>
    <a:srgbClr val="F4792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04CAA-5829-4B90-BD8F-E5F008F09DC9}" v="19" dt="2025-11-12T16:46:55.788"/>
    <p1510:client id="{E9982E06-A17F-4269-A74D-3275F27CFC01}" v="35" dt="2025-11-13T01:45:06.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DB379-D3BF-427D-BA42-E5F0983A3688}" type="datetimeFigureOut">
              <a:rPr lang="en-GB" smtClean="0"/>
              <a:t>14/11/2025</a:t>
            </a:fld>
            <a:endParaRPr lang="en-GB"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72F20-C2D7-4E76-B4D4-2F36716C8BB0}" type="slidenum">
              <a:rPr lang="en-GB" smtClean="0"/>
              <a:t>‹#›</a:t>
            </a:fld>
            <a:endParaRPr lang="en-GB" dirty="0"/>
          </a:p>
        </p:txBody>
      </p:sp>
    </p:spTree>
    <p:extLst>
      <p:ext uri="{BB962C8B-B14F-4D97-AF65-F5344CB8AC3E}">
        <p14:creationId xmlns:p14="http://schemas.microsoft.com/office/powerpoint/2010/main" val="187884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072F20-C2D7-4E76-B4D4-2F36716C8BB0}" type="slidenum">
              <a:rPr lang="en-GB" smtClean="0"/>
              <a:t>5</a:t>
            </a:fld>
            <a:endParaRPr lang="en-GB" dirty="0"/>
          </a:p>
        </p:txBody>
      </p:sp>
    </p:spTree>
    <p:extLst>
      <p:ext uri="{BB962C8B-B14F-4D97-AF65-F5344CB8AC3E}">
        <p14:creationId xmlns:p14="http://schemas.microsoft.com/office/powerpoint/2010/main" val="28281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45DC-213A-DF26-431C-1F4655F91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6CD50-1056-87E9-6379-B034BBAD0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3030B-1462-BECA-C7BA-46558A5419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0018DC-9382-8549-D8CF-71FC8EFFD2EF}"/>
              </a:ext>
            </a:extLst>
          </p:cNvPr>
          <p:cNvSpPr>
            <a:spLocks noGrp="1"/>
          </p:cNvSpPr>
          <p:nvPr>
            <p:ph type="sldNum" sz="quarter" idx="5"/>
          </p:nvPr>
        </p:nvSpPr>
        <p:spPr/>
        <p:txBody>
          <a:bodyPr/>
          <a:lstStyle/>
          <a:p>
            <a:fld id="{66072F20-C2D7-4E76-B4D4-2F36716C8BB0}" type="slidenum">
              <a:rPr lang="en-GB" smtClean="0"/>
              <a:t>6</a:t>
            </a:fld>
            <a:endParaRPr lang="en-GB" dirty="0"/>
          </a:p>
        </p:txBody>
      </p:sp>
    </p:spTree>
    <p:extLst>
      <p:ext uri="{BB962C8B-B14F-4D97-AF65-F5344CB8AC3E}">
        <p14:creationId xmlns:p14="http://schemas.microsoft.com/office/powerpoint/2010/main" val="110956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03E39-750F-6A57-0ADC-71BAF2A5D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12AA2-60ED-C4D1-75E7-2920E529E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9FE55-F14B-4706-80F9-7583855663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86EEDA-119F-39E1-79F0-FCA8F5182302}"/>
              </a:ext>
            </a:extLst>
          </p:cNvPr>
          <p:cNvSpPr>
            <a:spLocks noGrp="1"/>
          </p:cNvSpPr>
          <p:nvPr>
            <p:ph type="sldNum" sz="quarter" idx="5"/>
          </p:nvPr>
        </p:nvSpPr>
        <p:spPr/>
        <p:txBody>
          <a:bodyPr/>
          <a:lstStyle/>
          <a:p>
            <a:fld id="{66072F20-C2D7-4E76-B4D4-2F36716C8BB0}" type="slidenum">
              <a:rPr lang="en-GB" smtClean="0"/>
              <a:t>7</a:t>
            </a:fld>
            <a:endParaRPr lang="en-GB" dirty="0"/>
          </a:p>
        </p:txBody>
      </p:sp>
    </p:spTree>
    <p:extLst>
      <p:ext uri="{BB962C8B-B14F-4D97-AF65-F5344CB8AC3E}">
        <p14:creationId xmlns:p14="http://schemas.microsoft.com/office/powerpoint/2010/main" val="168489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D6165-4DAE-D8F7-234F-146E70E23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6E57A-DFAD-DD77-0589-6FB4A4B9C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CBFCD-D9A4-2AE1-9460-E0319E628D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543C10-AD08-1A31-D7E1-C06C3C703476}"/>
              </a:ext>
            </a:extLst>
          </p:cNvPr>
          <p:cNvSpPr>
            <a:spLocks noGrp="1"/>
          </p:cNvSpPr>
          <p:nvPr>
            <p:ph type="sldNum" sz="quarter" idx="5"/>
          </p:nvPr>
        </p:nvSpPr>
        <p:spPr/>
        <p:txBody>
          <a:bodyPr/>
          <a:lstStyle/>
          <a:p>
            <a:fld id="{66072F20-C2D7-4E76-B4D4-2F36716C8BB0}" type="slidenum">
              <a:rPr lang="en-GB" smtClean="0"/>
              <a:t>8</a:t>
            </a:fld>
            <a:endParaRPr lang="en-GB" dirty="0"/>
          </a:p>
        </p:txBody>
      </p:sp>
    </p:spTree>
    <p:extLst>
      <p:ext uri="{BB962C8B-B14F-4D97-AF65-F5344CB8AC3E}">
        <p14:creationId xmlns:p14="http://schemas.microsoft.com/office/powerpoint/2010/main" val="285330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A2D8B-DF3C-1238-DDCA-F4887182D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F8461-09BB-7FAC-CB4B-0264DD1F2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3E451-E5C6-4634-C38C-A127F024C1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FE631A-9981-C213-1E18-7501340C1647}"/>
              </a:ext>
            </a:extLst>
          </p:cNvPr>
          <p:cNvSpPr>
            <a:spLocks noGrp="1"/>
          </p:cNvSpPr>
          <p:nvPr>
            <p:ph type="sldNum" sz="quarter" idx="5"/>
          </p:nvPr>
        </p:nvSpPr>
        <p:spPr/>
        <p:txBody>
          <a:bodyPr/>
          <a:lstStyle/>
          <a:p>
            <a:fld id="{66072F20-C2D7-4E76-B4D4-2F36716C8BB0}" type="slidenum">
              <a:rPr lang="en-GB" smtClean="0"/>
              <a:t>9</a:t>
            </a:fld>
            <a:endParaRPr lang="en-GB" dirty="0"/>
          </a:p>
        </p:txBody>
      </p:sp>
    </p:spTree>
    <p:extLst>
      <p:ext uri="{BB962C8B-B14F-4D97-AF65-F5344CB8AC3E}">
        <p14:creationId xmlns:p14="http://schemas.microsoft.com/office/powerpoint/2010/main" val="192225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73CE2-171D-D662-D7DD-C4B826513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D4B75-EAE9-2291-B4F7-21D5BEDD9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DC818-E499-BA7E-09D6-7F2984A875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F5704D-EA8A-FA2B-B9BD-38537731536B}"/>
              </a:ext>
            </a:extLst>
          </p:cNvPr>
          <p:cNvSpPr>
            <a:spLocks noGrp="1"/>
          </p:cNvSpPr>
          <p:nvPr>
            <p:ph type="sldNum" sz="quarter" idx="5"/>
          </p:nvPr>
        </p:nvSpPr>
        <p:spPr/>
        <p:txBody>
          <a:bodyPr/>
          <a:lstStyle/>
          <a:p>
            <a:fld id="{66072F20-C2D7-4E76-B4D4-2F36716C8BB0}" type="slidenum">
              <a:rPr lang="en-GB" smtClean="0"/>
              <a:t>10</a:t>
            </a:fld>
            <a:endParaRPr lang="en-GB" dirty="0"/>
          </a:p>
        </p:txBody>
      </p:sp>
    </p:spTree>
    <p:extLst>
      <p:ext uri="{BB962C8B-B14F-4D97-AF65-F5344CB8AC3E}">
        <p14:creationId xmlns:p14="http://schemas.microsoft.com/office/powerpoint/2010/main" val="210582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386135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155931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321977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351140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09739"/>
            <a:ext cx="10514231"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424857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293694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1397" y="2505075"/>
            <a:ext cx="518251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242008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150404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912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122699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dirty="0"/>
              <a:t>Click icon to add picture</a:t>
            </a:r>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F92662-CD89-41E2-92D2-D741D7C3D080}" type="datetimeFigureOut">
              <a:rPr lang="el-GR" smtClean="0"/>
              <a:t>14/11/2025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73AACA7-C7DD-41E2-9B08-439352C07024}" type="slidenum">
              <a:rPr lang="el-GR" smtClean="0"/>
              <a:t>‹#›</a:t>
            </a:fld>
            <a:endParaRPr lang="el-GR" dirty="0"/>
          </a:p>
        </p:txBody>
      </p:sp>
    </p:spTree>
    <p:extLst>
      <p:ext uri="{BB962C8B-B14F-4D97-AF65-F5344CB8AC3E}">
        <p14:creationId xmlns:p14="http://schemas.microsoft.com/office/powerpoint/2010/main" val="243756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92662-CD89-41E2-92D2-D741D7C3D080}" type="datetimeFigureOut">
              <a:rPr lang="el-GR" smtClean="0"/>
              <a:t>14/11/2025</a:t>
            </a:fld>
            <a:endParaRPr lang="el-GR" dirty="0"/>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AACA7-C7DD-41E2-9B08-439352C07024}" type="slidenum">
              <a:rPr lang="el-GR" smtClean="0"/>
              <a:t>‹#›</a:t>
            </a:fld>
            <a:endParaRPr lang="el-GR" dirty="0"/>
          </a:p>
        </p:txBody>
      </p:sp>
    </p:spTree>
    <p:extLst>
      <p:ext uri="{BB962C8B-B14F-4D97-AF65-F5344CB8AC3E}">
        <p14:creationId xmlns:p14="http://schemas.microsoft.com/office/powerpoint/2010/main" val="22262749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1F1DD-2DDD-5CDC-9D33-0E87DF41F9BD}"/>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FD101BA-EC88-1DA1-7A72-629DF9006622}"/>
              </a:ext>
            </a:extLst>
          </p:cNvPr>
          <p:cNvPicPr>
            <a:picLocks noChangeAspect="1"/>
          </p:cNvPicPr>
          <p:nvPr/>
        </p:nvPicPr>
        <p:blipFill>
          <a:blip r:embed="rId2">
            <a:alphaModFix amt="20000"/>
          </a:blip>
          <a:stretch>
            <a:fillRect/>
          </a:stretch>
        </p:blipFill>
        <p:spPr>
          <a:xfrm>
            <a:off x="8527253" y="232864"/>
            <a:ext cx="1894463" cy="603718"/>
          </a:xfrm>
          <a:prstGeom prst="rect">
            <a:avLst/>
          </a:prstGeom>
        </p:spPr>
      </p:pic>
      <p:sp>
        <p:nvSpPr>
          <p:cNvPr id="3" name="Title 2">
            <a:extLst>
              <a:ext uri="{FF2B5EF4-FFF2-40B4-BE49-F238E27FC236}">
                <a16:creationId xmlns:a16="http://schemas.microsoft.com/office/drawing/2014/main" id="{F53EE87A-D796-172E-0B70-659D6A36F4E7}"/>
              </a:ext>
            </a:extLst>
          </p:cNvPr>
          <p:cNvSpPr>
            <a:spLocks noGrp="1"/>
          </p:cNvSpPr>
          <p:nvPr>
            <p:ph type="title"/>
          </p:nvPr>
        </p:nvSpPr>
        <p:spPr>
          <a:xfrm>
            <a:off x="482231" y="3883741"/>
            <a:ext cx="12068073" cy="1260949"/>
          </a:xfrm>
        </p:spPr>
        <p:txBody>
          <a:bodyPr>
            <a:normAutofit fontScale="90000"/>
          </a:bodyPr>
          <a:lstStyle/>
          <a:p>
            <a:pPr>
              <a:spcAft>
                <a:spcPts val="1200"/>
              </a:spcAft>
            </a:pPr>
            <a:r>
              <a:rPr lang="en-GB" sz="2800" spc="5" dirty="0">
                <a:cs typeface="Calibri"/>
              </a:rPr>
              <a:t>ADVANCING ECONOMIC MEASUREMENT: LESSONS FROM RECENT UK EXPERIENCE</a:t>
            </a:r>
            <a:br>
              <a:rPr lang="en-GB" sz="2800" spc="5" dirty="0">
                <a:cs typeface="Calibri"/>
              </a:rPr>
            </a:br>
            <a:br>
              <a:rPr lang="en-GB" sz="2200" spc="5" dirty="0">
                <a:cs typeface="Calibri"/>
              </a:rPr>
            </a:br>
            <a:r>
              <a:rPr lang="en-GB" sz="2200" spc="5" dirty="0">
                <a:cs typeface="Calibri"/>
              </a:rPr>
              <a:t>Rebecca Riley (King’s College London and ESCoE)</a:t>
            </a:r>
            <a:br>
              <a:rPr lang="en-GB" sz="2200" spc="5" dirty="0">
                <a:cs typeface="Calibri"/>
              </a:rPr>
            </a:br>
            <a:br>
              <a:rPr lang="en-GB" sz="2200" spc="5" dirty="0">
                <a:cs typeface="Calibri"/>
              </a:rPr>
            </a:br>
            <a:br>
              <a:rPr lang="en-GB" sz="2200" spc="5" dirty="0">
                <a:cs typeface="Calibri"/>
              </a:rPr>
            </a:br>
            <a:r>
              <a:rPr lang="en-GB" sz="2200" spc="5" dirty="0">
                <a:cs typeface="Calibri"/>
              </a:rPr>
              <a:t>NBER</a:t>
            </a:r>
            <a:br>
              <a:rPr lang="en-GB" sz="2200" spc="5" dirty="0">
                <a:cs typeface="Calibri"/>
              </a:rPr>
            </a:br>
            <a:r>
              <a:rPr lang="en-GB" sz="2200" spc="5" dirty="0">
                <a:cs typeface="Calibri"/>
              </a:rPr>
              <a:t>Advancing Economic Measurement, Fall 2025</a:t>
            </a:r>
            <a:br>
              <a:rPr lang="en-GB" sz="2200" spc="5" dirty="0">
                <a:cs typeface="Calibri"/>
              </a:rPr>
            </a:br>
            <a:r>
              <a:rPr lang="en-GB" sz="2200" spc="5" dirty="0">
                <a:cs typeface="Calibri"/>
              </a:rPr>
              <a:t>November 13, 2025</a:t>
            </a:r>
            <a:br>
              <a:rPr lang="en-GB" sz="2200" spc="5" dirty="0">
                <a:cs typeface="Calibri"/>
              </a:rPr>
            </a:br>
            <a:r>
              <a:rPr lang="en-GB" sz="2200" spc="5" dirty="0">
                <a:cs typeface="Calibri"/>
              </a:rPr>
              <a:t>Washington, DC</a:t>
            </a:r>
            <a:br>
              <a:rPr lang="en-GB" sz="2200" spc="5" dirty="0">
                <a:cs typeface="Calibri"/>
              </a:rPr>
            </a:br>
            <a:br>
              <a:rPr lang="en-GB" sz="2200" spc="5" dirty="0">
                <a:cs typeface="Calibri"/>
              </a:rPr>
            </a:br>
            <a:endParaRPr lang="en-GB" sz="2200" dirty="0"/>
          </a:p>
        </p:txBody>
      </p:sp>
      <p:pic>
        <p:nvPicPr>
          <p:cNvPr id="6" name="Picture 5">
            <a:extLst>
              <a:ext uri="{FF2B5EF4-FFF2-40B4-BE49-F238E27FC236}">
                <a16:creationId xmlns:a16="http://schemas.microsoft.com/office/drawing/2014/main" id="{2D2507A9-2441-97CC-2DF0-004149A8C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pic>
        <p:nvPicPr>
          <p:cNvPr id="8" name="Picture 7">
            <a:extLst>
              <a:ext uri="{FF2B5EF4-FFF2-40B4-BE49-F238E27FC236}">
                <a16:creationId xmlns:a16="http://schemas.microsoft.com/office/drawing/2014/main" id="{3DAEF45B-C6AB-180D-3F2A-48A035203F48}"/>
              </a:ext>
            </a:extLst>
          </p:cNvPr>
          <p:cNvPicPr>
            <a:picLocks noChangeAspect="1"/>
          </p:cNvPicPr>
          <p:nvPr/>
        </p:nvPicPr>
        <p:blipFill>
          <a:blip r:embed="rId4"/>
          <a:stretch>
            <a:fillRect/>
          </a:stretch>
        </p:blipFill>
        <p:spPr>
          <a:xfrm>
            <a:off x="9043547" y="5597565"/>
            <a:ext cx="3036747" cy="1131137"/>
          </a:xfrm>
          <a:prstGeom prst="rect">
            <a:avLst/>
          </a:prstGeom>
        </p:spPr>
      </p:pic>
    </p:spTree>
    <p:extLst>
      <p:ext uri="{BB962C8B-B14F-4D97-AF65-F5344CB8AC3E}">
        <p14:creationId xmlns:p14="http://schemas.microsoft.com/office/powerpoint/2010/main" val="57552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4D062-AB3F-0A60-A81B-9FF19FA22A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E3160D-389C-F5FA-5020-4526D5655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45456D21-8FA9-A42B-999B-2796DB989E71}"/>
              </a:ext>
            </a:extLst>
          </p:cNvPr>
          <p:cNvSpPr txBox="1"/>
          <p:nvPr/>
        </p:nvSpPr>
        <p:spPr>
          <a:xfrm>
            <a:off x="3049610" y="3252019"/>
            <a:ext cx="5671604" cy="1354217"/>
          </a:xfrm>
          <a:prstGeom prst="rect">
            <a:avLst/>
          </a:prstGeom>
          <a:noFill/>
        </p:spPr>
        <p:txBody>
          <a:bodyPr wrap="square" rtlCol="0">
            <a:spAutoFit/>
          </a:bodyPr>
          <a:lstStyle/>
          <a:p>
            <a:pPr algn="ctr"/>
            <a:r>
              <a:rPr lang="en-GB" sz="3200" dirty="0">
                <a:solidFill>
                  <a:srgbClr val="0D2E50"/>
                </a:solidFill>
                <a:latin typeface="Calibri" panose="020F0502020204030204" pitchFamily="34" charset="0"/>
                <a:ea typeface="Times New Roman" panose="02020603050405020304" pitchFamily="18" charset="0"/>
              </a:rPr>
              <a:t>Thank you for your attention!</a:t>
            </a:r>
          </a:p>
          <a:p>
            <a:pPr algn="ctr"/>
            <a:endParaRPr lang="en-GB" sz="3200" dirty="0">
              <a:solidFill>
                <a:srgbClr val="0D2E50"/>
              </a:solidFill>
              <a:latin typeface="Calibri" panose="020F0502020204030204" pitchFamily="34" charset="0"/>
            </a:endParaRPr>
          </a:p>
          <a:p>
            <a:pPr algn="ctr"/>
            <a:r>
              <a:rPr lang="en-GB" i="1" dirty="0">
                <a:solidFill>
                  <a:srgbClr val="0D2E50"/>
                </a:solidFill>
                <a:latin typeface="Calibri" panose="020F0502020204030204" pitchFamily="34" charset="0"/>
              </a:rPr>
              <a:t>rebecca.riley@kcl.ac.uk</a:t>
            </a:r>
            <a:endParaRPr lang="en-GB" i="1" dirty="0">
              <a:solidFill>
                <a:srgbClr val="0D2E50"/>
              </a:solidFill>
            </a:endParaRPr>
          </a:p>
        </p:txBody>
      </p:sp>
    </p:spTree>
    <p:extLst>
      <p:ext uri="{BB962C8B-B14F-4D97-AF65-F5344CB8AC3E}">
        <p14:creationId xmlns:p14="http://schemas.microsoft.com/office/powerpoint/2010/main" val="406800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F7143E-E792-B8A6-FCEA-1F7249DF0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FF0B4F4B-F30F-334E-6333-F7B00C4D1F91}"/>
              </a:ext>
            </a:extLst>
          </p:cNvPr>
          <p:cNvSpPr txBox="1"/>
          <p:nvPr/>
        </p:nvSpPr>
        <p:spPr>
          <a:xfrm>
            <a:off x="404983" y="1255866"/>
            <a:ext cx="11597255" cy="1077218"/>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Falling response rates to surveys</a:t>
            </a:r>
          </a:p>
          <a:p>
            <a:r>
              <a:rPr lang="en-GB" sz="3200" dirty="0">
                <a:solidFill>
                  <a:srgbClr val="0D2E50"/>
                </a:solidFill>
                <a:latin typeface="Calibri" panose="020F0502020204030204" pitchFamily="34" charset="0"/>
              </a:rPr>
              <a:t>		… to some extent a common trend across countries and surveys</a:t>
            </a:r>
            <a:endParaRPr lang="en-GB" sz="3200" dirty="0">
              <a:solidFill>
                <a:srgbClr val="0D2E50"/>
              </a:solidFill>
            </a:endParaRPr>
          </a:p>
        </p:txBody>
      </p:sp>
      <p:sp>
        <p:nvSpPr>
          <p:cNvPr id="10" name="TextBox 9">
            <a:extLst>
              <a:ext uri="{FF2B5EF4-FFF2-40B4-BE49-F238E27FC236}">
                <a16:creationId xmlns:a16="http://schemas.microsoft.com/office/drawing/2014/main" id="{E2221452-37E0-A632-85A6-E4C51F60DA57}"/>
              </a:ext>
            </a:extLst>
          </p:cNvPr>
          <p:cNvSpPr txBox="1"/>
          <p:nvPr/>
        </p:nvSpPr>
        <p:spPr>
          <a:xfrm>
            <a:off x="409308" y="6549777"/>
            <a:ext cx="8937523" cy="307777"/>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Source: Office for Statistics Regulation (2025), </a:t>
            </a:r>
            <a:r>
              <a:rPr lang="en-GB" sz="1400" i="1" dirty="0">
                <a:latin typeface="Calibri" panose="020F0502020204030204" pitchFamily="34" charset="0"/>
                <a:ea typeface="Calibri" panose="020F0502020204030204" pitchFamily="34" charset="0"/>
                <a:cs typeface="Times New Roman" panose="02020603050405020304" pitchFamily="18" charset="0"/>
              </a:rPr>
              <a:t>Systemic Review of ONS Economic Statistics: Interim Report</a:t>
            </a:r>
            <a:r>
              <a:rPr lang="en-GB" sz="1400" dirty="0">
                <a:latin typeface="Calibri" panose="020F0502020204030204" pitchFamily="34" charset="0"/>
                <a:ea typeface="Calibri" panose="020F0502020204030204" pitchFamily="34" charset="0"/>
                <a:cs typeface="Times New Roman" panose="02020603050405020304" pitchFamily="18" charset="0"/>
              </a:rPr>
              <a:t>, 7 April.</a:t>
            </a:r>
            <a:endParaRPr lang="en-GB" sz="1400" dirty="0"/>
          </a:p>
        </p:txBody>
      </p:sp>
      <p:pic>
        <p:nvPicPr>
          <p:cNvPr id="16" name="Picture 15">
            <a:extLst>
              <a:ext uri="{FF2B5EF4-FFF2-40B4-BE49-F238E27FC236}">
                <a16:creationId xmlns:a16="http://schemas.microsoft.com/office/drawing/2014/main" id="{D74F5303-88A1-5BFA-EE90-AA85D254CBC6}"/>
              </a:ext>
            </a:extLst>
          </p:cNvPr>
          <p:cNvPicPr>
            <a:picLocks noChangeAspect="1"/>
          </p:cNvPicPr>
          <p:nvPr/>
        </p:nvPicPr>
        <p:blipFill>
          <a:blip r:embed="rId3"/>
          <a:stretch>
            <a:fillRect/>
          </a:stretch>
        </p:blipFill>
        <p:spPr>
          <a:xfrm>
            <a:off x="898627" y="3196312"/>
            <a:ext cx="3845385" cy="2405080"/>
          </a:xfrm>
          <a:prstGeom prst="rect">
            <a:avLst/>
          </a:prstGeom>
        </p:spPr>
      </p:pic>
      <p:pic>
        <p:nvPicPr>
          <p:cNvPr id="18" name="Picture 17">
            <a:extLst>
              <a:ext uri="{FF2B5EF4-FFF2-40B4-BE49-F238E27FC236}">
                <a16:creationId xmlns:a16="http://schemas.microsoft.com/office/drawing/2014/main" id="{CAEC2D31-7597-AEEB-EC6E-C35EE75ED9A9}"/>
              </a:ext>
            </a:extLst>
          </p:cNvPr>
          <p:cNvPicPr>
            <a:picLocks noChangeAspect="1"/>
          </p:cNvPicPr>
          <p:nvPr/>
        </p:nvPicPr>
        <p:blipFill>
          <a:blip r:embed="rId4"/>
          <a:stretch>
            <a:fillRect/>
          </a:stretch>
        </p:blipFill>
        <p:spPr>
          <a:xfrm>
            <a:off x="5378902" y="3062432"/>
            <a:ext cx="5261609" cy="2480830"/>
          </a:xfrm>
          <a:prstGeom prst="rect">
            <a:avLst/>
          </a:prstGeom>
        </p:spPr>
      </p:pic>
      <p:sp>
        <p:nvSpPr>
          <p:cNvPr id="20" name="TextBox 19">
            <a:extLst>
              <a:ext uri="{FF2B5EF4-FFF2-40B4-BE49-F238E27FC236}">
                <a16:creationId xmlns:a16="http://schemas.microsoft.com/office/drawing/2014/main" id="{930E8720-66E5-AD6F-12C2-39365EEC252F}"/>
              </a:ext>
            </a:extLst>
          </p:cNvPr>
          <p:cNvSpPr txBox="1"/>
          <p:nvPr/>
        </p:nvSpPr>
        <p:spPr>
          <a:xfrm>
            <a:off x="898627" y="2737660"/>
            <a:ext cx="6109398" cy="369332"/>
          </a:xfrm>
          <a:prstGeom prst="rect">
            <a:avLst/>
          </a:prstGeom>
          <a:noFill/>
        </p:spPr>
        <p:txBody>
          <a:bodyPr wrap="square">
            <a:spAutoFit/>
          </a:bodyPr>
          <a:lstStyle/>
          <a:p>
            <a:r>
              <a:rPr lang="en-GB" dirty="0"/>
              <a:t>EU-LFS r</a:t>
            </a:r>
            <a:r>
              <a:rPr lang="en-GB" sz="1800" dirty="0"/>
              <a:t>esponse rates</a:t>
            </a:r>
            <a:endParaRPr lang="en-GB" dirty="0"/>
          </a:p>
        </p:txBody>
      </p:sp>
      <p:sp>
        <p:nvSpPr>
          <p:cNvPr id="21" name="TextBox 20">
            <a:extLst>
              <a:ext uri="{FF2B5EF4-FFF2-40B4-BE49-F238E27FC236}">
                <a16:creationId xmlns:a16="http://schemas.microsoft.com/office/drawing/2014/main" id="{477E2EDC-BB14-53A2-AC06-D51AFA27E861}"/>
              </a:ext>
            </a:extLst>
          </p:cNvPr>
          <p:cNvSpPr txBox="1"/>
          <p:nvPr/>
        </p:nvSpPr>
        <p:spPr>
          <a:xfrm>
            <a:off x="5378902" y="2708126"/>
            <a:ext cx="6109398" cy="369332"/>
          </a:xfrm>
          <a:prstGeom prst="rect">
            <a:avLst/>
          </a:prstGeom>
          <a:noFill/>
        </p:spPr>
        <p:txBody>
          <a:bodyPr wrap="square">
            <a:spAutoFit/>
          </a:bodyPr>
          <a:lstStyle/>
          <a:p>
            <a:r>
              <a:rPr lang="en-GB" sz="1800" dirty="0"/>
              <a:t>Response rates for US household surveys</a:t>
            </a:r>
            <a:endParaRPr lang="en-GB" dirty="0"/>
          </a:p>
        </p:txBody>
      </p:sp>
      <p:sp>
        <p:nvSpPr>
          <p:cNvPr id="23" name="TextBox 22">
            <a:extLst>
              <a:ext uri="{FF2B5EF4-FFF2-40B4-BE49-F238E27FC236}">
                <a16:creationId xmlns:a16="http://schemas.microsoft.com/office/drawing/2014/main" id="{3643603A-C5BC-5D79-D309-5A2B4D181180}"/>
              </a:ext>
            </a:extLst>
          </p:cNvPr>
          <p:cNvSpPr txBox="1"/>
          <p:nvPr/>
        </p:nvSpPr>
        <p:spPr>
          <a:xfrm>
            <a:off x="5530918" y="5656498"/>
            <a:ext cx="6109398" cy="246221"/>
          </a:xfrm>
          <a:prstGeom prst="rect">
            <a:avLst/>
          </a:prstGeom>
          <a:noFill/>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Bureau of Labor Statistics </a:t>
            </a:r>
          </a:p>
        </p:txBody>
      </p:sp>
      <p:sp>
        <p:nvSpPr>
          <p:cNvPr id="24" name="TextBox 23">
            <a:extLst>
              <a:ext uri="{FF2B5EF4-FFF2-40B4-BE49-F238E27FC236}">
                <a16:creationId xmlns:a16="http://schemas.microsoft.com/office/drawing/2014/main" id="{C9972FD8-B4F8-CCE1-782D-44FB3F54AD6E}"/>
              </a:ext>
            </a:extLst>
          </p:cNvPr>
          <p:cNvSpPr txBox="1"/>
          <p:nvPr/>
        </p:nvSpPr>
        <p:spPr>
          <a:xfrm>
            <a:off x="898628" y="5656498"/>
            <a:ext cx="3845385" cy="553998"/>
          </a:xfrm>
          <a:prstGeom prst="rect">
            <a:avLst/>
          </a:prstGeom>
          <a:noFill/>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Eurostat</a:t>
            </a:r>
          </a:p>
          <a:p>
            <a:r>
              <a:rPr lang="en-GB" sz="1000" dirty="0">
                <a:latin typeface="Calibri" panose="020F0502020204030204" pitchFamily="34" charset="0"/>
                <a:ea typeface="Calibri" panose="020F0502020204030204" pitchFamily="34" charset="0"/>
                <a:cs typeface="Times New Roman" panose="02020603050405020304" pitchFamily="18" charset="0"/>
              </a:rPr>
              <a:t>Note: </a:t>
            </a:r>
            <a:r>
              <a:rPr lang="en-GB" sz="1000" dirty="0"/>
              <a:t>Data may not be fully comparable across countries and may differ from the nationally reported results.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64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3F68B-7C4C-A46D-14E2-062B031756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43ACAC-5010-64DA-810E-1FFCDE7AC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E617C27C-8A44-0FA4-D18F-9F83101C7205}"/>
              </a:ext>
            </a:extLst>
          </p:cNvPr>
          <p:cNvSpPr txBox="1"/>
          <p:nvPr/>
        </p:nvSpPr>
        <p:spPr>
          <a:xfrm>
            <a:off x="329854" y="1114886"/>
            <a:ext cx="11597255" cy="1569660"/>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Temporary suspension of key UK labour market data and increased </a:t>
            </a:r>
            <a:r>
              <a:rPr lang="en-GB" sz="3200" dirty="0">
                <a:solidFill>
                  <a:srgbClr val="0D2E50"/>
                </a:solidFill>
                <a:latin typeface="Calibri" panose="020F0502020204030204" pitchFamily="34" charset="0"/>
              </a:rPr>
              <a:t>data uncertainty </a:t>
            </a:r>
          </a:p>
          <a:p>
            <a:r>
              <a:rPr lang="en-GB" sz="3200" dirty="0">
                <a:solidFill>
                  <a:srgbClr val="0D2E50"/>
                </a:solidFill>
                <a:latin typeface="Calibri" panose="020F0502020204030204" pitchFamily="34" charset="0"/>
              </a:rPr>
              <a:t>					… following post-pandemic drop in LFS response rates</a:t>
            </a:r>
            <a:endParaRPr lang="en-GB" sz="3200" dirty="0">
              <a:solidFill>
                <a:srgbClr val="0D2E50"/>
              </a:solidFill>
            </a:endParaRPr>
          </a:p>
        </p:txBody>
      </p:sp>
      <p:sp>
        <p:nvSpPr>
          <p:cNvPr id="20" name="TextBox 19">
            <a:extLst>
              <a:ext uri="{FF2B5EF4-FFF2-40B4-BE49-F238E27FC236}">
                <a16:creationId xmlns:a16="http://schemas.microsoft.com/office/drawing/2014/main" id="{B28C9697-5514-BFD8-AD0A-4F0C2D89C754}"/>
              </a:ext>
            </a:extLst>
          </p:cNvPr>
          <p:cNvSpPr txBox="1"/>
          <p:nvPr/>
        </p:nvSpPr>
        <p:spPr>
          <a:xfrm>
            <a:off x="486645" y="3199371"/>
            <a:ext cx="6109398" cy="369332"/>
          </a:xfrm>
          <a:prstGeom prst="rect">
            <a:avLst/>
          </a:prstGeom>
          <a:noFill/>
        </p:spPr>
        <p:txBody>
          <a:bodyPr wrap="square">
            <a:spAutoFit/>
          </a:bodyPr>
          <a:lstStyle/>
          <a:p>
            <a:r>
              <a:rPr lang="en-GB" dirty="0"/>
              <a:t>Response rate for the UK Labour Force Survey</a:t>
            </a:r>
          </a:p>
        </p:txBody>
      </p:sp>
      <p:sp>
        <p:nvSpPr>
          <p:cNvPr id="24" name="TextBox 23">
            <a:extLst>
              <a:ext uri="{FF2B5EF4-FFF2-40B4-BE49-F238E27FC236}">
                <a16:creationId xmlns:a16="http://schemas.microsoft.com/office/drawing/2014/main" id="{55B6E183-4A0E-EB3B-83F1-4D3A7ED8A16E}"/>
              </a:ext>
            </a:extLst>
          </p:cNvPr>
          <p:cNvSpPr txBox="1"/>
          <p:nvPr/>
        </p:nvSpPr>
        <p:spPr>
          <a:xfrm>
            <a:off x="486645" y="6438507"/>
            <a:ext cx="3845385" cy="246221"/>
          </a:xfrm>
          <a:prstGeom prst="rect">
            <a:avLst/>
          </a:prstGeom>
          <a:noFill/>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Office for National Statistics</a:t>
            </a:r>
          </a:p>
        </p:txBody>
      </p:sp>
      <p:pic>
        <p:nvPicPr>
          <p:cNvPr id="8" name="Picture 7">
            <a:extLst>
              <a:ext uri="{FF2B5EF4-FFF2-40B4-BE49-F238E27FC236}">
                <a16:creationId xmlns:a16="http://schemas.microsoft.com/office/drawing/2014/main" id="{5EC96699-45F7-8DEF-59C9-092004EBF84F}"/>
              </a:ext>
            </a:extLst>
          </p:cNvPr>
          <p:cNvPicPr>
            <a:picLocks noChangeAspect="1"/>
          </p:cNvPicPr>
          <p:nvPr/>
        </p:nvPicPr>
        <p:blipFill>
          <a:blip r:embed="rId3"/>
          <a:stretch>
            <a:fillRect/>
          </a:stretch>
        </p:blipFill>
        <p:spPr>
          <a:xfrm>
            <a:off x="486645" y="3681012"/>
            <a:ext cx="5484855" cy="2706235"/>
          </a:xfrm>
          <a:prstGeom prst="rect">
            <a:avLst/>
          </a:prstGeom>
        </p:spPr>
      </p:pic>
      <p:sp>
        <p:nvSpPr>
          <p:cNvPr id="2" name="TextBox 1">
            <a:extLst>
              <a:ext uri="{FF2B5EF4-FFF2-40B4-BE49-F238E27FC236}">
                <a16:creationId xmlns:a16="http://schemas.microsoft.com/office/drawing/2014/main" id="{0D14F976-5EEA-31E0-BA41-6CD8A4941D01}"/>
              </a:ext>
            </a:extLst>
          </p:cNvPr>
          <p:cNvSpPr txBox="1"/>
          <p:nvPr/>
        </p:nvSpPr>
        <p:spPr>
          <a:xfrm>
            <a:off x="6596043" y="3429000"/>
            <a:ext cx="5107725" cy="2862322"/>
          </a:xfrm>
          <a:prstGeom prst="rect">
            <a:avLst/>
          </a:prstGeom>
          <a:noFill/>
        </p:spPr>
        <p:txBody>
          <a:bodyPr wrap="square" rtlCol="0">
            <a:spAutoFit/>
          </a:bodyPr>
          <a:lstStyle/>
          <a:p>
            <a:r>
              <a:rPr lang="en-GB" dirty="0"/>
              <a:t>The UK ONS </a:t>
            </a:r>
            <a:r>
              <a:rPr lang="en-GB" b="1" dirty="0">
                <a:solidFill>
                  <a:srgbClr val="B60056"/>
                </a:solidFill>
              </a:rPr>
              <a:t>suspended standard publication of LFS data</a:t>
            </a:r>
            <a:r>
              <a:rPr lang="en-GB" dirty="0"/>
              <a:t> from October 2023 to January 2024</a:t>
            </a:r>
          </a:p>
          <a:p>
            <a:endParaRPr lang="en-GB" dirty="0"/>
          </a:p>
          <a:p>
            <a:r>
              <a:rPr lang="en-GB" b="1" dirty="0">
                <a:solidFill>
                  <a:srgbClr val="B60056"/>
                </a:solidFill>
              </a:rPr>
              <a:t>Experimental headline statistics</a:t>
            </a:r>
            <a:r>
              <a:rPr lang="en-GB" dirty="0"/>
              <a:t> were published using alternative data sources, including administrative data from Pay as You Earn Real Time information (PAYE) and claimant count data </a:t>
            </a:r>
          </a:p>
          <a:p>
            <a:endParaRPr lang="en-GB" dirty="0"/>
          </a:p>
          <a:p>
            <a:r>
              <a:rPr lang="en-GB" b="1" dirty="0">
                <a:solidFill>
                  <a:srgbClr val="B60056"/>
                </a:solidFill>
              </a:rPr>
              <a:t>Missing data </a:t>
            </a:r>
            <a:r>
              <a:rPr lang="en-GB" dirty="0"/>
              <a:t>and </a:t>
            </a:r>
            <a:r>
              <a:rPr lang="en-GB" b="1" dirty="0">
                <a:solidFill>
                  <a:srgbClr val="B60056"/>
                </a:solidFill>
              </a:rPr>
              <a:t>increased data uncertainty</a:t>
            </a:r>
          </a:p>
          <a:p>
            <a:endParaRPr lang="en-GB" dirty="0"/>
          </a:p>
        </p:txBody>
      </p:sp>
    </p:spTree>
    <p:extLst>
      <p:ext uri="{BB962C8B-B14F-4D97-AF65-F5344CB8AC3E}">
        <p14:creationId xmlns:p14="http://schemas.microsoft.com/office/powerpoint/2010/main" val="249461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2227D-FCB7-F96C-16D4-49121083C2B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5338FC-87C0-A4CC-51FC-AECE8B4E4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03732D5E-E225-52AE-8ABB-4EB2CE147B97}"/>
              </a:ext>
            </a:extLst>
          </p:cNvPr>
          <p:cNvSpPr txBox="1"/>
          <p:nvPr/>
        </p:nvSpPr>
        <p:spPr>
          <a:xfrm>
            <a:off x="329854" y="1114886"/>
            <a:ext cx="11597255" cy="1077218"/>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National statistics</a:t>
            </a:r>
            <a:endParaRPr lang="en-GB" sz="3200" dirty="0">
              <a:solidFill>
                <a:srgbClr val="0D2E50"/>
              </a:solidFill>
              <a:latin typeface="Calibri" panose="020F0502020204030204" pitchFamily="34" charset="0"/>
            </a:endParaRPr>
          </a:p>
          <a:p>
            <a:r>
              <a:rPr lang="en-GB" sz="3200" dirty="0">
                <a:solidFill>
                  <a:srgbClr val="0D2E50"/>
                </a:solidFill>
                <a:latin typeface="Calibri" panose="020F0502020204030204" pitchFamily="34" charset="0"/>
              </a:rPr>
              <a:t>		… from backwater to newsworthy</a:t>
            </a:r>
            <a:endParaRPr lang="en-GB" sz="3200" dirty="0">
              <a:solidFill>
                <a:srgbClr val="0D2E50"/>
              </a:solidFill>
            </a:endParaRPr>
          </a:p>
        </p:txBody>
      </p:sp>
      <p:sp>
        <p:nvSpPr>
          <p:cNvPr id="2" name="TextBox 1">
            <a:extLst>
              <a:ext uri="{FF2B5EF4-FFF2-40B4-BE49-F238E27FC236}">
                <a16:creationId xmlns:a16="http://schemas.microsoft.com/office/drawing/2014/main" id="{856B0209-4C8F-7409-B265-714EFC3C8B09}"/>
              </a:ext>
            </a:extLst>
          </p:cNvPr>
          <p:cNvSpPr txBox="1"/>
          <p:nvPr/>
        </p:nvSpPr>
        <p:spPr>
          <a:xfrm>
            <a:off x="2910347" y="2253840"/>
            <a:ext cx="8298427" cy="1200329"/>
          </a:xfrm>
          <a:prstGeom prst="rect">
            <a:avLst/>
          </a:prstGeom>
          <a:noFill/>
          <a:ln>
            <a:solidFill>
              <a:srgbClr val="0D2E50"/>
            </a:solidFill>
          </a:ln>
        </p:spPr>
        <p:txBody>
          <a:bodyPr wrap="square" rtlCol="0">
            <a:spAutoFit/>
          </a:bodyPr>
          <a:lstStyle/>
          <a:p>
            <a:r>
              <a:rPr lang="en-GB" b="1" i="1">
                <a:latin typeface="Calibri" panose="020F0502020204030204" pitchFamily="34" charset="0"/>
                <a:ea typeface="Calibri" panose="020F0502020204030204" pitchFamily="34" charset="0"/>
                <a:cs typeface="Times New Roman" panose="02020603050405020304" pitchFamily="18" charset="0"/>
              </a:rPr>
              <a:t>Systemic </a:t>
            </a:r>
            <a:r>
              <a:rPr lang="en-GB" b="1" i="1" dirty="0">
                <a:latin typeface="Calibri" panose="020F0502020204030204" pitchFamily="34" charset="0"/>
                <a:ea typeface="Calibri" panose="020F0502020204030204" pitchFamily="34" charset="0"/>
                <a:cs typeface="Times New Roman" panose="02020603050405020304" pitchFamily="18" charset="0"/>
              </a:rPr>
              <a:t>Review of ONS Economic Statistics</a:t>
            </a:r>
            <a:r>
              <a:rPr lang="en-GB" dirty="0">
                <a:latin typeface="Calibri" panose="020F0502020204030204" pitchFamily="34" charset="0"/>
                <a:ea typeface="Calibri" panose="020F0502020204030204" pitchFamily="34" charset="0"/>
                <a:cs typeface="Times New Roman" panose="02020603050405020304" pitchFamily="18" charset="0"/>
              </a:rPr>
              <a:t>, Office for Statistics Regulation, April 2025</a:t>
            </a:r>
            <a:endParaRPr lang="en-GB" dirty="0"/>
          </a:p>
          <a:p>
            <a:r>
              <a:rPr lang="en-GB" b="1" i="1" dirty="0"/>
              <a:t>Devereux Review of the Office for National Statistics</a:t>
            </a:r>
            <a:r>
              <a:rPr lang="en-GB" dirty="0"/>
              <a:t>, June 2025</a:t>
            </a:r>
          </a:p>
          <a:p>
            <a:r>
              <a:rPr lang="en-GB" b="1" i="1" dirty="0"/>
              <a:t>Inquiry into the Work of the UK Statistics Authority</a:t>
            </a:r>
            <a:r>
              <a:rPr lang="en-GB" dirty="0"/>
              <a:t>, PACAC, ongoing</a:t>
            </a:r>
          </a:p>
          <a:p>
            <a:endParaRPr lang="en-GB" dirty="0"/>
          </a:p>
        </p:txBody>
      </p:sp>
      <p:pic>
        <p:nvPicPr>
          <p:cNvPr id="7" name="Picture 6">
            <a:extLst>
              <a:ext uri="{FF2B5EF4-FFF2-40B4-BE49-F238E27FC236}">
                <a16:creationId xmlns:a16="http://schemas.microsoft.com/office/drawing/2014/main" id="{1D978EB5-C662-6C17-1423-7851786A19F2}"/>
              </a:ext>
            </a:extLst>
          </p:cNvPr>
          <p:cNvPicPr>
            <a:picLocks noChangeAspect="1"/>
          </p:cNvPicPr>
          <p:nvPr/>
        </p:nvPicPr>
        <p:blipFill>
          <a:blip r:embed="rId3"/>
          <a:stretch>
            <a:fillRect/>
          </a:stretch>
        </p:blipFill>
        <p:spPr>
          <a:xfrm rot="1920000">
            <a:off x="345234" y="2578615"/>
            <a:ext cx="3057525" cy="1500188"/>
          </a:xfrm>
          <a:prstGeom prst="rect">
            <a:avLst/>
          </a:prstGeom>
        </p:spPr>
      </p:pic>
      <p:pic>
        <p:nvPicPr>
          <p:cNvPr id="10" name="Picture 9">
            <a:extLst>
              <a:ext uri="{FF2B5EF4-FFF2-40B4-BE49-F238E27FC236}">
                <a16:creationId xmlns:a16="http://schemas.microsoft.com/office/drawing/2014/main" id="{88F7F50D-9889-5552-BBEA-5662443E0247}"/>
              </a:ext>
            </a:extLst>
          </p:cNvPr>
          <p:cNvPicPr>
            <a:picLocks noChangeAspect="1"/>
          </p:cNvPicPr>
          <p:nvPr/>
        </p:nvPicPr>
        <p:blipFill>
          <a:blip r:embed="rId4"/>
          <a:stretch>
            <a:fillRect/>
          </a:stretch>
        </p:blipFill>
        <p:spPr>
          <a:xfrm>
            <a:off x="469781" y="3529291"/>
            <a:ext cx="2323719" cy="2723674"/>
          </a:xfrm>
          <a:prstGeom prst="rect">
            <a:avLst/>
          </a:prstGeom>
        </p:spPr>
      </p:pic>
      <p:pic>
        <p:nvPicPr>
          <p:cNvPr id="12" name="Picture 11">
            <a:extLst>
              <a:ext uri="{FF2B5EF4-FFF2-40B4-BE49-F238E27FC236}">
                <a16:creationId xmlns:a16="http://schemas.microsoft.com/office/drawing/2014/main" id="{E28354AE-94F5-42FD-622C-ED5D1065EB01}"/>
              </a:ext>
            </a:extLst>
          </p:cNvPr>
          <p:cNvPicPr>
            <a:picLocks noChangeAspect="1"/>
          </p:cNvPicPr>
          <p:nvPr/>
        </p:nvPicPr>
        <p:blipFill>
          <a:blip r:embed="rId5"/>
          <a:stretch>
            <a:fillRect/>
          </a:stretch>
        </p:blipFill>
        <p:spPr>
          <a:xfrm>
            <a:off x="2104830" y="4737670"/>
            <a:ext cx="1956816" cy="2119884"/>
          </a:xfrm>
          <a:prstGeom prst="rect">
            <a:avLst/>
          </a:prstGeom>
        </p:spPr>
      </p:pic>
      <p:sp>
        <p:nvSpPr>
          <p:cNvPr id="13" name="TextBox 12">
            <a:extLst>
              <a:ext uri="{FF2B5EF4-FFF2-40B4-BE49-F238E27FC236}">
                <a16:creationId xmlns:a16="http://schemas.microsoft.com/office/drawing/2014/main" id="{7C89B37E-1096-3610-C112-175E9B0A5FA9}"/>
              </a:ext>
            </a:extLst>
          </p:cNvPr>
          <p:cNvSpPr txBox="1"/>
          <p:nvPr/>
        </p:nvSpPr>
        <p:spPr>
          <a:xfrm>
            <a:off x="5202999" y="3721693"/>
            <a:ext cx="7182731" cy="3416320"/>
          </a:xfrm>
          <a:prstGeom prst="rect">
            <a:avLst/>
          </a:prstGeom>
          <a:noFill/>
        </p:spPr>
        <p:txBody>
          <a:bodyPr wrap="square" rtlCol="0">
            <a:spAutoFit/>
          </a:bodyPr>
          <a:lstStyle/>
          <a:p>
            <a:r>
              <a:rPr lang="en-GB" b="1" i="1" dirty="0">
                <a:solidFill>
                  <a:srgbClr val="000000"/>
                </a:solidFill>
              </a:rPr>
              <a:t>ONS Survey Improvement and Enhancement Plan for Economic Statistics</a:t>
            </a:r>
            <a:endParaRPr lang="en-GB" b="1" i="1" dirty="0"/>
          </a:p>
          <a:p>
            <a:pPr marL="285750" indent="-285750">
              <a:buFont typeface="Arial" panose="020B0604020202020204" pitchFamily="34" charset="0"/>
              <a:buChar char="•"/>
            </a:pPr>
            <a:r>
              <a:rPr lang="en-GB" dirty="0">
                <a:solidFill>
                  <a:srgbClr val="B60056"/>
                </a:solidFill>
              </a:rPr>
              <a:t>Sustainable Field Operations </a:t>
            </a:r>
          </a:p>
          <a:p>
            <a:pPr marL="285750" indent="-285750">
              <a:buFont typeface="Arial" panose="020B0604020202020204" pitchFamily="34" charset="0"/>
              <a:buChar char="•"/>
            </a:pPr>
            <a:r>
              <a:rPr lang="en-GB" dirty="0">
                <a:solidFill>
                  <a:srgbClr val="B60056"/>
                </a:solidFill>
              </a:rPr>
              <a:t>Refreshed Citizen Relationship </a:t>
            </a:r>
          </a:p>
          <a:p>
            <a:pPr marL="285750" indent="-285750">
              <a:buFont typeface="Arial" panose="020B0604020202020204" pitchFamily="34" charset="0"/>
              <a:buChar char="•"/>
            </a:pPr>
            <a:r>
              <a:rPr lang="en-GB" dirty="0">
                <a:solidFill>
                  <a:srgbClr val="B60056"/>
                </a:solidFill>
              </a:rPr>
              <a:t>Improved Survey and Statistical Design </a:t>
            </a:r>
          </a:p>
          <a:p>
            <a:pPr marL="285750" indent="-285750">
              <a:buFont typeface="Arial" panose="020B0604020202020204" pitchFamily="34" charset="0"/>
              <a:buChar char="•"/>
            </a:pPr>
            <a:r>
              <a:rPr lang="en-GB" dirty="0">
                <a:solidFill>
                  <a:srgbClr val="B60056"/>
                </a:solidFill>
              </a:rPr>
              <a:t>Technology Improvement </a:t>
            </a:r>
          </a:p>
          <a:p>
            <a:endParaRPr lang="en-GB" dirty="0"/>
          </a:p>
          <a:p>
            <a:r>
              <a:rPr lang="en-GB" b="1" i="1" dirty="0">
                <a:solidFill>
                  <a:srgbClr val="000000"/>
                </a:solidFill>
              </a:rPr>
              <a:t>The plan for ONS economic statistics</a:t>
            </a:r>
            <a:endParaRPr lang="en-GB" dirty="0"/>
          </a:p>
          <a:p>
            <a:pPr marL="285750" indent="-285750">
              <a:buFont typeface="Arial" panose="020B0604020202020204" pitchFamily="34" charset="0"/>
              <a:buChar char="•"/>
            </a:pPr>
            <a:r>
              <a:rPr lang="en-GB" dirty="0">
                <a:solidFill>
                  <a:srgbClr val="B60056"/>
                </a:solidFill>
              </a:rPr>
              <a:t>Maintain real-terms funding for core economic statistics</a:t>
            </a:r>
          </a:p>
          <a:p>
            <a:pPr marL="285750" indent="-285750">
              <a:buFont typeface="Arial" panose="020B0604020202020204" pitchFamily="34" charset="0"/>
              <a:buChar char="•"/>
            </a:pPr>
            <a:r>
              <a:rPr lang="en-GB" dirty="0">
                <a:solidFill>
                  <a:srgbClr val="B60056"/>
                </a:solidFill>
              </a:rPr>
              <a:t>Progress with administrative data and address legacy IT </a:t>
            </a:r>
          </a:p>
          <a:p>
            <a:pPr marL="285750" indent="-285750">
              <a:buFont typeface="Arial" panose="020B0604020202020204" pitchFamily="34" charset="0"/>
              <a:buChar char="•"/>
            </a:pPr>
            <a:r>
              <a:rPr lang="en-GB" dirty="0">
                <a:solidFill>
                  <a:srgbClr val="B60056"/>
                </a:solidFill>
              </a:rPr>
              <a:t>Ensure adequate expertise in production teams</a:t>
            </a:r>
          </a:p>
          <a:p>
            <a:pPr marL="285750" indent="-285750">
              <a:buFont typeface="Arial" panose="020B0604020202020204" pitchFamily="34" charset="0"/>
              <a:buChar char="•"/>
            </a:pPr>
            <a:r>
              <a:rPr lang="en-GB" dirty="0">
                <a:solidFill>
                  <a:srgbClr val="B60056"/>
                </a:solidFill>
              </a:rPr>
              <a:t>Act upon early warnings of emerging quality concerns </a:t>
            </a:r>
          </a:p>
          <a:p>
            <a:endParaRPr lang="en-GB" dirty="0"/>
          </a:p>
        </p:txBody>
      </p:sp>
    </p:spTree>
    <p:extLst>
      <p:ext uri="{BB962C8B-B14F-4D97-AF65-F5344CB8AC3E}">
        <p14:creationId xmlns:p14="http://schemas.microsoft.com/office/powerpoint/2010/main" val="111490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FC17-91D3-72FC-2F68-BEA9530918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7E304A-19EC-7493-25FF-DD18A832C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05A32178-1340-E6B9-D65F-F9A467A897BA}"/>
              </a:ext>
            </a:extLst>
          </p:cNvPr>
          <p:cNvSpPr txBox="1"/>
          <p:nvPr/>
        </p:nvSpPr>
        <p:spPr>
          <a:xfrm>
            <a:off x="296577" y="1092504"/>
            <a:ext cx="11597255" cy="1077218"/>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Labour market statistics recovery … admin data &amp; better surveys</a:t>
            </a:r>
            <a:endParaRPr lang="en-GB" sz="3200" dirty="0">
              <a:solidFill>
                <a:srgbClr val="0D2E50"/>
              </a:solidFill>
              <a:latin typeface="Calibri" panose="020F0502020204030204" pitchFamily="34" charset="0"/>
            </a:endParaRPr>
          </a:p>
          <a:p>
            <a:r>
              <a:rPr lang="en-GB" sz="3200" dirty="0">
                <a:solidFill>
                  <a:srgbClr val="0D2E50"/>
                </a:solidFill>
                <a:latin typeface="Calibri" panose="020F0502020204030204" pitchFamily="34" charset="0"/>
              </a:rPr>
              <a:t>										</a:t>
            </a:r>
            <a:endParaRPr lang="en-GB" sz="3200" dirty="0">
              <a:solidFill>
                <a:srgbClr val="0D2E50"/>
              </a:solidFill>
            </a:endParaRPr>
          </a:p>
        </p:txBody>
      </p:sp>
      <p:pic>
        <p:nvPicPr>
          <p:cNvPr id="15" name="Picture 14">
            <a:extLst>
              <a:ext uri="{FF2B5EF4-FFF2-40B4-BE49-F238E27FC236}">
                <a16:creationId xmlns:a16="http://schemas.microsoft.com/office/drawing/2014/main" id="{1A8E3ECB-B2D3-07DB-3BAF-B7912201637A}"/>
              </a:ext>
            </a:extLst>
          </p:cNvPr>
          <p:cNvPicPr>
            <a:picLocks noChangeAspect="1"/>
          </p:cNvPicPr>
          <p:nvPr/>
        </p:nvPicPr>
        <p:blipFill>
          <a:blip r:embed="rId4"/>
          <a:stretch>
            <a:fillRect/>
          </a:stretch>
        </p:blipFill>
        <p:spPr>
          <a:xfrm>
            <a:off x="196093" y="2903091"/>
            <a:ext cx="7040880" cy="3570375"/>
          </a:xfrm>
          <a:prstGeom prst="rect">
            <a:avLst/>
          </a:prstGeom>
        </p:spPr>
      </p:pic>
      <p:sp>
        <p:nvSpPr>
          <p:cNvPr id="16" name="TextBox 15">
            <a:extLst>
              <a:ext uri="{FF2B5EF4-FFF2-40B4-BE49-F238E27FC236}">
                <a16:creationId xmlns:a16="http://schemas.microsoft.com/office/drawing/2014/main" id="{59E8BCE9-F027-D189-78A4-0977B51FBADD}"/>
              </a:ext>
            </a:extLst>
          </p:cNvPr>
          <p:cNvSpPr txBox="1"/>
          <p:nvPr/>
        </p:nvSpPr>
        <p:spPr>
          <a:xfrm>
            <a:off x="3040505" y="3244334"/>
            <a:ext cx="6109398" cy="369332"/>
          </a:xfrm>
          <a:prstGeom prst="rect">
            <a:avLst/>
          </a:prstGeom>
          <a:noFill/>
        </p:spPr>
        <p:txBody>
          <a:bodyPr wrap="square">
            <a:spAutoFit/>
          </a:bodyPr>
          <a:lstStyle/>
          <a:p>
            <a:r>
              <a:rPr lang="en-GB" dirty="0"/>
              <a:t>LFS response rates, GB</a:t>
            </a:r>
          </a:p>
        </p:txBody>
      </p:sp>
      <p:sp>
        <p:nvSpPr>
          <p:cNvPr id="19" name="TextBox 18">
            <a:extLst>
              <a:ext uri="{FF2B5EF4-FFF2-40B4-BE49-F238E27FC236}">
                <a16:creationId xmlns:a16="http://schemas.microsoft.com/office/drawing/2014/main" id="{0F2C86A1-368D-B088-EF47-E5076E3EC6FC}"/>
              </a:ext>
            </a:extLst>
          </p:cNvPr>
          <p:cNvSpPr txBox="1"/>
          <p:nvPr/>
        </p:nvSpPr>
        <p:spPr>
          <a:xfrm>
            <a:off x="329854" y="1895908"/>
            <a:ext cx="6233362" cy="1200329"/>
          </a:xfrm>
          <a:prstGeom prst="rect">
            <a:avLst/>
          </a:prstGeom>
          <a:noFill/>
        </p:spPr>
        <p:txBody>
          <a:bodyPr wrap="square">
            <a:spAutoFit/>
          </a:bodyPr>
          <a:lstStyle/>
          <a:p>
            <a:r>
              <a:rPr lang="en-GB" b="1" i="1" dirty="0">
                <a:solidFill>
                  <a:srgbClr val="000000"/>
                </a:solidFill>
              </a:rPr>
              <a:t>LFS</a:t>
            </a:r>
            <a:endParaRPr lang="en-GB" dirty="0"/>
          </a:p>
          <a:p>
            <a:pPr marL="285750" indent="-285750">
              <a:buFont typeface="Arial" panose="020B0604020202020204" pitchFamily="34" charset="0"/>
              <a:buChar char="•"/>
            </a:pPr>
            <a:r>
              <a:rPr lang="en-GB" dirty="0">
                <a:solidFill>
                  <a:srgbClr val="0D2E50"/>
                </a:solidFill>
              </a:rPr>
              <a:t>Increased interviewer capacity and incentives </a:t>
            </a:r>
          </a:p>
          <a:p>
            <a:pPr marL="285750" indent="-285750">
              <a:buFont typeface="Arial" panose="020B0604020202020204" pitchFamily="34" charset="0"/>
              <a:buChar char="•"/>
            </a:pPr>
            <a:r>
              <a:rPr lang="en-GB" dirty="0">
                <a:solidFill>
                  <a:srgbClr val="0D2E50"/>
                </a:solidFill>
              </a:rPr>
              <a:t>ONS advise users to continue to apply caution in use</a:t>
            </a:r>
          </a:p>
          <a:p>
            <a:pPr marL="285750" indent="-285750">
              <a:buFont typeface="Arial" panose="020B0604020202020204" pitchFamily="34" charset="0"/>
              <a:buChar char="•"/>
            </a:pPr>
            <a:endParaRPr lang="en-GB" dirty="0"/>
          </a:p>
        </p:txBody>
      </p:sp>
      <p:sp>
        <p:nvSpPr>
          <p:cNvPr id="20" name="TextBox 19">
            <a:extLst>
              <a:ext uri="{FF2B5EF4-FFF2-40B4-BE49-F238E27FC236}">
                <a16:creationId xmlns:a16="http://schemas.microsoft.com/office/drawing/2014/main" id="{113CA25C-82E1-005B-67D0-7A658F49AA7E}"/>
              </a:ext>
            </a:extLst>
          </p:cNvPr>
          <p:cNvSpPr txBox="1"/>
          <p:nvPr/>
        </p:nvSpPr>
        <p:spPr>
          <a:xfrm>
            <a:off x="7620121" y="1895908"/>
            <a:ext cx="4142115" cy="3416320"/>
          </a:xfrm>
          <a:prstGeom prst="rect">
            <a:avLst/>
          </a:prstGeom>
          <a:noFill/>
        </p:spPr>
        <p:txBody>
          <a:bodyPr wrap="square">
            <a:spAutoFit/>
          </a:bodyPr>
          <a:lstStyle/>
          <a:p>
            <a:r>
              <a:rPr lang="en-GB" b="1" i="1" dirty="0">
                <a:solidFill>
                  <a:srgbClr val="000000"/>
                </a:solidFill>
              </a:rPr>
              <a:t>TLFS</a:t>
            </a:r>
            <a:endParaRPr lang="en-GB" dirty="0"/>
          </a:p>
          <a:p>
            <a:pPr marL="285750" indent="-285750">
              <a:buFont typeface="Arial" panose="020B0604020202020204" pitchFamily="34" charset="0"/>
              <a:buChar char="•"/>
            </a:pPr>
            <a:r>
              <a:rPr lang="en-GB" dirty="0">
                <a:solidFill>
                  <a:srgbClr val="0D2E50"/>
                </a:solidFill>
              </a:rPr>
              <a:t>Core Survey &amp; Plus Survey</a:t>
            </a:r>
          </a:p>
          <a:p>
            <a:pPr marL="285750" indent="-285750">
              <a:buFont typeface="Arial" panose="020B0604020202020204" pitchFamily="34" charset="0"/>
              <a:buChar char="•"/>
            </a:pPr>
            <a:r>
              <a:rPr lang="en-GB" dirty="0">
                <a:solidFill>
                  <a:srgbClr val="0D2E50"/>
                </a:solidFill>
              </a:rPr>
              <a:t>Timing of transition from LFS to TLFS to be evidence-led</a:t>
            </a:r>
          </a:p>
          <a:p>
            <a:pPr marL="285750" indent="-285750">
              <a:buFont typeface="Arial" panose="020B0604020202020204" pitchFamily="34" charset="0"/>
              <a:buChar char="•"/>
            </a:pPr>
            <a:r>
              <a:rPr lang="en-GB" dirty="0">
                <a:solidFill>
                  <a:srgbClr val="0D2E50"/>
                </a:solidFill>
              </a:rPr>
              <a:t>Cross-over survey with LFS</a:t>
            </a:r>
          </a:p>
          <a:p>
            <a:pPr marL="285750" indent="-285750">
              <a:buFont typeface="Arial" panose="020B0604020202020204" pitchFamily="34" charset="0"/>
              <a:buChar char="•"/>
            </a:pPr>
            <a:r>
              <a:rPr lang="en-GB" dirty="0">
                <a:solidFill>
                  <a:srgbClr val="0D2E50"/>
                </a:solidFill>
              </a:rPr>
              <a:t>Improved accessibility</a:t>
            </a:r>
          </a:p>
          <a:p>
            <a:pPr marL="285750" indent="-285750">
              <a:buFont typeface="Arial" panose="020B0604020202020204" pitchFamily="34" charset="0"/>
              <a:buChar char="•"/>
            </a:pPr>
            <a:endParaRPr lang="en-GB" dirty="0">
              <a:solidFill>
                <a:srgbClr val="0D2E50"/>
              </a:solidFill>
            </a:endParaRPr>
          </a:p>
          <a:p>
            <a:r>
              <a:rPr lang="en-GB" b="1" i="1" dirty="0">
                <a:solidFill>
                  <a:srgbClr val="000000"/>
                </a:solidFill>
              </a:rPr>
              <a:t>Increasing the role of administrative data</a:t>
            </a:r>
            <a:endParaRPr lang="en-GB" dirty="0"/>
          </a:p>
          <a:p>
            <a:pPr marL="285750" indent="-285750">
              <a:buFont typeface="Arial" panose="020B0604020202020204" pitchFamily="34" charset="0"/>
              <a:buChar char="•"/>
            </a:pPr>
            <a:r>
              <a:rPr lang="en-GB" dirty="0">
                <a:solidFill>
                  <a:srgbClr val="0D2E50"/>
                </a:solidFill>
              </a:rPr>
              <a:t>Linking HMRC data to TLFS and LFS</a:t>
            </a:r>
          </a:p>
          <a:p>
            <a:pPr marL="285750" indent="-285750">
              <a:buFont typeface="Arial" panose="020B0604020202020204" pitchFamily="34" charset="0"/>
              <a:buChar char="•"/>
            </a:pPr>
            <a:r>
              <a:rPr lang="en-GB" dirty="0">
                <a:solidFill>
                  <a:srgbClr val="0D2E50"/>
                </a:solidFill>
              </a:rPr>
              <a:t>LEED development to produce complementary indicators</a:t>
            </a:r>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DE293761-843E-B746-FD01-5560AFD23470}"/>
              </a:ext>
            </a:extLst>
          </p:cNvPr>
          <p:cNvSpPr txBox="1"/>
          <p:nvPr/>
        </p:nvSpPr>
        <p:spPr>
          <a:xfrm>
            <a:off x="329854" y="6428343"/>
            <a:ext cx="7119417" cy="246221"/>
          </a:xfrm>
          <a:prstGeom prst="rect">
            <a:avLst/>
          </a:prstGeom>
          <a:noFill/>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Office for National Statistics, </a:t>
            </a:r>
            <a:r>
              <a:rPr lang="en-GB" sz="1000" i="1" dirty="0">
                <a:latin typeface="Calibri" panose="020F0502020204030204" pitchFamily="34" charset="0"/>
                <a:ea typeface="Calibri" panose="020F0502020204030204" pitchFamily="34" charset="0"/>
                <a:cs typeface="Times New Roman" panose="02020603050405020304" pitchFamily="18" charset="0"/>
              </a:rPr>
              <a:t>Labour Force Survey performance and quality monitoring report: July to September 2025</a:t>
            </a:r>
            <a:r>
              <a:rPr lang="en-GB" sz="1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09466325-08EA-2E88-5ED0-E9CECB5E97BA}"/>
              </a:ext>
            </a:extLst>
          </p:cNvPr>
          <p:cNvSpPr txBox="1"/>
          <p:nvPr/>
        </p:nvSpPr>
        <p:spPr>
          <a:xfrm>
            <a:off x="7620121" y="5312228"/>
            <a:ext cx="4550992" cy="523220"/>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Source: Office for National Statistics (2025</a:t>
            </a:r>
            <a:r>
              <a:rPr lang="en-GB" sz="1400" dirty="0">
                <a:ea typeface="Calibri" panose="020F0502020204030204" pitchFamily="34" charset="0"/>
                <a:cs typeface="Times New Roman" panose="02020603050405020304" pitchFamily="18" charset="0"/>
              </a:rPr>
              <a:t>), </a:t>
            </a:r>
            <a:r>
              <a:rPr lang="en-GB" sz="1400" i="1" dirty="0"/>
              <a:t>Labour market transformation – update on progress and plans</a:t>
            </a:r>
            <a:r>
              <a:rPr lang="en-GB" sz="1400" dirty="0"/>
              <a:t>, July</a:t>
            </a:r>
            <a:r>
              <a:rPr lang="en-GB" sz="1400" dirty="0">
                <a:ea typeface="Calibri" panose="020F0502020204030204" pitchFamily="34" charset="0"/>
                <a:cs typeface="Times New Roman" panose="02020603050405020304" pitchFamily="18" charset="0"/>
              </a:rPr>
              <a:t>.</a:t>
            </a:r>
            <a:endParaRPr lang="en-GB" sz="1400" dirty="0"/>
          </a:p>
        </p:txBody>
      </p:sp>
    </p:spTree>
    <p:extLst>
      <p:ext uri="{BB962C8B-B14F-4D97-AF65-F5344CB8AC3E}">
        <p14:creationId xmlns:p14="http://schemas.microsoft.com/office/powerpoint/2010/main" val="274334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4EB2A-90C7-7F95-E3E7-E0367EA01D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039D11-671F-522A-2C6C-4E2414E22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60ACC5C3-41BE-8AEA-BAD8-46358E538EB4}"/>
              </a:ext>
            </a:extLst>
          </p:cNvPr>
          <p:cNvSpPr txBox="1"/>
          <p:nvPr/>
        </p:nvSpPr>
        <p:spPr>
          <a:xfrm>
            <a:off x="296577" y="1257806"/>
            <a:ext cx="11597255" cy="1569660"/>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What did stakeholders do?											</a:t>
            </a:r>
          </a:p>
          <a:p>
            <a:r>
              <a:rPr lang="en-GB" sz="3200" dirty="0">
                <a:solidFill>
                  <a:srgbClr val="0D2E50"/>
                </a:solidFill>
                <a:latin typeface="Calibri" panose="020F0502020204030204" pitchFamily="34" charset="0"/>
                <a:ea typeface="Times New Roman" panose="02020603050405020304" pitchFamily="18" charset="0"/>
              </a:rPr>
              <a:t>					… economic statistics as a collective endeavour </a:t>
            </a:r>
            <a:endParaRPr lang="en-GB" sz="3200" dirty="0">
              <a:solidFill>
                <a:srgbClr val="0D2E50"/>
              </a:solidFill>
              <a:latin typeface="Calibri" panose="020F0502020204030204" pitchFamily="34" charset="0"/>
            </a:endParaRPr>
          </a:p>
          <a:p>
            <a:r>
              <a:rPr lang="en-GB" sz="3200" dirty="0">
                <a:solidFill>
                  <a:srgbClr val="0D2E50"/>
                </a:solidFill>
                <a:latin typeface="Calibri" panose="020F0502020204030204" pitchFamily="34" charset="0"/>
              </a:rPr>
              <a:t>										</a:t>
            </a:r>
            <a:endParaRPr lang="en-GB" sz="3200" dirty="0">
              <a:solidFill>
                <a:srgbClr val="0D2E50"/>
              </a:solidFill>
            </a:endParaRPr>
          </a:p>
        </p:txBody>
      </p:sp>
      <p:sp>
        <p:nvSpPr>
          <p:cNvPr id="20" name="TextBox 19">
            <a:extLst>
              <a:ext uri="{FF2B5EF4-FFF2-40B4-BE49-F238E27FC236}">
                <a16:creationId xmlns:a16="http://schemas.microsoft.com/office/drawing/2014/main" id="{82331959-E9B9-9399-FDBE-1D36827111A1}"/>
              </a:ext>
            </a:extLst>
          </p:cNvPr>
          <p:cNvSpPr txBox="1"/>
          <p:nvPr/>
        </p:nvSpPr>
        <p:spPr>
          <a:xfrm>
            <a:off x="7479051" y="2451940"/>
            <a:ext cx="4493440" cy="4247317"/>
          </a:xfrm>
          <a:prstGeom prst="rect">
            <a:avLst/>
          </a:prstGeom>
          <a:noFill/>
        </p:spPr>
        <p:txBody>
          <a:bodyPr wrap="square">
            <a:spAutoFit/>
          </a:bodyPr>
          <a:lstStyle/>
          <a:p>
            <a:r>
              <a:rPr lang="en-GB" b="1" i="1" dirty="0">
                <a:solidFill>
                  <a:srgbClr val="000000"/>
                </a:solidFill>
              </a:rPr>
              <a:t>Stakeholder Advisory Panel on Labour Market Statistics</a:t>
            </a:r>
            <a:endParaRPr lang="en-GB" dirty="0"/>
          </a:p>
          <a:p>
            <a:pPr marL="285750" indent="-285750">
              <a:buFont typeface="Arial" panose="020B0604020202020204" pitchFamily="34" charset="0"/>
              <a:buChar char="•"/>
            </a:pPr>
            <a:r>
              <a:rPr lang="en-GB" dirty="0">
                <a:solidFill>
                  <a:srgbClr val="0D2E50"/>
                </a:solidFill>
              </a:rPr>
              <a:t>Chair Jonathan Portes (KCL)</a:t>
            </a:r>
          </a:p>
          <a:p>
            <a:pPr marL="285750" indent="-285750">
              <a:buFont typeface="Arial" panose="020B0604020202020204" pitchFamily="34" charset="0"/>
              <a:buChar char="•"/>
            </a:pPr>
            <a:r>
              <a:rPr lang="en-GB" dirty="0">
                <a:solidFill>
                  <a:srgbClr val="0D2E50"/>
                </a:solidFill>
              </a:rPr>
              <a:t>Bank of England, HMT, DWP, LPC, OBR, Cabinet Office, Devolved Administrations</a:t>
            </a:r>
          </a:p>
          <a:p>
            <a:pPr marL="285750" indent="-285750">
              <a:buFont typeface="Arial" panose="020B0604020202020204" pitchFamily="34" charset="0"/>
              <a:buChar char="•"/>
            </a:pPr>
            <a:r>
              <a:rPr lang="en-GB" dirty="0">
                <a:solidFill>
                  <a:srgbClr val="0D2E50"/>
                </a:solidFill>
              </a:rPr>
              <a:t>Academic experts and think tanks (Exeter, IFS, LSE, Resolution Foundation, Royal Holloway, Stirling)</a:t>
            </a:r>
          </a:p>
          <a:p>
            <a:endParaRPr lang="en-GB" dirty="0">
              <a:solidFill>
                <a:srgbClr val="0D2E50"/>
              </a:solidFill>
            </a:endParaRPr>
          </a:p>
          <a:p>
            <a:r>
              <a:rPr lang="en-GB" b="1" i="1" dirty="0">
                <a:solidFill>
                  <a:srgbClr val="000000"/>
                </a:solidFill>
              </a:rPr>
              <a:t>Collaboration with academia</a:t>
            </a:r>
            <a:endParaRPr lang="en-GB" dirty="0"/>
          </a:p>
          <a:p>
            <a:pPr marL="285750" indent="-285750">
              <a:buFont typeface="Arial" panose="020B0604020202020204" pitchFamily="34" charset="0"/>
              <a:buChar char="•"/>
            </a:pPr>
            <a:r>
              <a:rPr lang="en-GB" dirty="0">
                <a:solidFill>
                  <a:srgbClr val="0D2E50"/>
                </a:solidFill>
              </a:rPr>
              <a:t>ESCoE projects on labour market topics: LEED, Labour Accounts, Time-Use, Bayesian approach to employment rates, assessing non-response bias using linked admin data</a:t>
            </a:r>
            <a:endParaRPr lang="en-GB" dirty="0"/>
          </a:p>
        </p:txBody>
      </p:sp>
      <p:pic>
        <p:nvPicPr>
          <p:cNvPr id="7" name="Picture 6">
            <a:extLst>
              <a:ext uri="{FF2B5EF4-FFF2-40B4-BE49-F238E27FC236}">
                <a16:creationId xmlns:a16="http://schemas.microsoft.com/office/drawing/2014/main" id="{371D1FB0-F0BA-3602-34D0-4961B6980B9C}"/>
              </a:ext>
            </a:extLst>
          </p:cNvPr>
          <p:cNvPicPr>
            <a:picLocks noChangeAspect="1"/>
          </p:cNvPicPr>
          <p:nvPr/>
        </p:nvPicPr>
        <p:blipFill>
          <a:blip r:embed="rId4"/>
          <a:stretch>
            <a:fillRect/>
          </a:stretch>
        </p:blipFill>
        <p:spPr>
          <a:xfrm>
            <a:off x="2229276" y="3429000"/>
            <a:ext cx="4821821" cy="2587062"/>
          </a:xfrm>
          <a:prstGeom prst="rect">
            <a:avLst/>
          </a:prstGeom>
        </p:spPr>
      </p:pic>
      <p:sp>
        <p:nvSpPr>
          <p:cNvPr id="8" name="TextBox 7">
            <a:extLst>
              <a:ext uri="{FF2B5EF4-FFF2-40B4-BE49-F238E27FC236}">
                <a16:creationId xmlns:a16="http://schemas.microsoft.com/office/drawing/2014/main" id="{670DC2CB-4113-1A68-0E52-70C35BDDE238}"/>
              </a:ext>
            </a:extLst>
          </p:cNvPr>
          <p:cNvSpPr txBox="1"/>
          <p:nvPr/>
        </p:nvSpPr>
        <p:spPr>
          <a:xfrm>
            <a:off x="2229276" y="6153396"/>
            <a:ext cx="4743879" cy="246221"/>
          </a:xfrm>
          <a:prstGeom prst="rect">
            <a:avLst/>
          </a:prstGeom>
          <a:noFill/>
        </p:spPr>
        <p:txBody>
          <a:bodyPr wrap="square">
            <a:spAutoFit/>
          </a:bodyPr>
          <a:lstStyle/>
          <a:p>
            <a:r>
              <a:rPr lang="en-GB" sz="1000" dirty="0">
                <a:latin typeface="Calibri" panose="020F0502020204030204" pitchFamily="34" charset="0"/>
                <a:ea typeface="Calibri" panose="020F0502020204030204" pitchFamily="34" charset="0"/>
                <a:cs typeface="Times New Roman" panose="02020603050405020304" pitchFamily="18" charset="0"/>
              </a:rPr>
              <a:t>Source: Resolution Foundation, Labour Market Outlook, Quarterly Briefing Q3 2025</a:t>
            </a:r>
          </a:p>
        </p:txBody>
      </p:sp>
      <p:pic>
        <p:nvPicPr>
          <p:cNvPr id="4" name="Picture 3">
            <a:extLst>
              <a:ext uri="{FF2B5EF4-FFF2-40B4-BE49-F238E27FC236}">
                <a16:creationId xmlns:a16="http://schemas.microsoft.com/office/drawing/2014/main" id="{DEE20608-73CD-7987-E4AB-5C095FF0823C}"/>
              </a:ext>
            </a:extLst>
          </p:cNvPr>
          <p:cNvPicPr>
            <a:picLocks noChangeAspect="1"/>
          </p:cNvPicPr>
          <p:nvPr/>
        </p:nvPicPr>
        <p:blipFill>
          <a:blip r:embed="rId5"/>
          <a:stretch>
            <a:fillRect/>
          </a:stretch>
        </p:blipFill>
        <p:spPr>
          <a:xfrm rot="-2160000">
            <a:off x="244670" y="2736073"/>
            <a:ext cx="2323719" cy="1111187"/>
          </a:xfrm>
          <a:prstGeom prst="rect">
            <a:avLst/>
          </a:prstGeom>
        </p:spPr>
      </p:pic>
    </p:spTree>
    <p:extLst>
      <p:ext uri="{BB962C8B-B14F-4D97-AF65-F5344CB8AC3E}">
        <p14:creationId xmlns:p14="http://schemas.microsoft.com/office/powerpoint/2010/main" val="392504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89311-3322-E202-6F31-687950A8B9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D889B7-4AE1-2001-171E-0713D47BF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8D8B6B73-654E-BE59-2810-8964C027CE18}"/>
              </a:ext>
            </a:extLst>
          </p:cNvPr>
          <p:cNvSpPr txBox="1"/>
          <p:nvPr/>
        </p:nvSpPr>
        <p:spPr>
          <a:xfrm>
            <a:off x="296577" y="1257806"/>
            <a:ext cx="11597255" cy="1569660"/>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Consequences for policymakers											</a:t>
            </a:r>
          </a:p>
          <a:p>
            <a:r>
              <a:rPr lang="en-GB" sz="3200" dirty="0">
                <a:solidFill>
                  <a:srgbClr val="0D2E50"/>
                </a:solidFill>
                <a:latin typeface="Calibri" panose="020F0502020204030204" pitchFamily="34" charset="0"/>
                <a:ea typeface="Times New Roman" panose="02020603050405020304" pitchFamily="18" charset="0"/>
              </a:rPr>
              <a:t>					… complicating decision-making in real-time</a:t>
            </a:r>
            <a:endParaRPr lang="en-GB" sz="3200" dirty="0">
              <a:solidFill>
                <a:srgbClr val="0D2E50"/>
              </a:solidFill>
              <a:latin typeface="Calibri" panose="020F0502020204030204" pitchFamily="34" charset="0"/>
            </a:endParaRPr>
          </a:p>
          <a:p>
            <a:r>
              <a:rPr lang="en-GB" sz="3200" dirty="0">
                <a:solidFill>
                  <a:srgbClr val="0D2E50"/>
                </a:solidFill>
                <a:latin typeface="Calibri" panose="020F0502020204030204" pitchFamily="34" charset="0"/>
              </a:rPr>
              <a:t>										</a:t>
            </a:r>
            <a:endParaRPr lang="en-GB" sz="3200" dirty="0">
              <a:solidFill>
                <a:srgbClr val="0D2E50"/>
              </a:solidFill>
            </a:endParaRPr>
          </a:p>
        </p:txBody>
      </p:sp>
      <p:pic>
        <p:nvPicPr>
          <p:cNvPr id="5" name="Picture 4">
            <a:extLst>
              <a:ext uri="{FF2B5EF4-FFF2-40B4-BE49-F238E27FC236}">
                <a16:creationId xmlns:a16="http://schemas.microsoft.com/office/drawing/2014/main" id="{E4001D15-96E4-1639-0E47-1EC54E3BEEB0}"/>
              </a:ext>
            </a:extLst>
          </p:cNvPr>
          <p:cNvPicPr>
            <a:picLocks noChangeAspect="1"/>
          </p:cNvPicPr>
          <p:nvPr/>
        </p:nvPicPr>
        <p:blipFill>
          <a:blip r:embed="rId4"/>
          <a:stretch>
            <a:fillRect/>
          </a:stretch>
        </p:blipFill>
        <p:spPr>
          <a:xfrm>
            <a:off x="187199" y="2827466"/>
            <a:ext cx="5315760" cy="2435414"/>
          </a:xfrm>
          <a:prstGeom prst="rect">
            <a:avLst/>
          </a:prstGeom>
        </p:spPr>
      </p:pic>
      <p:pic>
        <p:nvPicPr>
          <p:cNvPr id="10" name="Picture 9">
            <a:extLst>
              <a:ext uri="{FF2B5EF4-FFF2-40B4-BE49-F238E27FC236}">
                <a16:creationId xmlns:a16="http://schemas.microsoft.com/office/drawing/2014/main" id="{5D6A044C-2518-C510-D105-70FC709DD704}"/>
              </a:ext>
            </a:extLst>
          </p:cNvPr>
          <p:cNvPicPr>
            <a:picLocks noChangeAspect="1"/>
          </p:cNvPicPr>
          <p:nvPr/>
        </p:nvPicPr>
        <p:blipFill>
          <a:blip r:embed="rId5"/>
          <a:stretch>
            <a:fillRect/>
          </a:stretch>
        </p:blipFill>
        <p:spPr>
          <a:xfrm>
            <a:off x="5704635" y="2827466"/>
            <a:ext cx="5551270" cy="2591024"/>
          </a:xfrm>
          <a:prstGeom prst="rect">
            <a:avLst/>
          </a:prstGeom>
        </p:spPr>
      </p:pic>
      <p:sp>
        <p:nvSpPr>
          <p:cNvPr id="11" name="TextBox 10">
            <a:extLst>
              <a:ext uri="{FF2B5EF4-FFF2-40B4-BE49-F238E27FC236}">
                <a16:creationId xmlns:a16="http://schemas.microsoft.com/office/drawing/2014/main" id="{6D7DCBA0-BB4B-1CA4-1482-8EAEB33AA988}"/>
              </a:ext>
            </a:extLst>
          </p:cNvPr>
          <p:cNvSpPr txBox="1"/>
          <p:nvPr/>
        </p:nvSpPr>
        <p:spPr>
          <a:xfrm>
            <a:off x="187199" y="6549777"/>
            <a:ext cx="11926143" cy="307777"/>
          </a:xfrm>
          <a:prstGeom prst="rect">
            <a:avLst/>
          </a:prstGeom>
          <a:noFill/>
        </p:spPr>
        <p:txBody>
          <a:bodyPr wrap="square" rtlCol="0">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Source: </a:t>
            </a:r>
            <a:r>
              <a:rPr lang="en-GB" sz="1400" i="1" dirty="0"/>
              <a:t>UK inflation: What's done and what's to come </a:t>
            </a:r>
            <a:r>
              <a:rPr lang="en-GB" sz="1400" dirty="0"/>
              <a:t>– speech by Jonathan Haskel given at King’s College London with the ESCoE, 8 July 2024.</a:t>
            </a:r>
          </a:p>
        </p:txBody>
      </p:sp>
      <p:sp>
        <p:nvSpPr>
          <p:cNvPr id="13" name="TextBox 12">
            <a:extLst>
              <a:ext uri="{FF2B5EF4-FFF2-40B4-BE49-F238E27FC236}">
                <a16:creationId xmlns:a16="http://schemas.microsoft.com/office/drawing/2014/main" id="{AE4C5515-5117-BD29-B850-CEB879B1915D}"/>
              </a:ext>
            </a:extLst>
          </p:cNvPr>
          <p:cNvSpPr txBox="1"/>
          <p:nvPr/>
        </p:nvSpPr>
        <p:spPr>
          <a:xfrm>
            <a:off x="54270" y="5423478"/>
            <a:ext cx="6096000" cy="1754326"/>
          </a:xfrm>
          <a:prstGeom prst="rect">
            <a:avLst/>
          </a:prstGeom>
          <a:noFill/>
        </p:spPr>
        <p:txBody>
          <a:bodyPr wrap="square">
            <a:spAutoFit/>
          </a:bodyPr>
          <a:lstStyle/>
          <a:p>
            <a:r>
              <a:rPr lang="en-GB" sz="1800" b="0" i="0" u="none" strike="noStrike" baseline="0" dirty="0">
                <a:latin typeface="CIDFont+F2"/>
              </a:rPr>
              <a:t>Travelling down an outwardly-shifted Beveridge curve (impaired matching between vacancies and unemployment)</a:t>
            </a:r>
          </a:p>
          <a:p>
            <a:r>
              <a:rPr lang="en-GB" dirty="0">
                <a:latin typeface="CIDFont+F2"/>
              </a:rPr>
              <a:t>		higher interest rates all else equal</a:t>
            </a:r>
          </a:p>
          <a:p>
            <a:r>
              <a:rPr lang="en-GB" dirty="0">
                <a:latin typeface="CIDFont+F2"/>
              </a:rPr>
              <a:t>			</a:t>
            </a:r>
          </a:p>
          <a:p>
            <a:endParaRPr lang="en-GB" dirty="0">
              <a:latin typeface="CIDFont+F2"/>
            </a:endParaRPr>
          </a:p>
          <a:p>
            <a:endParaRPr lang="en-GB" dirty="0"/>
          </a:p>
        </p:txBody>
      </p:sp>
      <p:sp>
        <p:nvSpPr>
          <p:cNvPr id="14" name="TextBox 13">
            <a:extLst>
              <a:ext uri="{FF2B5EF4-FFF2-40B4-BE49-F238E27FC236}">
                <a16:creationId xmlns:a16="http://schemas.microsoft.com/office/drawing/2014/main" id="{EA00C237-F2D4-0C01-E291-3641D09CC74B}"/>
              </a:ext>
            </a:extLst>
          </p:cNvPr>
          <p:cNvSpPr txBox="1"/>
          <p:nvPr/>
        </p:nvSpPr>
        <p:spPr>
          <a:xfrm>
            <a:off x="0" y="2495140"/>
            <a:ext cx="6109398" cy="338554"/>
          </a:xfrm>
          <a:prstGeom prst="rect">
            <a:avLst/>
          </a:prstGeom>
          <a:noFill/>
        </p:spPr>
        <p:txBody>
          <a:bodyPr wrap="square">
            <a:spAutoFit/>
          </a:bodyPr>
          <a:lstStyle/>
          <a:p>
            <a:r>
              <a:rPr lang="en-GB" sz="1600" dirty="0"/>
              <a:t>Data available at MPC meeting February 2024</a:t>
            </a:r>
          </a:p>
        </p:txBody>
      </p:sp>
      <p:sp>
        <p:nvSpPr>
          <p:cNvPr id="15" name="TextBox 14">
            <a:extLst>
              <a:ext uri="{FF2B5EF4-FFF2-40B4-BE49-F238E27FC236}">
                <a16:creationId xmlns:a16="http://schemas.microsoft.com/office/drawing/2014/main" id="{D4137BAB-60AE-6ED1-0E83-7025442EBE32}"/>
              </a:ext>
            </a:extLst>
          </p:cNvPr>
          <p:cNvSpPr txBox="1"/>
          <p:nvPr/>
        </p:nvSpPr>
        <p:spPr>
          <a:xfrm>
            <a:off x="5502959" y="2490152"/>
            <a:ext cx="6687453" cy="338554"/>
          </a:xfrm>
          <a:prstGeom prst="rect">
            <a:avLst/>
          </a:prstGeom>
          <a:noFill/>
        </p:spPr>
        <p:txBody>
          <a:bodyPr wrap="square">
            <a:spAutoFit/>
          </a:bodyPr>
          <a:lstStyle/>
          <a:p>
            <a:r>
              <a:rPr lang="en-GB" sz="1600" dirty="0"/>
              <a:t>Data available at MPC meeting March 2024 and comparison with earlier data</a:t>
            </a:r>
          </a:p>
        </p:txBody>
      </p:sp>
      <p:sp>
        <p:nvSpPr>
          <p:cNvPr id="16" name="Arrow: Right 15">
            <a:extLst>
              <a:ext uri="{FF2B5EF4-FFF2-40B4-BE49-F238E27FC236}">
                <a16:creationId xmlns:a16="http://schemas.microsoft.com/office/drawing/2014/main" id="{E2BD87BF-0998-6E6A-B32A-72D90EBAB5E0}"/>
              </a:ext>
            </a:extLst>
          </p:cNvPr>
          <p:cNvSpPr>
            <a:spLocks noChangeAspect="1"/>
          </p:cNvSpPr>
          <p:nvPr/>
        </p:nvSpPr>
        <p:spPr>
          <a:xfrm>
            <a:off x="452670" y="6019545"/>
            <a:ext cx="461810" cy="228048"/>
          </a:xfrm>
          <a:prstGeom prst="rightArrow">
            <a:avLst/>
          </a:prstGeom>
          <a:solidFill>
            <a:srgbClr val="0D2E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878FCD86-C0BD-A1D6-3FE3-ECBCA9D81830}"/>
              </a:ext>
            </a:extLst>
          </p:cNvPr>
          <p:cNvSpPr txBox="1"/>
          <p:nvPr/>
        </p:nvSpPr>
        <p:spPr>
          <a:xfrm>
            <a:off x="6095204" y="5418490"/>
            <a:ext cx="6096000" cy="1477328"/>
          </a:xfrm>
          <a:prstGeom prst="rect">
            <a:avLst/>
          </a:prstGeom>
          <a:noFill/>
        </p:spPr>
        <p:txBody>
          <a:bodyPr wrap="square">
            <a:spAutoFit/>
          </a:bodyPr>
          <a:lstStyle/>
          <a:p>
            <a:r>
              <a:rPr lang="en-GB" sz="1800" b="0" i="0" u="none" strike="noStrike" baseline="0" dirty="0">
                <a:latin typeface="CIDFont+F2"/>
              </a:rPr>
              <a:t>A strikingly different picture </a:t>
            </a:r>
            <a:r>
              <a:rPr lang="en-GB" dirty="0"/>
              <a:t>indicative of travelling down the steep portion of the pre-pandemic Beveridge curve</a:t>
            </a:r>
            <a:endParaRPr lang="en-GB" sz="1800" b="0" i="0" u="none" strike="noStrike" baseline="0" dirty="0">
              <a:latin typeface="CIDFont+F2"/>
            </a:endParaRPr>
          </a:p>
          <a:p>
            <a:r>
              <a:rPr lang="en-GB" dirty="0">
                <a:latin typeface="CIDFont+F2"/>
              </a:rPr>
              <a:t>		less hawkish stance</a:t>
            </a:r>
          </a:p>
          <a:p>
            <a:r>
              <a:rPr lang="en-GB" dirty="0">
                <a:latin typeface="CIDFont+F2"/>
              </a:rPr>
              <a:t>			</a:t>
            </a:r>
          </a:p>
          <a:p>
            <a:endParaRPr lang="en-GB" dirty="0"/>
          </a:p>
        </p:txBody>
      </p:sp>
      <p:sp>
        <p:nvSpPr>
          <p:cNvPr id="18" name="Arrow: Right 17">
            <a:extLst>
              <a:ext uri="{FF2B5EF4-FFF2-40B4-BE49-F238E27FC236}">
                <a16:creationId xmlns:a16="http://schemas.microsoft.com/office/drawing/2014/main" id="{94401AF6-E5FB-D0E2-0C9B-6754EC3E827F}"/>
              </a:ext>
            </a:extLst>
          </p:cNvPr>
          <p:cNvSpPr>
            <a:spLocks noChangeAspect="1"/>
          </p:cNvSpPr>
          <p:nvPr/>
        </p:nvSpPr>
        <p:spPr>
          <a:xfrm>
            <a:off x="6534476" y="6047282"/>
            <a:ext cx="461810" cy="228048"/>
          </a:xfrm>
          <a:prstGeom prst="rightArrow">
            <a:avLst/>
          </a:prstGeom>
          <a:solidFill>
            <a:srgbClr val="0D2E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4157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92088-064C-DAF8-CF15-AD5A356CEB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D0158B-D116-BFE6-CB2F-C6A883BFA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BB111359-6D0E-63CE-E2A5-AD6F7BD0E15B}"/>
              </a:ext>
            </a:extLst>
          </p:cNvPr>
          <p:cNvSpPr txBox="1"/>
          <p:nvPr/>
        </p:nvSpPr>
        <p:spPr>
          <a:xfrm>
            <a:off x="296577" y="1257806"/>
            <a:ext cx="11597255" cy="1569660"/>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Quantifiable value of accurate and timely economic statistics		</a:t>
            </a:r>
          </a:p>
          <a:p>
            <a:r>
              <a:rPr lang="en-GB" sz="3200" dirty="0">
                <a:solidFill>
                  <a:srgbClr val="0D2E50"/>
                </a:solidFill>
                <a:latin typeface="Calibri" panose="020F0502020204030204" pitchFamily="34" charset="0"/>
                <a:ea typeface="Times New Roman" panose="02020603050405020304" pitchFamily="18" charset="0"/>
              </a:rPr>
              <a:t>														… from incidences like this</a:t>
            </a:r>
            <a:endParaRPr lang="en-GB" sz="3200" dirty="0">
              <a:solidFill>
                <a:srgbClr val="0D2E50"/>
              </a:solidFill>
              <a:latin typeface="Calibri" panose="020F0502020204030204" pitchFamily="34" charset="0"/>
            </a:endParaRPr>
          </a:p>
          <a:p>
            <a:r>
              <a:rPr lang="en-GB" sz="3200" dirty="0">
                <a:solidFill>
                  <a:srgbClr val="0D2E50"/>
                </a:solidFill>
                <a:latin typeface="Calibri" panose="020F0502020204030204" pitchFamily="34" charset="0"/>
              </a:rPr>
              <a:t>										</a:t>
            </a:r>
            <a:endParaRPr lang="en-GB" sz="3200" dirty="0">
              <a:solidFill>
                <a:srgbClr val="0D2E50"/>
              </a:solidFill>
            </a:endParaRPr>
          </a:p>
        </p:txBody>
      </p:sp>
      <p:pic>
        <p:nvPicPr>
          <p:cNvPr id="2" name="Picture 4">
            <a:extLst>
              <a:ext uri="{FF2B5EF4-FFF2-40B4-BE49-F238E27FC236}">
                <a16:creationId xmlns:a16="http://schemas.microsoft.com/office/drawing/2014/main" id="{0165D37A-5CCA-2FD2-0AB1-95E4678D7E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650" y="2713798"/>
            <a:ext cx="4887468" cy="263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237F6F8E-B2D9-7F8B-9DB0-FBE816F7D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98" y="2758741"/>
            <a:ext cx="493776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5D582BE-0EF4-BE7C-D532-B6057A36E0E0}"/>
              </a:ext>
            </a:extLst>
          </p:cNvPr>
          <p:cNvSpPr txBox="1"/>
          <p:nvPr/>
        </p:nvSpPr>
        <p:spPr>
          <a:xfrm>
            <a:off x="6213096" y="2488912"/>
            <a:ext cx="5184576" cy="338554"/>
          </a:xfrm>
          <a:prstGeom prst="rect">
            <a:avLst/>
          </a:prstGeom>
          <a:noFill/>
        </p:spPr>
        <p:txBody>
          <a:bodyPr wrap="square" rtlCol="0">
            <a:spAutoFit/>
          </a:bodyPr>
          <a:lstStyle/>
          <a:p>
            <a:r>
              <a:rPr lang="en-GB" sz="1600" dirty="0"/>
              <a:t>Bank Rate during the Great Recession</a:t>
            </a:r>
          </a:p>
        </p:txBody>
      </p:sp>
      <p:sp>
        <p:nvSpPr>
          <p:cNvPr id="10" name="TextBox 9">
            <a:extLst>
              <a:ext uri="{FF2B5EF4-FFF2-40B4-BE49-F238E27FC236}">
                <a16:creationId xmlns:a16="http://schemas.microsoft.com/office/drawing/2014/main" id="{2B5BCF2C-10DB-FC18-73EF-190059CE1512}"/>
              </a:ext>
            </a:extLst>
          </p:cNvPr>
          <p:cNvSpPr txBox="1"/>
          <p:nvPr/>
        </p:nvSpPr>
        <p:spPr>
          <a:xfrm>
            <a:off x="383806" y="2488912"/>
            <a:ext cx="5184576" cy="338554"/>
          </a:xfrm>
          <a:prstGeom prst="rect">
            <a:avLst/>
          </a:prstGeom>
          <a:noFill/>
        </p:spPr>
        <p:txBody>
          <a:bodyPr wrap="square" rtlCol="0">
            <a:spAutoFit/>
          </a:bodyPr>
          <a:lstStyle/>
          <a:p>
            <a:r>
              <a:rPr lang="en-GB" sz="1600" dirty="0"/>
              <a:t>GDP during the Great Recession</a:t>
            </a:r>
          </a:p>
        </p:txBody>
      </p:sp>
      <p:sp>
        <p:nvSpPr>
          <p:cNvPr id="12" name="TextBox 11">
            <a:extLst>
              <a:ext uri="{FF2B5EF4-FFF2-40B4-BE49-F238E27FC236}">
                <a16:creationId xmlns:a16="http://schemas.microsoft.com/office/drawing/2014/main" id="{28E17430-DC3D-2D49-C98A-3DC98E4DF184}"/>
              </a:ext>
            </a:extLst>
          </p:cNvPr>
          <p:cNvSpPr txBox="1"/>
          <p:nvPr/>
        </p:nvSpPr>
        <p:spPr>
          <a:xfrm>
            <a:off x="296577" y="5743195"/>
            <a:ext cx="11433307" cy="1077218"/>
          </a:xfrm>
          <a:prstGeom prst="rect">
            <a:avLst/>
          </a:prstGeom>
          <a:noFill/>
        </p:spPr>
        <p:txBody>
          <a:bodyPr wrap="square">
            <a:spAutoFit/>
          </a:bodyPr>
          <a:lstStyle/>
          <a:p>
            <a:r>
              <a:rPr lang="en-GB" sz="1600" dirty="0">
                <a:solidFill>
                  <a:srgbClr val="000000"/>
                </a:solidFill>
                <a:latin typeface="Calibri" panose="020F0502020204030204" pitchFamily="34" charset="0"/>
              </a:rPr>
              <a:t>“R</a:t>
            </a:r>
            <a:r>
              <a:rPr lang="en-GB" sz="1600" b="0" i="0" u="none" strike="noStrike" baseline="0" dirty="0">
                <a:solidFill>
                  <a:srgbClr val="000000"/>
                </a:solidFill>
                <a:latin typeface="Calibri" panose="020F0502020204030204" pitchFamily="34" charset="0"/>
              </a:rPr>
              <a:t>eal GDP would have been 0.8 per cent higher and 150,000 more people would have been employed during the Global Financial Crisis because the Monetary Policy Committee would, as modelled, have lowered Bank Rate quicker. What’s more, nominal GDP would have been some £12 billion larger.”   </a:t>
            </a:r>
          </a:p>
          <a:p>
            <a:r>
              <a:rPr lang="en-GB" sz="1600" dirty="0">
                <a:solidFill>
                  <a:srgbClr val="000000"/>
                </a:solidFill>
                <a:latin typeface="Calibri" panose="020F0502020204030204" pitchFamily="34" charset="0"/>
              </a:rPr>
              <a:t>						</a:t>
            </a:r>
            <a:r>
              <a:rPr lang="en-GB" sz="1400" b="0" i="0" u="none" strike="noStrike" baseline="0" dirty="0">
                <a:solidFill>
                  <a:srgbClr val="000000"/>
                </a:solidFill>
                <a:latin typeface="Calibri" panose="020F0502020204030204" pitchFamily="34" charset="0"/>
              </a:rPr>
              <a:t>illustrative example from Kara &amp; Lennard (2020) “Valuing Economic Statistics: A Case Study”, ESCoE OP 02</a:t>
            </a:r>
            <a:endParaRPr lang="en-GB" sz="1400" dirty="0"/>
          </a:p>
        </p:txBody>
      </p:sp>
    </p:spTree>
    <p:extLst>
      <p:ext uri="{BB962C8B-B14F-4D97-AF65-F5344CB8AC3E}">
        <p14:creationId xmlns:p14="http://schemas.microsoft.com/office/powerpoint/2010/main" val="153358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F211-D274-79B6-1A6B-AF0A6BF221D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88DA26-2788-FD08-2580-CF00D952F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0413" cy="1092058"/>
          </a:xfrm>
          <a:prstGeom prst="rect">
            <a:avLst/>
          </a:prstGeom>
        </p:spPr>
      </p:pic>
      <p:sp>
        <p:nvSpPr>
          <p:cNvPr id="9" name="TextBox 8">
            <a:extLst>
              <a:ext uri="{FF2B5EF4-FFF2-40B4-BE49-F238E27FC236}">
                <a16:creationId xmlns:a16="http://schemas.microsoft.com/office/drawing/2014/main" id="{532926C1-1BCA-0418-C828-E74C9F4F34EE}"/>
              </a:ext>
            </a:extLst>
          </p:cNvPr>
          <p:cNvSpPr txBox="1"/>
          <p:nvPr/>
        </p:nvSpPr>
        <p:spPr>
          <a:xfrm>
            <a:off x="296577" y="1092504"/>
            <a:ext cx="11597255" cy="1569660"/>
          </a:xfrm>
          <a:prstGeom prst="rect">
            <a:avLst/>
          </a:prstGeom>
          <a:noFill/>
        </p:spPr>
        <p:txBody>
          <a:bodyPr wrap="square" rtlCol="0">
            <a:spAutoFit/>
          </a:bodyPr>
          <a:lstStyle/>
          <a:p>
            <a:r>
              <a:rPr lang="en-GB" sz="3200" dirty="0">
                <a:solidFill>
                  <a:srgbClr val="0D2E50"/>
                </a:solidFill>
                <a:latin typeface="Calibri" panose="020F0502020204030204" pitchFamily="34" charset="0"/>
                <a:ea typeface="Times New Roman" panose="02020603050405020304" pitchFamily="18" charset="0"/>
              </a:rPr>
              <a:t>An environment for continuous improvement </a:t>
            </a:r>
          </a:p>
          <a:p>
            <a:r>
              <a:rPr lang="en-GB" sz="3200" dirty="0">
                <a:solidFill>
                  <a:srgbClr val="0D2E50"/>
                </a:solidFill>
                <a:latin typeface="Calibri" panose="020F0502020204030204" pitchFamily="34" charset="0"/>
                <a:ea typeface="Times New Roman" panose="02020603050405020304" pitchFamily="18" charset="0"/>
              </a:rPr>
              <a:t>												… some ingredients</a:t>
            </a:r>
            <a:endParaRPr lang="en-GB" sz="3200" dirty="0">
              <a:solidFill>
                <a:srgbClr val="0D2E50"/>
              </a:solidFill>
              <a:latin typeface="Calibri" panose="020F0502020204030204" pitchFamily="34" charset="0"/>
            </a:endParaRPr>
          </a:p>
          <a:p>
            <a:r>
              <a:rPr lang="en-GB" sz="3200" dirty="0">
                <a:solidFill>
                  <a:srgbClr val="0D2E50"/>
                </a:solidFill>
                <a:latin typeface="Calibri" panose="020F0502020204030204" pitchFamily="34" charset="0"/>
              </a:rPr>
              <a:t>										</a:t>
            </a:r>
            <a:endParaRPr lang="en-GB" sz="3200" dirty="0">
              <a:solidFill>
                <a:srgbClr val="0D2E50"/>
              </a:solidFill>
            </a:endParaRPr>
          </a:p>
        </p:txBody>
      </p:sp>
      <p:pic>
        <p:nvPicPr>
          <p:cNvPr id="5" name="Picture 4">
            <a:extLst>
              <a:ext uri="{FF2B5EF4-FFF2-40B4-BE49-F238E27FC236}">
                <a16:creationId xmlns:a16="http://schemas.microsoft.com/office/drawing/2014/main" id="{7C39031C-1555-65A3-D44C-98FAF8AC5C66}"/>
              </a:ext>
            </a:extLst>
          </p:cNvPr>
          <p:cNvPicPr>
            <a:picLocks noChangeAspect="1"/>
          </p:cNvPicPr>
          <p:nvPr/>
        </p:nvPicPr>
        <p:blipFill>
          <a:blip r:embed="rId4"/>
          <a:stretch>
            <a:fillRect/>
          </a:stretch>
        </p:blipFill>
        <p:spPr>
          <a:xfrm>
            <a:off x="110133" y="3685894"/>
            <a:ext cx="3090386" cy="3043238"/>
          </a:xfrm>
          <a:prstGeom prst="rect">
            <a:avLst/>
          </a:prstGeom>
          <a:ln>
            <a:solidFill>
              <a:schemeClr val="accent1">
                <a:shade val="15000"/>
              </a:schemeClr>
            </a:solidFill>
          </a:ln>
        </p:spPr>
      </p:pic>
      <p:sp>
        <p:nvSpPr>
          <p:cNvPr id="7" name="Speech Bubble: Rectangle with Corners Rounded 6">
            <a:extLst>
              <a:ext uri="{FF2B5EF4-FFF2-40B4-BE49-F238E27FC236}">
                <a16:creationId xmlns:a16="http://schemas.microsoft.com/office/drawing/2014/main" id="{473F83D6-247C-F19E-7089-341870B91263}"/>
              </a:ext>
            </a:extLst>
          </p:cNvPr>
          <p:cNvSpPr/>
          <p:nvPr/>
        </p:nvSpPr>
        <p:spPr>
          <a:xfrm>
            <a:off x="3677597" y="2662164"/>
            <a:ext cx="3233410" cy="1205681"/>
          </a:xfrm>
          <a:prstGeom prst="wedgeRoundRectCallout">
            <a:avLst/>
          </a:prstGeom>
          <a:noFill/>
          <a:ln>
            <a:solidFill>
              <a:srgbClr val="0D2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with Corners Rounded 7">
            <a:extLst>
              <a:ext uri="{FF2B5EF4-FFF2-40B4-BE49-F238E27FC236}">
                <a16:creationId xmlns:a16="http://schemas.microsoft.com/office/drawing/2014/main" id="{1DCB6A58-5411-1D1F-CA36-7870B2684E38}"/>
              </a:ext>
            </a:extLst>
          </p:cNvPr>
          <p:cNvSpPr/>
          <p:nvPr/>
        </p:nvSpPr>
        <p:spPr>
          <a:xfrm>
            <a:off x="4456162" y="4604672"/>
            <a:ext cx="3090385" cy="1160824"/>
          </a:xfrm>
          <a:prstGeom prst="wedgeRoundRectCallout">
            <a:avLst/>
          </a:prstGeom>
          <a:noFill/>
          <a:ln>
            <a:solidFill>
              <a:srgbClr val="0D2E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peech Bubble: Rectangle with Corners Rounded 9">
            <a:extLst>
              <a:ext uri="{FF2B5EF4-FFF2-40B4-BE49-F238E27FC236}">
                <a16:creationId xmlns:a16="http://schemas.microsoft.com/office/drawing/2014/main" id="{1A7036C1-C182-A8EC-2E76-99DE84219924}"/>
              </a:ext>
            </a:extLst>
          </p:cNvPr>
          <p:cNvSpPr/>
          <p:nvPr/>
        </p:nvSpPr>
        <p:spPr>
          <a:xfrm>
            <a:off x="8244627" y="3028336"/>
            <a:ext cx="3554083" cy="2169268"/>
          </a:xfrm>
          <a:prstGeom prst="wedgeRoundRectCallout">
            <a:avLst/>
          </a:prstGeom>
          <a:noFill/>
          <a:ln>
            <a:solidFill>
              <a:srgbClr val="B60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B60056"/>
              </a:solidFill>
            </a:endParaRPr>
          </a:p>
        </p:txBody>
      </p:sp>
      <p:sp>
        <p:nvSpPr>
          <p:cNvPr id="11" name="TextBox 10">
            <a:extLst>
              <a:ext uri="{FF2B5EF4-FFF2-40B4-BE49-F238E27FC236}">
                <a16:creationId xmlns:a16="http://schemas.microsoft.com/office/drawing/2014/main" id="{4BFDA575-CFBA-91D9-8374-67A109493004}"/>
              </a:ext>
            </a:extLst>
          </p:cNvPr>
          <p:cNvSpPr txBox="1"/>
          <p:nvPr/>
        </p:nvSpPr>
        <p:spPr>
          <a:xfrm>
            <a:off x="3828280" y="2851264"/>
            <a:ext cx="2932043" cy="923330"/>
          </a:xfrm>
          <a:prstGeom prst="rect">
            <a:avLst/>
          </a:prstGeom>
          <a:noFill/>
        </p:spPr>
        <p:txBody>
          <a:bodyPr wrap="square" rtlCol="0">
            <a:spAutoFit/>
          </a:bodyPr>
          <a:lstStyle/>
          <a:p>
            <a:pPr marL="285750" indent="-285750">
              <a:buFont typeface="Arial" panose="020B0604020202020204" pitchFamily="34" charset="0"/>
              <a:buChar char="•"/>
            </a:pPr>
            <a:r>
              <a:rPr lang="en-GB" dirty="0"/>
              <a:t>Resourcing</a:t>
            </a:r>
          </a:p>
          <a:p>
            <a:pPr marL="285750" indent="-285750">
              <a:buFont typeface="Arial" panose="020B0604020202020204" pitchFamily="34" charset="0"/>
              <a:buChar char="•"/>
            </a:pPr>
            <a:r>
              <a:rPr lang="en-GB" dirty="0"/>
              <a:t>Data sharing </a:t>
            </a:r>
          </a:p>
          <a:p>
            <a:pPr marL="285750" indent="-285750">
              <a:buFont typeface="Arial" panose="020B0604020202020204" pitchFamily="34" charset="0"/>
              <a:buChar char="•"/>
            </a:pPr>
            <a:r>
              <a:rPr lang="en-GB" dirty="0"/>
              <a:t>Technology improvements</a:t>
            </a:r>
          </a:p>
        </p:txBody>
      </p:sp>
      <p:sp>
        <p:nvSpPr>
          <p:cNvPr id="12" name="TextBox 11">
            <a:extLst>
              <a:ext uri="{FF2B5EF4-FFF2-40B4-BE49-F238E27FC236}">
                <a16:creationId xmlns:a16="http://schemas.microsoft.com/office/drawing/2014/main" id="{9BFE363C-0264-9F65-0E9D-000B4790D15F}"/>
              </a:ext>
            </a:extLst>
          </p:cNvPr>
          <p:cNvSpPr txBox="1"/>
          <p:nvPr/>
        </p:nvSpPr>
        <p:spPr>
          <a:xfrm>
            <a:off x="4534139" y="4735938"/>
            <a:ext cx="2932043" cy="923330"/>
          </a:xfrm>
          <a:prstGeom prst="rect">
            <a:avLst/>
          </a:prstGeom>
          <a:noFill/>
        </p:spPr>
        <p:txBody>
          <a:bodyPr wrap="square" rtlCol="0">
            <a:spAutoFit/>
          </a:bodyPr>
          <a:lstStyle/>
          <a:p>
            <a:pPr marL="285750" indent="-285750">
              <a:buFont typeface="Arial" panose="020B0604020202020204" pitchFamily="34" charset="0"/>
              <a:buChar char="•"/>
            </a:pPr>
            <a:r>
              <a:rPr lang="en-GB" dirty="0"/>
              <a:t>Culture of curiosity</a:t>
            </a:r>
          </a:p>
          <a:p>
            <a:pPr marL="285750" indent="-285750">
              <a:buFont typeface="Arial" panose="020B0604020202020204" pitchFamily="34" charset="0"/>
              <a:buChar char="•"/>
            </a:pPr>
            <a:r>
              <a:rPr lang="en-GB" dirty="0"/>
              <a:t>Collaboration with academia</a:t>
            </a:r>
          </a:p>
        </p:txBody>
      </p:sp>
      <p:sp>
        <p:nvSpPr>
          <p:cNvPr id="13" name="TextBox 12">
            <a:extLst>
              <a:ext uri="{FF2B5EF4-FFF2-40B4-BE49-F238E27FC236}">
                <a16:creationId xmlns:a16="http://schemas.microsoft.com/office/drawing/2014/main" id="{118CBB71-BFB3-673F-B81C-88F5AD91996F}"/>
              </a:ext>
            </a:extLst>
          </p:cNvPr>
          <p:cNvSpPr txBox="1"/>
          <p:nvPr/>
        </p:nvSpPr>
        <p:spPr>
          <a:xfrm>
            <a:off x="8375645" y="3551344"/>
            <a:ext cx="3305077"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B60056"/>
                </a:solidFill>
              </a:rPr>
              <a:t>Revisions or updates?</a:t>
            </a:r>
          </a:p>
          <a:p>
            <a:endParaRPr lang="en-GB" b="1" dirty="0">
              <a:solidFill>
                <a:srgbClr val="B60056"/>
              </a:solidFill>
            </a:endParaRPr>
          </a:p>
          <a:p>
            <a:pPr marL="285750" indent="-285750">
              <a:buFont typeface="Arial" panose="020B0604020202020204" pitchFamily="34" charset="0"/>
              <a:buChar char="•"/>
            </a:pPr>
            <a:r>
              <a:rPr lang="en-GB" b="1" dirty="0">
                <a:solidFill>
                  <a:srgbClr val="B60056"/>
                </a:solidFill>
              </a:rPr>
              <a:t>Fixing mistakes or continuous improvement?</a:t>
            </a:r>
          </a:p>
        </p:txBody>
      </p:sp>
    </p:spTree>
    <p:extLst>
      <p:ext uri="{BB962C8B-B14F-4D97-AF65-F5344CB8AC3E}">
        <p14:creationId xmlns:p14="http://schemas.microsoft.com/office/powerpoint/2010/main" val="96348272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1F1CD928AE334690EE888090744727" ma:contentTypeVersion="12" ma:contentTypeDescription="Create a new document." ma:contentTypeScope="" ma:versionID="2d4f1f255bc7876807b4746bd5690397">
  <xsd:schema xmlns:xsd="http://www.w3.org/2001/XMLSchema" xmlns:xs="http://www.w3.org/2001/XMLSchema" xmlns:p="http://schemas.microsoft.com/office/2006/metadata/properties" xmlns:ns2="53762cbe-14ae-493f-8192-d2aae43fceb3" xmlns:ns3="f7114dc9-3656-4078-9b02-d3edc6607efc" targetNamespace="http://schemas.microsoft.com/office/2006/metadata/properties" ma:root="true" ma:fieldsID="bea4f4d75dce793b4d5b0bc35f199b50" ns2:_="" ns3:_="">
    <xsd:import namespace="53762cbe-14ae-493f-8192-d2aae43fceb3"/>
    <xsd:import namespace="f7114dc9-3656-4078-9b02-d3edc6607e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62cbe-14ae-493f-8192-d2aae43fce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114dc9-3656-4078-9b02-d3edc6607ef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0554822-39a4-4dd2-8a59-1eed9d9cc9e7}" ma:internalName="TaxCatchAll" ma:showField="CatchAllData" ma:web="f7114dc9-3656-4078-9b02-d3edc6607e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7114dc9-3656-4078-9b02-d3edc6607efc" xsi:nil="true"/>
    <lcf76f155ced4ddcb4097134ff3c332f xmlns="53762cbe-14ae-493f-8192-d2aae43fce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70D892-AB14-4755-8997-9B87DB1550F6}">
  <ds:schemaRefs>
    <ds:schemaRef ds:uri="http://schemas.microsoft.com/sharepoint/v3/contenttype/forms"/>
  </ds:schemaRefs>
</ds:datastoreItem>
</file>

<file path=customXml/itemProps2.xml><?xml version="1.0" encoding="utf-8"?>
<ds:datastoreItem xmlns:ds="http://schemas.openxmlformats.org/officeDocument/2006/customXml" ds:itemID="{E0491E56-B710-49F8-A9F9-06A99BB7D6BD}">
  <ds:schemaRefs>
    <ds:schemaRef ds:uri="53762cbe-14ae-493f-8192-d2aae43fceb3"/>
    <ds:schemaRef ds:uri="f7114dc9-3656-4078-9b02-d3edc6607e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BC606F-D96C-4D55-8E92-CA2AF9A974FA}">
  <ds:schemaRefs>
    <ds:schemaRef ds:uri="http://purl.org/dc/dcmitype/"/>
    <ds:schemaRef ds:uri="http://schemas.microsoft.com/office/2006/metadata/properties"/>
    <ds:schemaRef ds:uri="http://purl.org/dc/elements/1.1/"/>
    <ds:schemaRef ds:uri="53762cbe-14ae-493f-8192-d2aae43fceb3"/>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f7114dc9-3656-4078-9b02-d3edc6607ef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4909</TotalTime>
  <Words>899</Words>
  <Application>Microsoft Office PowerPoint</Application>
  <PresentationFormat>Custom</PresentationFormat>
  <Paragraphs>101</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CIDFont+F2</vt:lpstr>
      <vt:lpstr>Times New Roman</vt:lpstr>
      <vt:lpstr>Office 2013 - 2022 Theme</vt:lpstr>
      <vt:lpstr>ADVANCING ECONOMIC MEASUREMENT: LESSONS FROM RECENT UK EXPERIENCE  Rebecca Riley (King’s College London and ESCoE)   NBER Advancing Economic Measurement, Fall 2025 November 13, 2025 Washington, DC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Robert Shannon</cp:lastModifiedBy>
  <cp:revision>7</cp:revision>
  <dcterms:created xsi:type="dcterms:W3CDTF">2018-08-27T19:35:56Z</dcterms:created>
  <dcterms:modified xsi:type="dcterms:W3CDTF">2025-11-14T21:04:52Z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0x010100B31F1CD928AE334690EE888090744727</vt:lpwstr>
  </property>
</Properties>
</file>