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9"/>
  </p:notesMasterIdLst>
  <p:sldIdLst>
    <p:sldId id="256" r:id="rId2"/>
    <p:sldId id="302" r:id="rId3"/>
    <p:sldId id="308" r:id="rId4"/>
    <p:sldId id="304" r:id="rId5"/>
    <p:sldId id="307" r:id="rId6"/>
    <p:sldId id="305" r:id="rId7"/>
    <p:sldId id="30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86449" autoAdjust="0"/>
  </p:normalViewPr>
  <p:slideViewPr>
    <p:cSldViewPr>
      <p:cViewPr varScale="1">
        <p:scale>
          <a:sx n="98" d="100"/>
          <a:sy n="98" d="100"/>
        </p:scale>
        <p:origin x="190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FB121-02D5-4C1D-99B8-718930BC14C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76A04-5259-4440-9E68-9A44C8E5A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39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E76A04-5259-4440-9E68-9A44C8E5A6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66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1FD0265-FFC4-4C33-B54E-947200BE9EBC}" type="datetime1">
              <a:rPr lang="en-US" smtClean="0"/>
              <a:t>11/17/2025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F9CBE-0144-4CD1-8520-2CD14C4003CE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C62F-5CA4-43DF-A245-9D820998F31A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3D3-A883-4D0E-8C55-E76DD1551266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984FC0D-B037-4DC6-8567-2BDC9E98DC4B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7764C-5137-49F1-8E4C-43EAE71E548A}" type="datetime1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DE224-8906-4521-A50B-9E685E4EBA4F}" type="datetime1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9367E-C9C7-4F79-B9BB-F75A778EF544}" type="datetime1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1EC2-830F-4AB2-8ED8-9E9C2D48FACB}" type="datetime1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2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517C-C0F3-49AF-9572-D85877895244}" type="datetime1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DB6B-1F85-4F2B-A8B1-C06BF42C4A7B}" type="datetime1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source: U.S. Census Bureau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3676786-46F7-4CF9-AD60-3F1DB9D5525D}" type="datetime1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data source: U.S. Census Bureau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5AB6E63-BBD1-4493-9C90-E68B71538CEA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Special Challenges of Measuring Output: Blending and Coordination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Jed Kolko, PIIE and JPMCI (but these are personal views only)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00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A7000-0B18-09DB-4FE9-61CE948D0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Punchline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9AB579-6D4D-5186-0A18-CF76E2A5A21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The private sector can fill gaps </a:t>
            </a:r>
          </a:p>
          <a:p>
            <a:pPr marL="0" indent="0" algn="ctr">
              <a:buNone/>
            </a:pPr>
            <a:r>
              <a:rPr lang="en-US" sz="3600" dirty="0"/>
              <a:t>in official statistics </a:t>
            </a:r>
          </a:p>
          <a:p>
            <a:pPr marL="0" indent="0" algn="ctr">
              <a:buNone/>
            </a:pPr>
            <a:r>
              <a:rPr lang="en-US" sz="3600" dirty="0"/>
              <a:t>for </a:t>
            </a:r>
            <a:r>
              <a:rPr lang="en-US" sz="3600" u="sng" dirty="0"/>
              <a:t>single-origin</a:t>
            </a:r>
            <a:r>
              <a:rPr lang="en-US" sz="3600" dirty="0"/>
              <a:t> data products</a:t>
            </a:r>
          </a:p>
          <a:p>
            <a:pPr marL="0" indent="0" algn="ctr">
              <a:buNone/>
            </a:pPr>
            <a:r>
              <a:rPr lang="en-US" sz="3600" dirty="0"/>
              <a:t> </a:t>
            </a:r>
          </a:p>
          <a:p>
            <a:pPr marL="0" indent="0" algn="ctr">
              <a:buNone/>
            </a:pPr>
            <a:r>
              <a:rPr lang="en-US" sz="3600" dirty="0"/>
              <a:t>but not 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u="sng" dirty="0"/>
              <a:t>blended</a:t>
            </a:r>
            <a:r>
              <a:rPr lang="en-US" sz="3600" dirty="0"/>
              <a:t> data products </a:t>
            </a:r>
          </a:p>
          <a:p>
            <a:pPr marL="0" indent="0" algn="ctr">
              <a:buNone/>
            </a:pPr>
            <a:r>
              <a:rPr lang="en-US" sz="3600" dirty="0"/>
              <a:t>or </a:t>
            </a:r>
            <a:r>
              <a:rPr lang="en-US" sz="3600" u="sng" dirty="0"/>
              <a:t>coordination</a:t>
            </a:r>
            <a:r>
              <a:rPr lang="en-US" sz="3600" dirty="0"/>
              <a:t> activities</a:t>
            </a:r>
          </a:p>
        </p:txBody>
      </p:sp>
    </p:spTree>
    <p:extLst>
      <p:ext uri="{BB962C8B-B14F-4D97-AF65-F5344CB8AC3E}">
        <p14:creationId xmlns:p14="http://schemas.microsoft.com/office/powerpoint/2010/main" val="29762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B6A54B0-390F-2B75-A55C-3BB48FEC3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Single-origin vs blended data products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84F43FCF-3457-2AA0-D52B-20851FA78BC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20669470"/>
              </p:ext>
            </p:extLst>
          </p:nvPr>
        </p:nvGraphicFramePr>
        <p:xfrm>
          <a:off x="457200" y="1219200"/>
          <a:ext cx="8229600" cy="3962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83683791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69838258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69883963"/>
                    </a:ext>
                  </a:extLst>
                </a:gridCol>
              </a:tblGrid>
              <a:tr h="614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Single-origin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Blended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663261"/>
                  </a:ext>
                </a:extLst>
              </a:tr>
              <a:tr h="837068">
                <a:tc>
                  <a:txBody>
                    <a:bodyPr/>
                    <a:lstStyle/>
                    <a:p>
                      <a:r>
                        <a:rPr lang="en-US" i="1" dirty="0"/>
                        <a:t>Ingredient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 primary survey or dataset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Multiple inputs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315363"/>
                  </a:ext>
                </a:extLst>
              </a:tr>
              <a:tr h="837068">
                <a:tc>
                  <a:txBody>
                    <a:bodyPr/>
                    <a:lstStyle/>
                    <a:p>
                      <a:r>
                        <a:rPr lang="en-US" i="1" dirty="0"/>
                        <a:t>Examples*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Each half of jobs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GDP</a:t>
                      </a:r>
                    </a:p>
                    <a:p>
                      <a:r>
                        <a:rPr lang="en-US" dirty="0"/>
                        <a:t>Price indices (CPI and PCE)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591894"/>
                  </a:ext>
                </a:extLst>
              </a:tr>
              <a:tr h="837068">
                <a:tc>
                  <a:txBody>
                    <a:bodyPr/>
                    <a:lstStyle/>
                    <a:p>
                      <a:r>
                        <a:rPr lang="en-US" i="1" dirty="0"/>
                        <a:t>Agency with leading expertise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Census and BLS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720381"/>
                  </a:ext>
                </a:extLst>
              </a:tr>
              <a:tr h="837068">
                <a:tc>
                  <a:txBody>
                    <a:bodyPr/>
                    <a:lstStyle/>
                    <a:p>
                      <a:r>
                        <a:rPr lang="en-US" i="1" dirty="0"/>
                        <a:t>My preferred skills metaphor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Farming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Cooking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845036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9BDAF56-B701-5130-A63D-51F7AD5B9FFE}"/>
              </a:ext>
            </a:extLst>
          </p:cNvPr>
          <p:cNvSpPr txBox="1"/>
          <p:nvPr/>
        </p:nvSpPr>
        <p:spPr>
          <a:xfrm>
            <a:off x="3806938" y="5791200"/>
            <a:ext cx="4879862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/>
              <a:t>* Single-origin vs blended is continuous not binary</a:t>
            </a:r>
          </a:p>
        </p:txBody>
      </p:sp>
    </p:spTree>
    <p:extLst>
      <p:ext uri="{BB962C8B-B14F-4D97-AF65-F5344CB8AC3E}">
        <p14:creationId xmlns:p14="http://schemas.microsoft.com/office/powerpoint/2010/main" val="3416923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55C4C30-25C9-EB55-8919-C6B06A8F2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GDP: the ultimate blended data product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02CD0-AD01-88D1-83E4-3438773DF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BEA NIPA handbook, chapter 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401885-193F-8327-1A72-DB8FD742D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41069"/>
            <a:ext cx="8240275" cy="491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403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AA22E-84A4-DB03-2418-8C405903D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statistical coordination activities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6501F6-A361-D39A-7B9F-2FA62A8D37B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Taxonomies and definitions</a:t>
            </a:r>
          </a:p>
          <a:p>
            <a:pPr lvl="1"/>
            <a:r>
              <a:rPr lang="en-US" dirty="0"/>
              <a:t>Geography</a:t>
            </a:r>
          </a:p>
          <a:p>
            <a:pPr lvl="1"/>
            <a:r>
              <a:rPr lang="en-US" dirty="0"/>
              <a:t>Industry and occupation</a:t>
            </a:r>
          </a:p>
          <a:p>
            <a:pPr lvl="1"/>
            <a:r>
              <a:rPr lang="en-US" dirty="0"/>
              <a:t>Race and ethnicity</a:t>
            </a:r>
          </a:p>
          <a:p>
            <a:r>
              <a:rPr lang="en-US" dirty="0"/>
              <a:t>Accounting harmonization (count once and only once)</a:t>
            </a:r>
          </a:p>
          <a:p>
            <a:pPr lvl="1"/>
            <a:r>
              <a:rPr lang="en-US" dirty="0"/>
              <a:t>Dates</a:t>
            </a:r>
          </a:p>
          <a:p>
            <a:pPr lvl="1"/>
            <a:r>
              <a:rPr lang="en-US" dirty="0"/>
              <a:t>Boundaries</a:t>
            </a:r>
          </a:p>
          <a:p>
            <a:r>
              <a:rPr lang="en-US" dirty="0"/>
              <a:t>Engagement, production, and publication processes</a:t>
            </a:r>
          </a:p>
          <a:p>
            <a:endParaRPr lang="en-US" dirty="0"/>
          </a:p>
          <a:p>
            <a:r>
              <a:rPr lang="en-US" dirty="0"/>
              <a:t>Coordination happens:</a:t>
            </a:r>
          </a:p>
          <a:p>
            <a:pPr lvl="1"/>
            <a:r>
              <a:rPr lang="en-US" dirty="0"/>
              <a:t>Across US agencies </a:t>
            </a:r>
          </a:p>
          <a:p>
            <a:pPr lvl="1"/>
            <a:r>
              <a:rPr lang="en-US" dirty="0"/>
              <a:t>Internationally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60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754E0-8BE5-D669-FCF1-493D26D27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blending and coordination require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1293FB-D04D-EFF6-6B55-1B28FBC1BD4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Deep and broad expertise </a:t>
            </a:r>
            <a:r>
              <a:rPr lang="en-US" dirty="0"/>
              <a:t>about data sources and standards</a:t>
            </a:r>
          </a:p>
          <a:p>
            <a:r>
              <a:rPr lang="en-US" b="1" dirty="0"/>
              <a:t>“Cooking” skills</a:t>
            </a:r>
            <a:r>
              <a:rPr lang="en-US" dirty="0"/>
              <a:t> for harmonizing, aligning, and combining data</a:t>
            </a:r>
          </a:p>
          <a:p>
            <a:r>
              <a:rPr lang="en-US" b="1" dirty="0"/>
              <a:t>Credibility and independence </a:t>
            </a:r>
            <a:r>
              <a:rPr lang="en-US" dirty="0"/>
              <a:t>to make unbiased methodological decisions </a:t>
            </a:r>
          </a:p>
          <a:p>
            <a:r>
              <a:rPr lang="en-US" dirty="0"/>
              <a:t>Convening and enforcement </a:t>
            </a:r>
            <a:r>
              <a:rPr lang="en-US" b="1" dirty="0"/>
              <a:t>power</a:t>
            </a:r>
            <a:endParaRPr lang="en-US" dirty="0"/>
          </a:p>
          <a:p>
            <a:r>
              <a:rPr lang="en-US" dirty="0"/>
              <a:t>The right </a:t>
            </a:r>
            <a:r>
              <a:rPr lang="en-US" b="1" dirty="0"/>
              <a:t>incentives</a:t>
            </a:r>
          </a:p>
          <a:p>
            <a:pPr lvl="1"/>
            <a:r>
              <a:rPr lang="en-US" dirty="0"/>
              <a:t>Positive externalities</a:t>
            </a:r>
          </a:p>
          <a:p>
            <a:pPr lvl="1"/>
            <a:r>
              <a:rPr lang="en-US" dirty="0"/>
              <a:t>Public goods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91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56280-0F56-F013-A719-0FDB0E6E9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Coordination and alignment institutions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0600E-462A-1598-9C33-52194B5740C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Within statistical system</a:t>
            </a:r>
          </a:p>
          <a:p>
            <a:pPr lvl="1"/>
            <a:r>
              <a:rPr lang="en-US" dirty="0"/>
              <a:t>BEA</a:t>
            </a:r>
          </a:p>
          <a:p>
            <a:pPr lvl="1"/>
            <a:r>
              <a:rPr lang="en-US" dirty="0"/>
              <a:t>Chief Statistician’s team in OMB / OIRA</a:t>
            </a:r>
          </a:p>
          <a:p>
            <a:pPr lvl="1"/>
            <a:r>
              <a:rPr lang="en-US" dirty="0"/>
              <a:t>Census technical and standards teams (geography; X-13)</a:t>
            </a:r>
          </a:p>
          <a:p>
            <a:r>
              <a:rPr lang="en-US" dirty="0"/>
              <a:t>Outside statistical system, public/non-profit/NGO</a:t>
            </a:r>
          </a:p>
          <a:p>
            <a:pPr lvl="1"/>
            <a:r>
              <a:rPr lang="en-US" dirty="0"/>
              <a:t>Fed, including regional banks</a:t>
            </a:r>
          </a:p>
          <a:p>
            <a:pPr lvl="1"/>
            <a:r>
              <a:rPr lang="en-US" dirty="0"/>
              <a:t>National Academies / CNSTAT</a:t>
            </a:r>
          </a:p>
          <a:p>
            <a:pPr lvl="1"/>
            <a:r>
              <a:rPr lang="en-US" dirty="0"/>
              <a:t>UN / OECD / World Bank / IMF</a:t>
            </a:r>
          </a:p>
          <a:p>
            <a:pPr lvl="1"/>
            <a:r>
              <a:rPr lang="en-US" dirty="0"/>
              <a:t>Academia, NBER</a:t>
            </a:r>
          </a:p>
          <a:p>
            <a:r>
              <a:rPr lang="en-US" dirty="0"/>
              <a:t>Unclear how far private sector could or would go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52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Custom 2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005D5D"/>
      </a:accent1>
      <a:accent2>
        <a:srgbClr val="B28600"/>
      </a:accent2>
      <a:accent3>
        <a:srgbClr val="1192E8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ustom 2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lko template 2025" id="{C8DC6ECA-5238-4B56-817C-2FE356B0E8C9}" vid="{9EA334D9-60EA-4931-8919-D332E29486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kolko template 2025</Template>
  <TotalTime>2579</TotalTime>
  <Words>260</Words>
  <Application>Microsoft Office PowerPoint</Application>
  <PresentationFormat>On-screen Show (4:3)</PresentationFormat>
  <Paragraphs>63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Source Sans Pro</vt:lpstr>
      <vt:lpstr>Wingdings</vt:lpstr>
      <vt:lpstr>Wingdings 3</vt:lpstr>
      <vt:lpstr>Origin</vt:lpstr>
      <vt:lpstr>The Special Challenges of Measuring Output: Blending and Coordination</vt:lpstr>
      <vt:lpstr>Punchline</vt:lpstr>
      <vt:lpstr>Single-origin vs blended data products</vt:lpstr>
      <vt:lpstr>GDP: the ultimate blended data product</vt:lpstr>
      <vt:lpstr>Essential statistical coordination activities</vt:lpstr>
      <vt:lpstr>What blending and coordination require</vt:lpstr>
      <vt:lpstr>Coordination and alignment institutions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Special Challenges of Measuring Output: Blending and Coordination</dc:title>
  <dc:creator>Jed Kolko</dc:creator>
  <cp:lastModifiedBy>Robert Shannon</cp:lastModifiedBy>
  <cp:revision>19</cp:revision>
  <dcterms:created xsi:type="dcterms:W3CDTF">2025-11-07T17:35:35Z</dcterms:created>
  <dcterms:modified xsi:type="dcterms:W3CDTF">2025-11-17T13:23:39Z</dcterms:modified>
</cp:coreProperties>
</file>