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</p:sldMasterIdLst>
  <p:notesMasterIdLst>
    <p:notesMasterId r:id="rId23"/>
  </p:notesMasterIdLst>
  <p:sldIdLst>
    <p:sldId id="262" r:id="rId5"/>
    <p:sldId id="257" r:id="rId6"/>
    <p:sldId id="275" r:id="rId7"/>
    <p:sldId id="269" r:id="rId8"/>
    <p:sldId id="276" r:id="rId9"/>
    <p:sldId id="259" r:id="rId10"/>
    <p:sldId id="272" r:id="rId11"/>
    <p:sldId id="261" r:id="rId12"/>
    <p:sldId id="273" r:id="rId13"/>
    <p:sldId id="263" r:id="rId14"/>
    <p:sldId id="271" r:id="rId15"/>
    <p:sldId id="264" r:id="rId16"/>
    <p:sldId id="266" r:id="rId17"/>
    <p:sldId id="277" r:id="rId18"/>
    <p:sldId id="265" r:id="rId19"/>
    <p:sldId id="270" r:id="rId20"/>
    <p:sldId id="267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3"/>
    <p:restoredTop sz="84053" autoAdjust="0"/>
  </p:normalViewPr>
  <p:slideViewPr>
    <p:cSldViewPr snapToGrid="0">
      <p:cViewPr varScale="1">
        <p:scale>
          <a:sx n="63" d="100"/>
          <a:sy n="63" d="100"/>
        </p:scale>
        <p:origin x="8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1C2E2-065A-4E88-B3B0-210CEDD4B25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827DB-2AFC-42C7-8074-0FA573FD8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34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https://imasummit.com/hearing-loss-and-hearing-test/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B827DB-2AFC-42C7-8074-0FA573FD86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2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(2) why is this question important?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Among participants who were older and had more risk factors for cognitive decline, the hearing intervention reduced cognitive change by 48% over 3 year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https://publichealth.jhu.edu/2023/hearing-aids-may-slow-dementia-onset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B827DB-2AFC-42C7-8074-0FA573FD86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66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(1) what question are you trying to answer? 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treatments for hearing loss - like hearing aids are not generally covered in Medicaid or Medicare 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B827DB-2AFC-42C7-8074-0FA573FD86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(3) how will you go about answering it?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B827DB-2AFC-42C7-8074-0FA573FD86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79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B827DB-2AFC-42C7-8074-0FA573FD86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94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2011-2023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B827DB-2AFC-42C7-8074-0FA573FD86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09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540650C-8F60-9BBC-8A63-F49D6A9C5A0A}"/>
              </a:ext>
            </a:extLst>
          </p:cNvPr>
          <p:cNvSpPr/>
          <p:nvPr userDrawn="1"/>
        </p:nvSpPr>
        <p:spPr>
          <a:xfrm>
            <a:off x="0" y="2028930"/>
            <a:ext cx="12192000" cy="4829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57BD6B-1333-ACC3-5946-991BE3B982F9}"/>
              </a:ext>
            </a:extLst>
          </p:cNvPr>
          <p:cNvSpPr/>
          <p:nvPr userDrawn="1"/>
        </p:nvSpPr>
        <p:spPr>
          <a:xfrm>
            <a:off x="0" y="0"/>
            <a:ext cx="12192000" cy="204396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A4B2009-43B4-1DF7-C097-2BCE996A7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544158"/>
            <a:ext cx="9144000" cy="1947394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1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0C875D-7A3B-E180-4810-AC29A3C00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4825671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132EBF6-4563-BFD3-6B7E-7C694907A3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36494" y="755327"/>
            <a:ext cx="6639558" cy="51827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07B6238-9D98-BFFD-E18C-04498C23BC1F}"/>
              </a:ext>
            </a:extLst>
          </p:cNvPr>
          <p:cNvCxnSpPr>
            <a:cxnSpLocks/>
          </p:cNvCxnSpPr>
          <p:nvPr userDrawn="1"/>
        </p:nvCxnSpPr>
        <p:spPr>
          <a:xfrm>
            <a:off x="0" y="2054252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CA4951B-D424-9145-AB9C-8914F872AE29}"/>
              </a:ext>
            </a:extLst>
          </p:cNvPr>
          <p:cNvSpPr txBox="1"/>
          <p:nvPr userDrawn="1"/>
        </p:nvSpPr>
        <p:spPr>
          <a:xfrm>
            <a:off x="2721665" y="6082748"/>
            <a:ext cx="67486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NBER Coordinating Center on the Economics of Alzheimer’s Disease / ADRD is funded by the National Institute on Aging, part of the National Institutes of Health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6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9DD2466-44ED-8183-C5AC-422EC9E3FD1A}"/>
              </a:ext>
            </a:extLst>
          </p:cNvPr>
          <p:cNvSpPr/>
          <p:nvPr userDrawn="1"/>
        </p:nvSpPr>
        <p:spPr>
          <a:xfrm>
            <a:off x="0" y="-1"/>
            <a:ext cx="12192000" cy="588644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CCAA1D-3943-3F18-7762-130D72D1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030590"/>
            <a:ext cx="9144000" cy="1288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 b="1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88880-60B4-8542-5EBD-7D0DB4FB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09A9081-2030-F1AF-AA6F-800B4518E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3319396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891632-69F0-D700-CB31-D18ADB48E722}"/>
              </a:ext>
            </a:extLst>
          </p:cNvPr>
          <p:cNvCxnSpPr>
            <a:cxnSpLocks/>
          </p:cNvCxnSpPr>
          <p:nvPr userDrawn="1"/>
        </p:nvCxnSpPr>
        <p:spPr>
          <a:xfrm>
            <a:off x="0" y="5886455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92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B4A8F-3EFB-9D3D-EAF0-28E5D8142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495"/>
            <a:ext cx="5424814" cy="4253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8ED02-9B4A-E41B-A6B7-73181E0F0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5406D9C9-812B-3906-E5E9-261814AD68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726476" y="1592494"/>
            <a:ext cx="4863357" cy="425350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906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8ED02-9B4A-E41B-A6B7-73181E0F0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55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6B661-7186-EAC6-5800-F9550AAAC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DD1DC-F057-7554-5C3E-76A32BC22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0ACDB-10A4-2686-ED76-DACC2D3C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45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DD2C66-0A15-8CA7-7DE7-031A636DEA4F}"/>
              </a:ext>
            </a:extLst>
          </p:cNvPr>
          <p:cNvSpPr/>
          <p:nvPr userDrawn="1"/>
        </p:nvSpPr>
        <p:spPr>
          <a:xfrm>
            <a:off x="0" y="-1"/>
            <a:ext cx="12192000" cy="588644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DEBFD2B-EC40-5EF5-C727-A23D9CE6E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030590"/>
            <a:ext cx="9144000" cy="1288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 b="1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5697D4C-8786-9C82-F18C-86FDA5A72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3319396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0B89DA-C236-C2B0-71D8-D018AE7DF791}"/>
              </a:ext>
            </a:extLst>
          </p:cNvPr>
          <p:cNvCxnSpPr>
            <a:cxnSpLocks/>
          </p:cNvCxnSpPr>
          <p:nvPr userDrawn="1"/>
        </p:nvCxnSpPr>
        <p:spPr>
          <a:xfrm>
            <a:off x="0" y="5886455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46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20FE-2920-632A-C337-8C28CA131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5446B-E5EC-1E9B-71CB-7C56FCF71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2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137C27-EBC2-7EB1-6471-553532500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2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A1D9F-1491-EDED-CCA7-61D2ED3AA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42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1ACF-367E-B603-D54F-DB208D53C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BFD8B-9C54-4417-D989-B484E5507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F4019-4371-AE8F-1D4C-5E0BAC49B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2570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669D8-95E5-4B52-B5B1-DDB3B2A73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DD9657-3ED8-B08B-3FA9-AE94CE6DA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2570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0B8A21-EA24-89A3-3DC3-BB8911E1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58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92A6AE-2DFD-9EDC-B604-A93173E618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1516104"/>
            <a:ext cx="6172200" cy="43528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4FD9A-E59E-CE7F-13A2-837108413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05136" y="1516104"/>
            <a:ext cx="3932237" cy="435288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6AB59-F820-A2EB-79BA-FBA44844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65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79D57-EAA2-F2C3-1F9E-CDCA6BC2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EBFA2-B9F7-7BA1-21FA-DEA8E22AC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BD61D-8A23-3318-AA72-C9CD7A818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B7C0-FFA8-D84C-9C69-6AE2344C508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B65400-B0B3-85D5-F0DE-59F6A7F811B5}"/>
              </a:ext>
            </a:extLst>
          </p:cNvPr>
          <p:cNvSpPr/>
          <p:nvPr userDrawn="1"/>
        </p:nvSpPr>
        <p:spPr>
          <a:xfrm>
            <a:off x="0" y="0"/>
            <a:ext cx="12192000" cy="12231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79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88880-60B4-8542-5EBD-7D0DB4FB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75D6-9522-F140-B639-34C65AC680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55B236-EE7D-710D-0C9D-FA6CFC81E0FE}"/>
              </a:ext>
            </a:extLst>
          </p:cNvPr>
          <p:cNvSpPr/>
          <p:nvPr userDrawn="1"/>
        </p:nvSpPr>
        <p:spPr>
          <a:xfrm>
            <a:off x="0" y="2028930"/>
            <a:ext cx="12192000" cy="4829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DD2466-44ED-8183-C5AC-422EC9E3FD1A}"/>
              </a:ext>
            </a:extLst>
          </p:cNvPr>
          <p:cNvSpPr/>
          <p:nvPr userDrawn="1"/>
        </p:nvSpPr>
        <p:spPr>
          <a:xfrm>
            <a:off x="0" y="0"/>
            <a:ext cx="12192000" cy="2043969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CCAA1D-3943-3F18-7762-130D72D1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94" y="2544158"/>
            <a:ext cx="9144000" cy="1947394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1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09A9081-2030-F1AF-AA6F-800B4518E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494" y="4825671"/>
            <a:ext cx="9144000" cy="775029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rgbClr val="005CB9"/>
                </a:solidFill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B1A305B-D498-9683-EB01-E582D7F9DE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36494" y="723396"/>
            <a:ext cx="6639558" cy="58214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891632-69F0-D700-CB31-D18ADB48E722}"/>
              </a:ext>
            </a:extLst>
          </p:cNvPr>
          <p:cNvCxnSpPr>
            <a:cxnSpLocks/>
          </p:cNvCxnSpPr>
          <p:nvPr userDrawn="1"/>
        </p:nvCxnSpPr>
        <p:spPr>
          <a:xfrm>
            <a:off x="0" y="2054252"/>
            <a:ext cx="12192000" cy="0"/>
          </a:xfrm>
          <a:prstGeom prst="line">
            <a:avLst/>
          </a:prstGeom>
          <a:ln w="825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91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92F6-C309-E186-71C2-6DD7051080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553" y="6236161"/>
            <a:ext cx="891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7EB7C0-FFA8-D84C-9C69-6AE2344C508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5AD6C0-22BB-9A58-741F-EE76946E2B42}"/>
              </a:ext>
            </a:extLst>
          </p:cNvPr>
          <p:cNvSpPr/>
          <p:nvPr userDrawn="1"/>
        </p:nvSpPr>
        <p:spPr>
          <a:xfrm>
            <a:off x="0" y="0"/>
            <a:ext cx="12192000" cy="1075765"/>
          </a:xfrm>
          <a:prstGeom prst="rect">
            <a:avLst/>
          </a:prstGeom>
          <a:solidFill>
            <a:srgbClr val="005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D9319F6-DE81-4524-A403-8F43BDCCB319}"/>
              </a:ext>
            </a:extLst>
          </p:cNvPr>
          <p:cNvCxnSpPr>
            <a:cxnSpLocks/>
          </p:cNvCxnSpPr>
          <p:nvPr userDrawn="1"/>
        </p:nvCxnSpPr>
        <p:spPr>
          <a:xfrm>
            <a:off x="0" y="1075765"/>
            <a:ext cx="12192000" cy="0"/>
          </a:xfrm>
          <a:prstGeom prst="line">
            <a:avLst/>
          </a:prstGeom>
          <a:ln w="69850">
            <a:solidFill>
              <a:srgbClr val="EEAF4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9EE0E8-43A9-864C-BAC6-56D391BCD8C8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77631" y="6278076"/>
            <a:ext cx="3861604" cy="30143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E3435C-CBEF-CDB0-E8D1-06BB63122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8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2D168-60D5-21F4-A69F-E6F64E839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03169"/>
            <a:ext cx="10515600" cy="4346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793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83" r:id="rId3"/>
    <p:sldLayoutId id="2147483675" r:id="rId4"/>
    <p:sldLayoutId id="2147483676" r:id="rId5"/>
    <p:sldLayoutId id="2147483680" r:id="rId6"/>
    <p:sldLayoutId id="2147483677" r:id="rId7"/>
    <p:sldLayoutId id="2147483678" r:id="rId8"/>
    <p:sldLayoutId id="2147483649" r:id="rId9"/>
    <p:sldLayoutId id="2147483669" r:id="rId10"/>
    <p:sldLayoutId id="2147483652" r:id="rId11"/>
    <p:sldLayoutId id="214748367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AD88-1FC4-BBEB-9ED6-840B699F90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Effect of Hearing Aid Coverage Mandates on Cognitive Decline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DBBB6C-2A4F-EE87-C18B-4FB5283511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NBER, October 30, 2025</a:t>
            </a:r>
          </a:p>
        </p:txBody>
      </p:sp>
    </p:spTree>
    <p:extLst>
      <p:ext uri="{BB962C8B-B14F-4D97-AF65-F5344CB8AC3E}">
        <p14:creationId xmlns:p14="http://schemas.microsoft.com/office/powerpoint/2010/main" val="2794849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DF50B-EA8B-C7CF-9BC2-201CDA5BE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Mechanism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57A88-7C16-D9E4-D41B-18CFACDC8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Activity</a:t>
            </a:r>
          </a:p>
          <a:p>
            <a:r>
              <a:rPr lang="en-US" dirty="0"/>
              <a:t>Do you ever visit friends or family </a:t>
            </a:r>
          </a:p>
          <a:p>
            <a:r>
              <a:rPr lang="en-US" dirty="0"/>
              <a:t>Do you ever attend religious services </a:t>
            </a:r>
          </a:p>
          <a:p>
            <a:r>
              <a:rPr lang="en-US" dirty="0"/>
              <a:t>Do you ever attend clubs/classes/group activities? </a:t>
            </a:r>
          </a:p>
          <a:p>
            <a:r>
              <a:rPr lang="en-US" dirty="0"/>
              <a:t>Do you ever go out for enjoyment? </a:t>
            </a:r>
          </a:p>
          <a:p>
            <a:r>
              <a:rPr lang="en-US" dirty="0"/>
              <a:t>Do you ever do volunteer work?</a:t>
            </a:r>
          </a:p>
          <a:p>
            <a:r>
              <a:rPr lang="en-US" dirty="0"/>
              <a:t>How big is your social network?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Mobility</a:t>
            </a:r>
          </a:p>
          <a:p>
            <a:r>
              <a:rPr lang="en-US" dirty="0"/>
              <a:t>In the last month, when you left your home to go outside, how often did you do this by yourself?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71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EEEA2-1A7D-5A13-85D6-F71C5CFF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Mechanism Self-Care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A808E-6D45-85D7-7414-B30B799B5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Self-care</a:t>
            </a:r>
          </a:p>
          <a:p>
            <a:r>
              <a:rPr lang="en-US" dirty="0"/>
              <a:t>In the last month when you ate, how often did you do this by yourself?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Household Activities</a:t>
            </a:r>
          </a:p>
          <a:p>
            <a:r>
              <a:rPr lang="en-US" dirty="0"/>
              <a:t>In the last month, did you ever do your laundry by yourself? </a:t>
            </a:r>
          </a:p>
          <a:p>
            <a:r>
              <a:rPr lang="en-US" dirty="0"/>
              <a:t>In the last month, did you ever do your shopping by yourself? </a:t>
            </a:r>
          </a:p>
          <a:p>
            <a:r>
              <a:rPr lang="en-US" dirty="0"/>
              <a:t>In the last month, did you ever make hot meals by yourself? </a:t>
            </a:r>
          </a:p>
          <a:p>
            <a:r>
              <a:rPr lang="en-US" dirty="0"/>
              <a:t>In the last month, did you ever handle your bills and banking by yourself?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83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8A976-7131-C204-3A5D-FBA4678FF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895091" cy="769838"/>
          </a:xfrm>
        </p:spPr>
        <p:txBody>
          <a:bodyPr anchor="t">
            <a:normAutofit fontScale="90000"/>
          </a:bodyPr>
          <a:lstStyle/>
          <a:p>
            <a:r>
              <a:rPr lang="en-US" dirty="0"/>
              <a:t>Preliminary Sample Size (Public Use File) 2011-2023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490007-5AFE-E887-AECC-3ABB78AE43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8777" y="1603169"/>
            <a:ext cx="7674445" cy="43463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7250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E8F8D-C2CE-4E7B-2BFE-7E5A6BD9D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NHATS Caregivers data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488E4-144D-F6FC-F0A5-29E042BFC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165"/>
            <a:ext cx="10515600" cy="499334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Quantifying the type of care </a:t>
            </a:r>
          </a:p>
          <a:p>
            <a:r>
              <a:rPr lang="en-US" dirty="0"/>
              <a:t>Household chores, personal care, mobility, physical assistance, and transportation assistance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Amount of time caregivers provide</a:t>
            </a:r>
          </a:p>
          <a:p>
            <a:r>
              <a:rPr lang="en-US" dirty="0"/>
              <a:t> From the duration of care questions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Caregivers experience of care provided </a:t>
            </a:r>
          </a:p>
          <a:p>
            <a:r>
              <a:rPr lang="en-US" dirty="0"/>
              <a:t>Intensity level of providing care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Caregivers non-care taking activity</a:t>
            </a:r>
          </a:p>
          <a:p>
            <a:r>
              <a:rPr lang="en-US" dirty="0"/>
              <a:t>If caregivers' life is meaningfully impacted, such as visiting family and employment</a:t>
            </a:r>
          </a:p>
          <a:p>
            <a:r>
              <a:rPr lang="en-US" dirty="0"/>
              <a:t>Time spend traveling and whether caregiver lives with sample person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294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998AB-C050-508E-A782-8D1C18D5F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B4C2C-9194-D744-FD87-D5379EB37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perspective on project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DE583-FDEF-3629-5DD0-98BECD27E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cognition outcomes sufficient? </a:t>
            </a:r>
          </a:p>
          <a:p>
            <a:endParaRPr lang="en-US" dirty="0"/>
          </a:p>
          <a:p>
            <a:r>
              <a:rPr lang="en-US" dirty="0"/>
              <a:t>Can secondary outcomes be plausible mechanisms? </a:t>
            </a:r>
          </a:p>
          <a:p>
            <a:endParaRPr lang="en-US" dirty="0"/>
          </a:p>
          <a:p>
            <a:r>
              <a:rPr lang="en-US" dirty="0"/>
              <a:t>Sample size concerns to detect effect (limited to dual eligible  sample)?</a:t>
            </a:r>
          </a:p>
          <a:p>
            <a:endParaRPr lang="en-US" dirty="0"/>
          </a:p>
          <a:p>
            <a:r>
              <a:rPr lang="en-US" dirty="0"/>
              <a:t>Other NHATS components that can support the work?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318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8B102-A482-D180-2D19-4EBDF464F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9399E-5027-7033-9573-B7589B085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Gain access to data (expected by November)</a:t>
            </a:r>
          </a:p>
          <a:p>
            <a:r>
              <a:rPr lang="en-US" dirty="0"/>
              <a:t>Perform main analysis (dementia outcome)</a:t>
            </a:r>
          </a:p>
          <a:p>
            <a:r>
              <a:rPr lang="en-US" dirty="0"/>
              <a:t>Perform mechanism analysis</a:t>
            </a:r>
          </a:p>
          <a:p>
            <a:r>
              <a:rPr lang="en-US" dirty="0"/>
              <a:t>Explore caregiver data</a:t>
            </a:r>
          </a:p>
        </p:txBody>
      </p:sp>
    </p:spTree>
    <p:extLst>
      <p:ext uri="{BB962C8B-B14F-4D97-AF65-F5344CB8AC3E}">
        <p14:creationId xmlns:p14="http://schemas.microsoft.com/office/powerpoint/2010/main" val="1196105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2DF96-D05A-C662-BC69-B43D77BC19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27424-DF5D-AE5C-BA60-DAC2BA6BC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46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66534-9220-F36E-05F1-232729FC7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1C424-7CA5-7BE1-BC17-F450DA75A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 in Differences approach</a:t>
            </a:r>
          </a:p>
          <a:p>
            <a:endParaRPr lang="en-US" dirty="0"/>
          </a:p>
          <a:p>
            <a:r>
              <a:rPr lang="en-US" dirty="0"/>
              <a:t>Regressions account for demographic controls including gender, race, marital status, and education. </a:t>
            </a:r>
          </a:p>
          <a:p>
            <a:r>
              <a:rPr lang="en-US" dirty="0"/>
              <a:t>We also account for state-level variables, including ACA Medicaid expansion, state Medicaid Managed Care penetration rate, state Medicare Advantage penetration rate, and state-level unemployment rate</a:t>
            </a:r>
          </a:p>
        </p:txBody>
      </p:sp>
    </p:spTree>
    <p:extLst>
      <p:ext uri="{BB962C8B-B14F-4D97-AF65-F5344CB8AC3E}">
        <p14:creationId xmlns:p14="http://schemas.microsoft.com/office/powerpoint/2010/main" val="3260955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16258B5-72F4-A3ED-A340-032F879C5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838"/>
          </a:xfrm>
        </p:spPr>
        <p:txBody>
          <a:bodyPr/>
          <a:lstStyle/>
          <a:p>
            <a:r>
              <a:rPr lang="en-US"/>
              <a:t>Mechanism Outcomes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268824-7B32-2718-7BB5-96E31F8A8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4786" y="1603169"/>
            <a:ext cx="4682428" cy="43463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597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965C-1422-0463-A78B-AA0B15662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376"/>
            <a:ext cx="10515600" cy="769838"/>
          </a:xfrm>
        </p:spPr>
        <p:txBody>
          <a:bodyPr>
            <a:normAutofit/>
          </a:bodyPr>
          <a:lstStyle/>
          <a:p>
            <a:r>
              <a:rPr lang="en-US" sz="2700" dirty="0"/>
              <a:t>A large number of individuals live with hearing loss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1294F8-D176-2CB0-2165-95BC681857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136896"/>
            <a:ext cx="9738511" cy="5148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03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D0070-55F9-7A57-390B-701D27C75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Hearing aid use reduce dementia onset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6D153F-2270-9141-55D6-869FB61A3B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8" y="1304359"/>
            <a:ext cx="7369599" cy="21785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0061DF-24FF-58CF-ED7A-D574FE57A1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0901" y="3930744"/>
            <a:ext cx="6049476" cy="2286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894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13358-05CF-81DA-FEBA-8A1FFB5A0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B1DEF-EADE-153D-63C6-3001A9C2D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88" y="1407459"/>
            <a:ext cx="10995212" cy="4542079"/>
          </a:xfrm>
        </p:spPr>
        <p:txBody>
          <a:bodyPr>
            <a:normAutofit/>
          </a:bodyPr>
          <a:lstStyle/>
          <a:p>
            <a:r>
              <a:rPr lang="en-US" dirty="0"/>
              <a:t>First study to look at whether Medicaid insurance coverage policy covering hearing aids might improve cognitive health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Cognitive test on orientation, memory, and executive function</a:t>
            </a:r>
          </a:p>
          <a:p>
            <a:pPr lvl="1"/>
            <a:r>
              <a:rPr lang="en-US" dirty="0"/>
              <a:t>Categorized into groups of having probable dementia (cognitive impairment), possible dementia, and no dementia.</a:t>
            </a:r>
          </a:p>
          <a:p>
            <a:endParaRPr lang="en-US" dirty="0"/>
          </a:p>
          <a:p>
            <a:r>
              <a:rPr lang="en-US" dirty="0"/>
              <a:t>Exploring mechanisms of lifestyle changes</a:t>
            </a:r>
          </a:p>
        </p:txBody>
      </p:sp>
    </p:spTree>
    <p:extLst>
      <p:ext uri="{BB962C8B-B14F-4D97-AF65-F5344CB8AC3E}">
        <p14:creationId xmlns:p14="http://schemas.microsoft.com/office/powerpoint/2010/main" val="93515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DDED6-A705-6C20-65E6-F69C84B7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in Differences Approach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BAAB7-9D55-A84C-0D83-B50F52512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Difference-in-differences model: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Y</a:t>
            </a:r>
            <a:r>
              <a:rPr lang="en-US" baseline="-25000" dirty="0" err="1"/>
              <a:t>ist</a:t>
            </a:r>
            <a:r>
              <a:rPr lang="en-US" dirty="0"/>
              <a:t> = α</a:t>
            </a:r>
            <a:r>
              <a:rPr lang="en-US" baseline="-25000" dirty="0"/>
              <a:t>0</a:t>
            </a:r>
            <a:r>
              <a:rPr lang="en-US" dirty="0"/>
              <a:t> + α</a:t>
            </a:r>
            <a:r>
              <a:rPr lang="en-US" baseline="-25000" dirty="0"/>
              <a:t>1</a:t>
            </a:r>
            <a:r>
              <a:rPr lang="en-US" dirty="0"/>
              <a:t>covrequire</a:t>
            </a:r>
            <a:r>
              <a:rPr lang="en-US" baseline="-25000" dirty="0"/>
              <a:t>st</a:t>
            </a:r>
            <a:r>
              <a:rPr lang="en-US" dirty="0"/>
              <a:t> + α</a:t>
            </a:r>
            <a:r>
              <a:rPr lang="en-US" baseline="-25000" dirty="0"/>
              <a:t>3</a:t>
            </a:r>
            <a:r>
              <a:rPr lang="en-US" dirty="0"/>
              <a:t>State</a:t>
            </a:r>
            <a:r>
              <a:rPr lang="en-US" baseline="-25000" dirty="0"/>
              <a:t>s</a:t>
            </a:r>
            <a:r>
              <a:rPr lang="en-US" dirty="0"/>
              <a:t> + α</a:t>
            </a:r>
            <a:r>
              <a:rPr lang="en-US" baseline="-25000" dirty="0"/>
              <a:t>4</a:t>
            </a:r>
            <a:r>
              <a:rPr lang="en-US" dirty="0"/>
              <a:t>time</a:t>
            </a:r>
            <a:r>
              <a:rPr lang="en-US" baseline="-25000" dirty="0"/>
              <a:t>t</a:t>
            </a:r>
            <a:r>
              <a:rPr lang="en-US" dirty="0"/>
              <a:t> + α</a:t>
            </a:r>
            <a:r>
              <a:rPr lang="en-US" baseline="-25000" dirty="0"/>
              <a:t>5</a:t>
            </a:r>
            <a:r>
              <a:rPr lang="en-US" dirty="0"/>
              <a:t>X</a:t>
            </a:r>
            <a:r>
              <a:rPr lang="en-US" baseline="-25000" dirty="0"/>
              <a:t>i</a:t>
            </a:r>
            <a:r>
              <a:rPr lang="en-US" dirty="0"/>
              <a:t> + </a:t>
            </a:r>
            <a:r>
              <a:rPr lang="en-US" dirty="0" err="1"/>
              <a:t>ε</a:t>
            </a:r>
            <a:r>
              <a:rPr lang="en-US" baseline="-25000" dirty="0" err="1"/>
              <a:t>ist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Y</a:t>
            </a:r>
            <a:r>
              <a:rPr lang="en-US" baseline="-25000" dirty="0" err="1"/>
              <a:t>ist</a:t>
            </a:r>
            <a:r>
              <a:rPr lang="en-US" dirty="0"/>
              <a:t> is an outcome of interest for sample person (or caregiver) </a:t>
            </a:r>
            <a:r>
              <a:rPr lang="en-US" i="1" dirty="0"/>
              <a:t>i</a:t>
            </a:r>
            <a:r>
              <a:rPr lang="en-US" dirty="0"/>
              <a:t> living in state </a:t>
            </a:r>
            <a:r>
              <a:rPr lang="en-US" i="1" dirty="0"/>
              <a:t>s</a:t>
            </a:r>
            <a:r>
              <a:rPr lang="en-US" dirty="0"/>
              <a:t> at year-by-month </a:t>
            </a:r>
            <a:r>
              <a:rPr lang="en-US" i="1" dirty="0"/>
              <a:t>t</a:t>
            </a:r>
            <a:r>
              <a:rPr lang="en-US" dirty="0"/>
              <a:t>.</a:t>
            </a:r>
          </a:p>
          <a:p>
            <a:r>
              <a:rPr lang="en-US" dirty="0" err="1"/>
              <a:t>Covrequire</a:t>
            </a:r>
            <a:r>
              <a:rPr lang="en-US" baseline="-25000" dirty="0" err="1"/>
              <a:t>st</a:t>
            </a:r>
            <a:r>
              <a:rPr lang="en-US" dirty="0"/>
              <a:t> is a state </a:t>
            </a:r>
            <a:r>
              <a:rPr lang="en-US" i="1" dirty="0"/>
              <a:t>s </a:t>
            </a:r>
            <a:r>
              <a:rPr lang="en-US" dirty="0"/>
              <a:t>Medicaid hearing aid coverage requirement at time </a:t>
            </a:r>
            <a:r>
              <a:rPr lang="en-US" i="1" dirty="0"/>
              <a:t>t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latin typeface="ArialMT"/>
              </a:rPr>
              <a:t>Maryland 2018, Michigan 2018, and Washington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714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0CA5-0A3C-C330-434D-7C3FD8DDF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205" y="138624"/>
            <a:ext cx="10515600" cy="769838"/>
          </a:xfrm>
        </p:spPr>
        <p:txBody>
          <a:bodyPr>
            <a:normAutofit/>
          </a:bodyPr>
          <a:lstStyle/>
          <a:p>
            <a:r>
              <a:rPr lang="en-US" i="0" u="none" strike="noStrike" baseline="0" dirty="0"/>
              <a:t>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4BEDD-B51C-9792-36AE-6E2EDD3BD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1800" kern="0" dirty="0">
              <a:latin typeface="Aptos" panose="020B0004020202020204" pitchFamily="34" charset="0"/>
            </a:endParaRPr>
          </a:p>
          <a:p>
            <a:endParaRPr lang="en-US" sz="1800" b="0" i="0" u="none" strike="noStrike" baseline="0" dirty="0">
              <a:latin typeface="ArialMT"/>
            </a:endParaRPr>
          </a:p>
          <a:p>
            <a:endParaRPr lang="en-US" sz="1800" b="0" i="0" u="none" strike="noStrike" baseline="0" dirty="0">
              <a:latin typeface="ArialMT"/>
            </a:endParaRPr>
          </a:p>
          <a:p>
            <a:pPr algn="l">
              <a:buFont typeface="Wingdings" panose="05000000000000000000" pitchFamily="2" charset="2"/>
              <a:buChar char="§"/>
            </a:pPr>
            <a:r>
              <a:rPr lang="en-US" sz="2200" dirty="0">
                <a:latin typeface="ArialMT"/>
              </a:rPr>
              <a:t>2011-2023 s</a:t>
            </a:r>
            <a:r>
              <a:rPr lang="en-US" sz="2200" b="0" i="0" u="none" strike="noStrike" baseline="0" dirty="0">
                <a:latin typeface="ArialMT"/>
              </a:rPr>
              <a:t>ample of Medicare beneficiaries 65 and older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>
                <a:latin typeface="ArialMT"/>
              </a:rPr>
              <a:t>W</a:t>
            </a:r>
            <a:r>
              <a:rPr lang="en-US" sz="1800" b="0" i="0" u="none" strike="noStrike" baseline="0" dirty="0">
                <a:latin typeface="ArialMT"/>
              </a:rPr>
              <a:t>ith annual interviews of the respondents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800" dirty="0">
              <a:latin typeface="ArialMT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b="0" i="0" u="none" strike="noStrike" baseline="0" dirty="0">
                <a:latin typeface="ArialMT"/>
              </a:rPr>
              <a:t>The NHATS includes several questions pertinent to hearing, cognitive impairment, and activities</a:t>
            </a:r>
          </a:p>
          <a:p>
            <a:endParaRPr lang="en-US" sz="2200" dirty="0">
              <a:latin typeface="ArialMT"/>
            </a:endParaRPr>
          </a:p>
          <a:p>
            <a:pPr marL="0" indent="0">
              <a:buNone/>
            </a:pPr>
            <a:r>
              <a:rPr lang="en-US" sz="2200" dirty="0">
                <a:latin typeface="ArialMT"/>
              </a:rPr>
              <a:t>Hearing aid Medicaid state policy data 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sz="2200" b="0" i="0" u="none" strike="noStrike" baseline="0" dirty="0">
                <a:latin typeface="ArialMT"/>
              </a:rPr>
              <a:t>Medicaid hearing aid coverage mandates </a:t>
            </a:r>
            <a:r>
              <a:rPr lang="en-US" sz="2200" dirty="0">
                <a:latin typeface="ArialMT"/>
              </a:rPr>
              <a:t>I</a:t>
            </a:r>
            <a:r>
              <a:rPr lang="en-US" sz="2200" b="0" i="0" u="none" strike="noStrike" baseline="0" dirty="0">
                <a:latin typeface="ArialMT"/>
              </a:rPr>
              <a:t>ncludes dates of adoption, eligibility criteria for the covered population, and covered services</a:t>
            </a:r>
            <a:endParaRPr lang="en-US" sz="2200" dirty="0"/>
          </a:p>
        </p:txBody>
      </p:sp>
      <p:pic>
        <p:nvPicPr>
          <p:cNvPr id="1026" name="Picture 2" descr="Welcome Researchers | NHATS">
            <a:extLst>
              <a:ext uri="{FF2B5EF4-FFF2-40B4-BE49-F238E27FC236}">
                <a16:creationId xmlns:a16="http://schemas.microsoft.com/office/drawing/2014/main" id="{D6BC1A6A-9C9C-69E2-5D67-DF7AD8F94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95" y="1270171"/>
            <a:ext cx="4067175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306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45A49-8631-A773-521A-CFCE8DB9E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perspective on project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74E1B-46A7-6548-1BFD-8CE379A36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cognition outcomes sufficient? </a:t>
            </a:r>
          </a:p>
          <a:p>
            <a:endParaRPr lang="en-US" dirty="0"/>
          </a:p>
          <a:p>
            <a:r>
              <a:rPr lang="en-US" dirty="0"/>
              <a:t>Can secondary outcomes be plausible mechanisms? </a:t>
            </a:r>
          </a:p>
          <a:p>
            <a:endParaRPr lang="en-US" dirty="0"/>
          </a:p>
          <a:p>
            <a:r>
              <a:rPr lang="en-US" dirty="0"/>
              <a:t>Sample size concerns to detect effect (limited to dual eligible  sample)?</a:t>
            </a:r>
          </a:p>
          <a:p>
            <a:endParaRPr lang="en-US" dirty="0"/>
          </a:p>
          <a:p>
            <a:r>
              <a:rPr lang="en-US" dirty="0"/>
              <a:t>Other NHATS components that can support the work?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352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D3C83-F573-6C94-E6FB-BB735DB41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0C4A6-B806-CE27-16AE-C7234FE0F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2019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Memory</a:t>
            </a:r>
            <a:r>
              <a:rPr lang="en-US" sz="2000" dirty="0"/>
              <a:t> </a:t>
            </a:r>
          </a:p>
          <a:p>
            <a:r>
              <a:rPr lang="en-US" sz="2000" dirty="0"/>
              <a:t>Now I will read a set of 10 words and ask you to recall as many as you can</a:t>
            </a:r>
          </a:p>
          <a:p>
            <a:pPr marL="0" indent="0">
              <a:buNone/>
            </a:pPr>
            <a:r>
              <a:rPr lang="en-US" sz="2000" b="1" dirty="0"/>
              <a:t>Orientation</a:t>
            </a:r>
            <a:r>
              <a:rPr lang="en-US" sz="2000" dirty="0"/>
              <a:t> </a:t>
            </a:r>
          </a:p>
          <a:p>
            <a:r>
              <a:rPr lang="en-US" sz="2000" dirty="0"/>
              <a:t>Without looking at a calendar or watch, please tell me today's date</a:t>
            </a:r>
          </a:p>
          <a:p>
            <a:r>
              <a:rPr lang="en-US" sz="2000" dirty="0"/>
              <a:t>Name the President and Vice president</a:t>
            </a:r>
          </a:p>
          <a:p>
            <a:pPr marL="0" indent="0">
              <a:buNone/>
            </a:pPr>
            <a:r>
              <a:rPr lang="en-US" sz="2000" b="1" dirty="0"/>
              <a:t>Executive function </a:t>
            </a:r>
          </a:p>
          <a:p>
            <a:r>
              <a:rPr lang="en-US" sz="2000" dirty="0"/>
              <a:t> Please draw a clock on the piece of paper</a:t>
            </a:r>
          </a:p>
          <a:p>
            <a:pPr marL="0" indent="0">
              <a:buNone/>
            </a:pPr>
            <a:r>
              <a:rPr lang="en-US" sz="2000" b="1" dirty="0"/>
              <a:t>Dementia classification: </a:t>
            </a:r>
            <a:r>
              <a:rPr lang="en-US" sz="2000" dirty="0"/>
              <a:t>A cut-point of &lt; 1.5 SDs below the mean in 1 domain was used for cognitive impairment indicating possible dementia. Probable dementia if in two domains or all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Other Self-Rated Memory </a:t>
            </a:r>
          </a:p>
          <a:p>
            <a:pPr marL="0" indent="0">
              <a:buNone/>
            </a:pPr>
            <a:r>
              <a:rPr lang="en-US" sz="2000" dirty="0"/>
              <a:t>Compared to 1 year ago, how would you rate your memory?</a:t>
            </a:r>
          </a:p>
        </p:txBody>
      </p:sp>
    </p:spTree>
    <p:extLst>
      <p:ext uri="{BB962C8B-B14F-4D97-AF65-F5344CB8AC3E}">
        <p14:creationId xmlns:p14="http://schemas.microsoft.com/office/powerpoint/2010/main" val="2907773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129A5-E03B-6A8F-0220-337D5278C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BE288-A281-41F3-05F1-D7D72645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Mechanism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338CD-5C7E-4F82-852D-D7846C692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Hearing</a:t>
            </a:r>
          </a:p>
          <a:p>
            <a:r>
              <a:rPr lang="en-US" dirty="0"/>
              <a:t>Can hear well over the phone</a:t>
            </a:r>
          </a:p>
          <a:p>
            <a:r>
              <a:rPr lang="en-US" dirty="0"/>
              <a:t>Can converse in a room with noise from TV/radio easily</a:t>
            </a:r>
          </a:p>
          <a:p>
            <a:r>
              <a:rPr lang="en-US" dirty="0"/>
              <a:t>Can converse in a quiet room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Hearing aid use</a:t>
            </a:r>
          </a:p>
          <a:p>
            <a:r>
              <a:rPr lang="en-US" dirty="0"/>
              <a:t>Paid for hearing aid in the last 12 months </a:t>
            </a:r>
          </a:p>
          <a:p>
            <a:r>
              <a:rPr lang="en-US" dirty="0"/>
              <a:t>In the last month, have you used a hearing aid or other hearing device?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8935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B5337E57BD9147BBD049B6515E166D" ma:contentTypeVersion="12" ma:contentTypeDescription="Create a new document." ma:contentTypeScope="" ma:versionID="2cf54fb95b28495fd0ae26c4ac9952cc">
  <xsd:schema xmlns:xsd="http://www.w3.org/2001/XMLSchema" xmlns:xs="http://www.w3.org/2001/XMLSchema" xmlns:p="http://schemas.microsoft.com/office/2006/metadata/properties" xmlns:ns2="bccf8c8f-9e19-4ec7-b07d-e6c009d26725" xmlns:ns3="432a9dc5-e45c-4d1f-bdf6-6282b21350f8" targetNamespace="http://schemas.microsoft.com/office/2006/metadata/properties" ma:root="true" ma:fieldsID="bf76f06520fd2fcef3fdbe33215f13fe" ns2:_="" ns3:_="">
    <xsd:import namespace="bccf8c8f-9e19-4ec7-b07d-e6c009d26725"/>
    <xsd:import namespace="432a9dc5-e45c-4d1f-bdf6-6282b21350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f8c8f-9e19-4ec7-b07d-e6c009d267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8cdae13-a1e9-4274-82f2-d193c12fbf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a9dc5-e45c-4d1f-bdf6-6282b21350f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a731a9-1475-4f2c-aa6b-498a34ac3b49}" ma:internalName="TaxCatchAll" ma:showField="CatchAllData" ma:web="432a9dc5-e45c-4d1f-bdf6-6282b21350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2a9dc5-e45c-4d1f-bdf6-6282b21350f8" xsi:nil="true"/>
    <lcf76f155ced4ddcb4097134ff3c332f xmlns="bccf8c8f-9e19-4ec7-b07d-e6c009d267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F5474E-2830-435F-9D31-C5CF364F83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cf8c8f-9e19-4ec7-b07d-e6c009d26725"/>
    <ds:schemaRef ds:uri="432a9dc5-e45c-4d1f-bdf6-6282b21350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B487C7-C9AB-43D5-B6A7-3CF27994EDC7}">
  <ds:schemaRefs>
    <ds:schemaRef ds:uri="http://schemas.microsoft.com/office/2006/metadata/properties"/>
    <ds:schemaRef ds:uri="http://schemas.microsoft.com/office/infopath/2007/PartnerControls"/>
    <ds:schemaRef ds:uri="432a9dc5-e45c-4d1f-bdf6-6282b21350f8"/>
    <ds:schemaRef ds:uri="bccf8c8f-9e19-4ec7-b07d-e6c009d26725"/>
  </ds:schemaRefs>
</ds:datastoreItem>
</file>

<file path=customXml/itemProps3.xml><?xml version="1.0" encoding="utf-8"?>
<ds:datastoreItem xmlns:ds="http://schemas.openxmlformats.org/officeDocument/2006/customXml" ds:itemID="{5843F11C-F39B-4D5C-81E6-7D045A69DC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</TotalTime>
  <Words>849</Words>
  <Application>Microsoft Office PowerPoint</Application>
  <PresentationFormat>Widescreen</PresentationFormat>
  <Paragraphs>133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Arial</vt:lpstr>
      <vt:lpstr>ArialMT</vt:lpstr>
      <vt:lpstr>Wingdings</vt:lpstr>
      <vt:lpstr>Custom Design</vt:lpstr>
      <vt:lpstr>The Effect of Hearing Aid Coverage Mandates on Cognitive Decline </vt:lpstr>
      <vt:lpstr>A large number of individuals live with hearing loss</vt:lpstr>
      <vt:lpstr>Hearing aid use reduce dementia onset</vt:lpstr>
      <vt:lpstr>This project</vt:lpstr>
      <vt:lpstr>Difference in Differences Approach </vt:lpstr>
      <vt:lpstr>Data</vt:lpstr>
      <vt:lpstr>Current perspective on project </vt:lpstr>
      <vt:lpstr>Cognitive Outcomes</vt:lpstr>
      <vt:lpstr>Potential Mechanism Hearing</vt:lpstr>
      <vt:lpstr>Potential Mechanism Activity </vt:lpstr>
      <vt:lpstr>Potential Mechanism Self-Care </vt:lpstr>
      <vt:lpstr>Preliminary Sample Size (Public Use File) 2011-2023</vt:lpstr>
      <vt:lpstr>NHATS Caregivers data </vt:lpstr>
      <vt:lpstr>Current perspective on project </vt:lpstr>
      <vt:lpstr>Next Steps</vt:lpstr>
      <vt:lpstr>Appendix</vt:lpstr>
      <vt:lpstr>Methods</vt:lpstr>
      <vt:lpstr>Mechanism Outcomes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Cheryl Fox Gnagey</dc:creator>
  <cp:lastModifiedBy>Ukert, Benjamin</cp:lastModifiedBy>
  <cp:revision>43</cp:revision>
  <dcterms:created xsi:type="dcterms:W3CDTF">2025-02-20T16:48:11Z</dcterms:created>
  <dcterms:modified xsi:type="dcterms:W3CDTF">2025-10-28T18:29:08Z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0x01010074B5337E57BD9147BBD049B6515E166D</vt:lpwstr>
  </property>
  <property fmtid="{D5CDD505-2E9C-101B-9397-08002B2CF9AE}" pid="3" name="MediaServiceImageTags">
    <vt:lpwstr/>
  </property>
</Properties>
</file>