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4"/>
  </p:sldMasterIdLst>
  <p:notesMasterIdLst>
    <p:notesMasterId r:id="rId28"/>
  </p:notesMasterIdLst>
  <p:sldIdLst>
    <p:sldId id="261" r:id="rId5"/>
    <p:sldId id="276" r:id="rId6"/>
    <p:sldId id="262" r:id="rId7"/>
    <p:sldId id="263" r:id="rId8"/>
    <p:sldId id="258" r:id="rId9"/>
    <p:sldId id="277" r:id="rId10"/>
    <p:sldId id="264" r:id="rId11"/>
    <p:sldId id="279" r:id="rId12"/>
    <p:sldId id="278" r:id="rId13"/>
    <p:sldId id="281" r:id="rId14"/>
    <p:sldId id="268" r:id="rId15"/>
    <p:sldId id="282" r:id="rId16"/>
    <p:sldId id="269" r:id="rId17"/>
    <p:sldId id="270" r:id="rId18"/>
    <p:sldId id="273" r:id="rId19"/>
    <p:sldId id="283" r:id="rId20"/>
    <p:sldId id="284" r:id="rId21"/>
    <p:sldId id="285" r:id="rId22"/>
    <p:sldId id="286" r:id="rId23"/>
    <p:sldId id="287" r:id="rId24"/>
    <p:sldId id="274" r:id="rId25"/>
    <p:sldId id="259"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16"/>
    <p:restoredTop sz="81541"/>
  </p:normalViewPr>
  <p:slideViewPr>
    <p:cSldViewPr snapToGrid="0">
      <p:cViewPr varScale="1">
        <p:scale>
          <a:sx n="151" d="100"/>
          <a:sy n="151" d="100"/>
        </p:scale>
        <p:origin x="1112"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10353-02D4-CE44-B150-9774D8B22C36}" type="datetimeFigureOut">
              <a:rPr lang="en-US" smtClean="0"/>
              <a:t>10/27/25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6F3A9-63F9-094A-BDC5-DF109C7E6501}" type="slidenum">
              <a:rPr lang="en-US" smtClean="0"/>
              <a:t>‹#›</a:t>
            </a:fld>
            <a:endParaRPr lang="en-US"/>
          </a:p>
        </p:txBody>
      </p:sp>
    </p:spTree>
    <p:extLst>
      <p:ext uri="{BB962C8B-B14F-4D97-AF65-F5344CB8AC3E}">
        <p14:creationId xmlns:p14="http://schemas.microsoft.com/office/powerpoint/2010/main" val="65751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utilization%20of%20many%20services%20was%20lower%20for%20beneficiaries%20with%20ADRD%20enrolled%20in%20MA%20than%20in%20T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healthaffairs.org/doi/full/10.1377/hlthaff.2017.071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motivation for our study starts with the anecdotal evidence that has attracted increased attention in recent years: Like in many alternative payment models, Medicare Advantage plans appear to be cutting costs by denying coverage of post-acute care services for enrollees, especially SNF care. If SNF care is approved, a second concern arises in that MA plans may send patients to lower-quality SNFs.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CN" sz="2000" dirty="0">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dirty="0">
                <a:latin typeface="Times New Roman" panose="02020603050405020304" pitchFamily="18" charset="0"/>
                <a:cs typeface="Times New Roman" panose="02020603050405020304" pitchFamily="18" charset="0"/>
              </a:rPr>
              <a:t>MA</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plans</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receive</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capitated per-enrollee payments</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from</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Medicare;</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therefore,</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they</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have</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financial</a:t>
            </a:r>
            <a:r>
              <a:rPr lang="zh-CN" alt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incentive to restrict PAC</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use,</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particularly</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the</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use</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of</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institutional</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PAC</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(e.g.,</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SNF).</a:t>
            </a:r>
            <a:r>
              <a:rPr lang="zh-CN" altLang="en-US" sz="2000" dirty="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F36F3A9-63F9-094A-BDC5-DF109C7E6501}" type="slidenum">
              <a:rPr lang="en-US" smtClean="0"/>
              <a:t>2</a:t>
            </a:fld>
            <a:endParaRPr lang="en-US"/>
          </a:p>
        </p:txBody>
      </p:sp>
    </p:spTree>
    <p:extLst>
      <p:ext uri="{BB962C8B-B14F-4D97-AF65-F5344CB8AC3E}">
        <p14:creationId xmlns:p14="http://schemas.microsoft.com/office/powerpoint/2010/main" val="227385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BC6C0-9EAD-796C-D3B0-35414552D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391FF2-5C85-89DB-BF03-2A8B29DBE0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454FE9-3C0A-3593-4345-F7CFB609CF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578398-AD75-A9BE-9867-D688BE383D49}"/>
              </a:ext>
            </a:extLst>
          </p:cNvPr>
          <p:cNvSpPr>
            <a:spLocks noGrp="1"/>
          </p:cNvSpPr>
          <p:nvPr>
            <p:ph type="sldNum" sz="quarter" idx="5"/>
          </p:nvPr>
        </p:nvSpPr>
        <p:spPr/>
        <p:txBody>
          <a:bodyPr/>
          <a:lstStyle/>
          <a:p>
            <a:fld id="{8F36F3A9-63F9-094A-BDC5-DF109C7E6501}" type="slidenum">
              <a:rPr lang="en-US" smtClean="0"/>
              <a:t>12</a:t>
            </a:fld>
            <a:endParaRPr lang="en-US"/>
          </a:p>
        </p:txBody>
      </p:sp>
    </p:spTree>
    <p:extLst>
      <p:ext uri="{BB962C8B-B14F-4D97-AF65-F5344CB8AC3E}">
        <p14:creationId xmlns:p14="http://schemas.microsoft.com/office/powerpoint/2010/main" val="1620178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29602-B2DA-E0CE-4833-B62F791D9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0FD8A-1579-E65D-BE2F-FEDF187D5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99E199-C0DC-0597-8F43-B4BBDCEFDF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CC5F17-AEDF-3977-6090-CDD10A1F4675}"/>
              </a:ext>
            </a:extLst>
          </p:cNvPr>
          <p:cNvSpPr>
            <a:spLocks noGrp="1"/>
          </p:cNvSpPr>
          <p:nvPr>
            <p:ph type="sldNum" sz="quarter" idx="5"/>
          </p:nvPr>
        </p:nvSpPr>
        <p:spPr/>
        <p:txBody>
          <a:bodyPr/>
          <a:lstStyle/>
          <a:p>
            <a:fld id="{8F36F3A9-63F9-094A-BDC5-DF109C7E6501}" type="slidenum">
              <a:rPr lang="en-US" smtClean="0"/>
              <a:t>13</a:t>
            </a:fld>
            <a:endParaRPr lang="en-US"/>
          </a:p>
        </p:txBody>
      </p:sp>
    </p:spTree>
    <p:extLst>
      <p:ext uri="{BB962C8B-B14F-4D97-AF65-F5344CB8AC3E}">
        <p14:creationId xmlns:p14="http://schemas.microsoft.com/office/powerpoint/2010/main" val="3715015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99DB5-87F0-CC4F-95FD-0F6DFC1EB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7269CC-A36C-D46C-834F-F77343EB42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E93973-8E6B-03B6-2EA2-995093E0B18E}"/>
              </a:ext>
            </a:extLst>
          </p:cNvPr>
          <p:cNvSpPr>
            <a:spLocks noGrp="1"/>
          </p:cNvSpPr>
          <p:nvPr>
            <p:ph type="body" idx="1"/>
          </p:nvPr>
        </p:nvSpPr>
        <p:spPr/>
        <p:txBody>
          <a:bodyPr/>
          <a:lstStyle/>
          <a:p>
            <a:r>
              <a:rPr lang="en-US" sz="2000" dirty="0">
                <a:latin typeface="Times New Roman" panose="02020603050405020304" pitchFamily="18" charset="0"/>
                <a:cs typeface="Times New Roman" panose="02020603050405020304" pitchFamily="18" charset="0"/>
              </a:rPr>
              <a:t>Of course, the descriptive analysis results may be affected by potential confounding factors. For instance, we find that the number of beneficiaries in an HSA also increases with the HSA-level MA penetration, i.e. markets with higher MA penetration are larger. We therefore conduct regression analyses to examine the association between MA penetration and SNF quality, conditional on observed confounders.</a:t>
            </a:r>
          </a:p>
        </p:txBody>
      </p:sp>
      <p:sp>
        <p:nvSpPr>
          <p:cNvPr id="4" name="Slide Number Placeholder 3">
            <a:extLst>
              <a:ext uri="{FF2B5EF4-FFF2-40B4-BE49-F238E27FC236}">
                <a16:creationId xmlns:a16="http://schemas.microsoft.com/office/drawing/2014/main" id="{1199B2D6-FE14-22CC-12F3-4290F45EE41D}"/>
              </a:ext>
            </a:extLst>
          </p:cNvPr>
          <p:cNvSpPr>
            <a:spLocks noGrp="1"/>
          </p:cNvSpPr>
          <p:nvPr>
            <p:ph type="sldNum" sz="quarter" idx="5"/>
          </p:nvPr>
        </p:nvSpPr>
        <p:spPr/>
        <p:txBody>
          <a:bodyPr/>
          <a:lstStyle/>
          <a:p>
            <a:fld id="{8F36F3A9-63F9-094A-BDC5-DF109C7E6501}" type="slidenum">
              <a:rPr lang="en-US" smtClean="0"/>
              <a:t>14</a:t>
            </a:fld>
            <a:endParaRPr lang="en-US"/>
          </a:p>
        </p:txBody>
      </p:sp>
    </p:spTree>
    <p:extLst>
      <p:ext uri="{BB962C8B-B14F-4D97-AF65-F5344CB8AC3E}">
        <p14:creationId xmlns:p14="http://schemas.microsoft.com/office/powerpoint/2010/main" val="3620137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Times New Roman" panose="02020603050405020304" pitchFamily="18" charset="0"/>
                <a:cs typeface="Times New Roman" panose="02020603050405020304" pitchFamily="18" charset="0"/>
              </a:rPr>
              <a:t>In all regressions, we control for proportion of HSA population below poverty line and weighted median household income. </a:t>
            </a:r>
          </a:p>
        </p:txBody>
      </p:sp>
      <p:sp>
        <p:nvSpPr>
          <p:cNvPr id="4" name="Slide Number Placeholder 3"/>
          <p:cNvSpPr>
            <a:spLocks noGrp="1"/>
          </p:cNvSpPr>
          <p:nvPr>
            <p:ph type="sldNum" sz="quarter" idx="5"/>
          </p:nvPr>
        </p:nvSpPr>
        <p:spPr/>
        <p:txBody>
          <a:bodyPr/>
          <a:lstStyle/>
          <a:p>
            <a:fld id="{8F36F3A9-63F9-094A-BDC5-DF109C7E6501}" type="slidenum">
              <a:rPr lang="en-US" smtClean="0"/>
              <a:t>15</a:t>
            </a:fld>
            <a:endParaRPr lang="en-US"/>
          </a:p>
        </p:txBody>
      </p:sp>
    </p:spTree>
    <p:extLst>
      <p:ext uri="{BB962C8B-B14F-4D97-AF65-F5344CB8AC3E}">
        <p14:creationId xmlns:p14="http://schemas.microsoft.com/office/powerpoint/2010/main" val="1712934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AB541-5B99-4922-7EE5-890189D96A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44BBF0-D6C5-E82F-9E9C-9AB7F45FD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BCACA1-C034-F918-20E0-4F4A8ECB64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MA penetration is negatively associated with the SNF short-stay quality rating.</a:t>
            </a:r>
          </a:p>
          <a:p>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808DE92-EEAB-D536-21CB-B5140DD0CA2B}"/>
              </a:ext>
            </a:extLst>
          </p:cNvPr>
          <p:cNvSpPr>
            <a:spLocks noGrp="1"/>
          </p:cNvSpPr>
          <p:nvPr>
            <p:ph type="sldNum" sz="quarter" idx="5"/>
          </p:nvPr>
        </p:nvSpPr>
        <p:spPr/>
        <p:txBody>
          <a:bodyPr/>
          <a:lstStyle/>
          <a:p>
            <a:fld id="{8F36F3A9-63F9-094A-BDC5-DF109C7E6501}" type="slidenum">
              <a:rPr lang="en-US" smtClean="0"/>
              <a:t>16</a:t>
            </a:fld>
            <a:endParaRPr lang="en-US"/>
          </a:p>
        </p:txBody>
      </p:sp>
    </p:spTree>
    <p:extLst>
      <p:ext uri="{BB962C8B-B14F-4D97-AF65-F5344CB8AC3E}">
        <p14:creationId xmlns:p14="http://schemas.microsoft.com/office/powerpoint/2010/main" val="2447938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CCDCF-36EA-7113-302B-03F8EB11E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63A46-3537-3D1C-9186-732D1AC637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4B6D4-EBFF-6465-3C57-19632EDC2DA4}"/>
              </a:ext>
            </a:extLst>
          </p:cNvPr>
          <p:cNvSpPr>
            <a:spLocks noGrp="1"/>
          </p:cNvSpPr>
          <p:nvPr>
            <p:ph type="body" idx="1"/>
          </p:nvPr>
        </p:nvSpPr>
        <p:spPr/>
        <p:txBody>
          <a:bodyPr/>
          <a:lstStyle/>
          <a:p>
            <a:r>
              <a:rPr lang="en-US" sz="2000" dirty="0">
                <a:latin typeface="Times New Roman" panose="02020603050405020304" pitchFamily="18" charset="0"/>
                <a:cs typeface="Times New Roman" panose="02020603050405020304" pitchFamily="18" charset="0"/>
              </a:rPr>
              <a:t>When </a:t>
            </a:r>
            <a:r>
              <a:rPr lang="en-US" sz="2000" u="sng" dirty="0">
                <a:latin typeface="Times New Roman" panose="02020603050405020304" pitchFamily="18" charset="0"/>
                <a:cs typeface="Times New Roman" panose="02020603050405020304" pitchFamily="18" charset="0"/>
              </a:rPr>
              <a:t>MA market becomes more competitive</a:t>
            </a:r>
            <a:r>
              <a:rPr lang="en-US" sz="2000" dirty="0">
                <a:latin typeface="Times New Roman" panose="02020603050405020304" pitchFamily="18" charset="0"/>
                <a:cs typeface="Times New Roman" panose="02020603050405020304" pitchFamily="18" charset="0"/>
              </a:rPr>
              <a:t>, the SNF short-stay quality rating increases and the range of ratings decreases.</a:t>
            </a:r>
          </a:p>
          <a:p>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C5C1CCA-6868-83B8-528B-6C4A9E5095A9}"/>
              </a:ext>
            </a:extLst>
          </p:cNvPr>
          <p:cNvSpPr>
            <a:spLocks noGrp="1"/>
          </p:cNvSpPr>
          <p:nvPr>
            <p:ph type="sldNum" sz="quarter" idx="5"/>
          </p:nvPr>
        </p:nvSpPr>
        <p:spPr/>
        <p:txBody>
          <a:bodyPr/>
          <a:lstStyle/>
          <a:p>
            <a:fld id="{8F36F3A9-63F9-094A-BDC5-DF109C7E6501}" type="slidenum">
              <a:rPr lang="en-US" smtClean="0"/>
              <a:t>17</a:t>
            </a:fld>
            <a:endParaRPr lang="en-US"/>
          </a:p>
        </p:txBody>
      </p:sp>
    </p:spTree>
    <p:extLst>
      <p:ext uri="{BB962C8B-B14F-4D97-AF65-F5344CB8AC3E}">
        <p14:creationId xmlns:p14="http://schemas.microsoft.com/office/powerpoint/2010/main" val="3325871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FFB1F-76E5-5F48-5274-AB9055465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3A9747-6AD9-17B2-8942-FFD82872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BFE99-2E46-1D36-01E9-E0B374570CD4}"/>
              </a:ext>
            </a:extLst>
          </p:cNvPr>
          <p:cNvSpPr>
            <a:spLocks noGrp="1"/>
          </p:cNvSpPr>
          <p:nvPr>
            <p:ph type="body" idx="1"/>
          </p:nvPr>
        </p:nvSpPr>
        <p:spPr/>
        <p:txBody>
          <a:bodyPr/>
          <a:lstStyle/>
          <a:p>
            <a:r>
              <a:rPr lang="en-US" sz="2000" dirty="0">
                <a:latin typeface="Times New Roman" panose="02020603050405020304" pitchFamily="18" charset="0"/>
                <a:cs typeface="Times New Roman" panose="02020603050405020304" pitchFamily="18" charset="0"/>
              </a:rPr>
              <a:t>When </a:t>
            </a:r>
            <a:r>
              <a:rPr lang="en-US" sz="2000" u="sng" dirty="0">
                <a:latin typeface="Times New Roman" panose="02020603050405020304" pitchFamily="18" charset="0"/>
                <a:cs typeface="Times New Roman" panose="02020603050405020304" pitchFamily="18" charset="0"/>
              </a:rPr>
              <a:t>SNF market becomes more competitive</a:t>
            </a:r>
            <a:r>
              <a:rPr lang="en-US" sz="2000" dirty="0">
                <a:latin typeface="Times New Roman" panose="02020603050405020304" pitchFamily="18" charset="0"/>
                <a:cs typeface="Times New Roman" panose="02020603050405020304" pitchFamily="18" charset="0"/>
              </a:rPr>
              <a:t>, the range of SNF quality ratings increases.</a:t>
            </a:r>
          </a:p>
          <a:p>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914C395-59C8-7B8B-EB10-DFA46F5C7C39}"/>
              </a:ext>
            </a:extLst>
          </p:cNvPr>
          <p:cNvSpPr>
            <a:spLocks noGrp="1"/>
          </p:cNvSpPr>
          <p:nvPr>
            <p:ph type="sldNum" sz="quarter" idx="5"/>
          </p:nvPr>
        </p:nvSpPr>
        <p:spPr/>
        <p:txBody>
          <a:bodyPr/>
          <a:lstStyle/>
          <a:p>
            <a:fld id="{8F36F3A9-63F9-094A-BDC5-DF109C7E6501}" type="slidenum">
              <a:rPr lang="en-US" smtClean="0"/>
              <a:t>18</a:t>
            </a:fld>
            <a:endParaRPr lang="en-US"/>
          </a:p>
        </p:txBody>
      </p:sp>
    </p:spTree>
    <p:extLst>
      <p:ext uri="{BB962C8B-B14F-4D97-AF65-F5344CB8AC3E}">
        <p14:creationId xmlns:p14="http://schemas.microsoft.com/office/powerpoint/2010/main" val="430316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0D933-CEC1-6D91-275D-85A3496AD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DDE87-36B2-CF7C-0A45-EB946D051B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410B4-4368-E97F-6BD5-F027FA03F112}"/>
              </a:ext>
            </a:extLst>
          </p:cNvPr>
          <p:cNvSpPr>
            <a:spLocks noGrp="1"/>
          </p:cNvSpPr>
          <p:nvPr>
            <p:ph type="body" idx="1"/>
          </p:nvPr>
        </p:nvSpPr>
        <p:spPr/>
        <p:txBody>
          <a:bodyPr/>
          <a:lstStyle/>
          <a:p>
            <a:r>
              <a:rPr lang="en-US" sz="2000" dirty="0">
                <a:latin typeface="Times New Roman" panose="02020603050405020304" pitchFamily="18" charset="0"/>
                <a:cs typeface="Times New Roman" panose="02020603050405020304" pitchFamily="18" charset="0"/>
              </a:rPr>
              <a:t>The SNF short-stay quality rating is lower in markets with a higher </a:t>
            </a:r>
            <a:r>
              <a:rPr lang="en-US" sz="2000" u="sng" dirty="0">
                <a:latin typeface="Times New Roman" panose="02020603050405020304" pitchFamily="18" charset="0"/>
                <a:cs typeface="Times New Roman" panose="02020603050405020304" pitchFamily="18" charset="0"/>
              </a:rPr>
              <a:t>proportion of beneficiaries with ADRD</a:t>
            </a:r>
            <a:r>
              <a:rPr lang="en-US" sz="2000" dirty="0">
                <a:latin typeface="Times New Roman" panose="02020603050405020304" pitchFamily="18"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14639F97-64E3-11FD-F011-C0FAFD993D6F}"/>
              </a:ext>
            </a:extLst>
          </p:cNvPr>
          <p:cNvSpPr>
            <a:spLocks noGrp="1"/>
          </p:cNvSpPr>
          <p:nvPr>
            <p:ph type="sldNum" sz="quarter" idx="5"/>
          </p:nvPr>
        </p:nvSpPr>
        <p:spPr/>
        <p:txBody>
          <a:bodyPr/>
          <a:lstStyle/>
          <a:p>
            <a:fld id="{8F36F3A9-63F9-094A-BDC5-DF109C7E6501}" type="slidenum">
              <a:rPr lang="en-US" smtClean="0"/>
              <a:t>19</a:t>
            </a:fld>
            <a:endParaRPr lang="en-US"/>
          </a:p>
        </p:txBody>
      </p:sp>
    </p:spTree>
    <p:extLst>
      <p:ext uri="{BB962C8B-B14F-4D97-AF65-F5344CB8AC3E}">
        <p14:creationId xmlns:p14="http://schemas.microsoft.com/office/powerpoint/2010/main" val="1618395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1A3A9-B31B-9337-5F6A-3C0505A20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08C768-F772-F6BD-0DF1-70DF799D04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64E27-C43C-2BA5-58B5-21495E2B00AA}"/>
              </a:ext>
            </a:extLst>
          </p:cNvPr>
          <p:cNvSpPr>
            <a:spLocks noGrp="1"/>
          </p:cNvSpPr>
          <p:nvPr>
            <p:ph type="body" idx="1"/>
          </p:nvPr>
        </p:nvSpPr>
        <p:spPr/>
        <p:txBody>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Because the regression analysis is conducted at the HSA level, the results may be influenced disproportionately by larger HSAs with more beneficiaries and skilled nursing facilities. To address this concern, we estimate an additional set of regressions weighted by the number of beneficiaries in each HSA-year. This specification gives more weight to HSAs with more beneficiaries, shifting the interpretation toward individual-level effects.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Findings from the weighted regressions are generally consistent with those from the unweighted regressions, except for the proportion of FFS beneficiaries with ADRD.</a:t>
            </a:r>
          </a:p>
        </p:txBody>
      </p:sp>
      <p:sp>
        <p:nvSpPr>
          <p:cNvPr id="4" name="Slide Number Placeholder 3">
            <a:extLst>
              <a:ext uri="{FF2B5EF4-FFF2-40B4-BE49-F238E27FC236}">
                <a16:creationId xmlns:a16="http://schemas.microsoft.com/office/drawing/2014/main" id="{9284087F-B138-8FAF-82C8-DFA1A5103D2D}"/>
              </a:ext>
            </a:extLst>
          </p:cNvPr>
          <p:cNvSpPr>
            <a:spLocks noGrp="1"/>
          </p:cNvSpPr>
          <p:nvPr>
            <p:ph type="sldNum" sz="quarter" idx="5"/>
          </p:nvPr>
        </p:nvSpPr>
        <p:spPr/>
        <p:txBody>
          <a:bodyPr/>
          <a:lstStyle/>
          <a:p>
            <a:fld id="{8F36F3A9-63F9-094A-BDC5-DF109C7E6501}" type="slidenum">
              <a:rPr lang="en-US" smtClean="0"/>
              <a:t>20</a:t>
            </a:fld>
            <a:endParaRPr lang="en-US"/>
          </a:p>
        </p:txBody>
      </p:sp>
    </p:spTree>
    <p:extLst>
      <p:ext uri="{BB962C8B-B14F-4D97-AF65-F5344CB8AC3E}">
        <p14:creationId xmlns:p14="http://schemas.microsoft.com/office/powerpoint/2010/main" val="2547708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These results suggest that MA beneficiaries are more likely to face a choice set of SNFs with lower short-stay quality, even before they consider the network of SNFs included in their MA plan. Moreover, both MA competition and SNF competition appear to influence SNF short-stay quality in the market. </a:t>
            </a:r>
          </a:p>
          <a:p>
            <a:pPr marL="171450" indent="-1714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Beneficiaries with ADRD are more likely to face a set of SNFs with lower short-stay quality. </a:t>
            </a:r>
          </a:p>
          <a:p>
            <a:pPr marL="171450" indent="-1714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These results highlight the importance of controlling for market-level MA penetration, as well as for competition among MA plans and SNFs in the patient-level analysis. </a:t>
            </a:r>
          </a:p>
          <a:p>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F36F3A9-63F9-094A-BDC5-DF109C7E6501}" type="slidenum">
              <a:rPr lang="en-US" smtClean="0"/>
              <a:t>21</a:t>
            </a:fld>
            <a:endParaRPr lang="en-US"/>
          </a:p>
        </p:txBody>
      </p:sp>
    </p:spTree>
    <p:extLst>
      <p:ext uri="{BB962C8B-B14F-4D97-AF65-F5344CB8AC3E}">
        <p14:creationId xmlns:p14="http://schemas.microsoft.com/office/powerpoint/2010/main" val="1676165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Restricted access to</a:t>
            </a:r>
            <a:r>
              <a:rPr lang="zh-CN" alt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high-quality SNFs might be particularly problematic for beneficiaries with ADRD due to a higher level of</a:t>
            </a:r>
            <a:r>
              <a:rPr lang="zh-CN" alt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need and complexity as well as diminished ability to advocate for themselves and navigate appeals processes.</a:t>
            </a:r>
          </a:p>
        </p:txBody>
      </p:sp>
      <p:sp>
        <p:nvSpPr>
          <p:cNvPr id="4" name="Slide Number Placeholder 3"/>
          <p:cNvSpPr>
            <a:spLocks noGrp="1"/>
          </p:cNvSpPr>
          <p:nvPr>
            <p:ph type="sldNum" sz="quarter" idx="5"/>
          </p:nvPr>
        </p:nvSpPr>
        <p:spPr/>
        <p:txBody>
          <a:bodyPr/>
          <a:lstStyle/>
          <a:p>
            <a:fld id="{8F36F3A9-63F9-094A-BDC5-DF109C7E6501}" type="slidenum">
              <a:rPr lang="en-US" smtClean="0"/>
              <a:t>3</a:t>
            </a:fld>
            <a:endParaRPr lang="en-US"/>
          </a:p>
        </p:txBody>
      </p:sp>
    </p:spTree>
    <p:extLst>
      <p:ext uri="{BB962C8B-B14F-4D97-AF65-F5344CB8AC3E}">
        <p14:creationId xmlns:p14="http://schemas.microsoft.com/office/powerpoint/2010/main" val="928224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b="0" i="0" dirty="0">
                <a:latin typeface="Times New Roman" panose="02020603050405020304" pitchFamily="18" charset="0"/>
                <a:cs typeface="Times New Roman" panose="02020603050405020304" pitchFamily="18" charset="0"/>
              </a:rPr>
              <a:t>Broad sample: </a:t>
            </a:r>
            <a:r>
              <a:rPr lang="en-US" sz="1600" b="0" i="0" kern="1200" dirty="0">
                <a:solidFill>
                  <a:schemeClr val="tx1"/>
                </a:solidFill>
                <a:effectLst/>
                <a:latin typeface="Times New Roman" panose="02020603050405020304" pitchFamily="18" charset="0"/>
                <a:ea typeface="+mn-ea"/>
                <a:cs typeface="Times New Roman" panose="02020603050405020304" pitchFamily="18" charset="0"/>
              </a:rPr>
              <a:t>Medicare beneficiaries nationally age 65 or older who are discharged from a short-term, acute-care hospital and have a diagnosis of ADRD.</a:t>
            </a:r>
          </a:p>
          <a:p>
            <a:pPr marL="285750" indent="-285750">
              <a:buFont typeface="Arial" panose="020B0604020202020204" pitchFamily="34" charset="0"/>
              <a:buChar char="•"/>
            </a:pPr>
            <a:r>
              <a:rPr lang="en-US" sz="1600" i="0" dirty="0">
                <a:latin typeface="Times New Roman" panose="02020603050405020304" pitchFamily="18" charset="0"/>
                <a:cs typeface="Times New Roman" panose="02020603050405020304" pitchFamily="18" charset="0"/>
              </a:rPr>
              <a:t>Switcher sample: </a:t>
            </a:r>
            <a:r>
              <a:rPr lang="en-US" sz="1600" i="0" kern="1200" dirty="0">
                <a:solidFill>
                  <a:schemeClr val="tx1"/>
                </a:solidFill>
                <a:effectLst/>
                <a:latin typeface="Times New Roman" panose="02020603050405020304" pitchFamily="18" charset="0"/>
                <a:ea typeface="+mn-ea"/>
                <a:cs typeface="Times New Roman" panose="02020603050405020304" pitchFamily="18" charset="0"/>
              </a:rPr>
              <a:t>those with TM in at least one year of our data who subsequently enrolled in MA, matched to similar beneficiaries who did not switch:</a:t>
            </a:r>
          </a:p>
          <a:p>
            <a:pPr marL="742950" lvl="1" indent="-285750">
              <a:buFont typeface="Arial" panose="020B0604020202020204" pitchFamily="34" charset="0"/>
              <a:buChar char="•"/>
            </a:pPr>
            <a:r>
              <a:rPr lang="en-US" sz="1600" i="0" kern="1200" dirty="0">
                <a:solidFill>
                  <a:schemeClr val="tx1"/>
                </a:solidFill>
                <a:effectLst/>
                <a:latin typeface="Times New Roman" panose="02020603050405020304" pitchFamily="18" charset="0"/>
                <a:ea typeface="+mn-ea"/>
                <a:cs typeface="Times New Roman" panose="02020603050405020304" pitchFamily="18" charset="0"/>
              </a:rPr>
              <a:t>Allow defining ADRD in a uniform way.</a:t>
            </a:r>
          </a:p>
          <a:p>
            <a:pPr marL="742950" lvl="1" indent="-285750">
              <a:buFont typeface="Arial" panose="020B0604020202020204" pitchFamily="34" charset="0"/>
              <a:buChar char="•"/>
            </a:pPr>
            <a:r>
              <a:rPr lang="en-US" sz="1600" i="0" kern="1200" dirty="0">
                <a:solidFill>
                  <a:schemeClr val="tx1"/>
                </a:solidFill>
                <a:effectLst/>
                <a:latin typeface="Times New Roman" panose="02020603050405020304" pitchFamily="18" charset="0"/>
                <a:ea typeface="+mn-ea"/>
                <a:cs typeface="Times New Roman" panose="02020603050405020304" pitchFamily="18" charset="0"/>
              </a:rPr>
              <a:t>A more uniform set of comorbidity measures.</a:t>
            </a:r>
          </a:p>
          <a:p>
            <a:pPr marL="742950" lvl="1" indent="-285750">
              <a:buFont typeface="Arial" panose="020B0604020202020204" pitchFamily="34" charset="0"/>
              <a:buChar char="•"/>
            </a:pPr>
            <a:r>
              <a:rPr lang="en-US" sz="1600" i="0" kern="1200" dirty="0">
                <a:solidFill>
                  <a:schemeClr val="tx1"/>
                </a:solidFill>
                <a:effectLst/>
                <a:latin typeface="Times New Roman" panose="02020603050405020304" pitchFamily="18" charset="0"/>
                <a:ea typeface="+mn-ea"/>
                <a:cs typeface="Times New Roman" panose="02020603050405020304" pitchFamily="18" charset="0"/>
              </a:rPr>
              <a:t>Allow direct estimation of unmeasured selection by MA.</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We use Berry (1994) to estimate the consumer utility of choosing a SNF of a particular level of quality while accounting for the presence of an “outside option” of foregoing PAC or being admitted to a different type of PAC</a:t>
            </a:r>
          </a:p>
        </p:txBody>
      </p:sp>
      <p:sp>
        <p:nvSpPr>
          <p:cNvPr id="4" name="Slide Number Placeholder 3"/>
          <p:cNvSpPr>
            <a:spLocks noGrp="1"/>
          </p:cNvSpPr>
          <p:nvPr>
            <p:ph type="sldNum" sz="quarter" idx="5"/>
          </p:nvPr>
        </p:nvSpPr>
        <p:spPr/>
        <p:txBody>
          <a:bodyPr/>
          <a:lstStyle/>
          <a:p>
            <a:fld id="{8F36F3A9-63F9-094A-BDC5-DF109C7E6501}" type="slidenum">
              <a:rPr lang="en-US" smtClean="0"/>
              <a:t>22</a:t>
            </a:fld>
            <a:endParaRPr lang="en-US"/>
          </a:p>
        </p:txBody>
      </p:sp>
    </p:spTree>
    <p:extLst>
      <p:ext uri="{BB962C8B-B14F-4D97-AF65-F5344CB8AC3E}">
        <p14:creationId xmlns:p14="http://schemas.microsoft.com/office/powerpoint/2010/main" val="3475908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hlinkClick r:id="rId3"/>
              </a:rPr>
              <a:t>Park et al. (2020)</a:t>
            </a:r>
            <a:endParaRPr lang="en-US" sz="20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This study does not look specifically at PAC or at SNF quality.</a:t>
            </a:r>
            <a:endParaRPr lang="en-US" sz="1800" b="1"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Times New Roman" panose="02020603050405020304" pitchFamily="18" charset="0"/>
              <a:cs typeface="Times New Roman" panose="02020603050405020304" pitchFamily="18" charset="0"/>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hlinkClick r:id="rId4"/>
              </a:rPr>
              <a:t>Meyers et al. (2018)</a:t>
            </a:r>
            <a:endParaRPr lang="en-US" sz="20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	- In the analysis, the authors control for patients’ clinical, demographic, and residential neighborhood effects (zip-code fixed effects).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	- A choice model is used to assess whether the relationship between SNF characteristics and enrollees’ choice of facilities varies across the three enrollee categories (FFS, high-quality MA, and lower-quality MA).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This study does not differentiate SNFs used for post-acute care from those used for long-term care and does not specifically examine beneficiaries with ADRD.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F36F3A9-63F9-094A-BDC5-DF109C7E6501}" type="slidenum">
              <a:rPr lang="en-US" smtClean="0"/>
              <a:t>4</a:t>
            </a:fld>
            <a:endParaRPr lang="en-US"/>
          </a:p>
        </p:txBody>
      </p:sp>
    </p:spTree>
    <p:extLst>
      <p:ext uri="{BB962C8B-B14F-4D97-AF65-F5344CB8AC3E}">
        <p14:creationId xmlns:p14="http://schemas.microsoft.com/office/powerpoint/2010/main" val="4229754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Times New Roman" panose="02020603050405020304" pitchFamily="18" charset="0"/>
                <a:cs typeface="Times New Roman" panose="02020603050405020304" pitchFamily="18" charset="0"/>
              </a:rPr>
              <a:t>In this study, we aim to examine both the extensive and intensive margins of how MA enrollment affects SNF utilization among Medicare beneficiaries with ADRD. </a:t>
            </a:r>
          </a:p>
        </p:txBody>
      </p:sp>
      <p:sp>
        <p:nvSpPr>
          <p:cNvPr id="4" name="Slide Number Placeholder 3"/>
          <p:cNvSpPr>
            <a:spLocks noGrp="1"/>
          </p:cNvSpPr>
          <p:nvPr>
            <p:ph type="sldNum" sz="quarter" idx="5"/>
          </p:nvPr>
        </p:nvSpPr>
        <p:spPr/>
        <p:txBody>
          <a:bodyPr/>
          <a:lstStyle/>
          <a:p>
            <a:fld id="{8F36F3A9-63F9-094A-BDC5-DF109C7E6501}" type="slidenum">
              <a:rPr lang="en-US" smtClean="0"/>
              <a:t>5</a:t>
            </a:fld>
            <a:endParaRPr lang="en-US"/>
          </a:p>
        </p:txBody>
      </p:sp>
    </p:spTree>
    <p:extLst>
      <p:ext uri="{BB962C8B-B14F-4D97-AF65-F5344CB8AC3E}">
        <p14:creationId xmlns:p14="http://schemas.microsoft.com/office/powerpoint/2010/main" val="87449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Prior study of SNF quality under MA used 2013 data, before the dominance of MA emerged.</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Attention to extensive margin may be important in order to avoid selection biases in who uses SNF over time.</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F36F3A9-63F9-094A-BDC5-DF109C7E6501}" type="slidenum">
              <a:rPr lang="en-US" smtClean="0"/>
              <a:t>6</a:t>
            </a:fld>
            <a:endParaRPr lang="en-US"/>
          </a:p>
        </p:txBody>
      </p:sp>
    </p:spTree>
    <p:extLst>
      <p:ext uri="{BB962C8B-B14F-4D97-AF65-F5344CB8AC3E}">
        <p14:creationId xmlns:p14="http://schemas.microsoft.com/office/powerpoint/2010/main" val="759861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2B0C1-569E-EA7F-F12B-0E4654CBC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B1EC71-AA53-279A-2F44-6E659D5E1D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53616D-ADB6-EC70-39BA-F78E3B1F2DFC}"/>
              </a:ext>
            </a:extLst>
          </p:cNvPr>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Times New Roman" panose="02020603050405020304" pitchFamily="18" charset="0"/>
                <a:cs typeface="Times New Roman" panose="02020603050405020304" pitchFamily="18" charset="0"/>
              </a:rPr>
              <a:t>To examine the relationship between the choice set of SNFs and MA enrollment, we first conduct a market-level analysis, defining the SNF market at the HSA level.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Times New Roman" panose="02020603050405020304" pitchFamily="18" charset="0"/>
                <a:cs typeface="Times New Roman" panose="02020603050405020304" pitchFamily="18" charset="0"/>
              </a:rPr>
              <a:t>Note that we are not examining which SNFs the MA plans contract with, rather the SNFs available in the plan’s market.</a:t>
            </a:r>
          </a:p>
        </p:txBody>
      </p:sp>
      <p:sp>
        <p:nvSpPr>
          <p:cNvPr id="4" name="Slide Number Placeholder 3">
            <a:extLst>
              <a:ext uri="{FF2B5EF4-FFF2-40B4-BE49-F238E27FC236}">
                <a16:creationId xmlns:a16="http://schemas.microsoft.com/office/drawing/2014/main" id="{A1036EC6-9FC2-8F73-5C66-20C392D5795F}"/>
              </a:ext>
            </a:extLst>
          </p:cNvPr>
          <p:cNvSpPr>
            <a:spLocks noGrp="1"/>
          </p:cNvSpPr>
          <p:nvPr>
            <p:ph type="sldNum" sz="quarter" idx="5"/>
          </p:nvPr>
        </p:nvSpPr>
        <p:spPr/>
        <p:txBody>
          <a:bodyPr/>
          <a:lstStyle/>
          <a:p>
            <a:fld id="{8F36F3A9-63F9-094A-BDC5-DF109C7E6501}" type="slidenum">
              <a:rPr lang="en-US" smtClean="0"/>
              <a:t>7</a:t>
            </a:fld>
            <a:endParaRPr lang="en-US"/>
          </a:p>
        </p:txBody>
      </p:sp>
    </p:spTree>
    <p:extLst>
      <p:ext uri="{BB962C8B-B14F-4D97-AF65-F5344CB8AC3E}">
        <p14:creationId xmlns:p14="http://schemas.microsoft.com/office/powerpoint/2010/main" val="2494533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Nursing Home Care Compare gives each nursing home a rating of between 1 and 5 stars</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Short-stay residents often are those recovering from surgery or being discharged from a hospital stay. Example of quality measures: % who were re-hospitalized, % successful return to home</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Long-stay residents are usually not healthy enough to leave a nursing home and can't live at home or in a community setting. Example of quality measures: % experiencing one or more falls with major injury, # of hospitalizations per 1,000 long-stay resident days</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Times New Roman" panose="02020603050405020304" pitchFamily="18" charset="0"/>
                <a:cs typeface="Times New Roman" panose="02020603050405020304" pitchFamily="18" charset="0"/>
              </a:rPr>
              <a:t>The overall rating is calculated based on the overall quality score, which sums the total long-stay score and the total adjusted short-stay score</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F36F3A9-63F9-094A-BDC5-DF109C7E6501}" type="slidenum">
              <a:rPr lang="en-US" smtClean="0"/>
              <a:t>9</a:t>
            </a:fld>
            <a:endParaRPr lang="en-US"/>
          </a:p>
        </p:txBody>
      </p:sp>
    </p:spTree>
    <p:extLst>
      <p:ext uri="{BB962C8B-B14F-4D97-AF65-F5344CB8AC3E}">
        <p14:creationId xmlns:p14="http://schemas.microsoft.com/office/powerpoint/2010/main" val="2222723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AED29-6A1D-B086-CBC0-F64811EEA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9625F5-25EE-BD67-A628-DFC0D79071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EB3631-72AB-BFB6-7455-73268016091A}"/>
              </a:ext>
            </a:extLst>
          </p:cNvPr>
          <p:cNvSpPr>
            <a:spLocks noGrp="1"/>
          </p:cNvSpPr>
          <p:nvPr>
            <p:ph type="body" idx="1"/>
          </p:nvPr>
        </p:nvSpPr>
        <p:spPr/>
        <p:txBody>
          <a:bodyPr/>
          <a:lstStyle/>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5CACF0A-BA83-0A78-7259-7F617A34EB6F}"/>
              </a:ext>
            </a:extLst>
          </p:cNvPr>
          <p:cNvSpPr>
            <a:spLocks noGrp="1"/>
          </p:cNvSpPr>
          <p:nvPr>
            <p:ph type="sldNum" sz="quarter" idx="5"/>
          </p:nvPr>
        </p:nvSpPr>
        <p:spPr/>
        <p:txBody>
          <a:bodyPr/>
          <a:lstStyle/>
          <a:p>
            <a:fld id="{8F36F3A9-63F9-094A-BDC5-DF109C7E6501}" type="slidenum">
              <a:rPr lang="en-US" smtClean="0"/>
              <a:t>10</a:t>
            </a:fld>
            <a:endParaRPr lang="en-US"/>
          </a:p>
        </p:txBody>
      </p:sp>
    </p:spTree>
    <p:extLst>
      <p:ext uri="{BB962C8B-B14F-4D97-AF65-F5344CB8AC3E}">
        <p14:creationId xmlns:p14="http://schemas.microsoft.com/office/powerpoint/2010/main" val="140410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97FEA-479F-5083-84E9-225CD3DD0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5A003A-9289-5798-6729-5F79B867E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6A280-6A60-748F-8A80-C4B5C3A1AE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EBF7C2-1D5D-2EE1-518F-E68A5AF844AC}"/>
              </a:ext>
            </a:extLst>
          </p:cNvPr>
          <p:cNvSpPr>
            <a:spLocks noGrp="1"/>
          </p:cNvSpPr>
          <p:nvPr>
            <p:ph type="sldNum" sz="quarter" idx="5"/>
          </p:nvPr>
        </p:nvSpPr>
        <p:spPr/>
        <p:txBody>
          <a:bodyPr/>
          <a:lstStyle/>
          <a:p>
            <a:fld id="{8F36F3A9-63F9-094A-BDC5-DF109C7E6501}" type="slidenum">
              <a:rPr lang="en-US" smtClean="0"/>
              <a:t>11</a:t>
            </a:fld>
            <a:endParaRPr lang="en-US"/>
          </a:p>
        </p:txBody>
      </p:sp>
    </p:spTree>
    <p:extLst>
      <p:ext uri="{BB962C8B-B14F-4D97-AF65-F5344CB8AC3E}">
        <p14:creationId xmlns:p14="http://schemas.microsoft.com/office/powerpoint/2010/main" val="2267355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40650C-8F60-9BBC-8A63-F49D6A9C5A0A}"/>
              </a:ext>
            </a:extLst>
          </p:cNvPr>
          <p:cNvSpPr/>
          <p:nvPr userDrawn="1"/>
        </p:nvSpPr>
        <p:spPr>
          <a:xfrm>
            <a:off x="0" y="2028930"/>
            <a:ext cx="12192000" cy="48290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057BD6B-1333-ACC3-5946-991BE3B982F9}"/>
              </a:ext>
            </a:extLst>
          </p:cNvPr>
          <p:cNvSpPr/>
          <p:nvPr userDrawn="1"/>
        </p:nvSpPr>
        <p:spPr>
          <a:xfrm>
            <a:off x="0" y="0"/>
            <a:ext cx="12192000" cy="2043969"/>
          </a:xfrm>
          <a:prstGeom prst="rect">
            <a:avLst/>
          </a:prstGeom>
          <a:solidFill>
            <a:srgbClr val="005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DA4B2009-43B4-1DF7-C097-2BCE996A7180}"/>
              </a:ext>
            </a:extLst>
          </p:cNvPr>
          <p:cNvSpPr>
            <a:spLocks noGrp="1"/>
          </p:cNvSpPr>
          <p:nvPr>
            <p:ph type="ctrTitle"/>
          </p:nvPr>
        </p:nvSpPr>
        <p:spPr>
          <a:xfrm>
            <a:off x="636494" y="2544158"/>
            <a:ext cx="9144000" cy="1947394"/>
          </a:xfrm>
          <a:prstGeom prst="rect">
            <a:avLst/>
          </a:prstGeom>
        </p:spPr>
        <p:txBody>
          <a:bodyPr anchor="t">
            <a:normAutofit/>
          </a:bodyPr>
          <a:lstStyle>
            <a:lvl1pPr algn="l">
              <a:defRPr sz="3600" b="1" i="0">
                <a:solidFill>
                  <a:srgbClr val="005CB9"/>
                </a:solidFill>
                <a:latin typeface="Arial" panose="020B0604020202020204" pitchFamily="34" charset="0"/>
                <a:ea typeface="Arimo" panose="020B0604020202020204" pitchFamily="34" charset="0"/>
                <a:cs typeface="Arial" panose="020B060402020202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A40C875D-7A3B-E180-4810-AC29A3C00CD0}"/>
              </a:ext>
            </a:extLst>
          </p:cNvPr>
          <p:cNvSpPr>
            <a:spLocks noGrp="1"/>
          </p:cNvSpPr>
          <p:nvPr>
            <p:ph type="subTitle" idx="1"/>
          </p:nvPr>
        </p:nvSpPr>
        <p:spPr>
          <a:xfrm>
            <a:off x="636494" y="4825671"/>
            <a:ext cx="9144000" cy="775029"/>
          </a:xfrm>
        </p:spPr>
        <p:txBody>
          <a:bodyPr>
            <a:normAutofit/>
          </a:bodyPr>
          <a:lstStyle>
            <a:lvl1pPr marL="0" indent="0" algn="l">
              <a:buNone/>
              <a:defRPr sz="2400" b="0" i="0">
                <a:solidFill>
                  <a:srgbClr val="005CB9"/>
                </a:solidFill>
                <a:latin typeface="Arial" panose="020B0604020202020204" pitchFamily="34" charset="0"/>
                <a:ea typeface="Arimo"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6132EBF6-4563-BFD3-6B7E-7C694907A377}"/>
              </a:ext>
            </a:extLst>
          </p:cNvPr>
          <p:cNvPicPr>
            <a:picLocks noChangeAspect="1"/>
          </p:cNvPicPr>
          <p:nvPr userDrawn="1"/>
        </p:nvPicPr>
        <p:blipFill>
          <a:blip r:embed="rId2"/>
          <a:srcRect/>
          <a:stretch/>
        </p:blipFill>
        <p:spPr>
          <a:xfrm>
            <a:off x="636494" y="755327"/>
            <a:ext cx="6639558" cy="518277"/>
          </a:xfrm>
          <a:prstGeom prst="rect">
            <a:avLst/>
          </a:prstGeom>
        </p:spPr>
      </p:pic>
      <p:cxnSp>
        <p:nvCxnSpPr>
          <p:cNvPr id="13" name="Straight Connector 12">
            <a:extLst>
              <a:ext uri="{FF2B5EF4-FFF2-40B4-BE49-F238E27FC236}">
                <a16:creationId xmlns:a16="http://schemas.microsoft.com/office/drawing/2014/main" id="{307B6238-9D98-BFFD-E18C-04498C23BC1F}"/>
              </a:ext>
            </a:extLst>
          </p:cNvPr>
          <p:cNvCxnSpPr>
            <a:cxnSpLocks/>
          </p:cNvCxnSpPr>
          <p:nvPr userDrawn="1"/>
        </p:nvCxnSpPr>
        <p:spPr>
          <a:xfrm>
            <a:off x="0" y="2054252"/>
            <a:ext cx="12192000" cy="0"/>
          </a:xfrm>
          <a:prstGeom prst="line">
            <a:avLst/>
          </a:prstGeom>
          <a:ln w="82550">
            <a:solidFill>
              <a:srgbClr val="EEAF48"/>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CA4951B-D424-9145-AB9C-8914F872AE29}"/>
              </a:ext>
            </a:extLst>
          </p:cNvPr>
          <p:cNvSpPr txBox="1"/>
          <p:nvPr userDrawn="1"/>
        </p:nvSpPr>
        <p:spPr>
          <a:xfrm>
            <a:off x="2721665" y="6082748"/>
            <a:ext cx="6748670"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cs typeface="Arial" panose="020B0604020202020204" pitchFamily="34" charset="0"/>
              </a:rPr>
              <a:t>The NBER Coordinating Center on the Economics of Alzheimer’s Disease / ADRD is funded by the National Institute on Aging, part of the National Institutes of Health</a:t>
            </a:r>
            <a:endParaRPr lang="en-US" sz="1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68066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Break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DD2466-44ED-8183-C5AC-422EC9E3FD1A}"/>
              </a:ext>
            </a:extLst>
          </p:cNvPr>
          <p:cNvSpPr/>
          <p:nvPr userDrawn="1"/>
        </p:nvSpPr>
        <p:spPr>
          <a:xfrm>
            <a:off x="0" y="-1"/>
            <a:ext cx="12192000" cy="5886449"/>
          </a:xfrm>
          <a:prstGeom prst="rect">
            <a:avLst/>
          </a:prstGeom>
          <a:solidFill>
            <a:srgbClr val="005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ECCAA1D-3943-3F18-7762-130D72D10997}"/>
              </a:ext>
            </a:extLst>
          </p:cNvPr>
          <p:cNvSpPr>
            <a:spLocks noGrp="1"/>
          </p:cNvSpPr>
          <p:nvPr>
            <p:ph type="ctrTitle"/>
          </p:nvPr>
        </p:nvSpPr>
        <p:spPr>
          <a:xfrm>
            <a:off x="636494" y="2030590"/>
            <a:ext cx="9144000" cy="1288806"/>
          </a:xfrm>
          <a:prstGeom prst="rect">
            <a:avLst/>
          </a:prstGeom>
        </p:spPr>
        <p:txBody>
          <a:bodyPr anchor="t">
            <a:normAutofit/>
          </a:bodyPr>
          <a:lstStyle>
            <a:lvl1pPr algn="l">
              <a:defRPr sz="4400" b="1" i="0">
                <a:solidFill>
                  <a:schemeClr val="bg1"/>
                </a:solidFill>
                <a:latin typeface="Arial" panose="020B0604020202020204" pitchFamily="34" charset="0"/>
                <a:ea typeface="Arimo"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88788880-60B4-8542-5EBD-7D0DB4FB4380}"/>
              </a:ext>
            </a:extLst>
          </p:cNvPr>
          <p:cNvSpPr>
            <a:spLocks noGrp="1"/>
          </p:cNvSpPr>
          <p:nvPr>
            <p:ph type="sldNum" sz="quarter" idx="12"/>
          </p:nvPr>
        </p:nvSpPr>
        <p:spPr/>
        <p:txBody>
          <a:bodyPr/>
          <a:lstStyle/>
          <a:p>
            <a:fld id="{6AC075D6-9522-F140-B639-34C65AC68066}" type="slidenum">
              <a:rPr lang="en-US" smtClean="0"/>
              <a:t>‹#›</a:t>
            </a:fld>
            <a:endParaRPr lang="en-US" dirty="0"/>
          </a:p>
        </p:txBody>
      </p:sp>
      <p:sp>
        <p:nvSpPr>
          <p:cNvPr id="10" name="Subtitle 2">
            <a:extLst>
              <a:ext uri="{FF2B5EF4-FFF2-40B4-BE49-F238E27FC236}">
                <a16:creationId xmlns:a16="http://schemas.microsoft.com/office/drawing/2014/main" id="{C09A9081-2030-F1AF-AA6F-800B4518E1E8}"/>
              </a:ext>
            </a:extLst>
          </p:cNvPr>
          <p:cNvSpPr>
            <a:spLocks noGrp="1"/>
          </p:cNvSpPr>
          <p:nvPr>
            <p:ph type="subTitle" idx="1"/>
          </p:nvPr>
        </p:nvSpPr>
        <p:spPr>
          <a:xfrm>
            <a:off x="636494" y="3319396"/>
            <a:ext cx="9144000" cy="775029"/>
          </a:xfrm>
        </p:spPr>
        <p:txBody>
          <a:bodyPr>
            <a:normAutofit/>
          </a:bodyPr>
          <a:lstStyle>
            <a:lvl1pPr marL="0" indent="0" algn="l">
              <a:buNone/>
              <a:defRPr sz="2400" b="0" i="0">
                <a:solidFill>
                  <a:schemeClr val="bg1"/>
                </a:solidFill>
                <a:latin typeface="Arial" panose="020B0604020202020204" pitchFamily="34" charset="0"/>
                <a:ea typeface="Arimo"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B1891632-69F0-D700-CB31-D18ADB48E722}"/>
              </a:ext>
            </a:extLst>
          </p:cNvPr>
          <p:cNvCxnSpPr>
            <a:cxnSpLocks/>
          </p:cNvCxnSpPr>
          <p:nvPr userDrawn="1"/>
        </p:nvCxnSpPr>
        <p:spPr>
          <a:xfrm>
            <a:off x="0" y="5886455"/>
            <a:ext cx="12192000" cy="0"/>
          </a:xfrm>
          <a:prstGeom prst="line">
            <a:avLst/>
          </a:prstGeom>
          <a:ln w="82550">
            <a:solidFill>
              <a:srgbClr val="EEAF4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492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B4A8F-3EFB-9D3D-EAF0-28E5D8142810}"/>
              </a:ext>
            </a:extLst>
          </p:cNvPr>
          <p:cNvSpPr>
            <a:spLocks noGrp="1"/>
          </p:cNvSpPr>
          <p:nvPr>
            <p:ph sz="half" idx="1"/>
          </p:nvPr>
        </p:nvSpPr>
        <p:spPr>
          <a:xfrm>
            <a:off x="838200" y="1592495"/>
            <a:ext cx="5424814" cy="42535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C5E8ED02-9B4A-E41B-A6B7-73181E0F0944}"/>
              </a:ext>
            </a:extLst>
          </p:cNvPr>
          <p:cNvSpPr>
            <a:spLocks noGrp="1"/>
          </p:cNvSpPr>
          <p:nvPr>
            <p:ph type="sldNum" sz="quarter" idx="12"/>
          </p:nvPr>
        </p:nvSpPr>
        <p:spPr/>
        <p:txBody>
          <a:bodyPr/>
          <a:lstStyle/>
          <a:p>
            <a:fld id="{6AC075D6-9522-F140-B639-34C65AC68066}" type="slidenum">
              <a:rPr lang="en-US" smtClean="0"/>
              <a:t>‹#›</a:t>
            </a:fld>
            <a:endParaRPr lang="en-US" dirty="0"/>
          </a:p>
        </p:txBody>
      </p:sp>
      <p:sp>
        <p:nvSpPr>
          <p:cNvPr id="10" name="Picture Placeholder 2">
            <a:extLst>
              <a:ext uri="{FF2B5EF4-FFF2-40B4-BE49-F238E27FC236}">
                <a16:creationId xmlns:a16="http://schemas.microsoft.com/office/drawing/2014/main" id="{5406D9C9-812B-3906-E5E9-261814AD68CE}"/>
              </a:ext>
            </a:extLst>
          </p:cNvPr>
          <p:cNvSpPr>
            <a:spLocks noGrp="1"/>
          </p:cNvSpPr>
          <p:nvPr>
            <p:ph type="pic" idx="13"/>
          </p:nvPr>
        </p:nvSpPr>
        <p:spPr>
          <a:xfrm>
            <a:off x="6726476" y="1592494"/>
            <a:ext cx="4863357" cy="425350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348906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5E8ED02-9B4A-E41B-A6B7-73181E0F0944}"/>
              </a:ext>
            </a:extLst>
          </p:cNvPr>
          <p:cNvSpPr>
            <a:spLocks noGrp="1"/>
          </p:cNvSpPr>
          <p:nvPr>
            <p:ph type="sldNum" sz="quarter" idx="12"/>
          </p:nvPr>
        </p:nvSpPr>
        <p:spPr/>
        <p:txBody>
          <a:bodyPr/>
          <a:lstStyle/>
          <a:p>
            <a:fld id="{6AC075D6-9522-F140-B639-34C65AC68066}" type="slidenum">
              <a:rPr lang="en-US" smtClean="0"/>
              <a:t>‹#›</a:t>
            </a:fld>
            <a:endParaRPr lang="en-US" dirty="0"/>
          </a:p>
        </p:txBody>
      </p:sp>
    </p:spTree>
    <p:extLst>
      <p:ext uri="{BB962C8B-B14F-4D97-AF65-F5344CB8AC3E}">
        <p14:creationId xmlns:p14="http://schemas.microsoft.com/office/powerpoint/2010/main" val="137755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B661-7186-EAC6-5800-F9550AAAC6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DD1DC-F057-7554-5C3E-76A32BC22A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40ACDB-10A4-2686-ED76-DACC2D3CF374}"/>
              </a:ext>
            </a:extLst>
          </p:cNvPr>
          <p:cNvSpPr>
            <a:spLocks noGrp="1"/>
          </p:cNvSpPr>
          <p:nvPr>
            <p:ph type="sldNum" sz="quarter" idx="12"/>
          </p:nvPr>
        </p:nvSpPr>
        <p:spPr/>
        <p:txBody>
          <a:bodyPr/>
          <a:lstStyle/>
          <a:p>
            <a:fld id="{F37EB7C0-FFA8-D84C-9C69-6AE2344C5080}" type="slidenum">
              <a:rPr lang="en-US" smtClean="0"/>
              <a:t>‹#›</a:t>
            </a:fld>
            <a:endParaRPr lang="en-US" dirty="0"/>
          </a:p>
        </p:txBody>
      </p:sp>
    </p:spTree>
    <p:extLst>
      <p:ext uri="{BB962C8B-B14F-4D97-AF65-F5344CB8AC3E}">
        <p14:creationId xmlns:p14="http://schemas.microsoft.com/office/powerpoint/2010/main" val="4200456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Brea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DD2C66-0A15-8CA7-7DE7-031A636DEA4F}"/>
              </a:ext>
            </a:extLst>
          </p:cNvPr>
          <p:cNvSpPr/>
          <p:nvPr userDrawn="1"/>
        </p:nvSpPr>
        <p:spPr>
          <a:xfrm>
            <a:off x="0" y="-1"/>
            <a:ext cx="12192000" cy="5886449"/>
          </a:xfrm>
          <a:prstGeom prst="rect">
            <a:avLst/>
          </a:prstGeom>
          <a:solidFill>
            <a:srgbClr val="005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0DEBFD2B-EC40-5EF5-C727-A23D9CE6EA0C}"/>
              </a:ext>
            </a:extLst>
          </p:cNvPr>
          <p:cNvSpPr>
            <a:spLocks noGrp="1"/>
          </p:cNvSpPr>
          <p:nvPr>
            <p:ph type="ctrTitle"/>
          </p:nvPr>
        </p:nvSpPr>
        <p:spPr>
          <a:xfrm>
            <a:off x="636494" y="2030590"/>
            <a:ext cx="9144000" cy="1288806"/>
          </a:xfrm>
          <a:prstGeom prst="rect">
            <a:avLst/>
          </a:prstGeom>
        </p:spPr>
        <p:txBody>
          <a:bodyPr anchor="t">
            <a:normAutofit/>
          </a:bodyPr>
          <a:lstStyle>
            <a:lvl1pPr algn="l">
              <a:defRPr sz="4400" b="1" i="0">
                <a:solidFill>
                  <a:schemeClr val="bg1"/>
                </a:solidFill>
                <a:latin typeface="Arial" panose="020B0604020202020204" pitchFamily="34" charset="0"/>
                <a:ea typeface="Arimo" panose="020B0604020202020204" pitchFamily="34" charset="0"/>
                <a:cs typeface="Arial" panose="020B0604020202020204" pitchFamily="34" charset="0"/>
              </a:defRPr>
            </a:lvl1pPr>
          </a:lstStyle>
          <a:p>
            <a:r>
              <a:rPr lang="en-US" dirty="0"/>
              <a:t>Click to edit Master title style</a:t>
            </a:r>
          </a:p>
        </p:txBody>
      </p:sp>
      <p:sp>
        <p:nvSpPr>
          <p:cNvPr id="4" name="Subtitle 2">
            <a:extLst>
              <a:ext uri="{FF2B5EF4-FFF2-40B4-BE49-F238E27FC236}">
                <a16:creationId xmlns:a16="http://schemas.microsoft.com/office/drawing/2014/main" id="{35697D4C-8786-9C82-F18C-86FDA5A72674}"/>
              </a:ext>
            </a:extLst>
          </p:cNvPr>
          <p:cNvSpPr>
            <a:spLocks noGrp="1"/>
          </p:cNvSpPr>
          <p:nvPr>
            <p:ph type="subTitle" idx="1"/>
          </p:nvPr>
        </p:nvSpPr>
        <p:spPr>
          <a:xfrm>
            <a:off x="636494" y="3319396"/>
            <a:ext cx="9144000" cy="775029"/>
          </a:xfrm>
        </p:spPr>
        <p:txBody>
          <a:bodyPr>
            <a:normAutofit/>
          </a:bodyPr>
          <a:lstStyle>
            <a:lvl1pPr marL="0" indent="0" algn="l">
              <a:buNone/>
              <a:defRPr sz="2400" b="0" i="0">
                <a:solidFill>
                  <a:schemeClr val="bg1"/>
                </a:solidFill>
                <a:latin typeface="Arial" panose="020B0604020202020204" pitchFamily="34" charset="0"/>
                <a:ea typeface="Arimo"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5" name="Straight Connector 4">
            <a:extLst>
              <a:ext uri="{FF2B5EF4-FFF2-40B4-BE49-F238E27FC236}">
                <a16:creationId xmlns:a16="http://schemas.microsoft.com/office/drawing/2014/main" id="{490B89DA-C236-C2B0-71D8-D018AE7DF791}"/>
              </a:ext>
            </a:extLst>
          </p:cNvPr>
          <p:cNvCxnSpPr>
            <a:cxnSpLocks/>
          </p:cNvCxnSpPr>
          <p:nvPr userDrawn="1"/>
        </p:nvCxnSpPr>
        <p:spPr>
          <a:xfrm>
            <a:off x="0" y="5886455"/>
            <a:ext cx="12192000" cy="0"/>
          </a:xfrm>
          <a:prstGeom prst="line">
            <a:avLst/>
          </a:prstGeom>
          <a:ln w="82550">
            <a:solidFill>
              <a:srgbClr val="EEAF4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5468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820FE-2920-632A-C337-8C28CA131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5446B-E5EC-1E9B-71CB-7C56FCF717DF}"/>
              </a:ext>
            </a:extLst>
          </p:cNvPr>
          <p:cNvSpPr>
            <a:spLocks noGrp="1"/>
          </p:cNvSpPr>
          <p:nvPr>
            <p:ph sz="half" idx="1"/>
          </p:nvPr>
        </p:nvSpPr>
        <p:spPr>
          <a:xfrm>
            <a:off x="838200" y="1825625"/>
            <a:ext cx="5181600" cy="3922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137C27-EBC2-7EB1-6471-553532500386}"/>
              </a:ext>
            </a:extLst>
          </p:cNvPr>
          <p:cNvSpPr>
            <a:spLocks noGrp="1"/>
          </p:cNvSpPr>
          <p:nvPr>
            <p:ph sz="half" idx="2"/>
          </p:nvPr>
        </p:nvSpPr>
        <p:spPr>
          <a:xfrm>
            <a:off x="6172200" y="1825625"/>
            <a:ext cx="5181600" cy="3922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FEA1D9F-1491-EDED-CCA7-61D2ED3AA733}"/>
              </a:ext>
            </a:extLst>
          </p:cNvPr>
          <p:cNvSpPr>
            <a:spLocks noGrp="1"/>
          </p:cNvSpPr>
          <p:nvPr>
            <p:ph type="sldNum" sz="quarter" idx="12"/>
          </p:nvPr>
        </p:nvSpPr>
        <p:spPr/>
        <p:txBody>
          <a:bodyPr/>
          <a:lstStyle/>
          <a:p>
            <a:fld id="{F37EB7C0-FFA8-D84C-9C69-6AE2344C5080}" type="slidenum">
              <a:rPr lang="en-US" smtClean="0"/>
              <a:t>‹#›</a:t>
            </a:fld>
            <a:endParaRPr lang="en-US" dirty="0"/>
          </a:p>
        </p:txBody>
      </p:sp>
    </p:spTree>
    <p:extLst>
      <p:ext uri="{BB962C8B-B14F-4D97-AF65-F5344CB8AC3E}">
        <p14:creationId xmlns:p14="http://schemas.microsoft.com/office/powerpoint/2010/main" val="666421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11ACF-367E-B603-D54F-DB208D53CC27}"/>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A6BFD8B-9C54-4417-D989-B484E5507857}"/>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CAF4019-4371-AE8F-1D4C-5E0BAC49BFB9}"/>
              </a:ext>
            </a:extLst>
          </p:cNvPr>
          <p:cNvSpPr>
            <a:spLocks noGrp="1"/>
          </p:cNvSpPr>
          <p:nvPr>
            <p:ph sz="half" idx="2"/>
          </p:nvPr>
        </p:nvSpPr>
        <p:spPr>
          <a:xfrm>
            <a:off x="839788" y="2505075"/>
            <a:ext cx="5157787" cy="332570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82A669D8-95E5-4B52-B5B1-DDB3B2A73190}"/>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7DD9657-3ED8-B08B-3FA9-AE94CE6DAD63}"/>
              </a:ext>
            </a:extLst>
          </p:cNvPr>
          <p:cNvSpPr>
            <a:spLocks noGrp="1"/>
          </p:cNvSpPr>
          <p:nvPr>
            <p:ph sz="quarter" idx="4"/>
          </p:nvPr>
        </p:nvSpPr>
        <p:spPr>
          <a:xfrm>
            <a:off x="6172200" y="2505075"/>
            <a:ext cx="5183188" cy="332570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F0B8A21-EA24-89A3-3DC3-BB8911E100DC}"/>
              </a:ext>
            </a:extLst>
          </p:cNvPr>
          <p:cNvSpPr>
            <a:spLocks noGrp="1"/>
          </p:cNvSpPr>
          <p:nvPr>
            <p:ph type="sldNum" sz="quarter" idx="12"/>
          </p:nvPr>
        </p:nvSpPr>
        <p:spPr/>
        <p:txBody>
          <a:bodyPr/>
          <a:lstStyle/>
          <a:p>
            <a:fld id="{F37EB7C0-FFA8-D84C-9C69-6AE2344C5080}" type="slidenum">
              <a:rPr lang="en-US" smtClean="0"/>
              <a:t>‹#›</a:t>
            </a:fld>
            <a:endParaRPr lang="en-US" dirty="0"/>
          </a:p>
        </p:txBody>
      </p:sp>
    </p:spTree>
    <p:extLst>
      <p:ext uri="{BB962C8B-B14F-4D97-AF65-F5344CB8AC3E}">
        <p14:creationId xmlns:p14="http://schemas.microsoft.com/office/powerpoint/2010/main" val="2331584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B92A6AE-2DFD-9EDC-B604-A93173E6186F}"/>
              </a:ext>
            </a:extLst>
          </p:cNvPr>
          <p:cNvSpPr>
            <a:spLocks noGrp="1"/>
          </p:cNvSpPr>
          <p:nvPr>
            <p:ph type="pic" idx="1"/>
          </p:nvPr>
        </p:nvSpPr>
        <p:spPr>
          <a:xfrm>
            <a:off x="838200" y="1516104"/>
            <a:ext cx="6172200" cy="4352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934FD9A-E59E-CE7F-13A2-837108413DD3}"/>
              </a:ext>
            </a:extLst>
          </p:cNvPr>
          <p:cNvSpPr>
            <a:spLocks noGrp="1"/>
          </p:cNvSpPr>
          <p:nvPr>
            <p:ph type="body" sz="half" idx="2"/>
          </p:nvPr>
        </p:nvSpPr>
        <p:spPr>
          <a:xfrm>
            <a:off x="7605136" y="1516104"/>
            <a:ext cx="3932237" cy="435288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B586AB59-F820-A2EB-79BA-FBA44844303B}"/>
              </a:ext>
            </a:extLst>
          </p:cNvPr>
          <p:cNvSpPr>
            <a:spLocks noGrp="1"/>
          </p:cNvSpPr>
          <p:nvPr>
            <p:ph type="sldNum" sz="quarter" idx="12"/>
          </p:nvPr>
        </p:nvSpPr>
        <p:spPr/>
        <p:txBody>
          <a:bodyPr/>
          <a:lstStyle/>
          <a:p>
            <a:fld id="{F37EB7C0-FFA8-D84C-9C69-6AE2344C5080}" type="slidenum">
              <a:rPr lang="en-US" smtClean="0"/>
              <a:t>‹#›</a:t>
            </a:fld>
            <a:endParaRPr lang="en-US" dirty="0"/>
          </a:p>
        </p:txBody>
      </p:sp>
    </p:spTree>
    <p:extLst>
      <p:ext uri="{BB962C8B-B14F-4D97-AF65-F5344CB8AC3E}">
        <p14:creationId xmlns:p14="http://schemas.microsoft.com/office/powerpoint/2010/main" val="401765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79D57-EAA2-F2C3-1F9E-CDCA6BC2E6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02EBFA2-B9F7-7BA1-21FA-DEA8E22AC159}"/>
              </a:ext>
            </a:extLst>
          </p:cNvPr>
          <p:cNvSpPr>
            <a:spLocks noGrp="1"/>
          </p:cNvSpPr>
          <p:nvPr>
            <p:ph type="sldNum" sz="quarter" idx="12"/>
          </p:nvPr>
        </p:nvSpPr>
        <p:spPr/>
        <p:txBody>
          <a:bodyPr/>
          <a:lstStyle/>
          <a:p>
            <a:fld id="{F37EB7C0-FFA8-D84C-9C69-6AE2344C5080}" type="slidenum">
              <a:rPr lang="en-US" smtClean="0"/>
              <a:t>‹#›</a:t>
            </a:fld>
            <a:endParaRPr lang="en-US" dirty="0"/>
          </a:p>
        </p:txBody>
      </p:sp>
    </p:spTree>
    <p:extLst>
      <p:ext uri="{BB962C8B-B14F-4D97-AF65-F5344CB8AC3E}">
        <p14:creationId xmlns:p14="http://schemas.microsoft.com/office/powerpoint/2010/main" val="11709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8BD61D-8A23-3318-AA72-C9CD7A8189A3}"/>
              </a:ext>
            </a:extLst>
          </p:cNvPr>
          <p:cNvSpPr>
            <a:spLocks noGrp="1"/>
          </p:cNvSpPr>
          <p:nvPr>
            <p:ph type="sldNum" sz="quarter" idx="12"/>
          </p:nvPr>
        </p:nvSpPr>
        <p:spPr/>
        <p:txBody>
          <a:bodyPr/>
          <a:lstStyle/>
          <a:p>
            <a:fld id="{F37EB7C0-FFA8-D84C-9C69-6AE2344C5080}" type="slidenum">
              <a:rPr lang="en-US" smtClean="0"/>
              <a:t>‹#›</a:t>
            </a:fld>
            <a:endParaRPr lang="en-US" dirty="0"/>
          </a:p>
        </p:txBody>
      </p:sp>
      <p:sp>
        <p:nvSpPr>
          <p:cNvPr id="5" name="Rectangle 4">
            <a:extLst>
              <a:ext uri="{FF2B5EF4-FFF2-40B4-BE49-F238E27FC236}">
                <a16:creationId xmlns:a16="http://schemas.microsoft.com/office/drawing/2014/main" id="{2EB65400-B0B3-85D5-F0DE-59F6A7F811B5}"/>
              </a:ext>
            </a:extLst>
          </p:cNvPr>
          <p:cNvSpPr/>
          <p:nvPr userDrawn="1"/>
        </p:nvSpPr>
        <p:spPr>
          <a:xfrm>
            <a:off x="0" y="0"/>
            <a:ext cx="12192000" cy="12231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379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8788880-60B4-8542-5EBD-7D0DB4FB4380}"/>
              </a:ext>
            </a:extLst>
          </p:cNvPr>
          <p:cNvSpPr>
            <a:spLocks noGrp="1"/>
          </p:cNvSpPr>
          <p:nvPr>
            <p:ph type="sldNum" sz="quarter" idx="12"/>
          </p:nvPr>
        </p:nvSpPr>
        <p:spPr/>
        <p:txBody>
          <a:bodyPr/>
          <a:lstStyle/>
          <a:p>
            <a:fld id="{6AC075D6-9522-F140-B639-34C65AC68066}" type="slidenum">
              <a:rPr lang="en-US" smtClean="0"/>
              <a:t>‹#›</a:t>
            </a:fld>
            <a:endParaRPr lang="en-US" dirty="0"/>
          </a:p>
        </p:txBody>
      </p:sp>
      <p:sp>
        <p:nvSpPr>
          <p:cNvPr id="7" name="Rectangle 6">
            <a:extLst>
              <a:ext uri="{FF2B5EF4-FFF2-40B4-BE49-F238E27FC236}">
                <a16:creationId xmlns:a16="http://schemas.microsoft.com/office/drawing/2014/main" id="{1155B236-EE7D-710D-0C9D-FA6CFC81E0FE}"/>
              </a:ext>
            </a:extLst>
          </p:cNvPr>
          <p:cNvSpPr/>
          <p:nvPr userDrawn="1"/>
        </p:nvSpPr>
        <p:spPr>
          <a:xfrm>
            <a:off x="0" y="2028930"/>
            <a:ext cx="12192000" cy="48290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9DD2466-44ED-8183-C5AC-422EC9E3FD1A}"/>
              </a:ext>
            </a:extLst>
          </p:cNvPr>
          <p:cNvSpPr/>
          <p:nvPr userDrawn="1"/>
        </p:nvSpPr>
        <p:spPr>
          <a:xfrm>
            <a:off x="0" y="0"/>
            <a:ext cx="12192000" cy="2043969"/>
          </a:xfrm>
          <a:prstGeom prst="rect">
            <a:avLst/>
          </a:prstGeom>
          <a:solidFill>
            <a:srgbClr val="005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ECCAA1D-3943-3F18-7762-130D72D10997}"/>
              </a:ext>
            </a:extLst>
          </p:cNvPr>
          <p:cNvSpPr>
            <a:spLocks noGrp="1"/>
          </p:cNvSpPr>
          <p:nvPr>
            <p:ph type="ctrTitle"/>
          </p:nvPr>
        </p:nvSpPr>
        <p:spPr>
          <a:xfrm>
            <a:off x="636494" y="2544158"/>
            <a:ext cx="9144000" cy="1947394"/>
          </a:xfrm>
          <a:prstGeom prst="rect">
            <a:avLst/>
          </a:prstGeom>
        </p:spPr>
        <p:txBody>
          <a:bodyPr anchor="t">
            <a:normAutofit/>
          </a:bodyPr>
          <a:lstStyle>
            <a:lvl1pPr algn="l">
              <a:defRPr sz="3600" b="1" i="0">
                <a:solidFill>
                  <a:srgbClr val="005CB9"/>
                </a:solidFill>
                <a:latin typeface="Arial" panose="020B0604020202020204" pitchFamily="34" charset="0"/>
                <a:ea typeface="Arimo" panose="020B0604020202020204" pitchFamily="34" charset="0"/>
                <a:cs typeface="Arial" panose="020B060402020202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C09A9081-2030-F1AF-AA6F-800B4518E1E8}"/>
              </a:ext>
            </a:extLst>
          </p:cNvPr>
          <p:cNvSpPr>
            <a:spLocks noGrp="1"/>
          </p:cNvSpPr>
          <p:nvPr>
            <p:ph type="subTitle" idx="1"/>
          </p:nvPr>
        </p:nvSpPr>
        <p:spPr>
          <a:xfrm>
            <a:off x="636494" y="4825671"/>
            <a:ext cx="9144000" cy="775029"/>
          </a:xfrm>
        </p:spPr>
        <p:txBody>
          <a:bodyPr>
            <a:normAutofit/>
          </a:bodyPr>
          <a:lstStyle>
            <a:lvl1pPr marL="0" indent="0" algn="l">
              <a:buNone/>
              <a:defRPr sz="2400" b="0" i="0">
                <a:solidFill>
                  <a:srgbClr val="005CB9"/>
                </a:solidFill>
                <a:latin typeface="Arial" panose="020B0604020202020204" pitchFamily="34" charset="0"/>
                <a:ea typeface="Arimo"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FB1A305B-D498-9683-EB01-E582D7F9DE84}"/>
              </a:ext>
            </a:extLst>
          </p:cNvPr>
          <p:cNvPicPr>
            <a:picLocks noChangeAspect="1"/>
          </p:cNvPicPr>
          <p:nvPr userDrawn="1"/>
        </p:nvPicPr>
        <p:blipFill>
          <a:blip r:embed="rId2"/>
          <a:srcRect/>
          <a:stretch/>
        </p:blipFill>
        <p:spPr>
          <a:xfrm>
            <a:off x="636494" y="723396"/>
            <a:ext cx="6639558" cy="582140"/>
          </a:xfrm>
          <a:prstGeom prst="rect">
            <a:avLst/>
          </a:prstGeom>
        </p:spPr>
      </p:pic>
      <p:cxnSp>
        <p:nvCxnSpPr>
          <p:cNvPr id="13" name="Straight Connector 12">
            <a:extLst>
              <a:ext uri="{FF2B5EF4-FFF2-40B4-BE49-F238E27FC236}">
                <a16:creationId xmlns:a16="http://schemas.microsoft.com/office/drawing/2014/main" id="{B1891632-69F0-D700-CB31-D18ADB48E722}"/>
              </a:ext>
            </a:extLst>
          </p:cNvPr>
          <p:cNvCxnSpPr>
            <a:cxnSpLocks/>
          </p:cNvCxnSpPr>
          <p:nvPr userDrawn="1"/>
        </p:nvCxnSpPr>
        <p:spPr>
          <a:xfrm>
            <a:off x="0" y="2054252"/>
            <a:ext cx="12192000" cy="0"/>
          </a:xfrm>
          <a:prstGeom prst="line">
            <a:avLst/>
          </a:prstGeom>
          <a:ln w="82550">
            <a:solidFill>
              <a:srgbClr val="EEAF4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1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B592F6-C309-E186-71C2-6DD705108023}"/>
              </a:ext>
            </a:extLst>
          </p:cNvPr>
          <p:cNvSpPr>
            <a:spLocks noGrp="1"/>
          </p:cNvSpPr>
          <p:nvPr>
            <p:ph type="sldNum" sz="quarter" idx="4"/>
          </p:nvPr>
        </p:nvSpPr>
        <p:spPr>
          <a:xfrm>
            <a:off x="11091553" y="6236161"/>
            <a:ext cx="89164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7EB7C0-FFA8-D84C-9C69-6AE2344C5080}" type="slidenum">
              <a:rPr lang="en-US" smtClean="0"/>
              <a:t>‹#›</a:t>
            </a:fld>
            <a:endParaRPr lang="en-US" dirty="0"/>
          </a:p>
        </p:txBody>
      </p:sp>
      <p:sp>
        <p:nvSpPr>
          <p:cNvPr id="7" name="Rectangle 6">
            <a:extLst>
              <a:ext uri="{FF2B5EF4-FFF2-40B4-BE49-F238E27FC236}">
                <a16:creationId xmlns:a16="http://schemas.microsoft.com/office/drawing/2014/main" id="{025AD6C0-22BB-9A58-741F-EE76946E2B42}"/>
              </a:ext>
            </a:extLst>
          </p:cNvPr>
          <p:cNvSpPr/>
          <p:nvPr userDrawn="1"/>
        </p:nvSpPr>
        <p:spPr>
          <a:xfrm>
            <a:off x="0" y="0"/>
            <a:ext cx="12192000" cy="1075765"/>
          </a:xfrm>
          <a:prstGeom prst="rect">
            <a:avLst/>
          </a:prstGeom>
          <a:solidFill>
            <a:srgbClr val="005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D9319F6-DE81-4524-A403-8F43BDCCB319}"/>
              </a:ext>
            </a:extLst>
          </p:cNvPr>
          <p:cNvCxnSpPr>
            <a:cxnSpLocks/>
          </p:cNvCxnSpPr>
          <p:nvPr userDrawn="1"/>
        </p:nvCxnSpPr>
        <p:spPr>
          <a:xfrm>
            <a:off x="0" y="1075765"/>
            <a:ext cx="12192000" cy="0"/>
          </a:xfrm>
          <a:prstGeom prst="line">
            <a:avLst/>
          </a:prstGeom>
          <a:ln w="69850">
            <a:solidFill>
              <a:srgbClr val="EEAF48"/>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89EE0E8-43A9-864C-BAC6-56D391BCD8C8}"/>
              </a:ext>
            </a:extLst>
          </p:cNvPr>
          <p:cNvPicPr>
            <a:picLocks noChangeAspect="1"/>
          </p:cNvPicPr>
          <p:nvPr userDrawn="1"/>
        </p:nvPicPr>
        <p:blipFill>
          <a:blip r:embed="rId14"/>
          <a:srcRect/>
          <a:stretch/>
        </p:blipFill>
        <p:spPr>
          <a:xfrm>
            <a:off x="777631" y="6278076"/>
            <a:ext cx="3861604" cy="301433"/>
          </a:xfrm>
          <a:prstGeom prst="rect">
            <a:avLst/>
          </a:prstGeom>
        </p:spPr>
      </p:pic>
      <p:sp>
        <p:nvSpPr>
          <p:cNvPr id="2" name="Title Placeholder 1">
            <a:extLst>
              <a:ext uri="{FF2B5EF4-FFF2-40B4-BE49-F238E27FC236}">
                <a16:creationId xmlns:a16="http://schemas.microsoft.com/office/drawing/2014/main" id="{6AE3435C-CBEF-CDB0-E8D1-06BB6312200D}"/>
              </a:ext>
            </a:extLst>
          </p:cNvPr>
          <p:cNvSpPr>
            <a:spLocks noGrp="1"/>
          </p:cNvSpPr>
          <p:nvPr>
            <p:ph type="title"/>
          </p:nvPr>
        </p:nvSpPr>
        <p:spPr>
          <a:xfrm>
            <a:off x="838200" y="365126"/>
            <a:ext cx="10515600" cy="76983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D92D168-60D5-21F4-A69F-E6F64E839906}"/>
              </a:ext>
            </a:extLst>
          </p:cNvPr>
          <p:cNvSpPr>
            <a:spLocks noGrp="1"/>
          </p:cNvSpPr>
          <p:nvPr>
            <p:ph type="body" idx="1"/>
          </p:nvPr>
        </p:nvSpPr>
        <p:spPr>
          <a:xfrm>
            <a:off x="838200" y="1603169"/>
            <a:ext cx="10515600" cy="434636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793540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83" r:id="rId3"/>
    <p:sldLayoutId id="2147483675" r:id="rId4"/>
    <p:sldLayoutId id="2147483676" r:id="rId5"/>
    <p:sldLayoutId id="2147483680" r:id="rId6"/>
    <p:sldLayoutId id="2147483677" r:id="rId7"/>
    <p:sldLayoutId id="2147483678" r:id="rId8"/>
    <p:sldLayoutId id="2147483649" r:id="rId9"/>
    <p:sldLayoutId id="2147483669" r:id="rId10"/>
    <p:sldLayoutId id="2147483652" r:id="rId11"/>
    <p:sldLayoutId id="2147483670" r:id="rId12"/>
  </p:sldLayoutIdLst>
  <p:txStyles>
    <p:titleStyle>
      <a:lvl1pPr algn="l" defTabSz="914400" rtl="0" eaLnBrk="1" latinLnBrk="0" hangingPunct="1">
        <a:lnSpc>
          <a:spcPct val="90000"/>
        </a:lnSpc>
        <a:spcBef>
          <a:spcPct val="0"/>
        </a:spcBef>
        <a:buNone/>
        <a:defRPr sz="38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utilization%20of%20many%20services%20was%20lower%20for%20beneficiaries%20with%20ADRD%20enrolled%20in%20MA%20than%20in%20T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jamanetwork.com/journals/jama-health-forum/fullarticle/2809665" TargetMode="External"/><Relationship Id="rId4" Type="http://schemas.openxmlformats.org/officeDocument/2006/relationships/hyperlink" Target="https://www.healthaffairs.org/doi/full/10.1377/hlthaff.2017.071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F1AAF-1AF1-46F6-8D93-F52C7DC5B6C6}"/>
              </a:ext>
            </a:extLst>
          </p:cNvPr>
          <p:cNvSpPr>
            <a:spLocks noGrp="1"/>
          </p:cNvSpPr>
          <p:nvPr>
            <p:ph type="ctrTitle"/>
          </p:nvPr>
        </p:nvSpPr>
        <p:spPr>
          <a:xfrm>
            <a:off x="725716" y="1253519"/>
            <a:ext cx="10740568" cy="1288806"/>
          </a:xfrm>
        </p:spPr>
        <p:txBody>
          <a:bodyPr>
            <a:normAutofit/>
          </a:bodyPr>
          <a:lstStyle/>
          <a:p>
            <a:pPr algn="ctr"/>
            <a:r>
              <a:rPr lang="en-US" sz="3600" dirty="0">
                <a:latin typeface="Times New Roman" panose="02020603050405020304" pitchFamily="18" charset="0"/>
                <a:cs typeface="Times New Roman" panose="02020603050405020304" pitchFamily="18" charset="0"/>
              </a:rPr>
              <a:t>Access to High-Quality SNF Care for Medicare Advantage Enrollees with Dementia</a:t>
            </a:r>
            <a:endParaRPr lang="en-US" sz="3600" dirty="0"/>
          </a:p>
        </p:txBody>
      </p:sp>
      <p:sp>
        <p:nvSpPr>
          <p:cNvPr id="3" name="Subtitle 2">
            <a:extLst>
              <a:ext uri="{FF2B5EF4-FFF2-40B4-BE49-F238E27FC236}">
                <a16:creationId xmlns:a16="http://schemas.microsoft.com/office/drawing/2014/main" id="{361BBD04-C41B-77F1-3BC6-64FDB93E1287}"/>
              </a:ext>
            </a:extLst>
          </p:cNvPr>
          <p:cNvSpPr>
            <a:spLocks noGrp="1"/>
          </p:cNvSpPr>
          <p:nvPr>
            <p:ph type="subTitle" idx="1"/>
          </p:nvPr>
        </p:nvSpPr>
        <p:spPr>
          <a:xfrm>
            <a:off x="1524000" y="3282876"/>
            <a:ext cx="9144000" cy="1704992"/>
          </a:xfrm>
        </p:spPr>
        <p:txBody>
          <a:bodyPr>
            <a:normAutofit/>
          </a:bodyPr>
          <a:lstStyle/>
          <a:p>
            <a:pPr algn="ctr"/>
            <a:r>
              <a:rPr lang="en-US" sz="2000" dirty="0">
                <a:latin typeface="Times New Roman" panose="02020603050405020304" pitchFamily="18" charset="0"/>
                <a:cs typeface="Times New Roman" panose="02020603050405020304" pitchFamily="18" charset="0"/>
              </a:rPr>
              <a:t>Presenter: Mingyu Qi </a:t>
            </a:r>
          </a:p>
          <a:p>
            <a:pPr algn="ctr"/>
            <a:r>
              <a:rPr lang="en-US" sz="2000" dirty="0">
                <a:latin typeface="Times New Roman" panose="02020603050405020304" pitchFamily="18" charset="0"/>
                <a:cs typeface="Times New Roman" panose="02020603050405020304" pitchFamily="18" charset="0"/>
              </a:rPr>
              <a:t>Collaborators: R. Tamara Konetzka, PhD (PI); Betsy Q. Cliff, PhD, Nadia Ghazali</a:t>
            </a:r>
          </a:p>
          <a:p>
            <a:pPr algn="ctr"/>
            <a:r>
              <a:rPr lang="en-US" sz="2000" dirty="0">
                <a:latin typeface="Times New Roman" panose="02020603050405020304" pitchFamily="18" charset="0"/>
                <a:cs typeface="Times New Roman" panose="02020603050405020304" pitchFamily="18" charset="0"/>
              </a:rPr>
              <a:t>The University of Chicago</a:t>
            </a:r>
          </a:p>
          <a:p>
            <a:endParaRPr lang="en-US" dirty="0"/>
          </a:p>
        </p:txBody>
      </p:sp>
    </p:spTree>
    <p:extLst>
      <p:ext uri="{BB962C8B-B14F-4D97-AF65-F5344CB8AC3E}">
        <p14:creationId xmlns:p14="http://schemas.microsoft.com/office/powerpoint/2010/main" val="1218216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48DA5-4AB4-1073-E715-B0FB4601CA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DCCE2-C89E-1833-FF63-67AC332E209A}"/>
              </a:ext>
            </a:extLst>
          </p:cNvPr>
          <p:cNvSpPr>
            <a:spLocks noGrp="1"/>
          </p:cNvSpPr>
          <p:nvPr>
            <p:ph type="title"/>
          </p:nvPr>
        </p:nvSpPr>
        <p:spPr>
          <a:xfrm>
            <a:off x="838200" y="285116"/>
            <a:ext cx="10515600" cy="769838"/>
          </a:xfrm>
        </p:spPr>
        <p:txBody>
          <a:bodyPr>
            <a:normAutofit/>
          </a:bodyPr>
          <a:lstStyle/>
          <a:p>
            <a:r>
              <a:rPr lang="en-US" sz="3600" dirty="0">
                <a:latin typeface="Times New Roman" panose="02020603050405020304" pitchFamily="18" charset="0"/>
                <a:cs typeface="Times New Roman" panose="02020603050405020304" pitchFamily="18" charset="0"/>
              </a:rPr>
              <a:t>HSA-level SNF Quality Measures</a:t>
            </a:r>
          </a:p>
        </p:txBody>
      </p:sp>
      <p:sp>
        <p:nvSpPr>
          <p:cNvPr id="3" name="Content Placeholder 2">
            <a:extLst>
              <a:ext uri="{FF2B5EF4-FFF2-40B4-BE49-F238E27FC236}">
                <a16:creationId xmlns:a16="http://schemas.microsoft.com/office/drawing/2014/main" id="{9ED39482-0258-5E09-7664-DB22F83BECA9}"/>
              </a:ext>
            </a:extLst>
          </p:cNvPr>
          <p:cNvSpPr>
            <a:spLocks noGrp="1"/>
          </p:cNvSpPr>
          <p:nvPr>
            <p:ph idx="1"/>
          </p:nvPr>
        </p:nvSpPr>
        <p:spPr>
          <a:xfrm>
            <a:off x="827314" y="1705411"/>
            <a:ext cx="10515600" cy="4346369"/>
          </a:xfrm>
        </p:spPr>
        <p:txBody>
          <a:bodyPr>
            <a:normAutofit/>
          </a:bodyPr>
          <a:lstStyle/>
          <a:p>
            <a:r>
              <a:rPr lang="en-US" sz="2400" dirty="0">
                <a:latin typeface="Times New Roman" panose="02020603050405020304" pitchFamily="18" charset="0"/>
                <a:cs typeface="Times New Roman" panose="02020603050405020304" pitchFamily="18" charset="0"/>
              </a:rPr>
              <a:t>Overall SNF quality in the HSA</a:t>
            </a:r>
          </a:p>
          <a:p>
            <a:pPr lvl="1"/>
            <a:r>
              <a:rPr lang="en-US" dirty="0">
                <a:latin typeface="Times New Roman" panose="02020603050405020304" pitchFamily="18" charset="0"/>
                <a:cs typeface="Times New Roman" panose="02020603050405020304" pitchFamily="18" charset="0"/>
              </a:rPr>
              <a:t>Median number of overall stars</a:t>
            </a:r>
          </a:p>
          <a:p>
            <a:pPr lvl="1"/>
            <a:r>
              <a:rPr lang="en-US" dirty="0">
                <a:latin typeface="Times New Roman" panose="02020603050405020304" pitchFamily="18" charset="0"/>
                <a:cs typeface="Times New Roman" panose="02020603050405020304" pitchFamily="18" charset="0"/>
              </a:rPr>
              <a:t>Total number of star levels available (range)</a:t>
            </a:r>
          </a:p>
          <a:p>
            <a:pPr lvl="1"/>
            <a:r>
              <a:rPr lang="en-US" dirty="0">
                <a:latin typeface="Times New Roman" panose="02020603050405020304" pitchFamily="18" charset="0"/>
                <a:cs typeface="Times New Roman" panose="02020603050405020304" pitchFamily="18" charset="0"/>
              </a:rPr>
              <a:t>Probability that only low-quality SNFs available (1-2 stars)</a:t>
            </a:r>
          </a:p>
          <a:p>
            <a:r>
              <a:rPr lang="en-US" sz="2400" dirty="0">
                <a:latin typeface="Times New Roman" panose="02020603050405020304" pitchFamily="18" charset="0"/>
                <a:cs typeface="Times New Roman" panose="02020603050405020304" pitchFamily="18" charset="0"/>
              </a:rPr>
              <a:t>Short-stay SNF quality in the HSA</a:t>
            </a:r>
          </a:p>
          <a:p>
            <a:pPr lvl="1"/>
            <a:r>
              <a:rPr lang="en-US" dirty="0">
                <a:latin typeface="Times New Roman" panose="02020603050405020304" pitchFamily="18" charset="0"/>
                <a:cs typeface="Times New Roman" panose="02020603050405020304" pitchFamily="18" charset="0"/>
              </a:rPr>
              <a:t>Median number of overall stars</a:t>
            </a:r>
          </a:p>
          <a:p>
            <a:pPr lvl="1"/>
            <a:r>
              <a:rPr lang="en-US" dirty="0">
                <a:latin typeface="Times New Roman" panose="02020603050405020304" pitchFamily="18" charset="0"/>
                <a:cs typeface="Times New Roman" panose="02020603050405020304" pitchFamily="18" charset="0"/>
              </a:rPr>
              <a:t>Total number of star levels available (range)</a:t>
            </a:r>
          </a:p>
          <a:p>
            <a:pPr lvl="1"/>
            <a:r>
              <a:rPr lang="en-US" dirty="0">
                <a:latin typeface="Times New Roman" panose="02020603050405020304" pitchFamily="18" charset="0"/>
                <a:cs typeface="Times New Roman" panose="02020603050405020304" pitchFamily="18" charset="0"/>
              </a:rPr>
              <a:t>Probability that only low-quality SNFs available (1-2 stars)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9357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9BB47-F4C5-CBE8-6085-21B5C03347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7A99D9-DB11-C9FD-8BC2-2B0AE0438724}"/>
              </a:ext>
            </a:extLst>
          </p:cNvPr>
          <p:cNvSpPr>
            <a:spLocks noGrp="1"/>
          </p:cNvSpPr>
          <p:nvPr>
            <p:ph type="title"/>
          </p:nvPr>
        </p:nvSpPr>
        <p:spPr>
          <a:xfrm>
            <a:off x="838200" y="285116"/>
            <a:ext cx="10515600" cy="769838"/>
          </a:xfrm>
        </p:spPr>
        <p:txBody>
          <a:bodyPr anchor="t">
            <a:normAutofit/>
          </a:bodyPr>
          <a:lstStyle/>
          <a:p>
            <a:r>
              <a:rPr lang="en-US" sz="3600" dirty="0">
                <a:latin typeface="Times New Roman" panose="02020603050405020304" pitchFamily="18" charset="0"/>
                <a:cs typeface="Times New Roman" panose="02020603050405020304" pitchFamily="18" charset="0"/>
              </a:rPr>
              <a:t>Unadjusted Statistics 1</a:t>
            </a:r>
            <a:endParaRPr lang="en-US" sz="3600" dirty="0"/>
          </a:p>
        </p:txBody>
      </p:sp>
      <p:sp>
        <p:nvSpPr>
          <p:cNvPr id="9" name="Content Placeholder 3">
            <a:extLst>
              <a:ext uri="{FF2B5EF4-FFF2-40B4-BE49-F238E27FC236}">
                <a16:creationId xmlns:a16="http://schemas.microsoft.com/office/drawing/2014/main" id="{53A685CD-8A59-21CC-0663-CD6783252670}"/>
              </a:ext>
            </a:extLst>
          </p:cNvPr>
          <p:cNvSpPr>
            <a:spLocks noGrp="1"/>
          </p:cNvSpPr>
          <p:nvPr>
            <p:ph sz="half" idx="2"/>
          </p:nvPr>
        </p:nvSpPr>
        <p:spPr>
          <a:xfrm>
            <a:off x="893523" y="1433736"/>
            <a:ext cx="10515601" cy="769839"/>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On average, the SNF short-stay quality rating increases as MA penetration rises.</a:t>
            </a:r>
            <a:endParaRPr lang="en-US" sz="2400" dirty="0"/>
          </a:p>
        </p:txBody>
      </p:sp>
      <p:pic>
        <p:nvPicPr>
          <p:cNvPr id="4" name="Picture 3">
            <a:extLst>
              <a:ext uri="{FF2B5EF4-FFF2-40B4-BE49-F238E27FC236}">
                <a16:creationId xmlns:a16="http://schemas.microsoft.com/office/drawing/2014/main" id="{E4119F4F-7EA2-4580-5ADC-49CBA66DCCA3}"/>
              </a:ext>
            </a:extLst>
          </p:cNvPr>
          <p:cNvPicPr>
            <a:picLocks noChangeAspect="1"/>
          </p:cNvPicPr>
          <p:nvPr/>
        </p:nvPicPr>
        <p:blipFill>
          <a:blip r:embed="rId3"/>
          <a:stretch>
            <a:fillRect/>
          </a:stretch>
        </p:blipFill>
        <p:spPr>
          <a:xfrm>
            <a:off x="1418609" y="2078884"/>
            <a:ext cx="9354782" cy="3881239"/>
          </a:xfrm>
          <a:prstGeom prst="rect">
            <a:avLst/>
          </a:prstGeom>
        </p:spPr>
      </p:pic>
    </p:spTree>
    <p:extLst>
      <p:ext uri="{BB962C8B-B14F-4D97-AF65-F5344CB8AC3E}">
        <p14:creationId xmlns:p14="http://schemas.microsoft.com/office/powerpoint/2010/main" val="3303759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8FE1D-3805-7C77-1946-5704DAA52C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18E50F-695C-27AD-75F7-BEB7507FAD89}"/>
              </a:ext>
            </a:extLst>
          </p:cNvPr>
          <p:cNvSpPr>
            <a:spLocks noGrp="1"/>
          </p:cNvSpPr>
          <p:nvPr>
            <p:ph type="title"/>
          </p:nvPr>
        </p:nvSpPr>
        <p:spPr>
          <a:xfrm>
            <a:off x="838200" y="285116"/>
            <a:ext cx="10515600" cy="769838"/>
          </a:xfrm>
        </p:spPr>
        <p:txBody>
          <a:bodyPr anchor="t">
            <a:normAutofit/>
          </a:bodyPr>
          <a:lstStyle/>
          <a:p>
            <a:r>
              <a:rPr lang="en-US" sz="3600" dirty="0">
                <a:latin typeface="Times New Roman" panose="02020603050405020304" pitchFamily="18" charset="0"/>
                <a:cs typeface="Times New Roman" panose="02020603050405020304" pitchFamily="18" charset="0"/>
              </a:rPr>
              <a:t>Unadjusted Statistics 2</a:t>
            </a:r>
            <a:endParaRPr lang="en-US" sz="3600" dirty="0"/>
          </a:p>
        </p:txBody>
      </p:sp>
      <p:sp>
        <p:nvSpPr>
          <p:cNvPr id="9" name="Content Placeholder 3">
            <a:extLst>
              <a:ext uri="{FF2B5EF4-FFF2-40B4-BE49-F238E27FC236}">
                <a16:creationId xmlns:a16="http://schemas.microsoft.com/office/drawing/2014/main" id="{DB36C609-40D2-D1AA-819F-DA6D9FBD6C9E}"/>
              </a:ext>
            </a:extLst>
          </p:cNvPr>
          <p:cNvSpPr>
            <a:spLocks noGrp="1"/>
          </p:cNvSpPr>
          <p:nvPr>
            <p:ph sz="half" idx="2"/>
          </p:nvPr>
        </p:nvSpPr>
        <p:spPr>
          <a:xfrm>
            <a:off x="893522" y="1433736"/>
            <a:ext cx="10515601" cy="769839"/>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Both the ranges of overall and short-stay quality ratings appear to widen as MA penetration rises.</a:t>
            </a:r>
            <a:endParaRPr lang="en-US" sz="2400" dirty="0"/>
          </a:p>
        </p:txBody>
      </p:sp>
      <p:pic>
        <p:nvPicPr>
          <p:cNvPr id="5" name="Picture 4">
            <a:extLst>
              <a:ext uri="{FF2B5EF4-FFF2-40B4-BE49-F238E27FC236}">
                <a16:creationId xmlns:a16="http://schemas.microsoft.com/office/drawing/2014/main" id="{98725194-D5B6-BC60-F82E-8DD85DCF9546}"/>
              </a:ext>
            </a:extLst>
          </p:cNvPr>
          <p:cNvPicPr>
            <a:picLocks noChangeAspect="1"/>
          </p:cNvPicPr>
          <p:nvPr/>
        </p:nvPicPr>
        <p:blipFill>
          <a:blip r:embed="rId3"/>
          <a:stretch>
            <a:fillRect/>
          </a:stretch>
        </p:blipFill>
        <p:spPr>
          <a:xfrm>
            <a:off x="1937941" y="2414048"/>
            <a:ext cx="8316118" cy="3450304"/>
          </a:xfrm>
          <a:prstGeom prst="rect">
            <a:avLst/>
          </a:prstGeom>
        </p:spPr>
      </p:pic>
    </p:spTree>
    <p:extLst>
      <p:ext uri="{BB962C8B-B14F-4D97-AF65-F5344CB8AC3E}">
        <p14:creationId xmlns:p14="http://schemas.microsoft.com/office/powerpoint/2010/main" val="92608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06740-8B0E-C24E-38CE-341177A1EF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19D275-F2B6-3B84-D8E3-0587BCD488F4}"/>
              </a:ext>
            </a:extLst>
          </p:cNvPr>
          <p:cNvSpPr>
            <a:spLocks noGrp="1"/>
          </p:cNvSpPr>
          <p:nvPr>
            <p:ph type="title"/>
          </p:nvPr>
        </p:nvSpPr>
        <p:spPr>
          <a:xfrm>
            <a:off x="838200" y="296546"/>
            <a:ext cx="10515600" cy="769838"/>
          </a:xfrm>
        </p:spPr>
        <p:txBody>
          <a:bodyPr anchor="t">
            <a:normAutofit/>
          </a:bodyPr>
          <a:lstStyle/>
          <a:p>
            <a:r>
              <a:rPr lang="en-US" sz="3600" dirty="0">
                <a:latin typeface="Times New Roman" panose="02020603050405020304" pitchFamily="18" charset="0"/>
                <a:cs typeface="Times New Roman" panose="02020603050405020304" pitchFamily="18" charset="0"/>
              </a:rPr>
              <a:t>Unadjusted Statistics 3</a:t>
            </a:r>
            <a:endParaRPr lang="en-US" sz="3600" dirty="0"/>
          </a:p>
        </p:txBody>
      </p:sp>
      <p:sp>
        <p:nvSpPr>
          <p:cNvPr id="9" name="Content Placeholder 3">
            <a:extLst>
              <a:ext uri="{FF2B5EF4-FFF2-40B4-BE49-F238E27FC236}">
                <a16:creationId xmlns:a16="http://schemas.microsoft.com/office/drawing/2014/main" id="{B1165824-2AE9-9657-355D-0A8347727B42}"/>
              </a:ext>
            </a:extLst>
          </p:cNvPr>
          <p:cNvSpPr>
            <a:spLocks noGrp="1"/>
          </p:cNvSpPr>
          <p:nvPr>
            <p:ph sz="half" idx="2"/>
          </p:nvPr>
        </p:nvSpPr>
        <p:spPr>
          <a:xfrm>
            <a:off x="893523" y="1433736"/>
            <a:ext cx="10515601" cy="769839"/>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On average, HSAs with higher MA penetration are less likely to have exclusively low-quality SNFs. </a:t>
            </a:r>
          </a:p>
          <a:p>
            <a:endParaRPr lang="en-US" dirty="0"/>
          </a:p>
        </p:txBody>
      </p:sp>
      <p:pic>
        <p:nvPicPr>
          <p:cNvPr id="4" name="Picture 3">
            <a:extLst>
              <a:ext uri="{FF2B5EF4-FFF2-40B4-BE49-F238E27FC236}">
                <a16:creationId xmlns:a16="http://schemas.microsoft.com/office/drawing/2014/main" id="{721CB6E0-D5ED-969C-F2FF-2CAE95875CF4}"/>
              </a:ext>
            </a:extLst>
          </p:cNvPr>
          <p:cNvPicPr>
            <a:picLocks noChangeAspect="1"/>
          </p:cNvPicPr>
          <p:nvPr/>
        </p:nvPicPr>
        <p:blipFill>
          <a:blip r:embed="rId3"/>
          <a:stretch>
            <a:fillRect/>
          </a:stretch>
        </p:blipFill>
        <p:spPr>
          <a:xfrm>
            <a:off x="2542308" y="2355975"/>
            <a:ext cx="6851073" cy="3704420"/>
          </a:xfrm>
          <a:prstGeom prst="rect">
            <a:avLst/>
          </a:prstGeom>
        </p:spPr>
      </p:pic>
    </p:spTree>
    <p:extLst>
      <p:ext uri="{BB962C8B-B14F-4D97-AF65-F5344CB8AC3E}">
        <p14:creationId xmlns:p14="http://schemas.microsoft.com/office/powerpoint/2010/main" val="16630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35EA2-DC89-6947-2C90-A211774E39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B2B9D4-FDA8-DD4B-E34C-FF0942A1FA1E}"/>
              </a:ext>
            </a:extLst>
          </p:cNvPr>
          <p:cNvSpPr>
            <a:spLocks noGrp="1"/>
          </p:cNvSpPr>
          <p:nvPr>
            <p:ph type="title"/>
          </p:nvPr>
        </p:nvSpPr>
        <p:spPr>
          <a:xfrm>
            <a:off x="838200" y="279586"/>
            <a:ext cx="10515600" cy="769838"/>
          </a:xfrm>
        </p:spPr>
        <p:txBody>
          <a:bodyPr anchor="t">
            <a:normAutofit/>
          </a:bodyPr>
          <a:lstStyle/>
          <a:p>
            <a:r>
              <a:rPr lang="en-US" sz="3600" dirty="0">
                <a:latin typeface="Times New Roman" panose="02020603050405020304" pitchFamily="18" charset="0"/>
                <a:cs typeface="Times New Roman" panose="02020603050405020304" pitchFamily="18" charset="0"/>
              </a:rPr>
              <a:t>Unadjusted Statistics 4</a:t>
            </a:r>
            <a:endParaRPr lang="en-US" sz="3600" dirty="0"/>
          </a:p>
        </p:txBody>
      </p:sp>
      <p:sp>
        <p:nvSpPr>
          <p:cNvPr id="9" name="Content Placeholder 3">
            <a:extLst>
              <a:ext uri="{FF2B5EF4-FFF2-40B4-BE49-F238E27FC236}">
                <a16:creationId xmlns:a16="http://schemas.microsoft.com/office/drawing/2014/main" id="{89ACB6D1-E03F-A51D-AB11-412409138907}"/>
              </a:ext>
            </a:extLst>
          </p:cNvPr>
          <p:cNvSpPr>
            <a:spLocks noGrp="1"/>
          </p:cNvSpPr>
          <p:nvPr>
            <p:ph sz="half" idx="2"/>
          </p:nvPr>
        </p:nvSpPr>
        <p:spPr>
          <a:xfrm>
            <a:off x="893523" y="1433736"/>
            <a:ext cx="10515601" cy="769839"/>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On average, both MA plan competition and SNF competition increase with higher MA penetration.</a:t>
            </a:r>
            <a:endParaRPr lang="en-US" dirty="0"/>
          </a:p>
        </p:txBody>
      </p:sp>
      <p:pic>
        <p:nvPicPr>
          <p:cNvPr id="5" name="Picture 4">
            <a:extLst>
              <a:ext uri="{FF2B5EF4-FFF2-40B4-BE49-F238E27FC236}">
                <a16:creationId xmlns:a16="http://schemas.microsoft.com/office/drawing/2014/main" id="{5553963B-06B2-1A70-3175-F371365196F3}"/>
              </a:ext>
            </a:extLst>
          </p:cNvPr>
          <p:cNvPicPr>
            <a:picLocks noChangeAspect="1"/>
          </p:cNvPicPr>
          <p:nvPr/>
        </p:nvPicPr>
        <p:blipFill>
          <a:blip r:embed="rId3"/>
          <a:stretch>
            <a:fillRect/>
          </a:stretch>
        </p:blipFill>
        <p:spPr>
          <a:xfrm>
            <a:off x="1898109" y="2444694"/>
            <a:ext cx="8395782" cy="3443487"/>
          </a:xfrm>
          <a:prstGeom prst="rect">
            <a:avLst/>
          </a:prstGeom>
        </p:spPr>
      </p:pic>
    </p:spTree>
    <p:extLst>
      <p:ext uri="{BB962C8B-B14F-4D97-AF65-F5344CB8AC3E}">
        <p14:creationId xmlns:p14="http://schemas.microsoft.com/office/powerpoint/2010/main" val="4168986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7E01-1CA3-0BA8-7574-AD40EFB7285F}"/>
              </a:ext>
            </a:extLst>
          </p:cNvPr>
          <p:cNvSpPr>
            <a:spLocks noGrp="1"/>
          </p:cNvSpPr>
          <p:nvPr>
            <p:ph type="title"/>
          </p:nvPr>
        </p:nvSpPr>
        <p:spPr>
          <a:xfrm>
            <a:off x="838204" y="293888"/>
            <a:ext cx="10515600" cy="769838"/>
          </a:xfrm>
        </p:spPr>
        <p:txBody>
          <a:bodyPr>
            <a:normAutofit/>
          </a:bodyPr>
          <a:lstStyle/>
          <a:p>
            <a:r>
              <a:rPr lang="en-US" sz="3600" dirty="0">
                <a:latin typeface="Times New Roman" panose="02020603050405020304" pitchFamily="18" charset="0"/>
                <a:cs typeface="Times New Roman" panose="02020603050405020304" pitchFamily="18" charset="0"/>
              </a:rPr>
              <a:t>HSA and Year Fixed Effect Regression</a:t>
            </a:r>
          </a:p>
        </p:txBody>
      </p:sp>
      <p:graphicFrame>
        <p:nvGraphicFramePr>
          <p:cNvPr id="7" name="Content Placeholder 6">
            <a:extLst>
              <a:ext uri="{FF2B5EF4-FFF2-40B4-BE49-F238E27FC236}">
                <a16:creationId xmlns:a16="http://schemas.microsoft.com/office/drawing/2014/main" id="{896BC316-9A21-F7AC-FF8F-4D061EF9DF30}"/>
              </a:ext>
            </a:extLst>
          </p:cNvPr>
          <p:cNvGraphicFramePr>
            <a:graphicFrameLocks noGrp="1"/>
          </p:cNvGraphicFramePr>
          <p:nvPr>
            <p:ph idx="1"/>
            <p:extLst>
              <p:ext uri="{D42A27DB-BD31-4B8C-83A1-F6EECF244321}">
                <p14:modId xmlns:p14="http://schemas.microsoft.com/office/powerpoint/2010/main" val="1738408067"/>
              </p:ext>
            </p:extLst>
          </p:nvPr>
        </p:nvGraphicFramePr>
        <p:xfrm>
          <a:off x="1166978" y="1481589"/>
          <a:ext cx="9858043" cy="4227676"/>
        </p:xfrm>
        <a:graphic>
          <a:graphicData uri="http://schemas.openxmlformats.org/drawingml/2006/table">
            <a:tbl>
              <a:tblPr firstRow="1" bandRow="1">
                <a:solidFill>
                  <a:srgbClr val="166082"/>
                </a:solidFill>
                <a:tableStyleId>{5C22544A-7EE6-4342-B048-85BDC9FD1C3A}</a:tableStyleId>
              </a:tblPr>
              <a:tblGrid>
                <a:gridCol w="2128055">
                  <a:extLst>
                    <a:ext uri="{9D8B030D-6E8A-4147-A177-3AD203B41FA5}">
                      <a16:colId xmlns:a16="http://schemas.microsoft.com/office/drawing/2014/main" val="3966743761"/>
                    </a:ext>
                  </a:extLst>
                </a:gridCol>
                <a:gridCol w="1932497">
                  <a:extLst>
                    <a:ext uri="{9D8B030D-6E8A-4147-A177-3AD203B41FA5}">
                      <a16:colId xmlns:a16="http://schemas.microsoft.com/office/drawing/2014/main" val="1805418502"/>
                    </a:ext>
                  </a:extLst>
                </a:gridCol>
                <a:gridCol w="1932497">
                  <a:extLst>
                    <a:ext uri="{9D8B030D-6E8A-4147-A177-3AD203B41FA5}">
                      <a16:colId xmlns:a16="http://schemas.microsoft.com/office/drawing/2014/main" val="28961816"/>
                    </a:ext>
                  </a:extLst>
                </a:gridCol>
                <a:gridCol w="1932497">
                  <a:extLst>
                    <a:ext uri="{9D8B030D-6E8A-4147-A177-3AD203B41FA5}">
                      <a16:colId xmlns:a16="http://schemas.microsoft.com/office/drawing/2014/main" val="1198188926"/>
                    </a:ext>
                  </a:extLst>
                </a:gridCol>
                <a:gridCol w="1932497">
                  <a:extLst>
                    <a:ext uri="{9D8B030D-6E8A-4147-A177-3AD203B41FA5}">
                      <a16:colId xmlns:a16="http://schemas.microsoft.com/office/drawing/2014/main" val="3957356039"/>
                    </a:ext>
                  </a:extLst>
                </a:gridCol>
              </a:tblGrid>
              <a:tr h="434970">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005CB9"/>
                    </a:solidFill>
                  </a:tcPr>
                </a:tc>
                <a:tc gridSpan="2">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Overall Quality Rating</a:t>
                      </a:r>
                    </a:p>
                  </a:txBody>
                  <a:tcPr marL="9525" marR="9525" marT="9525" marB="0" anchor="ctr">
                    <a:solidFill>
                      <a:srgbClr val="005CB9"/>
                    </a:solidFill>
                  </a:tcPr>
                </a:tc>
                <a:tc hMerge="1">
                  <a:txBody>
                    <a:bodyPr/>
                    <a:lstStyle/>
                    <a:p>
                      <a:pPr algn="l" fontAlgn="b">
                        <a:buNone/>
                      </a:pPr>
                      <a:endParaRPr lang="en-US" sz="1200" b="0" i="0" u="none" strike="noStrike" dirty="0">
                        <a:solidFill>
                          <a:schemeClr val="bg1"/>
                        </a:solidFill>
                        <a:effectLst/>
                        <a:latin typeface="Aptos Narrow" panose="020B0004020202020204" pitchFamily="34" charset="0"/>
                      </a:endParaRPr>
                    </a:p>
                  </a:txBody>
                  <a:tcPr marL="9525" marR="9525" marT="9525" marB="0" anchor="b"/>
                </a:tc>
                <a:tc gridSpan="2">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Short-stay Quality Rating</a:t>
                      </a:r>
                    </a:p>
                  </a:txBody>
                  <a:tcPr marL="9525" marR="9525" marT="9525" marB="0" anchor="ctr">
                    <a:solidFill>
                      <a:srgbClr val="005CB9"/>
                    </a:solidFill>
                  </a:tcPr>
                </a:tc>
                <a:tc hMerge="1">
                  <a:txBody>
                    <a:bodyPr/>
                    <a:lstStyle/>
                    <a:p>
                      <a:pPr algn="l" fontAlgn="b">
                        <a:buNone/>
                      </a:pPr>
                      <a:endParaRPr lang="en-US" sz="1200" b="0" i="0" u="none" strike="noStrike" dirty="0">
                        <a:solidFill>
                          <a:schemeClr val="bg1"/>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91521444"/>
                  </a:ext>
                </a:extLst>
              </a:tr>
              <a:tr h="509201">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Median Overall Stars</a:t>
                      </a: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Number of Star Levels</a:t>
                      </a: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Median Overall Stars</a:t>
                      </a: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Number of Star Levels</a:t>
                      </a:r>
                    </a:p>
                  </a:txBody>
                  <a:tcPr marL="9525" marR="9525" marT="9525" marB="0" anchor="ctr">
                    <a:solidFill>
                      <a:srgbClr val="005CB9"/>
                    </a:solidFill>
                  </a:tcPr>
                </a:tc>
                <a:extLst>
                  <a:ext uri="{0D108BD9-81ED-4DB2-BD59-A6C34878D82A}">
                    <a16:rowId xmlns:a16="http://schemas.microsoft.com/office/drawing/2014/main" val="2615681352"/>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MA Penetration</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0.0832</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-0.0370</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-1.807***</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0.501</a:t>
                      </a:r>
                    </a:p>
                  </a:txBody>
                  <a:tcPr marL="9525" marR="9525" marT="9525" marB="0" anchor="ctr"/>
                </a:tc>
                <a:extLst>
                  <a:ext uri="{0D108BD9-81ED-4DB2-BD59-A6C34878D82A}">
                    <a16:rowId xmlns:a16="http://schemas.microsoft.com/office/drawing/2014/main" val="304948001"/>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(0.393)</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(0.262)</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(0.459)</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(0.290)</a:t>
                      </a:r>
                    </a:p>
                  </a:txBody>
                  <a:tcPr marL="9525" marR="9525" marT="9525" marB="0" anchor="ctr"/>
                </a:tc>
                <a:extLst>
                  <a:ext uri="{0D108BD9-81ED-4DB2-BD59-A6C34878D82A}">
                    <a16:rowId xmlns:a16="http://schemas.microsoft.com/office/drawing/2014/main" val="1806499842"/>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MA plan HHI</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-0.0888</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0.178</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-0.365*</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0.247*</a:t>
                      </a:r>
                    </a:p>
                  </a:txBody>
                  <a:tcPr marL="9525" marR="9525" marT="9525" marB="0" anchor="ctr"/>
                </a:tc>
                <a:extLst>
                  <a:ext uri="{0D108BD9-81ED-4DB2-BD59-A6C34878D82A}">
                    <a16:rowId xmlns:a16="http://schemas.microsoft.com/office/drawing/2014/main" val="3437880396"/>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(0.156)</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(0.104)</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(0.182)</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(0.115)</a:t>
                      </a:r>
                    </a:p>
                  </a:txBody>
                  <a:tcPr marL="9525" marR="9525" marT="9525" marB="0" anchor="ctr"/>
                </a:tc>
                <a:extLst>
                  <a:ext uri="{0D108BD9-81ED-4DB2-BD59-A6C34878D82A}">
                    <a16:rowId xmlns:a16="http://schemas.microsoft.com/office/drawing/2014/main" val="3075097604"/>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Bene Count</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-0.00351</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0.00394</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0.00402</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-0.00946*</a:t>
                      </a:r>
                    </a:p>
                  </a:txBody>
                  <a:tcPr marL="9525" marR="9525" marT="9525" marB="0" anchor="ctr"/>
                </a:tc>
                <a:extLst>
                  <a:ext uri="{0D108BD9-81ED-4DB2-BD59-A6C34878D82A}">
                    <a16:rowId xmlns:a16="http://schemas.microsoft.com/office/drawing/2014/main" val="3619215114"/>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(0.00579)</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(0.00386)</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(0.00677)</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(0.00428)</a:t>
                      </a:r>
                    </a:p>
                  </a:txBody>
                  <a:tcPr marL="9525" marR="9525" marT="9525" marB="0" anchor="ctr"/>
                </a:tc>
                <a:extLst>
                  <a:ext uri="{0D108BD9-81ED-4DB2-BD59-A6C34878D82A}">
                    <a16:rowId xmlns:a16="http://schemas.microsoft.com/office/drawing/2014/main" val="1486204227"/>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SNF HHI</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0.215</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-1.718***</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0.0545</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-1.472***</a:t>
                      </a:r>
                    </a:p>
                  </a:txBody>
                  <a:tcPr marL="9525" marR="9525" marT="9525" marB="0" anchor="ctr"/>
                </a:tc>
                <a:extLst>
                  <a:ext uri="{0D108BD9-81ED-4DB2-BD59-A6C34878D82A}">
                    <a16:rowId xmlns:a16="http://schemas.microsoft.com/office/drawing/2014/main" val="989113914"/>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(0.249)</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(0.166)</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(0.291)</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(0.184)</a:t>
                      </a:r>
                    </a:p>
                  </a:txBody>
                  <a:tcPr marL="9525" marR="9525" marT="9525" marB="0" anchor="ctr"/>
                </a:tc>
                <a:extLst>
                  <a:ext uri="{0D108BD9-81ED-4DB2-BD59-A6C34878D82A}">
                    <a16:rowId xmlns:a16="http://schemas.microsoft.com/office/drawing/2014/main" val="981450141"/>
                  </a:ext>
                </a:extLst>
              </a:tr>
              <a:tr h="509201">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Proportion of FFS Bene with ADRD</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-0.720</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1.021</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-3.902**</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0.153</a:t>
                      </a:r>
                    </a:p>
                  </a:txBody>
                  <a:tcPr marL="9525" marR="9525" marT="9525" marB="0" anchor="ctr"/>
                </a:tc>
                <a:extLst>
                  <a:ext uri="{0D108BD9-81ED-4DB2-BD59-A6C34878D82A}">
                    <a16:rowId xmlns:a16="http://schemas.microsoft.com/office/drawing/2014/main" val="606263458"/>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(1.130)</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(0.754)</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(1.321)</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(0.836)</a:t>
                      </a:r>
                    </a:p>
                  </a:txBody>
                  <a:tcPr marL="9525" marR="9525" marT="9525" marB="0" anchor="ctr"/>
                </a:tc>
                <a:extLst>
                  <a:ext uri="{0D108BD9-81ED-4DB2-BD59-A6C34878D82A}">
                    <a16:rowId xmlns:a16="http://schemas.microsoft.com/office/drawing/2014/main" val="1682227424"/>
                  </a:ext>
                </a:extLst>
              </a:tr>
            </a:tbl>
          </a:graphicData>
        </a:graphic>
      </p:graphicFrame>
      <p:sp>
        <p:nvSpPr>
          <p:cNvPr id="8" name="TextBox 7">
            <a:extLst>
              <a:ext uri="{FF2B5EF4-FFF2-40B4-BE49-F238E27FC236}">
                <a16:creationId xmlns:a16="http://schemas.microsoft.com/office/drawing/2014/main" id="{894341A2-E4F6-DB7C-AA10-3146BD43BD0F}"/>
              </a:ext>
            </a:extLst>
          </p:cNvPr>
          <p:cNvSpPr txBox="1"/>
          <p:nvPr/>
        </p:nvSpPr>
        <p:spPr>
          <a:xfrm>
            <a:off x="1163238" y="5861665"/>
            <a:ext cx="571502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Note: (1) Standard errors in parentheses. (2) </a:t>
            </a:r>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p&lt;0.05, </a:t>
            </a:r>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p&lt;0.01, </a:t>
            </a:r>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p&lt;0.001.</a:t>
            </a:r>
          </a:p>
        </p:txBody>
      </p:sp>
    </p:spTree>
    <p:extLst>
      <p:ext uri="{BB962C8B-B14F-4D97-AF65-F5344CB8AC3E}">
        <p14:creationId xmlns:p14="http://schemas.microsoft.com/office/powerpoint/2010/main" val="3165624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E2D8B-8953-DBAC-F964-4027BF7E82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3A2A7-C805-469C-E696-8F96B654342E}"/>
              </a:ext>
            </a:extLst>
          </p:cNvPr>
          <p:cNvSpPr>
            <a:spLocks noGrp="1"/>
          </p:cNvSpPr>
          <p:nvPr>
            <p:ph type="title"/>
          </p:nvPr>
        </p:nvSpPr>
        <p:spPr>
          <a:xfrm>
            <a:off x="838204" y="293888"/>
            <a:ext cx="10515600" cy="769838"/>
          </a:xfrm>
        </p:spPr>
        <p:txBody>
          <a:bodyPr>
            <a:normAutofit/>
          </a:bodyPr>
          <a:lstStyle/>
          <a:p>
            <a:r>
              <a:rPr lang="en-US" sz="3600" dirty="0">
                <a:latin typeface="Times New Roman" panose="02020603050405020304" pitchFamily="18" charset="0"/>
                <a:cs typeface="Times New Roman" panose="02020603050405020304" pitchFamily="18" charset="0"/>
              </a:rPr>
              <a:t>HSA and Year Fixed Effect Regression</a:t>
            </a:r>
          </a:p>
        </p:txBody>
      </p:sp>
      <p:graphicFrame>
        <p:nvGraphicFramePr>
          <p:cNvPr id="7" name="Content Placeholder 6">
            <a:extLst>
              <a:ext uri="{FF2B5EF4-FFF2-40B4-BE49-F238E27FC236}">
                <a16:creationId xmlns:a16="http://schemas.microsoft.com/office/drawing/2014/main" id="{4CD3CFD3-F99B-A0B9-2372-33179315B415}"/>
              </a:ext>
            </a:extLst>
          </p:cNvPr>
          <p:cNvGraphicFramePr>
            <a:graphicFrameLocks noGrp="1"/>
          </p:cNvGraphicFramePr>
          <p:nvPr>
            <p:ph idx="1"/>
            <p:extLst>
              <p:ext uri="{D42A27DB-BD31-4B8C-83A1-F6EECF244321}">
                <p14:modId xmlns:p14="http://schemas.microsoft.com/office/powerpoint/2010/main" val="2474012962"/>
              </p:ext>
            </p:extLst>
          </p:nvPr>
        </p:nvGraphicFramePr>
        <p:xfrm>
          <a:off x="1166978" y="1481589"/>
          <a:ext cx="9858043" cy="4227676"/>
        </p:xfrm>
        <a:graphic>
          <a:graphicData uri="http://schemas.openxmlformats.org/drawingml/2006/table">
            <a:tbl>
              <a:tblPr firstRow="1" bandRow="1">
                <a:solidFill>
                  <a:srgbClr val="166082"/>
                </a:solidFill>
                <a:tableStyleId>{5C22544A-7EE6-4342-B048-85BDC9FD1C3A}</a:tableStyleId>
              </a:tblPr>
              <a:tblGrid>
                <a:gridCol w="2128055">
                  <a:extLst>
                    <a:ext uri="{9D8B030D-6E8A-4147-A177-3AD203B41FA5}">
                      <a16:colId xmlns:a16="http://schemas.microsoft.com/office/drawing/2014/main" val="3966743761"/>
                    </a:ext>
                  </a:extLst>
                </a:gridCol>
                <a:gridCol w="1932497">
                  <a:extLst>
                    <a:ext uri="{9D8B030D-6E8A-4147-A177-3AD203B41FA5}">
                      <a16:colId xmlns:a16="http://schemas.microsoft.com/office/drawing/2014/main" val="1805418502"/>
                    </a:ext>
                  </a:extLst>
                </a:gridCol>
                <a:gridCol w="1932497">
                  <a:extLst>
                    <a:ext uri="{9D8B030D-6E8A-4147-A177-3AD203B41FA5}">
                      <a16:colId xmlns:a16="http://schemas.microsoft.com/office/drawing/2014/main" val="28961816"/>
                    </a:ext>
                  </a:extLst>
                </a:gridCol>
                <a:gridCol w="1932497">
                  <a:extLst>
                    <a:ext uri="{9D8B030D-6E8A-4147-A177-3AD203B41FA5}">
                      <a16:colId xmlns:a16="http://schemas.microsoft.com/office/drawing/2014/main" val="1198188926"/>
                    </a:ext>
                  </a:extLst>
                </a:gridCol>
                <a:gridCol w="1932497">
                  <a:extLst>
                    <a:ext uri="{9D8B030D-6E8A-4147-A177-3AD203B41FA5}">
                      <a16:colId xmlns:a16="http://schemas.microsoft.com/office/drawing/2014/main" val="3957356039"/>
                    </a:ext>
                  </a:extLst>
                </a:gridCol>
              </a:tblGrid>
              <a:tr h="434970">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005CB9"/>
                    </a:solidFill>
                  </a:tcPr>
                </a:tc>
                <a:tc gridSpan="2">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Overall Quality Rating</a:t>
                      </a:r>
                    </a:p>
                  </a:txBody>
                  <a:tcPr marL="9525" marR="9525" marT="9525" marB="0" anchor="ctr">
                    <a:solidFill>
                      <a:srgbClr val="005CB9"/>
                    </a:solidFill>
                  </a:tcPr>
                </a:tc>
                <a:tc hMerge="1">
                  <a:txBody>
                    <a:bodyPr/>
                    <a:lstStyle/>
                    <a:p>
                      <a:pPr algn="l" fontAlgn="b">
                        <a:buNone/>
                      </a:pPr>
                      <a:endParaRPr lang="en-US" sz="1200" b="0" i="0" u="none" strike="noStrike" dirty="0">
                        <a:solidFill>
                          <a:schemeClr val="bg1"/>
                        </a:solidFill>
                        <a:effectLst/>
                        <a:latin typeface="Aptos Narrow" panose="020B0004020202020204" pitchFamily="34" charset="0"/>
                      </a:endParaRPr>
                    </a:p>
                  </a:txBody>
                  <a:tcPr marL="9525" marR="9525" marT="9525" marB="0" anchor="b"/>
                </a:tc>
                <a:tc gridSpan="2">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Short-stay Quality Rating</a:t>
                      </a:r>
                    </a:p>
                  </a:txBody>
                  <a:tcPr marL="9525" marR="9525" marT="9525" marB="0" anchor="ctr">
                    <a:solidFill>
                      <a:srgbClr val="005CB9"/>
                    </a:solidFill>
                  </a:tcPr>
                </a:tc>
                <a:tc hMerge="1">
                  <a:txBody>
                    <a:bodyPr/>
                    <a:lstStyle/>
                    <a:p>
                      <a:pPr algn="l" fontAlgn="b">
                        <a:buNone/>
                      </a:pPr>
                      <a:endParaRPr lang="en-US" sz="1200" b="0" i="0" u="none" strike="noStrike" dirty="0">
                        <a:solidFill>
                          <a:schemeClr val="bg1"/>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91521444"/>
                  </a:ext>
                </a:extLst>
              </a:tr>
              <a:tr h="509201">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Median Overall Stars</a:t>
                      </a: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Number of Star Levels</a:t>
                      </a: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Median Overall Stars</a:t>
                      </a: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Number of Star Levels</a:t>
                      </a:r>
                    </a:p>
                  </a:txBody>
                  <a:tcPr marL="9525" marR="9525" marT="9525" marB="0" anchor="ctr">
                    <a:solidFill>
                      <a:srgbClr val="005CB9"/>
                    </a:solidFill>
                  </a:tcPr>
                </a:tc>
                <a:extLst>
                  <a:ext uri="{0D108BD9-81ED-4DB2-BD59-A6C34878D82A}">
                    <a16:rowId xmlns:a16="http://schemas.microsoft.com/office/drawing/2014/main" val="2615681352"/>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MA Penetration</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0.0832</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-0.0370</a:t>
                      </a:r>
                    </a:p>
                  </a:txBody>
                  <a:tcPr marL="9525" marR="9525" marT="9525" marB="0" anchor="ctr"/>
                </a:tc>
                <a:tc>
                  <a:txBody>
                    <a:bodyPr/>
                    <a:lstStyle/>
                    <a:p>
                      <a:pPr algn="ctr" fontAlgn="b">
                        <a:buNone/>
                      </a:pPr>
                      <a:r>
                        <a:rPr lang="en-US" sz="1400" b="0" i="0" u="none" strike="noStrike" dirty="0">
                          <a:solidFill>
                            <a:srgbClr val="C00000"/>
                          </a:solidFill>
                          <a:effectLst/>
                          <a:latin typeface="Times New Roman" panose="02020603050405020304" pitchFamily="18" charset="0"/>
                          <a:cs typeface="Times New Roman" panose="02020603050405020304" pitchFamily="18" charset="0"/>
                        </a:rPr>
                        <a:t>-1.807***</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0.501</a:t>
                      </a:r>
                    </a:p>
                  </a:txBody>
                  <a:tcPr marL="9525" marR="9525" marT="9525" marB="0" anchor="ctr"/>
                </a:tc>
                <a:extLst>
                  <a:ext uri="{0D108BD9-81ED-4DB2-BD59-A6C34878D82A}">
                    <a16:rowId xmlns:a16="http://schemas.microsoft.com/office/drawing/2014/main" val="304948001"/>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(0.393)</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(0.262)</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(0.459)</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(0.290)</a:t>
                      </a:r>
                    </a:p>
                  </a:txBody>
                  <a:tcPr marL="9525" marR="9525" marT="9525" marB="0" anchor="ctr"/>
                </a:tc>
                <a:extLst>
                  <a:ext uri="{0D108BD9-81ED-4DB2-BD59-A6C34878D82A}">
                    <a16:rowId xmlns:a16="http://schemas.microsoft.com/office/drawing/2014/main" val="1806499842"/>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MA plan HHI</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-0.0888</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0.178</a:t>
                      </a:r>
                    </a:p>
                  </a:txBody>
                  <a:tcPr marL="9525" marR="9525" marT="9525" marB="0" anchor="ctr"/>
                </a:tc>
                <a:tc>
                  <a:txBody>
                    <a:bodyPr/>
                    <a:lstStyle/>
                    <a:p>
                      <a:pPr algn="ctr" fontAlgn="b">
                        <a:buNone/>
                      </a:pPr>
                      <a:r>
                        <a:rPr lang="en-US" sz="1400" b="0" i="0" u="none" strike="noStrike" dirty="0">
                          <a:solidFill>
                            <a:schemeClr val="tx1"/>
                          </a:solidFill>
                          <a:effectLst/>
                          <a:latin typeface="Times New Roman" panose="02020603050405020304" pitchFamily="18" charset="0"/>
                          <a:cs typeface="Times New Roman" panose="02020603050405020304" pitchFamily="18" charset="0"/>
                        </a:rPr>
                        <a:t>-0.365*</a:t>
                      </a:r>
                    </a:p>
                  </a:txBody>
                  <a:tcPr marL="9525" marR="9525" marT="9525" marB="0" anchor="ctr"/>
                </a:tc>
                <a:tc>
                  <a:txBody>
                    <a:bodyPr/>
                    <a:lstStyle/>
                    <a:p>
                      <a:pPr algn="ctr" fontAlgn="b">
                        <a:buNone/>
                      </a:pPr>
                      <a:r>
                        <a:rPr lang="en-US" sz="1400" b="0" i="0" u="none" strike="noStrike" dirty="0">
                          <a:solidFill>
                            <a:schemeClr val="tx1"/>
                          </a:solidFill>
                          <a:effectLst/>
                          <a:latin typeface="Times New Roman" panose="02020603050405020304" pitchFamily="18" charset="0"/>
                          <a:cs typeface="Times New Roman" panose="02020603050405020304" pitchFamily="18" charset="0"/>
                        </a:rPr>
                        <a:t>0.247*</a:t>
                      </a:r>
                    </a:p>
                  </a:txBody>
                  <a:tcPr marL="9525" marR="9525" marT="9525" marB="0" anchor="ctr"/>
                </a:tc>
                <a:extLst>
                  <a:ext uri="{0D108BD9-81ED-4DB2-BD59-A6C34878D82A}">
                    <a16:rowId xmlns:a16="http://schemas.microsoft.com/office/drawing/2014/main" val="3437880396"/>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(0.156)</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(0.104)</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(0.182)</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(0.115)</a:t>
                      </a:r>
                    </a:p>
                  </a:txBody>
                  <a:tcPr marL="9525" marR="9525" marT="9525" marB="0" anchor="ctr"/>
                </a:tc>
                <a:extLst>
                  <a:ext uri="{0D108BD9-81ED-4DB2-BD59-A6C34878D82A}">
                    <a16:rowId xmlns:a16="http://schemas.microsoft.com/office/drawing/2014/main" val="3075097604"/>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Bene Count</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-0.00351</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0.00394</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0.00402</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-0.00946*</a:t>
                      </a:r>
                    </a:p>
                  </a:txBody>
                  <a:tcPr marL="9525" marR="9525" marT="9525" marB="0" anchor="ctr"/>
                </a:tc>
                <a:extLst>
                  <a:ext uri="{0D108BD9-81ED-4DB2-BD59-A6C34878D82A}">
                    <a16:rowId xmlns:a16="http://schemas.microsoft.com/office/drawing/2014/main" val="3619215114"/>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(0.00579)</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(0.00386)</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(0.00677)</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(0.00428)</a:t>
                      </a:r>
                    </a:p>
                  </a:txBody>
                  <a:tcPr marL="9525" marR="9525" marT="9525" marB="0" anchor="ctr"/>
                </a:tc>
                <a:extLst>
                  <a:ext uri="{0D108BD9-81ED-4DB2-BD59-A6C34878D82A}">
                    <a16:rowId xmlns:a16="http://schemas.microsoft.com/office/drawing/2014/main" val="1486204227"/>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SNF HHI</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0.215</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-1.718***</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0.0545</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-1.472***</a:t>
                      </a:r>
                    </a:p>
                  </a:txBody>
                  <a:tcPr marL="9525" marR="9525" marT="9525" marB="0" anchor="ctr"/>
                </a:tc>
                <a:extLst>
                  <a:ext uri="{0D108BD9-81ED-4DB2-BD59-A6C34878D82A}">
                    <a16:rowId xmlns:a16="http://schemas.microsoft.com/office/drawing/2014/main" val="989113914"/>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(0.249)</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(0.166)</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(0.291)</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(0.184)</a:t>
                      </a:r>
                    </a:p>
                  </a:txBody>
                  <a:tcPr marL="9525" marR="9525" marT="9525" marB="0" anchor="ctr"/>
                </a:tc>
                <a:extLst>
                  <a:ext uri="{0D108BD9-81ED-4DB2-BD59-A6C34878D82A}">
                    <a16:rowId xmlns:a16="http://schemas.microsoft.com/office/drawing/2014/main" val="981450141"/>
                  </a:ext>
                </a:extLst>
              </a:tr>
              <a:tr h="509201">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Proportion of FFS Bene with ADRD</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-0.720</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1.021</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-3.902**</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0.153</a:t>
                      </a:r>
                    </a:p>
                  </a:txBody>
                  <a:tcPr marL="9525" marR="9525" marT="9525" marB="0" anchor="ctr"/>
                </a:tc>
                <a:extLst>
                  <a:ext uri="{0D108BD9-81ED-4DB2-BD59-A6C34878D82A}">
                    <a16:rowId xmlns:a16="http://schemas.microsoft.com/office/drawing/2014/main" val="606263458"/>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(1.130)</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(0.754)</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(1.321)</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(0.836)</a:t>
                      </a:r>
                    </a:p>
                  </a:txBody>
                  <a:tcPr marL="9525" marR="9525" marT="9525" marB="0" anchor="ctr"/>
                </a:tc>
                <a:extLst>
                  <a:ext uri="{0D108BD9-81ED-4DB2-BD59-A6C34878D82A}">
                    <a16:rowId xmlns:a16="http://schemas.microsoft.com/office/drawing/2014/main" val="1682227424"/>
                  </a:ext>
                </a:extLst>
              </a:tr>
            </a:tbl>
          </a:graphicData>
        </a:graphic>
      </p:graphicFrame>
      <p:sp>
        <p:nvSpPr>
          <p:cNvPr id="8" name="TextBox 7">
            <a:extLst>
              <a:ext uri="{FF2B5EF4-FFF2-40B4-BE49-F238E27FC236}">
                <a16:creationId xmlns:a16="http://schemas.microsoft.com/office/drawing/2014/main" id="{91681F14-A5F4-EF91-F041-7611A79538DA}"/>
              </a:ext>
            </a:extLst>
          </p:cNvPr>
          <p:cNvSpPr txBox="1"/>
          <p:nvPr/>
        </p:nvSpPr>
        <p:spPr>
          <a:xfrm>
            <a:off x="1163238" y="5861665"/>
            <a:ext cx="571502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Note: (1) Standard errors in parentheses. (2) </a:t>
            </a:r>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p&lt;0.05, </a:t>
            </a:r>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p&lt;0.01, </a:t>
            </a:r>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p&lt;0.001.</a:t>
            </a:r>
          </a:p>
        </p:txBody>
      </p:sp>
    </p:spTree>
    <p:extLst>
      <p:ext uri="{BB962C8B-B14F-4D97-AF65-F5344CB8AC3E}">
        <p14:creationId xmlns:p14="http://schemas.microsoft.com/office/powerpoint/2010/main" val="8004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CEA93-5B13-9C12-3EBE-A5D48D259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AF641B-5F8C-C5F1-AA98-C1C3B134BE67}"/>
              </a:ext>
            </a:extLst>
          </p:cNvPr>
          <p:cNvSpPr>
            <a:spLocks noGrp="1"/>
          </p:cNvSpPr>
          <p:nvPr>
            <p:ph type="title"/>
          </p:nvPr>
        </p:nvSpPr>
        <p:spPr>
          <a:xfrm>
            <a:off x="838204" y="293888"/>
            <a:ext cx="10515600" cy="769838"/>
          </a:xfrm>
        </p:spPr>
        <p:txBody>
          <a:bodyPr>
            <a:normAutofit/>
          </a:bodyPr>
          <a:lstStyle/>
          <a:p>
            <a:r>
              <a:rPr lang="en-US" sz="3600" dirty="0">
                <a:latin typeface="Times New Roman" panose="02020603050405020304" pitchFamily="18" charset="0"/>
                <a:cs typeface="Times New Roman" panose="02020603050405020304" pitchFamily="18" charset="0"/>
              </a:rPr>
              <a:t>HSA and Year Fixed Effect Regression</a:t>
            </a:r>
          </a:p>
        </p:txBody>
      </p:sp>
      <p:graphicFrame>
        <p:nvGraphicFramePr>
          <p:cNvPr id="7" name="Content Placeholder 6">
            <a:extLst>
              <a:ext uri="{FF2B5EF4-FFF2-40B4-BE49-F238E27FC236}">
                <a16:creationId xmlns:a16="http://schemas.microsoft.com/office/drawing/2014/main" id="{E2AF0BF3-0B98-76BA-2222-D4C72F1C361A}"/>
              </a:ext>
            </a:extLst>
          </p:cNvPr>
          <p:cNvGraphicFramePr>
            <a:graphicFrameLocks noGrp="1"/>
          </p:cNvGraphicFramePr>
          <p:nvPr>
            <p:ph idx="1"/>
            <p:extLst>
              <p:ext uri="{D42A27DB-BD31-4B8C-83A1-F6EECF244321}">
                <p14:modId xmlns:p14="http://schemas.microsoft.com/office/powerpoint/2010/main" val="1730735471"/>
              </p:ext>
            </p:extLst>
          </p:nvPr>
        </p:nvGraphicFramePr>
        <p:xfrm>
          <a:off x="1166978" y="1481589"/>
          <a:ext cx="9858043" cy="4227676"/>
        </p:xfrm>
        <a:graphic>
          <a:graphicData uri="http://schemas.openxmlformats.org/drawingml/2006/table">
            <a:tbl>
              <a:tblPr firstRow="1" bandRow="1">
                <a:solidFill>
                  <a:srgbClr val="166082"/>
                </a:solidFill>
                <a:tableStyleId>{5C22544A-7EE6-4342-B048-85BDC9FD1C3A}</a:tableStyleId>
              </a:tblPr>
              <a:tblGrid>
                <a:gridCol w="2128055">
                  <a:extLst>
                    <a:ext uri="{9D8B030D-6E8A-4147-A177-3AD203B41FA5}">
                      <a16:colId xmlns:a16="http://schemas.microsoft.com/office/drawing/2014/main" val="3966743761"/>
                    </a:ext>
                  </a:extLst>
                </a:gridCol>
                <a:gridCol w="1932497">
                  <a:extLst>
                    <a:ext uri="{9D8B030D-6E8A-4147-A177-3AD203B41FA5}">
                      <a16:colId xmlns:a16="http://schemas.microsoft.com/office/drawing/2014/main" val="1805418502"/>
                    </a:ext>
                  </a:extLst>
                </a:gridCol>
                <a:gridCol w="1932497">
                  <a:extLst>
                    <a:ext uri="{9D8B030D-6E8A-4147-A177-3AD203B41FA5}">
                      <a16:colId xmlns:a16="http://schemas.microsoft.com/office/drawing/2014/main" val="28961816"/>
                    </a:ext>
                  </a:extLst>
                </a:gridCol>
                <a:gridCol w="1932497">
                  <a:extLst>
                    <a:ext uri="{9D8B030D-6E8A-4147-A177-3AD203B41FA5}">
                      <a16:colId xmlns:a16="http://schemas.microsoft.com/office/drawing/2014/main" val="1198188926"/>
                    </a:ext>
                  </a:extLst>
                </a:gridCol>
                <a:gridCol w="1932497">
                  <a:extLst>
                    <a:ext uri="{9D8B030D-6E8A-4147-A177-3AD203B41FA5}">
                      <a16:colId xmlns:a16="http://schemas.microsoft.com/office/drawing/2014/main" val="3957356039"/>
                    </a:ext>
                  </a:extLst>
                </a:gridCol>
              </a:tblGrid>
              <a:tr h="434970">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005CB9"/>
                    </a:solidFill>
                  </a:tcPr>
                </a:tc>
                <a:tc gridSpan="2">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Overall Quality Rating</a:t>
                      </a:r>
                    </a:p>
                  </a:txBody>
                  <a:tcPr marL="9525" marR="9525" marT="9525" marB="0" anchor="ctr">
                    <a:solidFill>
                      <a:srgbClr val="005CB9"/>
                    </a:solidFill>
                  </a:tcPr>
                </a:tc>
                <a:tc hMerge="1">
                  <a:txBody>
                    <a:bodyPr/>
                    <a:lstStyle/>
                    <a:p>
                      <a:pPr algn="l" fontAlgn="b">
                        <a:buNone/>
                      </a:pPr>
                      <a:endParaRPr lang="en-US" sz="1200" b="0" i="0" u="none" strike="noStrike" dirty="0">
                        <a:solidFill>
                          <a:schemeClr val="bg1"/>
                        </a:solidFill>
                        <a:effectLst/>
                        <a:latin typeface="Aptos Narrow" panose="020B0004020202020204" pitchFamily="34" charset="0"/>
                      </a:endParaRPr>
                    </a:p>
                  </a:txBody>
                  <a:tcPr marL="9525" marR="9525" marT="9525" marB="0" anchor="b"/>
                </a:tc>
                <a:tc gridSpan="2">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Short-stay Quality Rating</a:t>
                      </a:r>
                    </a:p>
                  </a:txBody>
                  <a:tcPr marL="9525" marR="9525" marT="9525" marB="0" anchor="ctr">
                    <a:solidFill>
                      <a:srgbClr val="005CB9"/>
                    </a:solidFill>
                  </a:tcPr>
                </a:tc>
                <a:tc hMerge="1">
                  <a:txBody>
                    <a:bodyPr/>
                    <a:lstStyle/>
                    <a:p>
                      <a:pPr algn="l" fontAlgn="b">
                        <a:buNone/>
                      </a:pPr>
                      <a:endParaRPr lang="en-US" sz="1200" b="0" i="0" u="none" strike="noStrike" dirty="0">
                        <a:solidFill>
                          <a:schemeClr val="bg1"/>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91521444"/>
                  </a:ext>
                </a:extLst>
              </a:tr>
              <a:tr h="509201">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Median Overall Stars</a:t>
                      </a: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Number of Star Levels</a:t>
                      </a: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Median Overall Stars</a:t>
                      </a: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Number of Star Levels</a:t>
                      </a:r>
                    </a:p>
                  </a:txBody>
                  <a:tcPr marL="9525" marR="9525" marT="9525" marB="0" anchor="ctr">
                    <a:solidFill>
                      <a:srgbClr val="005CB9"/>
                    </a:solidFill>
                  </a:tcPr>
                </a:tc>
                <a:extLst>
                  <a:ext uri="{0D108BD9-81ED-4DB2-BD59-A6C34878D82A}">
                    <a16:rowId xmlns:a16="http://schemas.microsoft.com/office/drawing/2014/main" val="2615681352"/>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MA Penetration</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0.0832</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-0.0370</a:t>
                      </a:r>
                    </a:p>
                  </a:txBody>
                  <a:tcPr marL="9525" marR="9525" marT="9525" marB="0" anchor="ctr"/>
                </a:tc>
                <a:tc>
                  <a:txBody>
                    <a:bodyPr/>
                    <a:lstStyle/>
                    <a:p>
                      <a:pPr algn="ctr" fontAlgn="b">
                        <a:buNone/>
                      </a:pPr>
                      <a:r>
                        <a:rPr lang="en-US" sz="1400" b="0" i="0" u="none" strike="noStrike" dirty="0">
                          <a:solidFill>
                            <a:schemeClr val="tx1"/>
                          </a:solidFill>
                          <a:effectLst/>
                          <a:latin typeface="Times New Roman" panose="02020603050405020304" pitchFamily="18" charset="0"/>
                          <a:cs typeface="Times New Roman" panose="02020603050405020304" pitchFamily="18" charset="0"/>
                        </a:rPr>
                        <a:t>-1.807***</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0.501</a:t>
                      </a:r>
                    </a:p>
                  </a:txBody>
                  <a:tcPr marL="9525" marR="9525" marT="9525" marB="0" anchor="ctr"/>
                </a:tc>
                <a:extLst>
                  <a:ext uri="{0D108BD9-81ED-4DB2-BD59-A6C34878D82A}">
                    <a16:rowId xmlns:a16="http://schemas.microsoft.com/office/drawing/2014/main" val="304948001"/>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(0.393)</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(0.262)</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(0.459)</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(0.290)</a:t>
                      </a:r>
                    </a:p>
                  </a:txBody>
                  <a:tcPr marL="9525" marR="9525" marT="9525" marB="0" anchor="ctr"/>
                </a:tc>
                <a:extLst>
                  <a:ext uri="{0D108BD9-81ED-4DB2-BD59-A6C34878D82A}">
                    <a16:rowId xmlns:a16="http://schemas.microsoft.com/office/drawing/2014/main" val="1806499842"/>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MA plan HHI</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-0.0888</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0.178</a:t>
                      </a:r>
                    </a:p>
                  </a:txBody>
                  <a:tcPr marL="9525" marR="9525" marT="9525" marB="0" anchor="ctr"/>
                </a:tc>
                <a:tc>
                  <a:txBody>
                    <a:bodyPr/>
                    <a:lstStyle/>
                    <a:p>
                      <a:pPr algn="ctr" fontAlgn="b">
                        <a:buNone/>
                      </a:pPr>
                      <a:r>
                        <a:rPr lang="en-US" sz="1400" b="0" i="0" u="none" strike="noStrike" dirty="0">
                          <a:solidFill>
                            <a:srgbClr val="C00000"/>
                          </a:solidFill>
                          <a:effectLst/>
                          <a:latin typeface="Times New Roman" panose="02020603050405020304" pitchFamily="18" charset="0"/>
                          <a:cs typeface="Times New Roman" panose="02020603050405020304" pitchFamily="18" charset="0"/>
                        </a:rPr>
                        <a:t>-0.365*</a:t>
                      </a:r>
                    </a:p>
                  </a:txBody>
                  <a:tcPr marL="9525" marR="9525" marT="9525" marB="0" anchor="ctr"/>
                </a:tc>
                <a:tc>
                  <a:txBody>
                    <a:bodyPr/>
                    <a:lstStyle/>
                    <a:p>
                      <a:pPr algn="ctr" fontAlgn="b">
                        <a:buNone/>
                      </a:pPr>
                      <a:r>
                        <a:rPr lang="en-US" sz="1400" b="0" i="0" u="none" strike="noStrike" dirty="0">
                          <a:solidFill>
                            <a:srgbClr val="C00000"/>
                          </a:solidFill>
                          <a:effectLst/>
                          <a:latin typeface="Times New Roman" panose="02020603050405020304" pitchFamily="18" charset="0"/>
                          <a:cs typeface="Times New Roman" panose="02020603050405020304" pitchFamily="18" charset="0"/>
                        </a:rPr>
                        <a:t>0.247*</a:t>
                      </a:r>
                    </a:p>
                  </a:txBody>
                  <a:tcPr marL="9525" marR="9525" marT="9525" marB="0" anchor="ctr"/>
                </a:tc>
                <a:extLst>
                  <a:ext uri="{0D108BD9-81ED-4DB2-BD59-A6C34878D82A}">
                    <a16:rowId xmlns:a16="http://schemas.microsoft.com/office/drawing/2014/main" val="3437880396"/>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(0.156)</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(0.104)</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(0.182)</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(0.115)</a:t>
                      </a:r>
                    </a:p>
                  </a:txBody>
                  <a:tcPr marL="9525" marR="9525" marT="9525" marB="0" anchor="ctr"/>
                </a:tc>
                <a:extLst>
                  <a:ext uri="{0D108BD9-81ED-4DB2-BD59-A6C34878D82A}">
                    <a16:rowId xmlns:a16="http://schemas.microsoft.com/office/drawing/2014/main" val="3075097604"/>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Bene Count</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-0.00351</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0.00394</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0.00402</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-0.00946*</a:t>
                      </a:r>
                    </a:p>
                  </a:txBody>
                  <a:tcPr marL="9525" marR="9525" marT="9525" marB="0" anchor="ctr"/>
                </a:tc>
                <a:extLst>
                  <a:ext uri="{0D108BD9-81ED-4DB2-BD59-A6C34878D82A}">
                    <a16:rowId xmlns:a16="http://schemas.microsoft.com/office/drawing/2014/main" val="3619215114"/>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(0.00579)</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(0.00386)</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(0.00677)</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(0.00428)</a:t>
                      </a:r>
                    </a:p>
                  </a:txBody>
                  <a:tcPr marL="9525" marR="9525" marT="9525" marB="0" anchor="ctr"/>
                </a:tc>
                <a:extLst>
                  <a:ext uri="{0D108BD9-81ED-4DB2-BD59-A6C34878D82A}">
                    <a16:rowId xmlns:a16="http://schemas.microsoft.com/office/drawing/2014/main" val="1486204227"/>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SNF HHI</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0.215</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-1.718***</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0.0545</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-1.472***</a:t>
                      </a:r>
                    </a:p>
                  </a:txBody>
                  <a:tcPr marL="9525" marR="9525" marT="9525" marB="0" anchor="ctr"/>
                </a:tc>
                <a:extLst>
                  <a:ext uri="{0D108BD9-81ED-4DB2-BD59-A6C34878D82A}">
                    <a16:rowId xmlns:a16="http://schemas.microsoft.com/office/drawing/2014/main" val="989113914"/>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(0.249)</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(0.166)</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(0.291)</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(0.184)</a:t>
                      </a:r>
                    </a:p>
                  </a:txBody>
                  <a:tcPr marL="9525" marR="9525" marT="9525" marB="0" anchor="ctr"/>
                </a:tc>
                <a:extLst>
                  <a:ext uri="{0D108BD9-81ED-4DB2-BD59-A6C34878D82A}">
                    <a16:rowId xmlns:a16="http://schemas.microsoft.com/office/drawing/2014/main" val="981450141"/>
                  </a:ext>
                </a:extLst>
              </a:tr>
              <a:tr h="509201">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Proportion of FFS Bene with ADRD</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-0.720</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1.021</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-3.902**</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0.153</a:t>
                      </a:r>
                    </a:p>
                  </a:txBody>
                  <a:tcPr marL="9525" marR="9525" marT="9525" marB="0" anchor="ctr"/>
                </a:tc>
                <a:extLst>
                  <a:ext uri="{0D108BD9-81ED-4DB2-BD59-A6C34878D82A}">
                    <a16:rowId xmlns:a16="http://schemas.microsoft.com/office/drawing/2014/main" val="606263458"/>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(1.130)</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(0.754)</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(1.321)</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(0.836)</a:t>
                      </a:r>
                    </a:p>
                  </a:txBody>
                  <a:tcPr marL="9525" marR="9525" marT="9525" marB="0" anchor="ctr"/>
                </a:tc>
                <a:extLst>
                  <a:ext uri="{0D108BD9-81ED-4DB2-BD59-A6C34878D82A}">
                    <a16:rowId xmlns:a16="http://schemas.microsoft.com/office/drawing/2014/main" val="1682227424"/>
                  </a:ext>
                </a:extLst>
              </a:tr>
            </a:tbl>
          </a:graphicData>
        </a:graphic>
      </p:graphicFrame>
      <p:sp>
        <p:nvSpPr>
          <p:cNvPr id="8" name="TextBox 7">
            <a:extLst>
              <a:ext uri="{FF2B5EF4-FFF2-40B4-BE49-F238E27FC236}">
                <a16:creationId xmlns:a16="http://schemas.microsoft.com/office/drawing/2014/main" id="{7BD0E8D9-191B-ACB5-6FCD-E8E22A2BEBE1}"/>
              </a:ext>
            </a:extLst>
          </p:cNvPr>
          <p:cNvSpPr txBox="1"/>
          <p:nvPr/>
        </p:nvSpPr>
        <p:spPr>
          <a:xfrm>
            <a:off x="1163238" y="5861665"/>
            <a:ext cx="571502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Note: (1) Standard errors in parentheses. (2) </a:t>
            </a:r>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p&lt;0.05, </a:t>
            </a:r>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p&lt;0.01, </a:t>
            </a:r>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p&lt;0.001.</a:t>
            </a:r>
          </a:p>
        </p:txBody>
      </p:sp>
    </p:spTree>
    <p:extLst>
      <p:ext uri="{BB962C8B-B14F-4D97-AF65-F5344CB8AC3E}">
        <p14:creationId xmlns:p14="http://schemas.microsoft.com/office/powerpoint/2010/main" val="1889569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E2CB1-101F-4842-D2BD-0C8191214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8CBA1-9DDD-2C4E-A435-5D4231E1C72C}"/>
              </a:ext>
            </a:extLst>
          </p:cNvPr>
          <p:cNvSpPr>
            <a:spLocks noGrp="1"/>
          </p:cNvSpPr>
          <p:nvPr>
            <p:ph type="title"/>
          </p:nvPr>
        </p:nvSpPr>
        <p:spPr>
          <a:xfrm>
            <a:off x="838204" y="293888"/>
            <a:ext cx="10515600" cy="769838"/>
          </a:xfrm>
        </p:spPr>
        <p:txBody>
          <a:bodyPr>
            <a:normAutofit/>
          </a:bodyPr>
          <a:lstStyle/>
          <a:p>
            <a:r>
              <a:rPr lang="en-US" sz="3600" dirty="0">
                <a:latin typeface="Times New Roman" panose="02020603050405020304" pitchFamily="18" charset="0"/>
                <a:cs typeface="Times New Roman" panose="02020603050405020304" pitchFamily="18" charset="0"/>
              </a:rPr>
              <a:t>HSA and Year Fixed Effect Regression</a:t>
            </a:r>
          </a:p>
        </p:txBody>
      </p:sp>
      <p:graphicFrame>
        <p:nvGraphicFramePr>
          <p:cNvPr id="7" name="Content Placeholder 6">
            <a:extLst>
              <a:ext uri="{FF2B5EF4-FFF2-40B4-BE49-F238E27FC236}">
                <a16:creationId xmlns:a16="http://schemas.microsoft.com/office/drawing/2014/main" id="{87E120FA-B2C9-2903-5D98-C278AA92C544}"/>
              </a:ext>
            </a:extLst>
          </p:cNvPr>
          <p:cNvGraphicFramePr>
            <a:graphicFrameLocks noGrp="1"/>
          </p:cNvGraphicFramePr>
          <p:nvPr>
            <p:ph idx="1"/>
            <p:extLst>
              <p:ext uri="{D42A27DB-BD31-4B8C-83A1-F6EECF244321}">
                <p14:modId xmlns:p14="http://schemas.microsoft.com/office/powerpoint/2010/main" val="878338716"/>
              </p:ext>
            </p:extLst>
          </p:nvPr>
        </p:nvGraphicFramePr>
        <p:xfrm>
          <a:off x="1166978" y="1481589"/>
          <a:ext cx="9858043" cy="4227676"/>
        </p:xfrm>
        <a:graphic>
          <a:graphicData uri="http://schemas.openxmlformats.org/drawingml/2006/table">
            <a:tbl>
              <a:tblPr firstRow="1" bandRow="1">
                <a:solidFill>
                  <a:srgbClr val="166082"/>
                </a:solidFill>
                <a:tableStyleId>{5C22544A-7EE6-4342-B048-85BDC9FD1C3A}</a:tableStyleId>
              </a:tblPr>
              <a:tblGrid>
                <a:gridCol w="2128055">
                  <a:extLst>
                    <a:ext uri="{9D8B030D-6E8A-4147-A177-3AD203B41FA5}">
                      <a16:colId xmlns:a16="http://schemas.microsoft.com/office/drawing/2014/main" val="3966743761"/>
                    </a:ext>
                  </a:extLst>
                </a:gridCol>
                <a:gridCol w="1932497">
                  <a:extLst>
                    <a:ext uri="{9D8B030D-6E8A-4147-A177-3AD203B41FA5}">
                      <a16:colId xmlns:a16="http://schemas.microsoft.com/office/drawing/2014/main" val="1805418502"/>
                    </a:ext>
                  </a:extLst>
                </a:gridCol>
                <a:gridCol w="1932497">
                  <a:extLst>
                    <a:ext uri="{9D8B030D-6E8A-4147-A177-3AD203B41FA5}">
                      <a16:colId xmlns:a16="http://schemas.microsoft.com/office/drawing/2014/main" val="28961816"/>
                    </a:ext>
                  </a:extLst>
                </a:gridCol>
                <a:gridCol w="1932497">
                  <a:extLst>
                    <a:ext uri="{9D8B030D-6E8A-4147-A177-3AD203B41FA5}">
                      <a16:colId xmlns:a16="http://schemas.microsoft.com/office/drawing/2014/main" val="1198188926"/>
                    </a:ext>
                  </a:extLst>
                </a:gridCol>
                <a:gridCol w="1932497">
                  <a:extLst>
                    <a:ext uri="{9D8B030D-6E8A-4147-A177-3AD203B41FA5}">
                      <a16:colId xmlns:a16="http://schemas.microsoft.com/office/drawing/2014/main" val="3957356039"/>
                    </a:ext>
                  </a:extLst>
                </a:gridCol>
              </a:tblGrid>
              <a:tr h="434970">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005CB9"/>
                    </a:solidFill>
                  </a:tcPr>
                </a:tc>
                <a:tc gridSpan="2">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Overall Quality Rating</a:t>
                      </a:r>
                    </a:p>
                  </a:txBody>
                  <a:tcPr marL="9525" marR="9525" marT="9525" marB="0" anchor="ctr">
                    <a:solidFill>
                      <a:srgbClr val="005CB9"/>
                    </a:solidFill>
                  </a:tcPr>
                </a:tc>
                <a:tc hMerge="1">
                  <a:txBody>
                    <a:bodyPr/>
                    <a:lstStyle/>
                    <a:p>
                      <a:pPr algn="l" fontAlgn="b">
                        <a:buNone/>
                      </a:pPr>
                      <a:endParaRPr lang="en-US" sz="1200" b="0" i="0" u="none" strike="noStrike" dirty="0">
                        <a:solidFill>
                          <a:schemeClr val="bg1"/>
                        </a:solidFill>
                        <a:effectLst/>
                        <a:latin typeface="Aptos Narrow" panose="020B0004020202020204" pitchFamily="34" charset="0"/>
                      </a:endParaRPr>
                    </a:p>
                  </a:txBody>
                  <a:tcPr marL="9525" marR="9525" marT="9525" marB="0" anchor="b"/>
                </a:tc>
                <a:tc gridSpan="2">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Short-stay Quality Rating</a:t>
                      </a:r>
                    </a:p>
                  </a:txBody>
                  <a:tcPr marL="9525" marR="9525" marT="9525" marB="0" anchor="ctr">
                    <a:solidFill>
                      <a:srgbClr val="005CB9"/>
                    </a:solidFill>
                  </a:tcPr>
                </a:tc>
                <a:tc hMerge="1">
                  <a:txBody>
                    <a:bodyPr/>
                    <a:lstStyle/>
                    <a:p>
                      <a:pPr algn="l" fontAlgn="b">
                        <a:buNone/>
                      </a:pPr>
                      <a:endParaRPr lang="en-US" sz="1200" b="0" i="0" u="none" strike="noStrike" dirty="0">
                        <a:solidFill>
                          <a:schemeClr val="bg1"/>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91521444"/>
                  </a:ext>
                </a:extLst>
              </a:tr>
              <a:tr h="509201">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Median Overall Stars</a:t>
                      </a: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Number of Star Levels</a:t>
                      </a: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Median Overall Stars</a:t>
                      </a: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Number of Star Levels</a:t>
                      </a:r>
                    </a:p>
                  </a:txBody>
                  <a:tcPr marL="9525" marR="9525" marT="9525" marB="0" anchor="ctr">
                    <a:solidFill>
                      <a:srgbClr val="005CB9"/>
                    </a:solidFill>
                  </a:tcPr>
                </a:tc>
                <a:extLst>
                  <a:ext uri="{0D108BD9-81ED-4DB2-BD59-A6C34878D82A}">
                    <a16:rowId xmlns:a16="http://schemas.microsoft.com/office/drawing/2014/main" val="2615681352"/>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MA Penetration</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0.0832</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-0.0370</a:t>
                      </a:r>
                    </a:p>
                  </a:txBody>
                  <a:tcPr marL="9525" marR="9525" marT="9525" marB="0" anchor="ctr"/>
                </a:tc>
                <a:tc>
                  <a:txBody>
                    <a:bodyPr/>
                    <a:lstStyle/>
                    <a:p>
                      <a:pPr algn="ctr" fontAlgn="b">
                        <a:buNone/>
                      </a:pPr>
                      <a:r>
                        <a:rPr lang="en-US" sz="1400" b="0" i="0" u="none" strike="noStrike" dirty="0">
                          <a:solidFill>
                            <a:schemeClr val="tx1"/>
                          </a:solidFill>
                          <a:effectLst/>
                          <a:latin typeface="Times New Roman" panose="02020603050405020304" pitchFamily="18" charset="0"/>
                          <a:cs typeface="Times New Roman" panose="02020603050405020304" pitchFamily="18" charset="0"/>
                        </a:rPr>
                        <a:t>-1.807***</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0.501</a:t>
                      </a:r>
                    </a:p>
                  </a:txBody>
                  <a:tcPr marL="9525" marR="9525" marT="9525" marB="0" anchor="ctr"/>
                </a:tc>
                <a:extLst>
                  <a:ext uri="{0D108BD9-81ED-4DB2-BD59-A6C34878D82A}">
                    <a16:rowId xmlns:a16="http://schemas.microsoft.com/office/drawing/2014/main" val="304948001"/>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(0.393)</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(0.262)</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(0.459)</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(0.290)</a:t>
                      </a:r>
                    </a:p>
                  </a:txBody>
                  <a:tcPr marL="9525" marR="9525" marT="9525" marB="0" anchor="ctr"/>
                </a:tc>
                <a:extLst>
                  <a:ext uri="{0D108BD9-81ED-4DB2-BD59-A6C34878D82A}">
                    <a16:rowId xmlns:a16="http://schemas.microsoft.com/office/drawing/2014/main" val="1806499842"/>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MA plan HHI</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-0.0888</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0.178</a:t>
                      </a:r>
                    </a:p>
                  </a:txBody>
                  <a:tcPr marL="9525" marR="9525" marT="9525" marB="0" anchor="ctr"/>
                </a:tc>
                <a:tc>
                  <a:txBody>
                    <a:bodyPr/>
                    <a:lstStyle/>
                    <a:p>
                      <a:pPr algn="ctr" fontAlgn="b">
                        <a:buNone/>
                      </a:pPr>
                      <a:r>
                        <a:rPr lang="en-US" sz="1400" b="0" i="0" u="none" strike="noStrike" dirty="0">
                          <a:solidFill>
                            <a:schemeClr val="tx1"/>
                          </a:solidFill>
                          <a:effectLst/>
                          <a:latin typeface="Times New Roman" panose="02020603050405020304" pitchFamily="18" charset="0"/>
                          <a:cs typeface="Times New Roman" panose="02020603050405020304" pitchFamily="18" charset="0"/>
                        </a:rPr>
                        <a:t>-0.365*</a:t>
                      </a:r>
                    </a:p>
                  </a:txBody>
                  <a:tcPr marL="9525" marR="9525" marT="9525" marB="0" anchor="ctr"/>
                </a:tc>
                <a:tc>
                  <a:txBody>
                    <a:bodyPr/>
                    <a:lstStyle/>
                    <a:p>
                      <a:pPr algn="ctr" fontAlgn="b">
                        <a:buNone/>
                      </a:pPr>
                      <a:r>
                        <a:rPr lang="en-US" sz="1400" b="0" i="0" u="none" strike="noStrike" dirty="0">
                          <a:solidFill>
                            <a:schemeClr val="tx1"/>
                          </a:solidFill>
                          <a:effectLst/>
                          <a:latin typeface="Times New Roman" panose="02020603050405020304" pitchFamily="18" charset="0"/>
                          <a:cs typeface="Times New Roman" panose="02020603050405020304" pitchFamily="18" charset="0"/>
                        </a:rPr>
                        <a:t>0.247*</a:t>
                      </a:r>
                    </a:p>
                  </a:txBody>
                  <a:tcPr marL="9525" marR="9525" marT="9525" marB="0" anchor="ctr"/>
                </a:tc>
                <a:extLst>
                  <a:ext uri="{0D108BD9-81ED-4DB2-BD59-A6C34878D82A}">
                    <a16:rowId xmlns:a16="http://schemas.microsoft.com/office/drawing/2014/main" val="3437880396"/>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(0.156)</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(0.104)</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(0.182)</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(0.115)</a:t>
                      </a:r>
                    </a:p>
                  </a:txBody>
                  <a:tcPr marL="9525" marR="9525" marT="9525" marB="0" anchor="ctr"/>
                </a:tc>
                <a:extLst>
                  <a:ext uri="{0D108BD9-81ED-4DB2-BD59-A6C34878D82A}">
                    <a16:rowId xmlns:a16="http://schemas.microsoft.com/office/drawing/2014/main" val="3075097604"/>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Bene Count</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-0.00351</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0.00394</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0.00402</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-0.00946*</a:t>
                      </a:r>
                    </a:p>
                  </a:txBody>
                  <a:tcPr marL="9525" marR="9525" marT="9525" marB="0" anchor="ctr"/>
                </a:tc>
                <a:extLst>
                  <a:ext uri="{0D108BD9-81ED-4DB2-BD59-A6C34878D82A}">
                    <a16:rowId xmlns:a16="http://schemas.microsoft.com/office/drawing/2014/main" val="3619215114"/>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(0.00579)</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(0.00386)</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(0.00677)</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(0.00428)</a:t>
                      </a:r>
                    </a:p>
                  </a:txBody>
                  <a:tcPr marL="9525" marR="9525" marT="9525" marB="0" anchor="ctr"/>
                </a:tc>
                <a:extLst>
                  <a:ext uri="{0D108BD9-81ED-4DB2-BD59-A6C34878D82A}">
                    <a16:rowId xmlns:a16="http://schemas.microsoft.com/office/drawing/2014/main" val="1486204227"/>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SNF HHI</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0.215</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-1.718***</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0.0545</a:t>
                      </a:r>
                    </a:p>
                  </a:txBody>
                  <a:tcPr marL="9525" marR="9525" marT="9525" marB="0" anchor="ctr"/>
                </a:tc>
                <a:tc>
                  <a:txBody>
                    <a:bodyPr/>
                    <a:lstStyle/>
                    <a:p>
                      <a:pPr algn="ctr" fontAlgn="b">
                        <a:buNone/>
                      </a:pPr>
                      <a:r>
                        <a:rPr lang="en-US" sz="1400" b="0" i="0" u="none" strike="noStrike" dirty="0">
                          <a:solidFill>
                            <a:srgbClr val="C00000"/>
                          </a:solidFill>
                          <a:effectLst/>
                          <a:latin typeface="Times New Roman" panose="02020603050405020304" pitchFamily="18" charset="0"/>
                          <a:cs typeface="Times New Roman" panose="02020603050405020304" pitchFamily="18" charset="0"/>
                        </a:rPr>
                        <a:t>-1.472***</a:t>
                      </a:r>
                    </a:p>
                  </a:txBody>
                  <a:tcPr marL="9525" marR="9525" marT="9525" marB="0" anchor="ctr"/>
                </a:tc>
                <a:extLst>
                  <a:ext uri="{0D108BD9-81ED-4DB2-BD59-A6C34878D82A}">
                    <a16:rowId xmlns:a16="http://schemas.microsoft.com/office/drawing/2014/main" val="989113914"/>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(0.249)</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(0.166)</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(0.291)</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(0.184)</a:t>
                      </a:r>
                    </a:p>
                  </a:txBody>
                  <a:tcPr marL="9525" marR="9525" marT="9525" marB="0" anchor="ctr"/>
                </a:tc>
                <a:extLst>
                  <a:ext uri="{0D108BD9-81ED-4DB2-BD59-A6C34878D82A}">
                    <a16:rowId xmlns:a16="http://schemas.microsoft.com/office/drawing/2014/main" val="981450141"/>
                  </a:ext>
                </a:extLst>
              </a:tr>
              <a:tr h="509201">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Proportion of FFS Bene with ADRD</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-0.720</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1.021</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-3.902**</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0.153</a:t>
                      </a:r>
                    </a:p>
                  </a:txBody>
                  <a:tcPr marL="9525" marR="9525" marT="9525" marB="0" anchor="ctr"/>
                </a:tc>
                <a:extLst>
                  <a:ext uri="{0D108BD9-81ED-4DB2-BD59-A6C34878D82A}">
                    <a16:rowId xmlns:a16="http://schemas.microsoft.com/office/drawing/2014/main" val="606263458"/>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(1.130)</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(0.754)</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(1.321)</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(0.836)</a:t>
                      </a:r>
                    </a:p>
                  </a:txBody>
                  <a:tcPr marL="9525" marR="9525" marT="9525" marB="0" anchor="ctr"/>
                </a:tc>
                <a:extLst>
                  <a:ext uri="{0D108BD9-81ED-4DB2-BD59-A6C34878D82A}">
                    <a16:rowId xmlns:a16="http://schemas.microsoft.com/office/drawing/2014/main" val="1682227424"/>
                  </a:ext>
                </a:extLst>
              </a:tr>
            </a:tbl>
          </a:graphicData>
        </a:graphic>
      </p:graphicFrame>
      <p:sp>
        <p:nvSpPr>
          <p:cNvPr id="8" name="TextBox 7">
            <a:extLst>
              <a:ext uri="{FF2B5EF4-FFF2-40B4-BE49-F238E27FC236}">
                <a16:creationId xmlns:a16="http://schemas.microsoft.com/office/drawing/2014/main" id="{B397170F-4571-E947-17E2-30EEACCA9F64}"/>
              </a:ext>
            </a:extLst>
          </p:cNvPr>
          <p:cNvSpPr txBox="1"/>
          <p:nvPr/>
        </p:nvSpPr>
        <p:spPr>
          <a:xfrm>
            <a:off x="1163238" y="5861665"/>
            <a:ext cx="571502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Note: (1) Standard errors in parentheses. (2) </a:t>
            </a:r>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p&lt;0.05, </a:t>
            </a:r>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p&lt;0.01, </a:t>
            </a:r>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p&lt;0.001.</a:t>
            </a:r>
          </a:p>
        </p:txBody>
      </p:sp>
    </p:spTree>
    <p:extLst>
      <p:ext uri="{BB962C8B-B14F-4D97-AF65-F5344CB8AC3E}">
        <p14:creationId xmlns:p14="http://schemas.microsoft.com/office/powerpoint/2010/main" val="3890625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4057F-02E1-89CF-A58E-7BDB5C005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76E396-21EA-8BB7-E38F-3E49B94F752D}"/>
              </a:ext>
            </a:extLst>
          </p:cNvPr>
          <p:cNvSpPr>
            <a:spLocks noGrp="1"/>
          </p:cNvSpPr>
          <p:nvPr>
            <p:ph type="title"/>
          </p:nvPr>
        </p:nvSpPr>
        <p:spPr>
          <a:xfrm>
            <a:off x="838204" y="293888"/>
            <a:ext cx="10515600" cy="769838"/>
          </a:xfrm>
        </p:spPr>
        <p:txBody>
          <a:bodyPr>
            <a:normAutofit/>
          </a:bodyPr>
          <a:lstStyle/>
          <a:p>
            <a:r>
              <a:rPr lang="en-US" sz="3600" dirty="0">
                <a:latin typeface="Times New Roman" panose="02020603050405020304" pitchFamily="18" charset="0"/>
                <a:cs typeface="Times New Roman" panose="02020603050405020304" pitchFamily="18" charset="0"/>
              </a:rPr>
              <a:t>HSA and Year Fixed Effect Regression</a:t>
            </a:r>
          </a:p>
        </p:txBody>
      </p:sp>
      <p:graphicFrame>
        <p:nvGraphicFramePr>
          <p:cNvPr id="7" name="Content Placeholder 6">
            <a:extLst>
              <a:ext uri="{FF2B5EF4-FFF2-40B4-BE49-F238E27FC236}">
                <a16:creationId xmlns:a16="http://schemas.microsoft.com/office/drawing/2014/main" id="{FB247245-AAD1-D92F-8109-C8B5FD6EBA0D}"/>
              </a:ext>
            </a:extLst>
          </p:cNvPr>
          <p:cNvGraphicFramePr>
            <a:graphicFrameLocks noGrp="1"/>
          </p:cNvGraphicFramePr>
          <p:nvPr>
            <p:ph idx="1"/>
            <p:extLst>
              <p:ext uri="{D42A27DB-BD31-4B8C-83A1-F6EECF244321}">
                <p14:modId xmlns:p14="http://schemas.microsoft.com/office/powerpoint/2010/main" val="1297745951"/>
              </p:ext>
            </p:extLst>
          </p:nvPr>
        </p:nvGraphicFramePr>
        <p:xfrm>
          <a:off x="1166978" y="1481589"/>
          <a:ext cx="9858043" cy="4227676"/>
        </p:xfrm>
        <a:graphic>
          <a:graphicData uri="http://schemas.openxmlformats.org/drawingml/2006/table">
            <a:tbl>
              <a:tblPr firstRow="1" bandRow="1">
                <a:solidFill>
                  <a:srgbClr val="166082"/>
                </a:solidFill>
                <a:tableStyleId>{5C22544A-7EE6-4342-B048-85BDC9FD1C3A}</a:tableStyleId>
              </a:tblPr>
              <a:tblGrid>
                <a:gridCol w="2128055">
                  <a:extLst>
                    <a:ext uri="{9D8B030D-6E8A-4147-A177-3AD203B41FA5}">
                      <a16:colId xmlns:a16="http://schemas.microsoft.com/office/drawing/2014/main" val="3966743761"/>
                    </a:ext>
                  </a:extLst>
                </a:gridCol>
                <a:gridCol w="1932497">
                  <a:extLst>
                    <a:ext uri="{9D8B030D-6E8A-4147-A177-3AD203B41FA5}">
                      <a16:colId xmlns:a16="http://schemas.microsoft.com/office/drawing/2014/main" val="1805418502"/>
                    </a:ext>
                  </a:extLst>
                </a:gridCol>
                <a:gridCol w="1932497">
                  <a:extLst>
                    <a:ext uri="{9D8B030D-6E8A-4147-A177-3AD203B41FA5}">
                      <a16:colId xmlns:a16="http://schemas.microsoft.com/office/drawing/2014/main" val="28961816"/>
                    </a:ext>
                  </a:extLst>
                </a:gridCol>
                <a:gridCol w="1932497">
                  <a:extLst>
                    <a:ext uri="{9D8B030D-6E8A-4147-A177-3AD203B41FA5}">
                      <a16:colId xmlns:a16="http://schemas.microsoft.com/office/drawing/2014/main" val="1198188926"/>
                    </a:ext>
                  </a:extLst>
                </a:gridCol>
                <a:gridCol w="1932497">
                  <a:extLst>
                    <a:ext uri="{9D8B030D-6E8A-4147-A177-3AD203B41FA5}">
                      <a16:colId xmlns:a16="http://schemas.microsoft.com/office/drawing/2014/main" val="3957356039"/>
                    </a:ext>
                  </a:extLst>
                </a:gridCol>
              </a:tblGrid>
              <a:tr h="434970">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005CB9"/>
                    </a:solidFill>
                  </a:tcPr>
                </a:tc>
                <a:tc gridSpan="2">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Overall Quality Rating</a:t>
                      </a:r>
                    </a:p>
                  </a:txBody>
                  <a:tcPr marL="9525" marR="9525" marT="9525" marB="0" anchor="ctr">
                    <a:solidFill>
                      <a:srgbClr val="005CB9"/>
                    </a:solidFill>
                  </a:tcPr>
                </a:tc>
                <a:tc hMerge="1">
                  <a:txBody>
                    <a:bodyPr/>
                    <a:lstStyle/>
                    <a:p>
                      <a:pPr algn="l" fontAlgn="b">
                        <a:buNone/>
                      </a:pPr>
                      <a:endParaRPr lang="en-US" sz="1200" b="0" i="0" u="none" strike="noStrike" dirty="0">
                        <a:solidFill>
                          <a:schemeClr val="bg1"/>
                        </a:solidFill>
                        <a:effectLst/>
                        <a:latin typeface="Aptos Narrow" panose="020B0004020202020204" pitchFamily="34" charset="0"/>
                      </a:endParaRPr>
                    </a:p>
                  </a:txBody>
                  <a:tcPr marL="9525" marR="9525" marT="9525" marB="0" anchor="b"/>
                </a:tc>
                <a:tc gridSpan="2">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Short-stay Quality Rating</a:t>
                      </a:r>
                    </a:p>
                  </a:txBody>
                  <a:tcPr marL="9525" marR="9525" marT="9525" marB="0" anchor="ctr">
                    <a:solidFill>
                      <a:srgbClr val="005CB9"/>
                    </a:solidFill>
                  </a:tcPr>
                </a:tc>
                <a:tc hMerge="1">
                  <a:txBody>
                    <a:bodyPr/>
                    <a:lstStyle/>
                    <a:p>
                      <a:pPr algn="l" fontAlgn="b">
                        <a:buNone/>
                      </a:pPr>
                      <a:endParaRPr lang="en-US" sz="1200" b="0" i="0" u="none" strike="noStrike" dirty="0">
                        <a:solidFill>
                          <a:schemeClr val="bg1"/>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91521444"/>
                  </a:ext>
                </a:extLst>
              </a:tr>
              <a:tr h="509201">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Median Overall Stars</a:t>
                      </a: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Number of Star Levels</a:t>
                      </a: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Median Overall Stars</a:t>
                      </a: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Number of Star Levels</a:t>
                      </a:r>
                    </a:p>
                  </a:txBody>
                  <a:tcPr marL="9525" marR="9525" marT="9525" marB="0" anchor="ctr">
                    <a:solidFill>
                      <a:srgbClr val="005CB9"/>
                    </a:solidFill>
                  </a:tcPr>
                </a:tc>
                <a:extLst>
                  <a:ext uri="{0D108BD9-81ED-4DB2-BD59-A6C34878D82A}">
                    <a16:rowId xmlns:a16="http://schemas.microsoft.com/office/drawing/2014/main" val="2615681352"/>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MA Penetration</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0.0832</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-0.0370</a:t>
                      </a:r>
                    </a:p>
                  </a:txBody>
                  <a:tcPr marL="9525" marR="9525" marT="9525" marB="0" anchor="ctr"/>
                </a:tc>
                <a:tc>
                  <a:txBody>
                    <a:bodyPr/>
                    <a:lstStyle/>
                    <a:p>
                      <a:pPr algn="ctr" fontAlgn="b">
                        <a:buNone/>
                      </a:pPr>
                      <a:r>
                        <a:rPr lang="en-US" sz="1400" b="0" i="0" u="none" strike="noStrike" dirty="0">
                          <a:solidFill>
                            <a:schemeClr val="tx1"/>
                          </a:solidFill>
                          <a:effectLst/>
                          <a:latin typeface="Times New Roman" panose="02020603050405020304" pitchFamily="18" charset="0"/>
                          <a:cs typeface="Times New Roman" panose="02020603050405020304" pitchFamily="18" charset="0"/>
                        </a:rPr>
                        <a:t>-1.807***</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0.501</a:t>
                      </a:r>
                    </a:p>
                  </a:txBody>
                  <a:tcPr marL="9525" marR="9525" marT="9525" marB="0" anchor="ctr"/>
                </a:tc>
                <a:extLst>
                  <a:ext uri="{0D108BD9-81ED-4DB2-BD59-A6C34878D82A}">
                    <a16:rowId xmlns:a16="http://schemas.microsoft.com/office/drawing/2014/main" val="304948001"/>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(0.393)</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(0.262)</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(0.459)</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(0.290)</a:t>
                      </a:r>
                    </a:p>
                  </a:txBody>
                  <a:tcPr marL="9525" marR="9525" marT="9525" marB="0" anchor="ctr"/>
                </a:tc>
                <a:extLst>
                  <a:ext uri="{0D108BD9-81ED-4DB2-BD59-A6C34878D82A}">
                    <a16:rowId xmlns:a16="http://schemas.microsoft.com/office/drawing/2014/main" val="1806499842"/>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MA plan HHI</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-0.0888</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0.178</a:t>
                      </a:r>
                    </a:p>
                  </a:txBody>
                  <a:tcPr marL="9525" marR="9525" marT="9525" marB="0" anchor="ctr"/>
                </a:tc>
                <a:tc>
                  <a:txBody>
                    <a:bodyPr/>
                    <a:lstStyle/>
                    <a:p>
                      <a:pPr algn="ctr" fontAlgn="b">
                        <a:buNone/>
                      </a:pPr>
                      <a:r>
                        <a:rPr lang="en-US" sz="1400" b="0" i="0" u="none" strike="noStrike" dirty="0">
                          <a:solidFill>
                            <a:schemeClr val="tx1"/>
                          </a:solidFill>
                          <a:effectLst/>
                          <a:latin typeface="Times New Roman" panose="02020603050405020304" pitchFamily="18" charset="0"/>
                          <a:cs typeface="Times New Roman" panose="02020603050405020304" pitchFamily="18" charset="0"/>
                        </a:rPr>
                        <a:t>-0.365*</a:t>
                      </a:r>
                    </a:p>
                  </a:txBody>
                  <a:tcPr marL="9525" marR="9525" marT="9525" marB="0" anchor="ctr"/>
                </a:tc>
                <a:tc>
                  <a:txBody>
                    <a:bodyPr/>
                    <a:lstStyle/>
                    <a:p>
                      <a:pPr algn="ctr" fontAlgn="b">
                        <a:buNone/>
                      </a:pPr>
                      <a:r>
                        <a:rPr lang="en-US" sz="1400" b="0" i="0" u="none" strike="noStrike" dirty="0">
                          <a:solidFill>
                            <a:schemeClr val="tx1"/>
                          </a:solidFill>
                          <a:effectLst/>
                          <a:latin typeface="Times New Roman" panose="02020603050405020304" pitchFamily="18" charset="0"/>
                          <a:cs typeface="Times New Roman" panose="02020603050405020304" pitchFamily="18" charset="0"/>
                        </a:rPr>
                        <a:t>0.247*</a:t>
                      </a:r>
                    </a:p>
                  </a:txBody>
                  <a:tcPr marL="9525" marR="9525" marT="9525" marB="0" anchor="ctr"/>
                </a:tc>
                <a:extLst>
                  <a:ext uri="{0D108BD9-81ED-4DB2-BD59-A6C34878D82A}">
                    <a16:rowId xmlns:a16="http://schemas.microsoft.com/office/drawing/2014/main" val="3437880396"/>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(0.156)</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(0.104)</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(0.182)</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(0.115)</a:t>
                      </a:r>
                    </a:p>
                  </a:txBody>
                  <a:tcPr marL="9525" marR="9525" marT="9525" marB="0" anchor="ctr"/>
                </a:tc>
                <a:extLst>
                  <a:ext uri="{0D108BD9-81ED-4DB2-BD59-A6C34878D82A}">
                    <a16:rowId xmlns:a16="http://schemas.microsoft.com/office/drawing/2014/main" val="3075097604"/>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Bene Count</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-0.00351</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0.00394</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0.00402</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-0.00946*</a:t>
                      </a:r>
                    </a:p>
                  </a:txBody>
                  <a:tcPr marL="9525" marR="9525" marT="9525" marB="0" anchor="ctr"/>
                </a:tc>
                <a:extLst>
                  <a:ext uri="{0D108BD9-81ED-4DB2-BD59-A6C34878D82A}">
                    <a16:rowId xmlns:a16="http://schemas.microsoft.com/office/drawing/2014/main" val="3619215114"/>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(0.00579)</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(0.00386)</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(0.00677)</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(0.00428)</a:t>
                      </a:r>
                    </a:p>
                  </a:txBody>
                  <a:tcPr marL="9525" marR="9525" marT="9525" marB="0" anchor="ctr"/>
                </a:tc>
                <a:extLst>
                  <a:ext uri="{0D108BD9-81ED-4DB2-BD59-A6C34878D82A}">
                    <a16:rowId xmlns:a16="http://schemas.microsoft.com/office/drawing/2014/main" val="1486204227"/>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SNF HHI</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0.215</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-1.718***</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0.0545</a:t>
                      </a:r>
                    </a:p>
                  </a:txBody>
                  <a:tcPr marL="9525" marR="9525" marT="9525" marB="0" anchor="ctr"/>
                </a:tc>
                <a:tc>
                  <a:txBody>
                    <a:bodyPr/>
                    <a:lstStyle/>
                    <a:p>
                      <a:pPr algn="ctr" fontAlgn="b">
                        <a:buNone/>
                      </a:pPr>
                      <a:r>
                        <a:rPr lang="en-US" sz="1400" b="0" i="0" u="none" strike="noStrike" dirty="0">
                          <a:solidFill>
                            <a:schemeClr val="tx1"/>
                          </a:solidFill>
                          <a:effectLst/>
                          <a:latin typeface="Times New Roman" panose="02020603050405020304" pitchFamily="18" charset="0"/>
                          <a:cs typeface="Times New Roman" panose="02020603050405020304" pitchFamily="18" charset="0"/>
                        </a:rPr>
                        <a:t>-1.472***</a:t>
                      </a:r>
                    </a:p>
                  </a:txBody>
                  <a:tcPr marL="9525" marR="9525" marT="9525" marB="0" anchor="ctr"/>
                </a:tc>
                <a:extLst>
                  <a:ext uri="{0D108BD9-81ED-4DB2-BD59-A6C34878D82A}">
                    <a16:rowId xmlns:a16="http://schemas.microsoft.com/office/drawing/2014/main" val="989113914"/>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(0.249)</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(0.166)</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(0.291)</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(0.184)</a:t>
                      </a:r>
                    </a:p>
                  </a:txBody>
                  <a:tcPr marL="9525" marR="9525" marT="9525" marB="0" anchor="ctr"/>
                </a:tc>
                <a:extLst>
                  <a:ext uri="{0D108BD9-81ED-4DB2-BD59-A6C34878D82A}">
                    <a16:rowId xmlns:a16="http://schemas.microsoft.com/office/drawing/2014/main" val="981450141"/>
                  </a:ext>
                </a:extLst>
              </a:tr>
              <a:tr h="509201">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Proportion of FFS Bene with ADRD</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-0.720</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1.021</a:t>
                      </a:r>
                    </a:p>
                  </a:txBody>
                  <a:tcPr marL="9525" marR="9525" marT="9525" marB="0" anchor="ctr"/>
                </a:tc>
                <a:tc>
                  <a:txBody>
                    <a:bodyPr/>
                    <a:lstStyle/>
                    <a:p>
                      <a:pPr algn="ctr" fontAlgn="b">
                        <a:buNone/>
                      </a:pPr>
                      <a:r>
                        <a:rPr lang="en-US" sz="1400" b="0" i="0" u="none" strike="noStrike" dirty="0">
                          <a:solidFill>
                            <a:srgbClr val="C00000"/>
                          </a:solidFill>
                          <a:effectLst/>
                          <a:latin typeface="Times New Roman" panose="02020603050405020304" pitchFamily="18" charset="0"/>
                          <a:cs typeface="Times New Roman" panose="02020603050405020304" pitchFamily="18" charset="0"/>
                        </a:rPr>
                        <a:t>-3.902**</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0.153</a:t>
                      </a:r>
                    </a:p>
                  </a:txBody>
                  <a:tcPr marL="9525" marR="9525" marT="9525" marB="0" anchor="ctr"/>
                </a:tc>
                <a:extLst>
                  <a:ext uri="{0D108BD9-81ED-4DB2-BD59-A6C34878D82A}">
                    <a16:rowId xmlns:a16="http://schemas.microsoft.com/office/drawing/2014/main" val="606263458"/>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(1.130)</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(0.754)</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(1.321)</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(0.836)</a:t>
                      </a:r>
                    </a:p>
                  </a:txBody>
                  <a:tcPr marL="9525" marR="9525" marT="9525" marB="0" anchor="ctr"/>
                </a:tc>
                <a:extLst>
                  <a:ext uri="{0D108BD9-81ED-4DB2-BD59-A6C34878D82A}">
                    <a16:rowId xmlns:a16="http://schemas.microsoft.com/office/drawing/2014/main" val="1682227424"/>
                  </a:ext>
                </a:extLst>
              </a:tr>
            </a:tbl>
          </a:graphicData>
        </a:graphic>
      </p:graphicFrame>
      <p:sp>
        <p:nvSpPr>
          <p:cNvPr id="8" name="TextBox 7">
            <a:extLst>
              <a:ext uri="{FF2B5EF4-FFF2-40B4-BE49-F238E27FC236}">
                <a16:creationId xmlns:a16="http://schemas.microsoft.com/office/drawing/2014/main" id="{C2C9F2A5-17DF-D2AF-29BC-15E788978A6F}"/>
              </a:ext>
            </a:extLst>
          </p:cNvPr>
          <p:cNvSpPr txBox="1"/>
          <p:nvPr/>
        </p:nvSpPr>
        <p:spPr>
          <a:xfrm>
            <a:off x="1163238" y="5861665"/>
            <a:ext cx="571502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Note: (1) Standard errors in parentheses. (2) </a:t>
            </a:r>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p&lt;0.05, </a:t>
            </a:r>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p&lt;0.01, </a:t>
            </a:r>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p&lt;0.001.</a:t>
            </a:r>
          </a:p>
        </p:txBody>
      </p:sp>
    </p:spTree>
    <p:extLst>
      <p:ext uri="{BB962C8B-B14F-4D97-AF65-F5344CB8AC3E}">
        <p14:creationId xmlns:p14="http://schemas.microsoft.com/office/powerpoint/2010/main" val="2665129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06F97A-1E81-F726-9B82-AD69C3ACBEB6}"/>
              </a:ext>
            </a:extLst>
          </p:cNvPr>
          <p:cNvPicPr>
            <a:picLocks noChangeAspect="1"/>
          </p:cNvPicPr>
          <p:nvPr/>
        </p:nvPicPr>
        <p:blipFill>
          <a:blip r:embed="rId3"/>
          <a:stretch>
            <a:fillRect/>
          </a:stretch>
        </p:blipFill>
        <p:spPr>
          <a:xfrm>
            <a:off x="6472984" y="243572"/>
            <a:ext cx="4472940" cy="3414128"/>
          </a:xfrm>
          <a:prstGeom prst="rect">
            <a:avLst/>
          </a:prstGeom>
        </p:spPr>
      </p:pic>
      <p:pic>
        <p:nvPicPr>
          <p:cNvPr id="5" name="Picture 4">
            <a:extLst>
              <a:ext uri="{FF2B5EF4-FFF2-40B4-BE49-F238E27FC236}">
                <a16:creationId xmlns:a16="http://schemas.microsoft.com/office/drawing/2014/main" id="{4FECA8B8-8056-B45D-DEB8-36590306CAFF}"/>
              </a:ext>
            </a:extLst>
          </p:cNvPr>
          <p:cNvPicPr>
            <a:picLocks noChangeAspect="1"/>
          </p:cNvPicPr>
          <p:nvPr/>
        </p:nvPicPr>
        <p:blipFill>
          <a:blip r:embed="rId4"/>
          <a:stretch>
            <a:fillRect/>
          </a:stretch>
        </p:blipFill>
        <p:spPr>
          <a:xfrm>
            <a:off x="5752625" y="3669029"/>
            <a:ext cx="5193299" cy="2945399"/>
          </a:xfrm>
          <a:prstGeom prst="rect">
            <a:avLst/>
          </a:prstGeom>
        </p:spPr>
      </p:pic>
      <p:pic>
        <p:nvPicPr>
          <p:cNvPr id="7" name="Picture 6">
            <a:extLst>
              <a:ext uri="{FF2B5EF4-FFF2-40B4-BE49-F238E27FC236}">
                <a16:creationId xmlns:a16="http://schemas.microsoft.com/office/drawing/2014/main" id="{FF8459A7-7A03-497F-5378-8261B827CA20}"/>
              </a:ext>
            </a:extLst>
          </p:cNvPr>
          <p:cNvPicPr>
            <a:picLocks noChangeAspect="1"/>
          </p:cNvPicPr>
          <p:nvPr/>
        </p:nvPicPr>
        <p:blipFill>
          <a:blip r:embed="rId5"/>
          <a:stretch>
            <a:fillRect/>
          </a:stretch>
        </p:blipFill>
        <p:spPr>
          <a:xfrm>
            <a:off x="514349" y="324664"/>
            <a:ext cx="4842511" cy="5092786"/>
          </a:xfrm>
          <a:prstGeom prst="rect">
            <a:avLst/>
          </a:prstGeom>
        </p:spPr>
      </p:pic>
    </p:spTree>
    <p:extLst>
      <p:ext uri="{BB962C8B-B14F-4D97-AF65-F5344CB8AC3E}">
        <p14:creationId xmlns:p14="http://schemas.microsoft.com/office/powerpoint/2010/main" val="4061879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E3038-574B-C7D4-CC57-1A3E328F14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6A5830-9548-E849-C89F-3E0F14685CD0}"/>
              </a:ext>
            </a:extLst>
          </p:cNvPr>
          <p:cNvSpPr>
            <a:spLocks noGrp="1"/>
          </p:cNvSpPr>
          <p:nvPr>
            <p:ph type="title"/>
          </p:nvPr>
        </p:nvSpPr>
        <p:spPr>
          <a:xfrm>
            <a:off x="838204" y="293888"/>
            <a:ext cx="10515600" cy="769838"/>
          </a:xfrm>
        </p:spPr>
        <p:txBody>
          <a:bodyPr>
            <a:normAutofit/>
          </a:bodyPr>
          <a:lstStyle/>
          <a:p>
            <a:r>
              <a:rPr lang="en-US" sz="3600" dirty="0">
                <a:latin typeface="Times New Roman" panose="02020603050405020304" pitchFamily="18" charset="0"/>
                <a:cs typeface="Times New Roman" panose="02020603050405020304" pitchFamily="18" charset="0"/>
              </a:rPr>
              <a:t>HSA and Year Fixed Effect Weighted Regression</a:t>
            </a:r>
          </a:p>
        </p:txBody>
      </p:sp>
      <p:graphicFrame>
        <p:nvGraphicFramePr>
          <p:cNvPr id="7" name="Content Placeholder 6">
            <a:extLst>
              <a:ext uri="{FF2B5EF4-FFF2-40B4-BE49-F238E27FC236}">
                <a16:creationId xmlns:a16="http://schemas.microsoft.com/office/drawing/2014/main" id="{02F7CC76-B54A-DD74-9806-21900C8F5233}"/>
              </a:ext>
            </a:extLst>
          </p:cNvPr>
          <p:cNvGraphicFramePr>
            <a:graphicFrameLocks noGrp="1"/>
          </p:cNvGraphicFramePr>
          <p:nvPr>
            <p:ph idx="1"/>
            <p:extLst>
              <p:ext uri="{D42A27DB-BD31-4B8C-83A1-F6EECF244321}">
                <p14:modId xmlns:p14="http://schemas.microsoft.com/office/powerpoint/2010/main" val="2290517389"/>
              </p:ext>
            </p:extLst>
          </p:nvPr>
        </p:nvGraphicFramePr>
        <p:xfrm>
          <a:off x="1166978" y="1481589"/>
          <a:ext cx="9858043" cy="4227676"/>
        </p:xfrm>
        <a:graphic>
          <a:graphicData uri="http://schemas.openxmlformats.org/drawingml/2006/table">
            <a:tbl>
              <a:tblPr firstRow="1" bandRow="1">
                <a:solidFill>
                  <a:srgbClr val="166082"/>
                </a:solidFill>
                <a:tableStyleId>{5C22544A-7EE6-4342-B048-85BDC9FD1C3A}</a:tableStyleId>
              </a:tblPr>
              <a:tblGrid>
                <a:gridCol w="2128055">
                  <a:extLst>
                    <a:ext uri="{9D8B030D-6E8A-4147-A177-3AD203B41FA5}">
                      <a16:colId xmlns:a16="http://schemas.microsoft.com/office/drawing/2014/main" val="3966743761"/>
                    </a:ext>
                  </a:extLst>
                </a:gridCol>
                <a:gridCol w="1932497">
                  <a:extLst>
                    <a:ext uri="{9D8B030D-6E8A-4147-A177-3AD203B41FA5}">
                      <a16:colId xmlns:a16="http://schemas.microsoft.com/office/drawing/2014/main" val="1805418502"/>
                    </a:ext>
                  </a:extLst>
                </a:gridCol>
                <a:gridCol w="1932497">
                  <a:extLst>
                    <a:ext uri="{9D8B030D-6E8A-4147-A177-3AD203B41FA5}">
                      <a16:colId xmlns:a16="http://schemas.microsoft.com/office/drawing/2014/main" val="28961816"/>
                    </a:ext>
                  </a:extLst>
                </a:gridCol>
                <a:gridCol w="1932497">
                  <a:extLst>
                    <a:ext uri="{9D8B030D-6E8A-4147-A177-3AD203B41FA5}">
                      <a16:colId xmlns:a16="http://schemas.microsoft.com/office/drawing/2014/main" val="1198188926"/>
                    </a:ext>
                  </a:extLst>
                </a:gridCol>
                <a:gridCol w="1932497">
                  <a:extLst>
                    <a:ext uri="{9D8B030D-6E8A-4147-A177-3AD203B41FA5}">
                      <a16:colId xmlns:a16="http://schemas.microsoft.com/office/drawing/2014/main" val="3957356039"/>
                    </a:ext>
                  </a:extLst>
                </a:gridCol>
              </a:tblGrid>
              <a:tr h="434970">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005CB9"/>
                    </a:solidFill>
                  </a:tcPr>
                </a:tc>
                <a:tc gridSpan="2">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Overall Quality Rating</a:t>
                      </a:r>
                    </a:p>
                  </a:txBody>
                  <a:tcPr marL="9525" marR="9525" marT="9525" marB="0" anchor="ctr">
                    <a:solidFill>
                      <a:srgbClr val="005CB9"/>
                    </a:solidFill>
                  </a:tcPr>
                </a:tc>
                <a:tc hMerge="1">
                  <a:txBody>
                    <a:bodyPr/>
                    <a:lstStyle/>
                    <a:p>
                      <a:pPr algn="l" fontAlgn="b">
                        <a:buNone/>
                      </a:pPr>
                      <a:endParaRPr lang="en-US" sz="1200" b="0" i="0" u="none" strike="noStrike" dirty="0">
                        <a:solidFill>
                          <a:schemeClr val="bg1"/>
                        </a:solidFill>
                        <a:effectLst/>
                        <a:latin typeface="Aptos Narrow" panose="020B0004020202020204" pitchFamily="34" charset="0"/>
                      </a:endParaRPr>
                    </a:p>
                  </a:txBody>
                  <a:tcPr marL="9525" marR="9525" marT="9525" marB="0" anchor="b"/>
                </a:tc>
                <a:tc gridSpan="2">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Short-stay Quality Rating</a:t>
                      </a:r>
                    </a:p>
                  </a:txBody>
                  <a:tcPr marL="9525" marR="9525" marT="9525" marB="0" anchor="ctr">
                    <a:solidFill>
                      <a:srgbClr val="005CB9"/>
                    </a:solidFill>
                  </a:tcPr>
                </a:tc>
                <a:tc hMerge="1">
                  <a:txBody>
                    <a:bodyPr/>
                    <a:lstStyle/>
                    <a:p>
                      <a:pPr algn="l" fontAlgn="b">
                        <a:buNone/>
                      </a:pPr>
                      <a:endParaRPr lang="en-US" sz="1200" b="0" i="0" u="none" strike="noStrike" dirty="0">
                        <a:solidFill>
                          <a:schemeClr val="bg1"/>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91521444"/>
                  </a:ext>
                </a:extLst>
              </a:tr>
              <a:tr h="509201">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Median Overall Stars</a:t>
                      </a: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Number of Star Levels</a:t>
                      </a: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Median Overall Stars</a:t>
                      </a:r>
                    </a:p>
                  </a:txBody>
                  <a:tcPr marL="9525" marR="9525" marT="9525" marB="0" anchor="ctr">
                    <a:solidFill>
                      <a:srgbClr val="005CB9"/>
                    </a:solidFill>
                  </a:tcPr>
                </a:tc>
                <a:tc>
                  <a:txBody>
                    <a:bodyPr/>
                    <a:lstStyle/>
                    <a:p>
                      <a:pPr algn="ctr" fontAlgn="b">
                        <a:buNone/>
                      </a:pPr>
                      <a:r>
                        <a:rPr lang="en-US" sz="1400" b="0" i="0" u="none" strike="noStrike" dirty="0">
                          <a:solidFill>
                            <a:schemeClr val="bg1"/>
                          </a:solidFill>
                          <a:effectLst/>
                          <a:latin typeface="Times New Roman" panose="02020603050405020304" pitchFamily="18" charset="0"/>
                          <a:cs typeface="Times New Roman" panose="02020603050405020304" pitchFamily="18" charset="0"/>
                        </a:rPr>
                        <a:t>Number of Star Levels</a:t>
                      </a:r>
                    </a:p>
                  </a:txBody>
                  <a:tcPr marL="9525" marR="9525" marT="9525" marB="0" anchor="ctr">
                    <a:solidFill>
                      <a:srgbClr val="005CB9"/>
                    </a:solidFill>
                  </a:tcPr>
                </a:tc>
                <a:extLst>
                  <a:ext uri="{0D108BD9-81ED-4DB2-BD59-A6C34878D82A}">
                    <a16:rowId xmlns:a16="http://schemas.microsoft.com/office/drawing/2014/main" val="2615681352"/>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MA Penetration</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-0.330</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-0.876</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-1.499*</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0.728</a:t>
                      </a:r>
                    </a:p>
                  </a:txBody>
                  <a:tcPr marL="9525" marR="9525" marT="9525" marB="0" anchor="ctr"/>
                </a:tc>
                <a:extLst>
                  <a:ext uri="{0D108BD9-81ED-4DB2-BD59-A6C34878D82A}">
                    <a16:rowId xmlns:a16="http://schemas.microsoft.com/office/drawing/2014/main" val="304948001"/>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(0.642)</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(0.506)</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(0.667)</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(0.578)</a:t>
                      </a:r>
                    </a:p>
                  </a:txBody>
                  <a:tcPr marL="9525" marR="9525" marT="9525" marB="0" anchor="ctr"/>
                </a:tc>
                <a:extLst>
                  <a:ext uri="{0D108BD9-81ED-4DB2-BD59-A6C34878D82A}">
                    <a16:rowId xmlns:a16="http://schemas.microsoft.com/office/drawing/2014/main" val="1806499842"/>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MA plan HHI</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-0.0288</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0.351</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-0.337</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0.669*</a:t>
                      </a:r>
                    </a:p>
                  </a:txBody>
                  <a:tcPr marL="9525" marR="9525" marT="9525" marB="0" anchor="ctr"/>
                </a:tc>
                <a:extLst>
                  <a:ext uri="{0D108BD9-81ED-4DB2-BD59-A6C34878D82A}">
                    <a16:rowId xmlns:a16="http://schemas.microsoft.com/office/drawing/2014/main" val="3437880396"/>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(0.290)</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(0.253)</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(0.313)</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(0.276)</a:t>
                      </a:r>
                    </a:p>
                  </a:txBody>
                  <a:tcPr marL="9525" marR="9525" marT="9525" marB="0" anchor="ctr"/>
                </a:tc>
                <a:extLst>
                  <a:ext uri="{0D108BD9-81ED-4DB2-BD59-A6C34878D82A}">
                    <a16:rowId xmlns:a16="http://schemas.microsoft.com/office/drawing/2014/main" val="3075097604"/>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Bene Count</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-0.00216</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0.00179</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0.00198</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-0.00792</a:t>
                      </a:r>
                    </a:p>
                  </a:txBody>
                  <a:tcPr marL="9525" marR="9525" marT="9525" marB="0" anchor="ctr"/>
                </a:tc>
                <a:extLst>
                  <a:ext uri="{0D108BD9-81ED-4DB2-BD59-A6C34878D82A}">
                    <a16:rowId xmlns:a16="http://schemas.microsoft.com/office/drawing/2014/main" val="3619215114"/>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(0.00353)</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(0.00152)</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(0.00556)</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(0.00576)</a:t>
                      </a:r>
                    </a:p>
                  </a:txBody>
                  <a:tcPr marL="9525" marR="9525" marT="9525" marB="0" anchor="ctr"/>
                </a:tc>
                <a:extLst>
                  <a:ext uri="{0D108BD9-81ED-4DB2-BD59-A6C34878D82A}">
                    <a16:rowId xmlns:a16="http://schemas.microsoft.com/office/drawing/2014/main" val="1486204227"/>
                  </a:ext>
                </a:extLst>
              </a:tr>
              <a:tr h="308256">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SNF HHI</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-0.0672</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-1.963***</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-0.773</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-1.767***</a:t>
                      </a:r>
                    </a:p>
                  </a:txBody>
                  <a:tcPr marL="9525" marR="9525" marT="9525" marB="0" anchor="ctr"/>
                </a:tc>
                <a:extLst>
                  <a:ext uri="{0D108BD9-81ED-4DB2-BD59-A6C34878D82A}">
                    <a16:rowId xmlns:a16="http://schemas.microsoft.com/office/drawing/2014/main" val="989113914"/>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(0.448)</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(0.212)</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(0.410)</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(0.241)</a:t>
                      </a:r>
                    </a:p>
                  </a:txBody>
                  <a:tcPr marL="9525" marR="9525" marT="9525" marB="0" anchor="ctr"/>
                </a:tc>
                <a:extLst>
                  <a:ext uri="{0D108BD9-81ED-4DB2-BD59-A6C34878D82A}">
                    <a16:rowId xmlns:a16="http://schemas.microsoft.com/office/drawing/2014/main" val="981450141"/>
                  </a:ext>
                </a:extLst>
              </a:tr>
              <a:tr h="509201">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Proportion of FFS Bene with ADRD</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-1.920</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1.533</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-1.118</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-0.0467</a:t>
                      </a:r>
                    </a:p>
                  </a:txBody>
                  <a:tcPr marL="9525" marR="9525" marT="9525" marB="0" anchor="ctr"/>
                </a:tc>
                <a:extLst>
                  <a:ext uri="{0D108BD9-81ED-4DB2-BD59-A6C34878D82A}">
                    <a16:rowId xmlns:a16="http://schemas.microsoft.com/office/drawing/2014/main" val="606263458"/>
                  </a:ext>
                </a:extLst>
              </a:tr>
              <a:tr h="308256">
                <a:tc>
                  <a:txBody>
                    <a:bodyPr/>
                    <a:lstStyle/>
                    <a:p>
                      <a:pPr algn="l" fontAlgn="b">
                        <a:buNone/>
                      </a:pP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(2.304)</a:t>
                      </a:r>
                    </a:p>
                  </a:txBody>
                  <a:tcPr marL="9525" marR="9525" marT="9525" marB="0" anchor="ctr"/>
                </a:tc>
                <a:tc>
                  <a:txBody>
                    <a:bodyPr/>
                    <a:lstStyle/>
                    <a:p>
                      <a:pPr algn="ctr"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(1.615)</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(2.679)</a:t>
                      </a:r>
                    </a:p>
                  </a:txBody>
                  <a:tcPr marL="9525" marR="9525" marT="9525" marB="0" anchor="ctr"/>
                </a:tc>
                <a:tc>
                  <a:txBody>
                    <a:bodyPr/>
                    <a:lstStyle/>
                    <a:p>
                      <a:pPr algn="ctr"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(1.960)</a:t>
                      </a:r>
                    </a:p>
                  </a:txBody>
                  <a:tcPr marL="9525" marR="9525" marT="9525" marB="0" anchor="ctr"/>
                </a:tc>
                <a:extLst>
                  <a:ext uri="{0D108BD9-81ED-4DB2-BD59-A6C34878D82A}">
                    <a16:rowId xmlns:a16="http://schemas.microsoft.com/office/drawing/2014/main" val="1682227424"/>
                  </a:ext>
                </a:extLst>
              </a:tr>
            </a:tbl>
          </a:graphicData>
        </a:graphic>
      </p:graphicFrame>
      <p:sp>
        <p:nvSpPr>
          <p:cNvPr id="8" name="TextBox 7">
            <a:extLst>
              <a:ext uri="{FF2B5EF4-FFF2-40B4-BE49-F238E27FC236}">
                <a16:creationId xmlns:a16="http://schemas.microsoft.com/office/drawing/2014/main" id="{F1ED5E45-4384-4369-4B1E-46BD27105DA8}"/>
              </a:ext>
            </a:extLst>
          </p:cNvPr>
          <p:cNvSpPr txBox="1"/>
          <p:nvPr/>
        </p:nvSpPr>
        <p:spPr>
          <a:xfrm>
            <a:off x="1163238" y="5861665"/>
            <a:ext cx="571502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Note: (1) Standard errors in parentheses. (2) </a:t>
            </a:r>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p&lt;0.05, </a:t>
            </a:r>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p&lt;0.01, </a:t>
            </a:r>
            <a:r>
              <a:rPr lang="en-US" sz="1400"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p&lt;0.001.</a:t>
            </a:r>
          </a:p>
        </p:txBody>
      </p:sp>
    </p:spTree>
    <p:extLst>
      <p:ext uri="{BB962C8B-B14F-4D97-AF65-F5344CB8AC3E}">
        <p14:creationId xmlns:p14="http://schemas.microsoft.com/office/powerpoint/2010/main" val="3062553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694DB-57C3-9C0F-5812-FFAE790EE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8D6055-1E03-7F1C-96E8-092544759B5E}"/>
              </a:ext>
            </a:extLst>
          </p:cNvPr>
          <p:cNvSpPr>
            <a:spLocks noGrp="1"/>
          </p:cNvSpPr>
          <p:nvPr>
            <p:ph type="title"/>
          </p:nvPr>
        </p:nvSpPr>
        <p:spPr>
          <a:xfrm>
            <a:off x="838204" y="293888"/>
            <a:ext cx="10515600" cy="769838"/>
          </a:xfrm>
        </p:spPr>
        <p:txBody>
          <a:bodyPr>
            <a:normAutofit/>
          </a:bodyPr>
          <a:lstStyle/>
          <a:p>
            <a:r>
              <a:rPr lang="en-US" sz="3600" dirty="0">
                <a:latin typeface="Times New Roman" panose="02020603050405020304" pitchFamily="18" charset="0"/>
                <a:cs typeface="Times New Roman" panose="02020603050405020304" pitchFamily="18" charset="0"/>
              </a:rPr>
              <a:t>Main Findings</a:t>
            </a:r>
          </a:p>
        </p:txBody>
      </p:sp>
      <p:sp>
        <p:nvSpPr>
          <p:cNvPr id="4" name="Content Placeholder 3">
            <a:extLst>
              <a:ext uri="{FF2B5EF4-FFF2-40B4-BE49-F238E27FC236}">
                <a16:creationId xmlns:a16="http://schemas.microsoft.com/office/drawing/2014/main" id="{6CC89286-A455-59CB-AFBA-088EAA4C7CBF}"/>
              </a:ext>
            </a:extLst>
          </p:cNvPr>
          <p:cNvSpPr>
            <a:spLocks noGrp="1"/>
          </p:cNvSpPr>
          <p:nvPr>
            <p:ph idx="1"/>
          </p:nvPr>
        </p:nvSpPr>
        <p:spPr>
          <a:xfrm>
            <a:off x="838204" y="1755569"/>
            <a:ext cx="10904621" cy="4605126"/>
          </a:xfrm>
        </p:spPr>
        <p:txBody>
          <a:bodyPr>
            <a:normAutofit/>
          </a:bodyPr>
          <a:lstStyle/>
          <a:p>
            <a:r>
              <a:rPr lang="en-US" sz="2600" u="sng" dirty="0">
                <a:latin typeface="Times New Roman" panose="02020603050405020304" pitchFamily="18" charset="0"/>
                <a:cs typeface="Times New Roman" panose="02020603050405020304" pitchFamily="18" charset="0"/>
              </a:rPr>
              <a:t>MA penetration</a:t>
            </a:r>
            <a:r>
              <a:rPr lang="en-US" sz="2600" dirty="0">
                <a:latin typeface="Times New Roman" panose="02020603050405020304" pitchFamily="18" charset="0"/>
                <a:cs typeface="Times New Roman" panose="02020603050405020304" pitchFamily="18" charset="0"/>
              </a:rPr>
              <a:t> is associated with the choice set of SNFs in the market.</a:t>
            </a:r>
          </a:p>
          <a:p>
            <a:r>
              <a:rPr lang="en-US" sz="2600" dirty="0">
                <a:latin typeface="Times New Roman" panose="02020603050405020304" pitchFamily="18" charset="0"/>
                <a:cs typeface="Times New Roman" panose="02020603050405020304" pitchFamily="18" charset="0"/>
              </a:rPr>
              <a:t>When </a:t>
            </a:r>
            <a:r>
              <a:rPr lang="en-US" sz="2600" u="sng" dirty="0">
                <a:latin typeface="Times New Roman" panose="02020603050405020304" pitchFamily="18" charset="0"/>
                <a:cs typeface="Times New Roman" panose="02020603050405020304" pitchFamily="18" charset="0"/>
              </a:rPr>
              <a:t>MA market becomes more competitive</a:t>
            </a:r>
            <a:r>
              <a:rPr lang="en-US" sz="2600" dirty="0">
                <a:latin typeface="Times New Roman" panose="02020603050405020304" pitchFamily="18" charset="0"/>
                <a:cs typeface="Times New Roman" panose="02020603050405020304" pitchFamily="18" charset="0"/>
              </a:rPr>
              <a:t>, the SNF short-stay quality rating increases and the range of ratings decreases.</a:t>
            </a:r>
          </a:p>
          <a:p>
            <a:r>
              <a:rPr lang="en-US" sz="2600" dirty="0">
                <a:latin typeface="Times New Roman" panose="02020603050405020304" pitchFamily="18" charset="0"/>
                <a:cs typeface="Times New Roman" panose="02020603050405020304" pitchFamily="18" charset="0"/>
              </a:rPr>
              <a:t>When </a:t>
            </a:r>
            <a:r>
              <a:rPr lang="en-US" sz="2600" u="sng" dirty="0">
                <a:latin typeface="Times New Roman" panose="02020603050405020304" pitchFamily="18" charset="0"/>
                <a:cs typeface="Times New Roman" panose="02020603050405020304" pitchFamily="18" charset="0"/>
              </a:rPr>
              <a:t>SNF market becomes more competitive</a:t>
            </a:r>
            <a:r>
              <a:rPr lang="en-US" sz="2600" dirty="0">
                <a:latin typeface="Times New Roman" panose="02020603050405020304" pitchFamily="18" charset="0"/>
                <a:cs typeface="Times New Roman" panose="02020603050405020304" pitchFamily="18" charset="0"/>
              </a:rPr>
              <a:t>, the range of SNF quality ratings increases, and the likelihood of having only low-quality SNFs decreases. </a:t>
            </a:r>
          </a:p>
          <a:p>
            <a:r>
              <a:rPr lang="en-US" sz="2600" dirty="0">
                <a:latin typeface="Times New Roman" panose="02020603050405020304" pitchFamily="18" charset="0"/>
                <a:cs typeface="Times New Roman" panose="02020603050405020304" pitchFamily="18" charset="0"/>
              </a:rPr>
              <a:t>The SNF short-stay quality rating is lower in markets with a higher </a:t>
            </a:r>
            <a:r>
              <a:rPr lang="en-US" sz="2600" u="sng" dirty="0">
                <a:latin typeface="Times New Roman" panose="02020603050405020304" pitchFamily="18" charset="0"/>
                <a:cs typeface="Times New Roman" panose="02020603050405020304" pitchFamily="18" charset="0"/>
              </a:rPr>
              <a:t>proportion of beneficiaries with ADRD</a:t>
            </a:r>
            <a:r>
              <a:rPr lang="en-US" sz="2600" dirty="0">
                <a:latin typeface="Times New Roman" panose="02020603050405020304" pitchFamily="18" charset="0"/>
                <a:cs typeface="Times New Roman" panose="02020603050405020304" pitchFamily="18" charset="0"/>
              </a:rPr>
              <a:t>. Although this correlation is not statistically significant in the regressions weighted by HSA size.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1656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E767-6686-4625-B807-27A3D90DA359}"/>
              </a:ext>
            </a:extLst>
          </p:cNvPr>
          <p:cNvSpPr>
            <a:spLocks noGrp="1"/>
          </p:cNvSpPr>
          <p:nvPr>
            <p:ph type="title"/>
          </p:nvPr>
        </p:nvSpPr>
        <p:spPr>
          <a:xfrm>
            <a:off x="838200" y="289970"/>
            <a:ext cx="10515600" cy="769838"/>
          </a:xfrm>
        </p:spPr>
        <p:txBody>
          <a:bodyPr>
            <a:normAutofit/>
          </a:bodyPr>
          <a:lstStyle/>
          <a:p>
            <a:r>
              <a:rPr lang="en-US" sz="3600" dirty="0">
                <a:latin typeface="Times New Roman" panose="02020603050405020304" pitchFamily="18" charset="0"/>
                <a:cs typeface="Times New Roman" panose="02020603050405020304" pitchFamily="18" charset="0"/>
              </a:rPr>
              <a:t>Next Step: Patient-level Analysis</a:t>
            </a:r>
          </a:p>
        </p:txBody>
      </p:sp>
      <p:sp>
        <p:nvSpPr>
          <p:cNvPr id="3" name="Content Placeholder 2">
            <a:extLst>
              <a:ext uri="{FF2B5EF4-FFF2-40B4-BE49-F238E27FC236}">
                <a16:creationId xmlns:a16="http://schemas.microsoft.com/office/drawing/2014/main" id="{68066111-8D9D-4742-8ECE-C107A076DD93}"/>
              </a:ext>
            </a:extLst>
          </p:cNvPr>
          <p:cNvSpPr>
            <a:spLocks noGrp="1"/>
          </p:cNvSpPr>
          <p:nvPr>
            <p:ph idx="1"/>
          </p:nvPr>
        </p:nvSpPr>
        <p:spPr/>
        <p:txBody>
          <a:bodyPr>
            <a:normAutofit lnSpcReduction="10000"/>
          </a:bodyPr>
          <a:lstStyle/>
          <a:p>
            <a:pPr>
              <a:lnSpc>
                <a:spcPct val="100000"/>
              </a:lnSpc>
              <a:spcBef>
                <a:spcPts val="600"/>
              </a:spcBef>
              <a:spcAft>
                <a:spcPts val="600"/>
              </a:spcAft>
            </a:pPr>
            <a:r>
              <a:rPr lang="en-US" b="1" dirty="0">
                <a:latin typeface="Times New Roman" panose="02020603050405020304" pitchFamily="18" charset="0"/>
                <a:cs typeface="Times New Roman" panose="02020603050405020304" pitchFamily="18" charset="0"/>
              </a:rPr>
              <a:t>Data</a:t>
            </a:r>
            <a:r>
              <a:rPr lang="en-US" dirty="0">
                <a:latin typeface="Times New Roman" panose="02020603050405020304" pitchFamily="18" charset="0"/>
                <a:cs typeface="Times New Roman" panose="02020603050405020304" pitchFamily="18" charset="0"/>
              </a:rPr>
              <a:t>: Medicare claims and assessment data, 2016-2022</a:t>
            </a:r>
          </a:p>
          <a:p>
            <a:pPr lvl="1">
              <a:lnSpc>
                <a:spcPct val="100000"/>
              </a:lnSpc>
              <a:spcBef>
                <a:spcPts val="600"/>
              </a:spcBef>
              <a:spcAft>
                <a:spcPts val="600"/>
              </a:spcAft>
              <a:buFont typeface="Wingdings" pitchFamily="2" charset="2"/>
              <a:buChar char="§"/>
            </a:pPr>
            <a:r>
              <a:rPr lang="en-US" sz="2800" dirty="0">
                <a:latin typeface="Times New Roman" panose="02020603050405020304" pitchFamily="18" charset="0"/>
                <a:cs typeface="Times New Roman" panose="02020603050405020304" pitchFamily="18" charset="0"/>
              </a:rPr>
              <a:t>Broad sample and “switcher” sample</a:t>
            </a:r>
          </a:p>
          <a:p>
            <a:pPr>
              <a:lnSpc>
                <a:spcPct val="100000"/>
              </a:lnSpc>
              <a:spcBef>
                <a:spcPts val="600"/>
              </a:spcBef>
              <a:spcAft>
                <a:spcPts val="600"/>
              </a:spcAft>
            </a:pPr>
            <a:r>
              <a:rPr lang="en-US" b="1" dirty="0">
                <a:latin typeface="Times New Roman" panose="02020603050405020304" pitchFamily="18" charset="0"/>
                <a:cs typeface="Times New Roman" panose="02020603050405020304" pitchFamily="18" charset="0"/>
              </a:rPr>
              <a:t>Econometrics:</a:t>
            </a:r>
          </a:p>
          <a:p>
            <a:pPr lvl="1">
              <a:lnSpc>
                <a:spcPct val="100000"/>
              </a:lnSpc>
              <a:spcBef>
                <a:spcPts val="600"/>
              </a:spcBef>
              <a:spcAft>
                <a:spcPts val="600"/>
              </a:spcAft>
              <a:buFont typeface="Wingdings" pitchFamily="2" charset="2"/>
              <a:buChar char="§"/>
            </a:pPr>
            <a:r>
              <a:rPr lang="en-US" sz="2800" dirty="0">
                <a:latin typeface="Times New Roman" panose="02020603050405020304" pitchFamily="18" charset="0"/>
                <a:cs typeface="Times New Roman" panose="02020603050405020304" pitchFamily="18" charset="0"/>
              </a:rPr>
              <a:t>Main treatment is MA, with interactions/stratification by ADRD</a:t>
            </a:r>
          </a:p>
          <a:p>
            <a:pPr lvl="1">
              <a:lnSpc>
                <a:spcPct val="100000"/>
              </a:lnSpc>
              <a:spcBef>
                <a:spcPts val="600"/>
              </a:spcBef>
              <a:spcAft>
                <a:spcPts val="600"/>
              </a:spcAft>
              <a:buFont typeface="Wingdings" pitchFamily="2" charset="2"/>
              <a:buChar char="§"/>
            </a:pPr>
            <a:r>
              <a:rPr lang="en-US" sz="2800" dirty="0">
                <a:latin typeface="Times New Roman" panose="02020603050405020304" pitchFamily="18" charset="0"/>
                <a:cs typeface="Times New Roman" panose="02020603050405020304" pitchFamily="18" charset="0"/>
              </a:rPr>
              <a:t>Patient-level discrete choice models + matching + mortality adjustment</a:t>
            </a:r>
          </a:p>
          <a:p>
            <a:pPr lvl="1">
              <a:lnSpc>
                <a:spcPct val="100000"/>
              </a:lnSpc>
              <a:spcBef>
                <a:spcPts val="600"/>
              </a:spcBef>
              <a:spcAft>
                <a:spcPts val="600"/>
              </a:spcAft>
              <a:buFont typeface="Wingdings" pitchFamily="2" charset="2"/>
              <a:buChar char="§"/>
            </a:pPr>
            <a:r>
              <a:rPr lang="en-US" sz="2800" dirty="0">
                <a:latin typeface="Times New Roman" panose="02020603050405020304" pitchFamily="18" charset="0"/>
                <a:cs typeface="Times New Roman" panose="02020603050405020304" pitchFamily="18" charset="0"/>
              </a:rPr>
              <a:t>Berry (1994) discrete choice models of product differentiation</a:t>
            </a:r>
          </a:p>
          <a:p>
            <a:pPr>
              <a:lnSpc>
                <a:spcPct val="100000"/>
              </a:lnSpc>
              <a:spcBef>
                <a:spcPts val="600"/>
              </a:spcBef>
              <a:spcAft>
                <a:spcPts val="600"/>
              </a:spcAft>
            </a:pPr>
            <a:r>
              <a:rPr lang="en-US" dirty="0">
                <a:latin typeface="Times New Roman" panose="02020603050405020304" pitchFamily="18" charset="0"/>
                <a:cs typeface="Times New Roman" panose="02020603050405020304" pitchFamily="18" charset="0"/>
              </a:rPr>
              <a:t>Particular attention to selection and to market characteristics</a:t>
            </a:r>
          </a:p>
        </p:txBody>
      </p:sp>
    </p:spTree>
    <p:extLst>
      <p:ext uri="{BB962C8B-B14F-4D97-AF65-F5344CB8AC3E}">
        <p14:creationId xmlns:p14="http://schemas.microsoft.com/office/powerpoint/2010/main" val="1735736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0E688-EE3D-FC13-0F79-D7BBA55622F4}"/>
              </a:ext>
            </a:extLst>
          </p:cNvPr>
          <p:cNvSpPr>
            <a:spLocks noGrp="1"/>
          </p:cNvSpPr>
          <p:nvPr>
            <p:ph type="ctrTitle"/>
          </p:nvPr>
        </p:nvSpPr>
        <p:spPr>
          <a:xfrm>
            <a:off x="1524000" y="2140194"/>
            <a:ext cx="9144000" cy="1288806"/>
          </a:xfrm>
        </p:spPr>
        <p:txBody>
          <a:bodyPr/>
          <a:lstStyle/>
          <a:p>
            <a:pPr algn="ctr"/>
            <a:r>
              <a:rPr lang="en-US" dirty="0"/>
              <a:t>Q &amp; A</a:t>
            </a:r>
          </a:p>
        </p:txBody>
      </p:sp>
    </p:spTree>
    <p:extLst>
      <p:ext uri="{BB962C8B-B14F-4D97-AF65-F5344CB8AC3E}">
        <p14:creationId xmlns:p14="http://schemas.microsoft.com/office/powerpoint/2010/main" val="1347151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E89F4-5614-80DF-15E7-3CE407402145}"/>
              </a:ext>
            </a:extLst>
          </p:cNvPr>
          <p:cNvSpPr>
            <a:spLocks noGrp="1"/>
          </p:cNvSpPr>
          <p:nvPr>
            <p:ph type="title"/>
          </p:nvPr>
        </p:nvSpPr>
        <p:spPr>
          <a:xfrm>
            <a:off x="838200" y="302356"/>
            <a:ext cx="10515600" cy="769838"/>
          </a:xfrm>
        </p:spPr>
        <p:txBody>
          <a:bodyPr>
            <a:normAutofit/>
          </a:bodyPr>
          <a:lstStyle/>
          <a:p>
            <a:r>
              <a:rPr lang="en-US" sz="3600" dirty="0">
                <a:latin typeface="Times New Roman" panose="02020603050405020304" pitchFamily="18" charset="0"/>
                <a:cs typeface="Times New Roman" panose="02020603050405020304" pitchFamily="18" charset="0"/>
              </a:rPr>
              <a:t>Motivation</a:t>
            </a:r>
            <a:endParaRPr lang="en-US" sz="3600" dirty="0"/>
          </a:p>
        </p:txBody>
      </p:sp>
      <p:sp>
        <p:nvSpPr>
          <p:cNvPr id="3" name="Content Placeholder 2">
            <a:extLst>
              <a:ext uri="{FF2B5EF4-FFF2-40B4-BE49-F238E27FC236}">
                <a16:creationId xmlns:a16="http://schemas.microsoft.com/office/drawing/2014/main" id="{17575622-502A-E310-0611-82A2ABCAF049}"/>
              </a:ext>
            </a:extLst>
          </p:cNvPr>
          <p:cNvSpPr txBox="1">
            <a:spLocks/>
          </p:cNvSpPr>
          <p:nvPr/>
        </p:nvSpPr>
        <p:spPr>
          <a:xfrm>
            <a:off x="894844" y="1708366"/>
            <a:ext cx="10515600" cy="40774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a:lnSpc>
                <a:spcPct val="100000"/>
              </a:lnSpc>
              <a:spcBef>
                <a:spcPts val="600"/>
              </a:spcBef>
              <a:spcAft>
                <a:spcPts val="600"/>
              </a:spcAft>
            </a:pPr>
            <a:r>
              <a:rPr lang="en-US" dirty="0">
                <a:latin typeface="Times New Roman" panose="02020603050405020304" pitchFamily="18" charset="0"/>
                <a:cs typeface="Times New Roman" panose="02020603050405020304" pitchFamily="18" charset="0"/>
              </a:rPr>
              <a:t>Post-acute care is a focal point for concerns about access to high-quality care under Medicare Advantage (MA), especially in Skilled Nursing Facilities (SNFs).</a:t>
            </a:r>
          </a:p>
          <a:p>
            <a:pPr>
              <a:lnSpc>
                <a:spcPct val="100000"/>
              </a:lnSpc>
              <a:spcBef>
                <a:spcPts val="600"/>
              </a:spcBef>
              <a:spcAft>
                <a:spcPts val="600"/>
              </a:spcAft>
            </a:pPr>
            <a:r>
              <a:rPr lang="en-US" dirty="0">
                <a:latin typeface="Times New Roman" panose="02020603050405020304" pitchFamily="18" charset="0"/>
                <a:cs typeface="Times New Roman" panose="02020603050405020304" pitchFamily="18" charset="0"/>
              </a:rPr>
              <a:t>May be especially salient for beneficiaries with ADRD (who use post-acute care at twice the rate of those without ADRD).</a:t>
            </a:r>
          </a:p>
          <a:p>
            <a:pPr>
              <a:lnSpc>
                <a:spcPct val="100000"/>
              </a:lnSpc>
              <a:spcBef>
                <a:spcPts val="600"/>
              </a:spcBef>
              <a:spcAft>
                <a:spcPts val="600"/>
              </a:spcAft>
            </a:pPr>
            <a:r>
              <a:rPr lang="en-US" dirty="0">
                <a:latin typeface="Times New Roman" panose="02020603050405020304" pitchFamily="18" charset="0"/>
                <a:cs typeface="Times New Roman" panose="02020603050405020304" pitchFamily="18" charset="0"/>
              </a:rPr>
              <a:t>Limited/mixed evidence overall on utilization and quality.</a:t>
            </a:r>
          </a:p>
        </p:txBody>
      </p:sp>
    </p:spTree>
    <p:extLst>
      <p:ext uri="{BB962C8B-B14F-4D97-AF65-F5344CB8AC3E}">
        <p14:creationId xmlns:p14="http://schemas.microsoft.com/office/powerpoint/2010/main" val="4165730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3F7E3-68F6-F2CE-89B6-1A564D2A59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610771-20C6-38F3-C786-B208303E06C9}"/>
              </a:ext>
            </a:extLst>
          </p:cNvPr>
          <p:cNvSpPr>
            <a:spLocks noGrp="1"/>
          </p:cNvSpPr>
          <p:nvPr>
            <p:ph type="title"/>
          </p:nvPr>
        </p:nvSpPr>
        <p:spPr>
          <a:xfrm>
            <a:off x="838200" y="302356"/>
            <a:ext cx="10515600" cy="769838"/>
          </a:xfrm>
        </p:spPr>
        <p:txBody>
          <a:bodyPr>
            <a:normAutofit/>
          </a:bodyPr>
          <a:lstStyle/>
          <a:p>
            <a:r>
              <a:rPr lang="en-US" sz="3600" dirty="0">
                <a:latin typeface="Times New Roman" panose="02020603050405020304" pitchFamily="18" charset="0"/>
                <a:cs typeface="Times New Roman" panose="02020603050405020304" pitchFamily="18" charset="0"/>
              </a:rPr>
              <a:t>Existing Evidence</a:t>
            </a:r>
            <a:endParaRPr lang="en-US" sz="3600" dirty="0"/>
          </a:p>
        </p:txBody>
      </p:sp>
      <p:sp>
        <p:nvSpPr>
          <p:cNvPr id="3" name="Content Placeholder 2">
            <a:extLst>
              <a:ext uri="{FF2B5EF4-FFF2-40B4-BE49-F238E27FC236}">
                <a16:creationId xmlns:a16="http://schemas.microsoft.com/office/drawing/2014/main" id="{000233B9-EAAD-6BD6-B15A-FAD484944862}"/>
              </a:ext>
            </a:extLst>
          </p:cNvPr>
          <p:cNvSpPr txBox="1">
            <a:spLocks/>
          </p:cNvSpPr>
          <p:nvPr/>
        </p:nvSpPr>
        <p:spPr>
          <a:xfrm>
            <a:off x="838200" y="1250324"/>
            <a:ext cx="10953719" cy="4662152"/>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a:lnSpc>
                <a:spcPct val="100000"/>
              </a:lnSpc>
              <a:spcBef>
                <a:spcPts val="600"/>
              </a:spcBef>
              <a:spcAft>
                <a:spcPts val="600"/>
              </a:spcAft>
            </a:pPr>
            <a:r>
              <a:rPr lang="en-US" dirty="0">
                <a:latin typeface="Times New Roman" panose="02020603050405020304" pitchFamily="18" charset="0"/>
                <a:cs typeface="Times New Roman" panose="02020603050405020304" pitchFamily="18" charset="0"/>
              </a:rPr>
              <a:t>Access to care:</a:t>
            </a:r>
          </a:p>
          <a:p>
            <a:pPr lvl="1">
              <a:lnSpc>
                <a:spcPct val="100000"/>
              </a:lnSpc>
              <a:spcBef>
                <a:spcPts val="600"/>
              </a:spcBef>
              <a:spcAft>
                <a:spcPts val="600"/>
              </a:spcAft>
              <a:buFont typeface="Wingdings" pitchFamily="2" charset="2"/>
              <a:buChar char="§"/>
            </a:pPr>
            <a:r>
              <a:rPr lang="en-US" dirty="0">
                <a:latin typeface="Times New Roman" panose="02020603050405020304" pitchFamily="18" charset="0"/>
                <a:cs typeface="Times New Roman" panose="02020603050405020304" pitchFamily="18" charset="0"/>
                <a:hlinkClick r:id="rId3"/>
              </a:rPr>
              <a:t>Park et al. (2020)</a:t>
            </a:r>
            <a:r>
              <a:rPr lang="en-US" dirty="0">
                <a:latin typeface="Times New Roman" panose="02020603050405020304" pitchFamily="18" charset="0"/>
                <a:cs typeface="Times New Roman" panose="02020603050405020304" pitchFamily="18" charset="0"/>
              </a:rPr>
              <a:t> find that utilization of many services is lower for Medicare beneficiaries with ADRD enrolled in MA than in TM.</a:t>
            </a:r>
          </a:p>
          <a:p>
            <a:pPr>
              <a:lnSpc>
                <a:spcPct val="100000"/>
              </a:lnSpc>
              <a:spcBef>
                <a:spcPts val="600"/>
              </a:spcBef>
              <a:spcAft>
                <a:spcPts val="600"/>
              </a:spcAft>
            </a:pPr>
            <a:r>
              <a:rPr lang="en-US" dirty="0">
                <a:latin typeface="Times New Roman" panose="02020603050405020304" pitchFamily="18" charset="0"/>
                <a:cs typeface="Times New Roman" panose="02020603050405020304" pitchFamily="18" charset="0"/>
              </a:rPr>
              <a:t>Quality of care:</a:t>
            </a:r>
          </a:p>
          <a:p>
            <a:pPr lvl="1">
              <a:lnSpc>
                <a:spcPct val="100000"/>
              </a:lnSpc>
              <a:spcBef>
                <a:spcPts val="600"/>
              </a:spcBef>
              <a:spcAft>
                <a:spcPts val="600"/>
              </a:spcAft>
              <a:buFont typeface="Wingdings" pitchFamily="2" charset="2"/>
              <a:buChar char="§"/>
            </a:pPr>
            <a:r>
              <a:rPr lang="en-US" dirty="0">
                <a:latin typeface="Times New Roman" panose="02020603050405020304" pitchFamily="18" charset="0"/>
                <a:cs typeface="Times New Roman" panose="02020603050405020304" pitchFamily="18" charset="0"/>
                <a:hlinkClick r:id="rId4"/>
              </a:rPr>
              <a:t>Meyers et al. (2018)</a:t>
            </a:r>
            <a:r>
              <a:rPr lang="en-US" dirty="0">
                <a:latin typeface="Times New Roman" panose="02020603050405020304" pitchFamily="18" charset="0"/>
                <a:cs typeface="Times New Roman" panose="02020603050405020304" pitchFamily="18" charset="0"/>
              </a:rPr>
              <a:t> examine the SNFs used by MA enrollees during 2012-2014, finding them to be of lower quality than those used by Traditional Medicare (TM) enrollees, even in highly rated MA plans. </a:t>
            </a:r>
          </a:p>
          <a:p>
            <a:pPr>
              <a:lnSpc>
                <a:spcPct val="100000"/>
              </a:lnSpc>
              <a:spcBef>
                <a:spcPts val="600"/>
              </a:spcBef>
              <a:spcAft>
                <a:spcPts val="600"/>
              </a:spcAft>
            </a:pPr>
            <a:r>
              <a:rPr lang="en-US" dirty="0">
                <a:latin typeface="Times New Roman" panose="02020603050405020304" pitchFamily="18" charset="0"/>
                <a:cs typeface="Times New Roman" panose="02020603050405020304" pitchFamily="18" charset="0"/>
              </a:rPr>
              <a:t>MA enrollment among beneficiaries with ADRD:</a:t>
            </a:r>
          </a:p>
          <a:p>
            <a:pPr lvl="1">
              <a:lnSpc>
                <a:spcPct val="100000"/>
              </a:lnSpc>
              <a:spcBef>
                <a:spcPts val="600"/>
              </a:spcBef>
              <a:spcAft>
                <a:spcPts val="600"/>
              </a:spcAft>
              <a:buFont typeface="Wingdings" pitchFamily="2" charset="2"/>
              <a:buChar char="§"/>
            </a:pPr>
            <a:r>
              <a:rPr lang="en-US" dirty="0">
                <a:latin typeface="Times New Roman" panose="02020603050405020304" pitchFamily="18" charset="0"/>
                <a:cs typeface="Times New Roman" panose="02020603050405020304" pitchFamily="18" charset="0"/>
              </a:rPr>
              <a:t>Medicare beneficiaries with ADRD have increasingly enrolled in MA, in proportion to beneficiaries without ADRD (</a:t>
            </a:r>
            <a:r>
              <a:rPr lang="en-US" dirty="0">
                <a:latin typeface="Times New Roman" panose="02020603050405020304" pitchFamily="18" charset="0"/>
                <a:cs typeface="Times New Roman" panose="02020603050405020304" pitchFamily="18" charset="0"/>
                <a:hlinkClick r:id="rId5"/>
              </a:rPr>
              <a:t>James et al., 2023</a:t>
            </a:r>
            <a:r>
              <a:rPr lang="en-US" dirty="0">
                <a:latin typeface="Times New Roman" panose="02020603050405020304" pitchFamily="18" charset="0"/>
                <a:cs typeface="Times New Roman" panose="02020603050405020304" pitchFamily="18" charset="0"/>
              </a:rPr>
              <a:t>).</a:t>
            </a:r>
          </a:p>
          <a:p>
            <a:pPr lvl="1">
              <a:lnSpc>
                <a:spcPct val="100000"/>
              </a:lnSpc>
              <a:spcBef>
                <a:spcPts val="600"/>
              </a:spcBef>
              <a:spcAft>
                <a:spcPts val="600"/>
              </a:spcAft>
              <a:buFont typeface="Wingdings" pitchFamily="2" charset="2"/>
              <a:buChar char="§"/>
            </a:pPr>
            <a:endParaRPr lang="en-US" dirty="0">
              <a:latin typeface="Times New Roman" panose="02020603050405020304" pitchFamily="18" charset="0"/>
              <a:cs typeface="Times New Roman" panose="02020603050405020304" pitchFamily="18" charset="0"/>
            </a:endParaRPr>
          </a:p>
          <a:p>
            <a:pPr lvl="1">
              <a:lnSpc>
                <a:spcPct val="100000"/>
              </a:lnSpc>
              <a:spcBef>
                <a:spcPts val="600"/>
              </a:spcBef>
              <a:spcAft>
                <a:spcPts val="600"/>
              </a:spcAft>
              <a:buFont typeface="Wingdings" pitchFamily="2" charset="2"/>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013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A93D0-D1D0-472F-9FBC-A2562F2E110C}"/>
              </a:ext>
            </a:extLst>
          </p:cNvPr>
          <p:cNvSpPr>
            <a:spLocks noGrp="1"/>
          </p:cNvSpPr>
          <p:nvPr>
            <p:ph type="title"/>
          </p:nvPr>
        </p:nvSpPr>
        <p:spPr>
          <a:xfrm>
            <a:off x="838200" y="271452"/>
            <a:ext cx="10515600" cy="769838"/>
          </a:xfrm>
        </p:spPr>
        <p:txBody>
          <a:bodyPr>
            <a:normAutofit/>
          </a:bodyPr>
          <a:lstStyle/>
          <a:p>
            <a:r>
              <a:rPr lang="en-US" sz="3600" dirty="0">
                <a:latin typeface="Times New Roman" panose="02020603050405020304" pitchFamily="18" charset="0"/>
                <a:cs typeface="Times New Roman" panose="02020603050405020304" pitchFamily="18" charset="0"/>
              </a:rPr>
              <a:t>Research Questions</a:t>
            </a:r>
          </a:p>
        </p:txBody>
      </p:sp>
      <p:sp>
        <p:nvSpPr>
          <p:cNvPr id="3" name="Content Placeholder 2">
            <a:extLst>
              <a:ext uri="{FF2B5EF4-FFF2-40B4-BE49-F238E27FC236}">
                <a16:creationId xmlns:a16="http://schemas.microsoft.com/office/drawing/2014/main" id="{2FE008F4-3E90-4F66-B5F4-9AD624D9DA77}"/>
              </a:ext>
            </a:extLst>
          </p:cNvPr>
          <p:cNvSpPr>
            <a:spLocks noGrp="1"/>
          </p:cNvSpPr>
          <p:nvPr>
            <p:ph idx="1"/>
          </p:nvPr>
        </p:nvSpPr>
        <p:spPr>
          <a:xfrm>
            <a:off x="838200" y="2149707"/>
            <a:ext cx="10515600" cy="4346369"/>
          </a:xfrm>
        </p:spPr>
        <p:txBody>
          <a:bodyPr/>
          <a:lstStyle/>
          <a:p>
            <a:pPr marL="514350" indent="-514350">
              <a:lnSpc>
                <a:spcPct val="100000"/>
              </a:lnSpc>
              <a:spcBef>
                <a:spcPts val="600"/>
              </a:spcBef>
              <a:spcAft>
                <a:spcPts val="600"/>
              </a:spcAft>
              <a:buFont typeface="+mj-lt"/>
              <a:buAutoNum type="arabicParenR"/>
            </a:pPr>
            <a:r>
              <a:rPr lang="en-US" dirty="0">
                <a:latin typeface="Times New Roman" panose="02020603050405020304" pitchFamily="18" charset="0"/>
                <a:cs typeface="Times New Roman" panose="02020603050405020304" pitchFamily="18" charset="0"/>
              </a:rPr>
              <a:t>Among Medicare beneficiaries with ADRD who are discharged from an acute-care hospital, how does MA enrollment affect SNF utilization relative to other options (other or no post-acute care)?</a:t>
            </a:r>
          </a:p>
          <a:p>
            <a:pPr marL="514350" indent="-514350">
              <a:lnSpc>
                <a:spcPct val="100000"/>
              </a:lnSpc>
              <a:spcBef>
                <a:spcPts val="600"/>
              </a:spcBef>
              <a:spcAft>
                <a:spcPts val="600"/>
              </a:spcAft>
              <a:buFont typeface="+mj-lt"/>
              <a:buAutoNum type="arabicParenR"/>
            </a:pPr>
            <a:r>
              <a:rPr lang="en-US" dirty="0">
                <a:latin typeface="Times New Roman" panose="02020603050405020304" pitchFamily="18" charset="0"/>
                <a:cs typeface="Times New Roman" panose="02020603050405020304" pitchFamily="18" charset="0"/>
              </a:rPr>
              <a:t>Among Medicare beneficiaries with ADRD who are discharged from an acute-care hospital to a SNF, how does MA enrollment affect the quality of SNF the beneficiary is admitted to?</a:t>
            </a:r>
          </a:p>
          <a:p>
            <a:endParaRPr lang="en-US" dirty="0"/>
          </a:p>
        </p:txBody>
      </p:sp>
    </p:spTree>
    <p:extLst>
      <p:ext uri="{BB962C8B-B14F-4D97-AF65-F5344CB8AC3E}">
        <p14:creationId xmlns:p14="http://schemas.microsoft.com/office/powerpoint/2010/main" val="40797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18EB-E57D-D1CF-2493-E9DCE502321C}"/>
              </a:ext>
            </a:extLst>
          </p:cNvPr>
          <p:cNvSpPr>
            <a:spLocks noGrp="1"/>
          </p:cNvSpPr>
          <p:nvPr>
            <p:ph type="title"/>
          </p:nvPr>
        </p:nvSpPr>
        <p:spPr>
          <a:xfrm>
            <a:off x="838200" y="287214"/>
            <a:ext cx="10515600" cy="769838"/>
          </a:xfrm>
        </p:spPr>
        <p:txBody>
          <a:bodyPr>
            <a:normAutofit/>
          </a:bodyPr>
          <a:lstStyle/>
          <a:p>
            <a:r>
              <a:rPr lang="en-US" sz="3600" dirty="0">
                <a:latin typeface="Times New Roman" panose="02020603050405020304" pitchFamily="18" charset="0"/>
                <a:cs typeface="Times New Roman" panose="02020603050405020304" pitchFamily="18" charset="0"/>
              </a:rPr>
              <a:t>Contributions</a:t>
            </a:r>
          </a:p>
        </p:txBody>
      </p:sp>
      <p:sp>
        <p:nvSpPr>
          <p:cNvPr id="3" name="Content Placeholder 2">
            <a:extLst>
              <a:ext uri="{FF2B5EF4-FFF2-40B4-BE49-F238E27FC236}">
                <a16:creationId xmlns:a16="http://schemas.microsoft.com/office/drawing/2014/main" id="{1E463E14-3AAB-5736-E1CB-FB1AC7E035BF}"/>
              </a:ext>
            </a:extLst>
          </p:cNvPr>
          <p:cNvSpPr>
            <a:spLocks noGrp="1"/>
          </p:cNvSpPr>
          <p:nvPr>
            <p:ph idx="1"/>
          </p:nvPr>
        </p:nvSpPr>
        <p:spPr>
          <a:xfrm>
            <a:off x="838200" y="1523159"/>
            <a:ext cx="10515600" cy="4346369"/>
          </a:xfrm>
        </p:spPr>
        <p:txBody>
          <a:bodyPr>
            <a:noAutofit/>
          </a:bodyPr>
          <a:lstStyle/>
          <a:p>
            <a:r>
              <a:rPr lang="en-US" sz="2400" dirty="0">
                <a:latin typeface="Times New Roman" panose="02020603050405020304" pitchFamily="18" charset="0"/>
                <a:cs typeface="Times New Roman" panose="02020603050405020304" pitchFamily="18" charset="0"/>
              </a:rPr>
              <a:t>Newer data reflecting higher MA penetration over time, 2016-2022</a:t>
            </a:r>
          </a:p>
          <a:p>
            <a:pPr lvl="1">
              <a:buFont typeface="Wingdings" pitchFamily="2" charset="2"/>
              <a:buChar char="§"/>
            </a:pPr>
            <a:r>
              <a:rPr lang="en-US" dirty="0">
                <a:latin typeface="Times New Roman" panose="02020603050405020304" pitchFamily="18" charset="0"/>
                <a:cs typeface="Times New Roman" panose="02020603050405020304" pitchFamily="18" charset="0"/>
              </a:rPr>
              <a:t>(In process of adding more years!)</a:t>
            </a:r>
          </a:p>
          <a:p>
            <a:r>
              <a:rPr lang="en-US" sz="2400" dirty="0">
                <a:latin typeface="Times New Roman" panose="02020603050405020304" pitchFamily="18" charset="0"/>
                <a:cs typeface="Times New Roman" panose="02020603050405020304" pitchFamily="18" charset="0"/>
              </a:rPr>
              <a:t>Attention to extensive margin effects as well as intensive margin</a:t>
            </a:r>
          </a:p>
          <a:p>
            <a:pPr lvl="1">
              <a:buFont typeface="Wingdings" pitchFamily="2" charset="2"/>
              <a:buChar char="§"/>
            </a:pPr>
            <a:r>
              <a:rPr lang="en-US" dirty="0">
                <a:latin typeface="Times New Roman" panose="02020603050405020304" pitchFamily="18" charset="0"/>
                <a:cs typeface="Times New Roman" panose="02020603050405020304" pitchFamily="18" charset="0"/>
              </a:rPr>
              <a:t>Marginal patient using SNF may be different over time in sickness or demographics</a:t>
            </a:r>
          </a:p>
          <a:p>
            <a:r>
              <a:rPr lang="en-US" sz="2400" dirty="0">
                <a:latin typeface="Times New Roman" panose="02020603050405020304" pitchFamily="18" charset="0"/>
                <a:cs typeface="Times New Roman" panose="02020603050405020304" pitchFamily="18" charset="0"/>
              </a:rPr>
              <a:t>Attention to market characteristics and choice set</a:t>
            </a:r>
          </a:p>
          <a:p>
            <a:pPr lvl="1">
              <a:buFont typeface="Wingdings" pitchFamily="2" charset="2"/>
              <a:buChar char="§"/>
            </a:pPr>
            <a:r>
              <a:rPr lang="en-US" dirty="0">
                <a:latin typeface="Times New Roman" panose="02020603050405020304" pitchFamily="18" charset="0"/>
                <a:cs typeface="Times New Roman" panose="02020603050405020304" pitchFamily="18" charset="0"/>
              </a:rPr>
              <a:t>If high-MA areas only have low-quality SNFs, connection between MA enrollment and SNF quality may be spurious</a:t>
            </a:r>
          </a:p>
          <a:p>
            <a:pPr lvl="1">
              <a:buFont typeface="Wingdings" pitchFamily="2" charset="2"/>
              <a:buChar char="§"/>
            </a:pPr>
            <a:r>
              <a:rPr lang="en-US" dirty="0">
                <a:latin typeface="Times New Roman" panose="02020603050405020304" pitchFamily="18" charset="0"/>
                <a:cs typeface="Times New Roman" panose="02020603050405020304" pitchFamily="18" charset="0"/>
              </a:rPr>
              <a:t>The level of MA plan competition and SNF competition may influence SNF quality </a:t>
            </a:r>
          </a:p>
          <a:p>
            <a:r>
              <a:rPr lang="en-US" sz="2400" dirty="0">
                <a:latin typeface="Times New Roman" panose="02020603050405020304" pitchFamily="18" charset="0"/>
                <a:cs typeface="Times New Roman" panose="02020603050405020304" pitchFamily="18" charset="0"/>
              </a:rPr>
              <a:t>Focus on enrollees with ADRD</a:t>
            </a:r>
          </a:p>
        </p:txBody>
      </p:sp>
    </p:spTree>
    <p:extLst>
      <p:ext uri="{BB962C8B-B14F-4D97-AF65-F5344CB8AC3E}">
        <p14:creationId xmlns:p14="http://schemas.microsoft.com/office/powerpoint/2010/main" val="2018103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A734C-2F10-A73A-4CFF-13E6C94429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0C8C1F-2273-A95D-35C6-CF7FE39F9D8B}"/>
              </a:ext>
            </a:extLst>
          </p:cNvPr>
          <p:cNvSpPr>
            <a:spLocks noGrp="1"/>
          </p:cNvSpPr>
          <p:nvPr>
            <p:ph type="title"/>
          </p:nvPr>
        </p:nvSpPr>
        <p:spPr>
          <a:xfrm>
            <a:off x="838200" y="294312"/>
            <a:ext cx="10515600" cy="769838"/>
          </a:xfrm>
        </p:spPr>
        <p:txBody>
          <a:bodyPr>
            <a:normAutofit/>
          </a:bodyPr>
          <a:lstStyle/>
          <a:p>
            <a:r>
              <a:rPr lang="en-US" sz="3600" dirty="0">
                <a:latin typeface="Times New Roman" panose="02020603050405020304" pitchFamily="18" charset="0"/>
                <a:cs typeface="Times New Roman" panose="02020603050405020304" pitchFamily="18" charset="0"/>
              </a:rPr>
              <a:t>Exploratory Market-level Analysis </a:t>
            </a:r>
          </a:p>
        </p:txBody>
      </p:sp>
      <p:sp>
        <p:nvSpPr>
          <p:cNvPr id="3" name="Content Placeholder 2">
            <a:extLst>
              <a:ext uri="{FF2B5EF4-FFF2-40B4-BE49-F238E27FC236}">
                <a16:creationId xmlns:a16="http://schemas.microsoft.com/office/drawing/2014/main" id="{656F96F5-4091-3D96-2B89-3FE43D89ADF6}"/>
              </a:ext>
            </a:extLst>
          </p:cNvPr>
          <p:cNvSpPr>
            <a:spLocks noGrp="1"/>
          </p:cNvSpPr>
          <p:nvPr>
            <p:ph idx="1"/>
          </p:nvPr>
        </p:nvSpPr>
        <p:spPr>
          <a:xfrm>
            <a:off x="838200" y="1724692"/>
            <a:ext cx="10515600" cy="4346369"/>
          </a:xfrm>
        </p:spPr>
        <p:txBody>
          <a:bodyPr/>
          <a:lstStyle/>
          <a:p>
            <a:pPr>
              <a:lnSpc>
                <a:spcPct val="100000"/>
              </a:lnSpc>
              <a:spcBef>
                <a:spcPts val="600"/>
              </a:spcBef>
              <a:spcAft>
                <a:spcPts val="600"/>
              </a:spcAft>
            </a:pPr>
            <a:r>
              <a:rPr lang="en-US" b="1" dirty="0">
                <a:latin typeface="Times New Roman" panose="02020603050405020304" pitchFamily="18" charset="0"/>
                <a:cs typeface="Times New Roman" panose="02020603050405020304" pitchFamily="18" charset="0"/>
              </a:rPr>
              <a:t>Goal:</a:t>
            </a:r>
            <a:r>
              <a:rPr lang="en-US" dirty="0">
                <a:latin typeface="Times New Roman" panose="02020603050405020304" pitchFamily="18" charset="0"/>
                <a:cs typeface="Times New Roman" panose="02020603050405020304" pitchFamily="18" charset="0"/>
              </a:rPr>
              <a:t> Explore the landscape of the association between MA penetration and SNF quality at the Hospital Service Area (HSA) level</a:t>
            </a:r>
          </a:p>
          <a:p>
            <a:pPr>
              <a:lnSpc>
                <a:spcPct val="100000"/>
              </a:lnSpc>
              <a:spcBef>
                <a:spcPts val="600"/>
              </a:spcBef>
              <a:spcAft>
                <a:spcPts val="600"/>
              </a:spcAft>
            </a:pPr>
            <a:r>
              <a:rPr lang="en-US" b="1" dirty="0">
                <a:latin typeface="Times New Roman" panose="02020603050405020304" pitchFamily="18" charset="0"/>
                <a:cs typeface="Times New Roman" panose="02020603050405020304" pitchFamily="18" charset="0"/>
              </a:rPr>
              <a:t>Data: </a:t>
            </a:r>
            <a:r>
              <a:rPr lang="en-US" dirty="0">
                <a:latin typeface="Times New Roman" panose="02020603050405020304" pitchFamily="18" charset="0"/>
                <a:cs typeface="Times New Roman" panose="02020603050405020304" pitchFamily="18" charset="0"/>
              </a:rPr>
              <a:t>Nursing Home Compare and Medicare Master Beneficiary Summary File (MBSF), 2016-2019</a:t>
            </a:r>
          </a:p>
          <a:p>
            <a:pPr>
              <a:lnSpc>
                <a:spcPct val="100000"/>
              </a:lnSpc>
              <a:spcBef>
                <a:spcPts val="600"/>
              </a:spcBef>
              <a:spcAft>
                <a:spcPts val="600"/>
              </a:spcAft>
            </a:pPr>
            <a:r>
              <a:rPr lang="en-US" b="1" dirty="0">
                <a:latin typeface="Times New Roman" panose="02020603050405020304" pitchFamily="18" charset="0"/>
                <a:cs typeface="Times New Roman" panose="02020603050405020304" pitchFamily="18" charset="0"/>
              </a:rPr>
              <a:t>Methods:</a:t>
            </a:r>
            <a:r>
              <a:rPr lang="en-US" dirty="0">
                <a:latin typeface="Times New Roman" panose="02020603050405020304" pitchFamily="18" charset="0"/>
                <a:cs typeface="Times New Roman" panose="02020603050405020304" pitchFamily="18" charset="0"/>
              </a:rPr>
              <a:t> </a:t>
            </a:r>
          </a:p>
          <a:p>
            <a:pPr lvl="1">
              <a:lnSpc>
                <a:spcPct val="100000"/>
              </a:lnSpc>
              <a:spcBef>
                <a:spcPts val="600"/>
              </a:spcBef>
              <a:spcAft>
                <a:spcPts val="600"/>
              </a:spcAft>
              <a:buFont typeface="Wingdings" pitchFamily="2" charset="2"/>
              <a:buChar char="§"/>
            </a:pPr>
            <a:r>
              <a:rPr lang="en-US" dirty="0">
                <a:latin typeface="Times New Roman" panose="02020603050405020304" pitchFamily="18" charset="0"/>
                <a:cs typeface="Times New Roman" panose="02020603050405020304" pitchFamily="18" charset="0"/>
              </a:rPr>
              <a:t>Unadjusted descriptive analysis </a:t>
            </a:r>
          </a:p>
          <a:p>
            <a:pPr lvl="1">
              <a:lnSpc>
                <a:spcPct val="100000"/>
              </a:lnSpc>
              <a:spcBef>
                <a:spcPts val="600"/>
              </a:spcBef>
              <a:spcAft>
                <a:spcPts val="600"/>
              </a:spcAft>
              <a:buFont typeface="Wingdings" pitchFamily="2" charset="2"/>
              <a:buChar char="§"/>
            </a:pPr>
            <a:r>
              <a:rPr lang="en-US" dirty="0">
                <a:latin typeface="Times New Roman" panose="02020603050405020304" pitchFamily="18" charset="0"/>
                <a:cs typeface="Times New Roman" panose="02020603050405020304" pitchFamily="18" charset="0"/>
              </a:rPr>
              <a:t>Multivariable regressions with HSA and year fixed effects </a:t>
            </a:r>
          </a:p>
        </p:txBody>
      </p:sp>
    </p:spTree>
    <p:extLst>
      <p:ext uri="{BB962C8B-B14F-4D97-AF65-F5344CB8AC3E}">
        <p14:creationId xmlns:p14="http://schemas.microsoft.com/office/powerpoint/2010/main" val="2184880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E3CC-504D-3283-9AE8-DA398DB4DF08}"/>
              </a:ext>
            </a:extLst>
          </p:cNvPr>
          <p:cNvSpPr>
            <a:spLocks noGrp="1"/>
          </p:cNvSpPr>
          <p:nvPr>
            <p:ph type="title"/>
          </p:nvPr>
        </p:nvSpPr>
        <p:spPr>
          <a:xfrm>
            <a:off x="838200" y="296546"/>
            <a:ext cx="10515600" cy="769838"/>
          </a:xfrm>
        </p:spPr>
        <p:txBody>
          <a:bodyPr>
            <a:normAutofit/>
          </a:bodyPr>
          <a:lstStyle/>
          <a:p>
            <a:r>
              <a:rPr lang="en-US" sz="3600" dirty="0">
                <a:latin typeface="Times New Roman" panose="02020603050405020304" pitchFamily="18" charset="0"/>
                <a:cs typeface="Times New Roman" panose="02020603050405020304" pitchFamily="18" charset="0"/>
              </a:rPr>
              <a:t>MA Penetration</a:t>
            </a:r>
          </a:p>
        </p:txBody>
      </p:sp>
      <p:sp>
        <p:nvSpPr>
          <p:cNvPr id="3" name="Content Placeholder 2">
            <a:extLst>
              <a:ext uri="{FF2B5EF4-FFF2-40B4-BE49-F238E27FC236}">
                <a16:creationId xmlns:a16="http://schemas.microsoft.com/office/drawing/2014/main" id="{5C68A53B-9C9C-4D28-0F67-BDD056C75117}"/>
              </a:ext>
            </a:extLst>
          </p:cNvPr>
          <p:cNvSpPr>
            <a:spLocks noGrp="1"/>
          </p:cNvSpPr>
          <p:nvPr>
            <p:ph idx="1"/>
          </p:nvPr>
        </p:nvSpPr>
        <p:spPr>
          <a:xfrm>
            <a:off x="838200" y="2083229"/>
            <a:ext cx="10515600" cy="1460071"/>
          </a:xfrm>
        </p:spPr>
        <p:txBody>
          <a:bodyPr/>
          <a:lstStyle/>
          <a:p>
            <a:r>
              <a:rPr lang="en-US" dirty="0">
                <a:latin typeface="Times New Roman" panose="02020603050405020304" pitchFamily="18" charset="0"/>
                <a:cs typeface="Times New Roman" panose="02020603050405020304" pitchFamily="18" charset="0"/>
              </a:rPr>
              <a:t>Proportion of all Medicare beneficiaries in an HSA enrolled in MA</a:t>
            </a:r>
          </a:p>
          <a:p>
            <a:r>
              <a:rPr lang="en-US" dirty="0">
                <a:latin typeface="Times New Roman" panose="02020603050405020304" pitchFamily="18" charset="0"/>
                <a:cs typeface="Times New Roman" panose="02020603050405020304" pitchFamily="18" charset="0"/>
              </a:rPr>
              <a:t>Calculated each year from MBSF</a:t>
            </a:r>
          </a:p>
        </p:txBody>
      </p:sp>
    </p:spTree>
    <p:extLst>
      <p:ext uri="{BB962C8B-B14F-4D97-AF65-F5344CB8AC3E}">
        <p14:creationId xmlns:p14="http://schemas.microsoft.com/office/powerpoint/2010/main" val="2617693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F263-3ADF-98FA-481B-F4BA724B85D5}"/>
              </a:ext>
            </a:extLst>
          </p:cNvPr>
          <p:cNvSpPr>
            <a:spLocks noGrp="1"/>
          </p:cNvSpPr>
          <p:nvPr>
            <p:ph type="title"/>
          </p:nvPr>
        </p:nvSpPr>
        <p:spPr>
          <a:xfrm>
            <a:off x="838200" y="285116"/>
            <a:ext cx="10515600" cy="769838"/>
          </a:xfrm>
        </p:spPr>
        <p:txBody>
          <a:bodyPr>
            <a:normAutofit/>
          </a:bodyPr>
          <a:lstStyle/>
          <a:p>
            <a:r>
              <a:rPr lang="en-US" sz="3600" dirty="0">
                <a:latin typeface="Times New Roman" panose="02020603050405020304" pitchFamily="18" charset="0"/>
                <a:cs typeface="Times New Roman" panose="02020603050405020304" pitchFamily="18" charset="0"/>
              </a:rPr>
              <a:t>HSA-level SNF Quality Measures</a:t>
            </a:r>
          </a:p>
        </p:txBody>
      </p:sp>
      <p:sp>
        <p:nvSpPr>
          <p:cNvPr id="3" name="Content Placeholder 2">
            <a:extLst>
              <a:ext uri="{FF2B5EF4-FFF2-40B4-BE49-F238E27FC236}">
                <a16:creationId xmlns:a16="http://schemas.microsoft.com/office/drawing/2014/main" id="{48048E7A-8983-7A1C-4AD7-CD098BDF2506}"/>
              </a:ext>
            </a:extLst>
          </p:cNvPr>
          <p:cNvSpPr>
            <a:spLocks noGrp="1"/>
          </p:cNvSpPr>
          <p:nvPr>
            <p:ph idx="1"/>
          </p:nvPr>
        </p:nvSpPr>
        <p:spPr>
          <a:xfrm>
            <a:off x="838200" y="1996052"/>
            <a:ext cx="10515600" cy="4346369"/>
          </a:xfrm>
        </p:spPr>
        <p:txBody>
          <a:bodyPr>
            <a:normAutofit/>
          </a:bodyPr>
          <a:lstStyle/>
          <a:p>
            <a:r>
              <a:rPr lang="en-US" sz="2400" dirty="0">
                <a:latin typeface="Times New Roman" panose="02020603050405020304" pitchFamily="18" charset="0"/>
                <a:cs typeface="Times New Roman" panose="02020603050405020304" pitchFamily="18" charset="0"/>
              </a:rPr>
              <a:t>All drawn from CMS </a:t>
            </a:r>
            <a:r>
              <a:rPr lang="en-US" sz="2400" b="1" dirty="0">
                <a:latin typeface="Times New Roman" panose="02020603050405020304" pitchFamily="18" charset="0"/>
                <a:cs typeface="Times New Roman" panose="02020603050405020304" pitchFamily="18" charset="0"/>
              </a:rPr>
              <a:t>Nursing Home Care Compare</a:t>
            </a:r>
          </a:p>
          <a:p>
            <a:pPr lvl="1">
              <a:buFont typeface="Wingdings" pitchFamily="2" charset="2"/>
              <a:buChar char="§"/>
            </a:pPr>
            <a:r>
              <a:rPr lang="en-US" dirty="0">
                <a:latin typeface="Times New Roman" panose="02020603050405020304" pitchFamily="18" charset="0"/>
                <a:cs typeface="Times New Roman" panose="02020603050405020304" pitchFamily="18" charset="0"/>
              </a:rPr>
              <a:t>5-star ratings, where 1=lowest and 5=highest quality </a:t>
            </a:r>
          </a:p>
          <a:p>
            <a:pPr lvl="1">
              <a:buFont typeface="Wingdings" pitchFamily="2" charset="2"/>
              <a:buChar char="§"/>
            </a:pPr>
            <a:r>
              <a:rPr lang="en-US" dirty="0">
                <a:latin typeface="Times New Roman" panose="02020603050405020304" pitchFamily="18" charset="0"/>
                <a:cs typeface="Times New Roman" panose="02020603050405020304" pitchFamily="18" charset="0"/>
              </a:rPr>
              <a:t>Three quality measure ratings: short-stay, long-stay, and overall</a:t>
            </a:r>
          </a:p>
          <a:p>
            <a:pPr lvl="1">
              <a:buFont typeface="Wingdings" pitchFamily="2" charset="2"/>
              <a:buChar char="§"/>
            </a:pPr>
            <a:r>
              <a:rPr lang="en-US" dirty="0">
                <a:latin typeface="Times New Roman" panose="02020603050405020304" pitchFamily="18" charset="0"/>
                <a:cs typeface="Times New Roman" panose="02020603050405020304" pitchFamily="18" charset="0"/>
              </a:rPr>
              <a:t>Short-stay: length of stay &lt;= 100 days or covered under Medicare SNF benefit</a:t>
            </a:r>
          </a:p>
          <a:p>
            <a:pPr lvl="1">
              <a:buFont typeface="Wingdings" pitchFamily="2" charset="2"/>
              <a:buChar char="§"/>
            </a:pPr>
            <a:r>
              <a:rPr lang="en-US" dirty="0">
                <a:latin typeface="Times New Roman" panose="02020603050405020304" pitchFamily="18" charset="0"/>
                <a:cs typeface="Times New Roman" panose="02020603050405020304" pitchFamily="18" charset="0"/>
              </a:rPr>
              <a:t>Long-stay: length of stay &gt; 100 days</a:t>
            </a:r>
          </a:p>
          <a:p>
            <a:pPr lvl="1">
              <a:buFont typeface="Wingdings" pitchFamily="2" charset="2"/>
              <a:buChar char="§"/>
            </a:pPr>
            <a:r>
              <a:rPr lang="en-US" dirty="0">
                <a:latin typeface="Times New Roman" panose="02020603050405020304" pitchFamily="18" charset="0"/>
                <a:cs typeface="Times New Roman" panose="02020603050405020304" pitchFamily="18" charset="0"/>
              </a:rPr>
              <a:t>Overall rating combines the short-stay and long-stay quality ratings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086602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B5337E57BD9147BBD049B6515E166D" ma:contentTypeVersion="12" ma:contentTypeDescription="Create a new document." ma:contentTypeScope="" ma:versionID="2cf54fb95b28495fd0ae26c4ac9952cc">
  <xsd:schema xmlns:xsd="http://www.w3.org/2001/XMLSchema" xmlns:xs="http://www.w3.org/2001/XMLSchema" xmlns:p="http://schemas.microsoft.com/office/2006/metadata/properties" xmlns:ns2="bccf8c8f-9e19-4ec7-b07d-e6c009d26725" xmlns:ns3="432a9dc5-e45c-4d1f-bdf6-6282b21350f8" targetNamespace="http://schemas.microsoft.com/office/2006/metadata/properties" ma:root="true" ma:fieldsID="bf76f06520fd2fcef3fdbe33215f13fe" ns2:_="" ns3:_="">
    <xsd:import namespace="bccf8c8f-9e19-4ec7-b07d-e6c009d26725"/>
    <xsd:import namespace="432a9dc5-e45c-4d1f-bdf6-6282b21350f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f8c8f-9e19-4ec7-b07d-e6c009d267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8cdae13-a1e9-4274-82f2-d193c12fbff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2a9dc5-e45c-4d1f-bdf6-6282b21350f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2a731a9-1475-4f2c-aa6b-498a34ac3b49}" ma:internalName="TaxCatchAll" ma:showField="CatchAllData" ma:web="432a9dc5-e45c-4d1f-bdf6-6282b21350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32a9dc5-e45c-4d1f-bdf6-6282b21350f8" xsi:nil="true"/>
    <lcf76f155ced4ddcb4097134ff3c332f xmlns="bccf8c8f-9e19-4ec7-b07d-e6c009d2672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843F11C-F39B-4D5C-81E6-7D045A69DCC1}">
  <ds:schemaRefs>
    <ds:schemaRef ds:uri="http://schemas.microsoft.com/sharepoint/v3/contenttype/forms"/>
  </ds:schemaRefs>
</ds:datastoreItem>
</file>

<file path=customXml/itemProps2.xml><?xml version="1.0" encoding="utf-8"?>
<ds:datastoreItem xmlns:ds="http://schemas.openxmlformats.org/officeDocument/2006/customXml" ds:itemID="{3EF5474E-2830-435F-9D31-C5CF364F83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f8c8f-9e19-4ec7-b07d-e6c009d26725"/>
    <ds:schemaRef ds:uri="432a9dc5-e45c-4d1f-bdf6-6282b21350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B487C7-C9AB-43D5-B6A7-3CF27994EDC7}">
  <ds:schemaRefs>
    <ds:schemaRef ds:uri="http://purl.org/dc/terms/"/>
    <ds:schemaRef ds:uri="http://schemas.microsoft.com/office/2006/documentManagement/types"/>
    <ds:schemaRef ds:uri="http://schemas.openxmlformats.org/package/2006/metadata/core-properties"/>
    <ds:schemaRef ds:uri="432a9dc5-e45c-4d1f-bdf6-6282b21350f8"/>
    <ds:schemaRef ds:uri="http://purl.org/dc/dcmitype/"/>
    <ds:schemaRef ds:uri="http://purl.org/dc/elements/1.1/"/>
    <ds:schemaRef ds:uri="bccf8c8f-9e19-4ec7-b07d-e6c009d26725"/>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1305</TotalTime>
  <Words>2772</Words>
  <Application>Microsoft Macintosh PowerPoint</Application>
  <PresentationFormat>Widescreen</PresentationFormat>
  <Paragraphs>454</Paragraphs>
  <Slides>23</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Arial</vt:lpstr>
      <vt:lpstr>Times New Roman</vt:lpstr>
      <vt:lpstr>Wingdings</vt:lpstr>
      <vt:lpstr>Custom Design</vt:lpstr>
      <vt:lpstr>Access to High-Quality SNF Care for Medicare Advantage Enrollees with Dementia</vt:lpstr>
      <vt:lpstr>PowerPoint Presentation</vt:lpstr>
      <vt:lpstr>Motivation</vt:lpstr>
      <vt:lpstr>Existing Evidence</vt:lpstr>
      <vt:lpstr>Research Questions</vt:lpstr>
      <vt:lpstr>Contributions</vt:lpstr>
      <vt:lpstr>Exploratory Market-level Analysis </vt:lpstr>
      <vt:lpstr>MA Penetration</vt:lpstr>
      <vt:lpstr>HSA-level SNF Quality Measures</vt:lpstr>
      <vt:lpstr>HSA-level SNF Quality Measures</vt:lpstr>
      <vt:lpstr>Unadjusted Statistics 1</vt:lpstr>
      <vt:lpstr>Unadjusted Statistics 2</vt:lpstr>
      <vt:lpstr>Unadjusted Statistics 3</vt:lpstr>
      <vt:lpstr>Unadjusted Statistics 4</vt:lpstr>
      <vt:lpstr>HSA and Year Fixed Effect Regression</vt:lpstr>
      <vt:lpstr>HSA and Year Fixed Effect Regression</vt:lpstr>
      <vt:lpstr>HSA and Year Fixed Effect Regression</vt:lpstr>
      <vt:lpstr>HSA and Year Fixed Effect Regression</vt:lpstr>
      <vt:lpstr>HSA and Year Fixed Effect Regression</vt:lpstr>
      <vt:lpstr>HSA and Year Fixed Effect Weighted Regression</vt:lpstr>
      <vt:lpstr>Main Findings</vt:lpstr>
      <vt:lpstr>Next Step: Patient-level Analysis</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Title Presenter Name</dc:title>
  <dc:creator>Cheryl Fox Gnagey</dc:creator>
  <cp:lastModifiedBy>Qi, Mingyu [BSD]</cp:lastModifiedBy>
  <cp:revision>67</cp:revision>
  <dcterms:created xsi:type="dcterms:W3CDTF">2025-02-20T16:48:11Z</dcterms:created>
  <dcterms:modified xsi:type="dcterms:W3CDTF">2025-10-28T03:43:19Z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0x01010074B5337E57BD9147BBD049B6515E166D</vt:lpwstr>
  </property>
  <property fmtid="{D5CDD505-2E9C-101B-9397-08002B2CF9AE}" pid="3" name="MediaServiceImageTags">
    <vt:lpwstr/>
  </property>
</Properties>
</file>