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4"/>
  </p:sldMasterIdLst>
  <p:notesMasterIdLst>
    <p:notesMasterId r:id="rId15"/>
  </p:notesMasterIdLst>
  <p:sldIdLst>
    <p:sldId id="257" r:id="rId5"/>
    <p:sldId id="258" r:id="rId6"/>
    <p:sldId id="259" r:id="rId7"/>
    <p:sldId id="260" r:id="rId8"/>
    <p:sldId id="261" r:id="rId9"/>
    <p:sldId id="263" r:id="rId10"/>
    <p:sldId id="264" r:id="rId11"/>
    <p:sldId id="266" r:id="rId12"/>
    <p:sldId id="267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39713D-CB64-4444-8468-A67AE4B9334D}" v="1159" dt="2025-10-28T22:11:27.1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3"/>
    <p:restoredTop sz="81387" autoAdjust="0"/>
  </p:normalViewPr>
  <p:slideViewPr>
    <p:cSldViewPr snapToGrid="0">
      <p:cViewPr varScale="1">
        <p:scale>
          <a:sx n="60" d="100"/>
          <a:sy n="60" d="100"/>
        </p:scale>
        <p:origin x="9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Meiselbach" userId="e94703db-4d2d-490a-abae-e50dda0e8f22" providerId="ADAL" clId="{494CF1AA-BAD7-4644-B248-6F302E0DA329}"/>
    <pc:docChg chg="undo custSel addSld modSld">
      <pc:chgData name="Mark Meiselbach" userId="e94703db-4d2d-490a-abae-e50dda0e8f22" providerId="ADAL" clId="{494CF1AA-BAD7-4644-B248-6F302E0DA329}" dt="2025-06-10T15:22:10.381" v="1943" actId="1076"/>
      <pc:docMkLst>
        <pc:docMk/>
      </pc:docMkLst>
      <pc:sldChg chg="addSp modSp mod modAnim">
        <pc:chgData name="Mark Meiselbach" userId="e94703db-4d2d-490a-abae-e50dda0e8f22" providerId="ADAL" clId="{494CF1AA-BAD7-4644-B248-6F302E0DA329}" dt="2025-06-10T15:22:10.381" v="1943" actId="1076"/>
        <pc:sldMkLst>
          <pc:docMk/>
          <pc:sldMk cId="2689903932" sldId="257"/>
        </pc:sldMkLst>
      </pc:sldChg>
      <pc:sldChg chg="addSp delSp modSp add mod modAnim">
        <pc:chgData name="Mark Meiselbach" userId="e94703db-4d2d-490a-abae-e50dda0e8f22" providerId="ADAL" clId="{494CF1AA-BAD7-4644-B248-6F302E0DA329}" dt="2025-06-06T14:31:43.432" v="1620" actId="20577"/>
        <pc:sldMkLst>
          <pc:docMk/>
          <pc:sldMk cId="3200386955" sldId="258"/>
        </pc:sldMkLst>
      </pc:sldChg>
      <pc:sldChg chg="delSp modSp add mod delAnim modAnim">
        <pc:chgData name="Mark Meiselbach" userId="e94703db-4d2d-490a-abae-e50dda0e8f22" providerId="ADAL" clId="{494CF1AA-BAD7-4644-B248-6F302E0DA329}" dt="2025-06-06T14:38:45.581" v="1940" actId="255"/>
        <pc:sldMkLst>
          <pc:docMk/>
          <pc:sldMk cId="3108703988" sldId="259"/>
        </pc:sldMkLst>
      </pc:sldChg>
    </pc:docChg>
  </pc:docChgLst>
  <pc:docChgLst>
    <pc:chgData name="Mark Meiselbach" userId="e94703db-4d2d-490a-abae-e50dda0e8f22" providerId="ADAL" clId="{6C5B1CF8-454D-4DB1-8AB2-66165D6B9FBA}"/>
    <pc:docChg chg="modSld">
      <pc:chgData name="Mark Meiselbach" userId="e94703db-4d2d-490a-abae-e50dda0e8f22" providerId="ADAL" clId="{6C5B1CF8-454D-4DB1-8AB2-66165D6B9FBA}" dt="2025-08-07T18:52:36.271" v="2" actId="1076"/>
      <pc:docMkLst>
        <pc:docMk/>
      </pc:docMkLst>
      <pc:sldChg chg="modSp mod">
        <pc:chgData name="Mark Meiselbach" userId="e94703db-4d2d-490a-abae-e50dda0e8f22" providerId="ADAL" clId="{6C5B1CF8-454D-4DB1-8AB2-66165D6B9FBA}" dt="2025-08-07T18:52:36.271" v="2" actId="1076"/>
        <pc:sldMkLst>
          <pc:docMk/>
          <pc:sldMk cId="2689903932" sldId="257"/>
        </pc:sldMkLst>
      </pc:sldChg>
    </pc:docChg>
  </pc:docChgLst>
  <pc:docChgLst>
    <pc:chgData name="Mark Meiselbach" userId="e94703db-4d2d-490a-abae-e50dda0e8f22" providerId="ADAL" clId="{94A084BA-847F-4E5E-BBAF-23594D760011}"/>
    <pc:docChg chg="undo redo custSel addSld delSld modSld">
      <pc:chgData name="Mark Meiselbach" userId="e94703db-4d2d-490a-abae-e50dda0e8f22" providerId="ADAL" clId="{94A084BA-847F-4E5E-BBAF-23594D760011}" dt="2025-10-28T22:15:52.056" v="3531" actId="20577"/>
      <pc:docMkLst>
        <pc:docMk/>
      </pc:docMkLst>
      <pc:sldChg chg="addSp delSp modSp mod modAnim">
        <pc:chgData name="Mark Meiselbach" userId="e94703db-4d2d-490a-abae-e50dda0e8f22" providerId="ADAL" clId="{94A084BA-847F-4E5E-BBAF-23594D760011}" dt="2025-10-27T17:16:41.733" v="22" actId="166"/>
        <pc:sldMkLst>
          <pc:docMk/>
          <pc:sldMk cId="2689903932" sldId="257"/>
        </pc:sldMkLst>
        <pc:spChg chg="add">
          <ac:chgData name="Mark Meiselbach" userId="e94703db-4d2d-490a-abae-e50dda0e8f22" providerId="ADAL" clId="{94A084BA-847F-4E5E-BBAF-23594D760011}" dt="2025-10-27T17:13:43.614" v="5"/>
          <ac:spMkLst>
            <pc:docMk/>
            <pc:sldMk cId="2689903932" sldId="257"/>
            <ac:spMk id="4" creationId="{034B13AF-9246-E716-63D8-898781AEFA09}"/>
          </ac:spMkLst>
        </pc:spChg>
        <pc:picChg chg="del mod">
          <ac:chgData name="Mark Meiselbach" userId="e94703db-4d2d-490a-abae-e50dda0e8f22" providerId="ADAL" clId="{94A084BA-847F-4E5E-BBAF-23594D760011}" dt="2025-10-27T17:16:18.981" v="16" actId="478"/>
          <ac:picMkLst>
            <pc:docMk/>
            <pc:sldMk cId="2689903932" sldId="257"/>
            <ac:picMk id="5" creationId="{6CBD8D06-4705-3675-95B4-AD4241C9BE4C}"/>
          </ac:picMkLst>
        </pc:picChg>
        <pc:picChg chg="add mod ord">
          <ac:chgData name="Mark Meiselbach" userId="e94703db-4d2d-490a-abae-e50dda0e8f22" providerId="ADAL" clId="{94A084BA-847F-4E5E-BBAF-23594D760011}" dt="2025-10-27T17:16:41.733" v="22" actId="166"/>
          <ac:picMkLst>
            <pc:docMk/>
            <pc:sldMk cId="2689903932" sldId="257"/>
            <ac:picMk id="6" creationId="{B75DD3BF-CC01-5081-B1B2-2BADE010611D}"/>
          </ac:picMkLst>
        </pc:picChg>
        <pc:picChg chg="add mod">
          <ac:chgData name="Mark Meiselbach" userId="e94703db-4d2d-490a-abae-e50dda0e8f22" providerId="ADAL" clId="{94A084BA-847F-4E5E-BBAF-23594D760011}" dt="2025-10-27T17:16:24.900" v="20" actId="1076"/>
          <ac:picMkLst>
            <pc:docMk/>
            <pc:sldMk cId="2689903932" sldId="257"/>
            <ac:picMk id="7" creationId="{ECDB25A9-9A94-2C95-AB6F-3F6910EF70E7}"/>
          </ac:picMkLst>
        </pc:picChg>
        <pc:picChg chg="add del mod">
          <ac:chgData name="Mark Meiselbach" userId="e94703db-4d2d-490a-abae-e50dda0e8f22" providerId="ADAL" clId="{94A084BA-847F-4E5E-BBAF-23594D760011}" dt="2025-10-27T17:13:42.933" v="4" actId="478"/>
          <ac:picMkLst>
            <pc:docMk/>
            <pc:sldMk cId="2689903932" sldId="257"/>
            <ac:picMk id="1026" creationId="{FC84402A-5312-BE67-FD0C-D029A86DE09C}"/>
          </ac:picMkLst>
        </pc:picChg>
      </pc:sldChg>
      <pc:sldChg chg="modSp mod">
        <pc:chgData name="Mark Meiselbach" userId="e94703db-4d2d-490a-abae-e50dda0e8f22" providerId="ADAL" clId="{94A084BA-847F-4E5E-BBAF-23594D760011}" dt="2025-10-28T22:08:20.022" v="3481" actId="20577"/>
        <pc:sldMkLst>
          <pc:docMk/>
          <pc:sldMk cId="3108703988" sldId="259"/>
        </pc:sldMkLst>
        <pc:spChg chg="mod">
          <ac:chgData name="Mark Meiselbach" userId="e94703db-4d2d-490a-abae-e50dda0e8f22" providerId="ADAL" clId="{94A084BA-847F-4E5E-BBAF-23594D760011}" dt="2025-10-28T22:08:20.022" v="3481" actId="20577"/>
          <ac:spMkLst>
            <pc:docMk/>
            <pc:sldMk cId="3108703988" sldId="259"/>
            <ac:spMk id="3" creationId="{4D484239-4FF9-EDEE-5D3F-9DDCB89E8E54}"/>
          </ac:spMkLst>
        </pc:spChg>
      </pc:sldChg>
      <pc:sldChg chg="add del">
        <pc:chgData name="Mark Meiselbach" userId="e94703db-4d2d-490a-abae-e50dda0e8f22" providerId="ADAL" clId="{94A084BA-847F-4E5E-BBAF-23594D760011}" dt="2025-10-27T17:17:35.613" v="24"/>
        <pc:sldMkLst>
          <pc:docMk/>
          <pc:sldMk cId="2137276829" sldId="260"/>
        </pc:sldMkLst>
      </pc:sldChg>
      <pc:sldChg chg="addSp delSp modSp add mod delAnim modAnim modNotesTx">
        <pc:chgData name="Mark Meiselbach" userId="e94703db-4d2d-490a-abae-e50dda0e8f22" providerId="ADAL" clId="{94A084BA-847F-4E5E-BBAF-23594D760011}" dt="2025-10-28T22:15:52.056" v="3531" actId="20577"/>
        <pc:sldMkLst>
          <pc:docMk/>
          <pc:sldMk cId="4002498475" sldId="260"/>
        </pc:sldMkLst>
        <pc:spChg chg="mod">
          <ac:chgData name="Mark Meiselbach" userId="e94703db-4d2d-490a-abae-e50dda0e8f22" providerId="ADAL" clId="{94A084BA-847F-4E5E-BBAF-23594D760011}" dt="2025-10-27T18:00:58.455" v="795" actId="20577"/>
          <ac:spMkLst>
            <pc:docMk/>
            <pc:sldMk cId="4002498475" sldId="260"/>
            <ac:spMk id="3" creationId="{17EB4FCF-351A-6BE0-3AC9-0B7DB0E4BE34}"/>
          </ac:spMkLst>
        </pc:spChg>
        <pc:spChg chg="del">
          <ac:chgData name="Mark Meiselbach" userId="e94703db-4d2d-490a-abae-e50dda0e8f22" providerId="ADAL" clId="{94A084BA-847F-4E5E-BBAF-23594D760011}" dt="2025-10-27T17:17:39.966" v="26" actId="478"/>
          <ac:spMkLst>
            <pc:docMk/>
            <pc:sldMk cId="4002498475" sldId="260"/>
            <ac:spMk id="8" creationId="{69CF7374-9468-92A2-A39C-6E7B9A04F47C}"/>
          </ac:spMkLst>
        </pc:spChg>
        <pc:grpChg chg="del">
          <ac:chgData name="Mark Meiselbach" userId="e94703db-4d2d-490a-abae-e50dda0e8f22" providerId="ADAL" clId="{94A084BA-847F-4E5E-BBAF-23594D760011}" dt="2025-10-27T17:17:41.152" v="27" actId="478"/>
          <ac:grpSpMkLst>
            <pc:docMk/>
            <pc:sldMk cId="4002498475" sldId="260"/>
            <ac:grpSpMk id="7" creationId="{798CA483-464E-729F-FD21-19A6596B34AD}"/>
          </ac:grpSpMkLst>
        </pc:grpChg>
        <pc:graphicFrameChg chg="add mod modGraphic">
          <ac:chgData name="Mark Meiselbach" userId="e94703db-4d2d-490a-abae-e50dda0e8f22" providerId="ADAL" clId="{94A084BA-847F-4E5E-BBAF-23594D760011}" dt="2025-10-27T17:48:51.448" v="302" actId="207"/>
          <ac:graphicFrameMkLst>
            <pc:docMk/>
            <pc:sldMk cId="4002498475" sldId="260"/>
            <ac:graphicFrameMk id="11" creationId="{566EDAF7-62EE-80FD-B53D-88789E38BB84}"/>
          </ac:graphicFrameMkLst>
        </pc:graphicFrameChg>
        <pc:picChg chg="add del mod">
          <ac:chgData name="Mark Meiselbach" userId="e94703db-4d2d-490a-abae-e50dda0e8f22" providerId="ADAL" clId="{94A084BA-847F-4E5E-BBAF-23594D760011}" dt="2025-10-27T17:41:39.268" v="266" actId="478"/>
          <ac:picMkLst>
            <pc:docMk/>
            <pc:sldMk cId="4002498475" sldId="260"/>
            <ac:picMk id="4" creationId="{A490B509-44BC-6FE2-B949-FAC186D1AD51}"/>
          </ac:picMkLst>
        </pc:picChg>
        <pc:picChg chg="add del mod">
          <ac:chgData name="Mark Meiselbach" userId="e94703db-4d2d-490a-abae-e50dda0e8f22" providerId="ADAL" clId="{94A084BA-847F-4E5E-BBAF-23594D760011}" dt="2025-10-27T17:41:51.811" v="269" actId="478"/>
          <ac:picMkLst>
            <pc:docMk/>
            <pc:sldMk cId="4002498475" sldId="260"/>
            <ac:picMk id="9" creationId="{5433A251-2618-3D42-B6CC-11FC932ADF22}"/>
          </ac:picMkLst>
        </pc:picChg>
        <pc:picChg chg="add del mod">
          <ac:chgData name="Mark Meiselbach" userId="e94703db-4d2d-490a-abae-e50dda0e8f22" providerId="ADAL" clId="{94A084BA-847F-4E5E-BBAF-23594D760011}" dt="2025-10-27T17:43:42.641" v="292" actId="478"/>
          <ac:picMkLst>
            <pc:docMk/>
            <pc:sldMk cId="4002498475" sldId="260"/>
            <ac:picMk id="10" creationId="{7ED2E78D-B2BE-03EA-2390-528CC8F1B10D}"/>
          </ac:picMkLst>
        </pc:picChg>
        <pc:picChg chg="add del mod">
          <ac:chgData name="Mark Meiselbach" userId="e94703db-4d2d-490a-abae-e50dda0e8f22" providerId="ADAL" clId="{94A084BA-847F-4E5E-BBAF-23594D760011}" dt="2025-10-27T17:53:35.488" v="650" actId="478"/>
          <ac:picMkLst>
            <pc:docMk/>
            <pc:sldMk cId="4002498475" sldId="260"/>
            <ac:picMk id="12" creationId="{C62A9ED0-30A1-5285-62BA-0D50994060DF}"/>
          </ac:picMkLst>
        </pc:picChg>
        <pc:picChg chg="add mod">
          <ac:chgData name="Mark Meiselbach" userId="e94703db-4d2d-490a-abae-e50dda0e8f22" providerId="ADAL" clId="{94A084BA-847F-4E5E-BBAF-23594D760011}" dt="2025-10-27T17:53:41.061" v="653" actId="14100"/>
          <ac:picMkLst>
            <pc:docMk/>
            <pc:sldMk cId="4002498475" sldId="260"/>
            <ac:picMk id="13" creationId="{D0704A9E-ECC1-C506-94CE-89C926E4DAA5}"/>
          </ac:picMkLst>
        </pc:picChg>
      </pc:sldChg>
      <pc:sldChg chg="addSp delSp modSp add mod addAnim delAnim modAnim">
        <pc:chgData name="Mark Meiselbach" userId="e94703db-4d2d-490a-abae-e50dda0e8f22" providerId="ADAL" clId="{94A084BA-847F-4E5E-BBAF-23594D760011}" dt="2025-10-28T19:58:30.909" v="3062" actId="1076"/>
        <pc:sldMkLst>
          <pc:docMk/>
          <pc:sldMk cId="3518390101" sldId="261"/>
        </pc:sldMkLst>
        <pc:spChg chg="mod">
          <ac:chgData name="Mark Meiselbach" userId="e94703db-4d2d-490a-abae-e50dda0e8f22" providerId="ADAL" clId="{94A084BA-847F-4E5E-BBAF-23594D760011}" dt="2025-10-27T18:04:06.277" v="1177" actId="20577"/>
          <ac:spMkLst>
            <pc:docMk/>
            <pc:sldMk cId="3518390101" sldId="261"/>
            <ac:spMk id="3" creationId="{A0A86E62-97C7-340E-9A1A-352A2F01D7B9}"/>
          </ac:spMkLst>
        </pc:spChg>
        <pc:graphicFrameChg chg="add del">
          <ac:chgData name="Mark Meiselbach" userId="e94703db-4d2d-490a-abae-e50dda0e8f22" providerId="ADAL" clId="{94A084BA-847F-4E5E-BBAF-23594D760011}" dt="2025-10-27T17:59:31.570" v="692" actId="478"/>
          <ac:graphicFrameMkLst>
            <pc:docMk/>
            <pc:sldMk cId="3518390101" sldId="261"/>
            <ac:graphicFrameMk id="11" creationId="{A5F96F9A-6043-5E19-7F96-C58667563DBC}"/>
          </ac:graphicFrameMkLst>
        </pc:graphicFrameChg>
        <pc:picChg chg="add">
          <ac:chgData name="Mark Meiselbach" userId="e94703db-4d2d-490a-abae-e50dda0e8f22" providerId="ADAL" clId="{94A084BA-847F-4E5E-BBAF-23594D760011}" dt="2025-10-27T17:56:09.637" v="668"/>
          <ac:picMkLst>
            <pc:docMk/>
            <pc:sldMk cId="3518390101" sldId="261"/>
            <ac:picMk id="4" creationId="{C7EB7C87-40DA-B59F-EBE3-3E556114B839}"/>
          </ac:picMkLst>
        </pc:picChg>
        <pc:picChg chg="add del mod">
          <ac:chgData name="Mark Meiselbach" userId="e94703db-4d2d-490a-abae-e50dda0e8f22" providerId="ADAL" clId="{94A084BA-847F-4E5E-BBAF-23594D760011}" dt="2025-10-27T18:02:47.167" v="872" actId="478"/>
          <ac:picMkLst>
            <pc:docMk/>
            <pc:sldMk cId="3518390101" sldId="261"/>
            <ac:picMk id="5" creationId="{32806457-1D7E-C283-9208-FA942F8A6F10}"/>
          </ac:picMkLst>
        </pc:picChg>
        <pc:picChg chg="add mod">
          <ac:chgData name="Mark Meiselbach" userId="e94703db-4d2d-490a-abae-e50dda0e8f22" providerId="ADAL" clId="{94A084BA-847F-4E5E-BBAF-23594D760011}" dt="2025-10-28T19:58:30.909" v="3062" actId="1076"/>
          <ac:picMkLst>
            <pc:docMk/>
            <pc:sldMk cId="3518390101" sldId="261"/>
            <ac:picMk id="6" creationId="{838D1662-FD38-E1A8-BD69-1E1F32CC96B0}"/>
          </ac:picMkLst>
        </pc:picChg>
        <pc:picChg chg="add del">
          <ac:chgData name="Mark Meiselbach" userId="e94703db-4d2d-490a-abae-e50dda0e8f22" providerId="ADAL" clId="{94A084BA-847F-4E5E-BBAF-23594D760011}" dt="2025-10-27T17:59:30.663" v="691" actId="478"/>
          <ac:picMkLst>
            <pc:docMk/>
            <pc:sldMk cId="3518390101" sldId="261"/>
            <ac:picMk id="13" creationId="{CD2B8ADA-8745-3C5F-1F4D-E80670294831}"/>
          </ac:picMkLst>
        </pc:picChg>
      </pc:sldChg>
      <pc:sldChg chg="modSp add del mod">
        <pc:chgData name="Mark Meiselbach" userId="e94703db-4d2d-490a-abae-e50dda0e8f22" providerId="ADAL" clId="{94A084BA-847F-4E5E-BBAF-23594D760011}" dt="2025-10-28T18:33:36.657" v="2923" actId="47"/>
        <pc:sldMkLst>
          <pc:docMk/>
          <pc:sldMk cId="2458678441" sldId="262"/>
        </pc:sldMkLst>
        <pc:spChg chg="mod">
          <ac:chgData name="Mark Meiselbach" userId="e94703db-4d2d-490a-abae-e50dda0e8f22" providerId="ADAL" clId="{94A084BA-847F-4E5E-BBAF-23594D760011}" dt="2025-10-27T18:10:25.649" v="1185" actId="113"/>
          <ac:spMkLst>
            <pc:docMk/>
            <pc:sldMk cId="2458678441" sldId="262"/>
            <ac:spMk id="3" creationId="{C59A94D8-9406-1A99-1692-3E60BACFEE3F}"/>
          </ac:spMkLst>
        </pc:spChg>
      </pc:sldChg>
      <pc:sldChg chg="addSp delSp modSp add del mod modNotesTx">
        <pc:chgData name="Mark Meiselbach" userId="e94703db-4d2d-490a-abae-e50dda0e8f22" providerId="ADAL" clId="{94A084BA-847F-4E5E-BBAF-23594D760011}" dt="2025-10-28T20:56:48.008" v="3309" actId="20577"/>
        <pc:sldMkLst>
          <pc:docMk/>
          <pc:sldMk cId="2804941004" sldId="263"/>
        </pc:sldMkLst>
        <pc:spChg chg="mod">
          <ac:chgData name="Mark Meiselbach" userId="e94703db-4d2d-490a-abae-e50dda0e8f22" providerId="ADAL" clId="{94A084BA-847F-4E5E-BBAF-23594D760011}" dt="2025-10-27T20:33:14.615" v="1719" actId="20577"/>
          <ac:spMkLst>
            <pc:docMk/>
            <pc:sldMk cId="2804941004" sldId="263"/>
            <ac:spMk id="3" creationId="{3BDE1B5A-12E6-FBB5-A270-ADCBD7009659}"/>
          </ac:spMkLst>
        </pc:spChg>
        <pc:spChg chg="add del mod">
          <ac:chgData name="Mark Meiselbach" userId="e94703db-4d2d-490a-abae-e50dda0e8f22" providerId="ADAL" clId="{94A084BA-847F-4E5E-BBAF-23594D760011}" dt="2025-10-27T18:58:18.126" v="1515" actId="478"/>
          <ac:spMkLst>
            <pc:docMk/>
            <pc:sldMk cId="2804941004" sldId="263"/>
            <ac:spMk id="4" creationId="{D079B783-8BCA-8054-5B46-7CBC71E0185A}"/>
          </ac:spMkLst>
        </pc:spChg>
        <pc:picChg chg="add del mod">
          <ac:chgData name="Mark Meiselbach" userId="e94703db-4d2d-490a-abae-e50dda0e8f22" providerId="ADAL" clId="{94A084BA-847F-4E5E-BBAF-23594D760011}" dt="2025-10-27T18:58:52.686" v="1529" actId="478"/>
          <ac:picMkLst>
            <pc:docMk/>
            <pc:sldMk cId="2804941004" sldId="263"/>
            <ac:picMk id="5" creationId="{FD0D2E16-A6C3-4B7E-578A-4B8A889F70A2}"/>
          </ac:picMkLst>
        </pc:picChg>
        <pc:picChg chg="del">
          <ac:chgData name="Mark Meiselbach" userId="e94703db-4d2d-490a-abae-e50dda0e8f22" providerId="ADAL" clId="{94A084BA-847F-4E5E-BBAF-23594D760011}" dt="2025-10-27T18:10:28.435" v="1186" actId="478"/>
          <ac:picMkLst>
            <pc:docMk/>
            <pc:sldMk cId="2804941004" sldId="263"/>
            <ac:picMk id="6" creationId="{F8423D62-FB09-EC9C-771D-E2D65767ADD4}"/>
          </ac:picMkLst>
        </pc:picChg>
        <pc:picChg chg="add mod">
          <ac:chgData name="Mark Meiselbach" userId="e94703db-4d2d-490a-abae-e50dda0e8f22" providerId="ADAL" clId="{94A084BA-847F-4E5E-BBAF-23594D760011}" dt="2025-10-27T18:59:01.200" v="1532" actId="1076"/>
          <ac:picMkLst>
            <pc:docMk/>
            <pc:sldMk cId="2804941004" sldId="263"/>
            <ac:picMk id="7" creationId="{4211351B-B02C-AC3E-11FE-67C63DF2CB52}"/>
          </ac:picMkLst>
        </pc:picChg>
      </pc:sldChg>
      <pc:sldChg chg="addSp delSp modSp add mod modNotesTx">
        <pc:chgData name="Mark Meiselbach" userId="e94703db-4d2d-490a-abae-e50dda0e8f22" providerId="ADAL" clId="{94A084BA-847F-4E5E-BBAF-23594D760011}" dt="2025-10-28T21:00:06.946" v="3322" actId="20577"/>
        <pc:sldMkLst>
          <pc:docMk/>
          <pc:sldMk cId="1013297613" sldId="264"/>
        </pc:sldMkLst>
        <pc:spChg chg="mod">
          <ac:chgData name="Mark Meiselbach" userId="e94703db-4d2d-490a-abae-e50dda0e8f22" providerId="ADAL" clId="{94A084BA-847F-4E5E-BBAF-23594D760011}" dt="2025-10-28T21:00:06.946" v="3322" actId="20577"/>
          <ac:spMkLst>
            <pc:docMk/>
            <pc:sldMk cId="1013297613" sldId="264"/>
            <ac:spMk id="3" creationId="{1D908797-AF14-4669-48E6-DE87E50B9F21}"/>
          </ac:spMkLst>
        </pc:spChg>
        <pc:spChg chg="del mod">
          <ac:chgData name="Mark Meiselbach" userId="e94703db-4d2d-490a-abae-e50dda0e8f22" providerId="ADAL" clId="{94A084BA-847F-4E5E-BBAF-23594D760011}" dt="2025-10-28T14:34:56.681" v="2148" actId="478"/>
          <ac:spMkLst>
            <pc:docMk/>
            <pc:sldMk cId="1013297613" sldId="264"/>
            <ac:spMk id="4" creationId="{7E12B187-28DB-C963-C7C9-AB130D841D81}"/>
          </ac:spMkLst>
        </pc:spChg>
        <pc:graphicFrameChg chg="add mod">
          <ac:chgData name="Mark Meiselbach" userId="e94703db-4d2d-490a-abae-e50dda0e8f22" providerId="ADAL" clId="{94A084BA-847F-4E5E-BBAF-23594D760011}" dt="2025-10-27T21:04:26.645" v="2143"/>
          <ac:graphicFrameMkLst>
            <pc:docMk/>
            <pc:sldMk cId="1013297613" sldId="264"/>
            <ac:graphicFrameMk id="5" creationId="{67FF3B92-51D6-4903-866F-28A4BCA70FF1}"/>
          </ac:graphicFrameMkLst>
        </pc:graphicFrameChg>
        <pc:picChg chg="add del mod">
          <ac:chgData name="Mark Meiselbach" userId="e94703db-4d2d-490a-abae-e50dda0e8f22" providerId="ADAL" clId="{94A084BA-847F-4E5E-BBAF-23594D760011}" dt="2025-10-28T14:34:54.962" v="2147" actId="478"/>
          <ac:picMkLst>
            <pc:docMk/>
            <pc:sldMk cId="1013297613" sldId="264"/>
            <ac:picMk id="5" creationId="{6D5D71B6-F9CA-450B-9BED-D7BC4D837354}"/>
          </ac:picMkLst>
        </pc:picChg>
      </pc:sldChg>
      <pc:sldChg chg="delSp modSp add mod">
        <pc:chgData name="Mark Meiselbach" userId="e94703db-4d2d-490a-abae-e50dda0e8f22" providerId="ADAL" clId="{94A084BA-847F-4E5E-BBAF-23594D760011}" dt="2025-10-27T20:40:20.307" v="2139" actId="5793"/>
        <pc:sldMkLst>
          <pc:docMk/>
          <pc:sldMk cId="3035069442" sldId="265"/>
        </pc:sldMkLst>
        <pc:spChg chg="mod">
          <ac:chgData name="Mark Meiselbach" userId="e94703db-4d2d-490a-abae-e50dda0e8f22" providerId="ADAL" clId="{94A084BA-847F-4E5E-BBAF-23594D760011}" dt="2025-10-27T20:40:20.307" v="2139" actId="5793"/>
          <ac:spMkLst>
            <pc:docMk/>
            <pc:sldMk cId="3035069442" sldId="265"/>
            <ac:spMk id="3" creationId="{5B690CDF-8D77-DC07-1427-11A2F0610F44}"/>
          </ac:spMkLst>
        </pc:spChg>
        <pc:spChg chg="del">
          <ac:chgData name="Mark Meiselbach" userId="e94703db-4d2d-490a-abae-e50dda0e8f22" providerId="ADAL" clId="{94A084BA-847F-4E5E-BBAF-23594D760011}" dt="2025-10-27T18:13:21.622" v="1300" actId="478"/>
          <ac:spMkLst>
            <pc:docMk/>
            <pc:sldMk cId="3035069442" sldId="265"/>
            <ac:spMk id="4" creationId="{85B0B9C2-C384-4434-A939-EABC5444FBA2}"/>
          </ac:spMkLst>
        </pc:spChg>
      </pc:sldChg>
      <pc:sldChg chg="addSp delSp modSp add mod">
        <pc:chgData name="Mark Meiselbach" userId="e94703db-4d2d-490a-abae-e50dda0e8f22" providerId="ADAL" clId="{94A084BA-847F-4E5E-BBAF-23594D760011}" dt="2025-10-28T21:00:41.712" v="3326" actId="732"/>
        <pc:sldMkLst>
          <pc:docMk/>
          <pc:sldMk cId="2197457258" sldId="266"/>
        </pc:sldMkLst>
        <pc:spChg chg="del">
          <ac:chgData name="Mark Meiselbach" userId="e94703db-4d2d-490a-abae-e50dda0e8f22" providerId="ADAL" clId="{94A084BA-847F-4E5E-BBAF-23594D760011}" dt="2025-10-28T14:38:12.022" v="2686" actId="478"/>
          <ac:spMkLst>
            <pc:docMk/>
            <pc:sldMk cId="2197457258" sldId="266"/>
            <ac:spMk id="3" creationId="{79D1D67B-6BD2-1D29-07E1-BD72552A064E}"/>
          </ac:spMkLst>
        </pc:spChg>
        <pc:spChg chg="add del mod">
          <ac:chgData name="Mark Meiselbach" userId="e94703db-4d2d-490a-abae-e50dda0e8f22" providerId="ADAL" clId="{94A084BA-847F-4E5E-BBAF-23594D760011}" dt="2025-10-28T14:38:15.053" v="2687" actId="478"/>
          <ac:spMkLst>
            <pc:docMk/>
            <pc:sldMk cId="2197457258" sldId="266"/>
            <ac:spMk id="5" creationId="{900CF4FA-06C7-9B7C-C4C4-C3AEFFF2E4C0}"/>
          </ac:spMkLst>
        </pc:spChg>
        <pc:picChg chg="add mod modCrop">
          <ac:chgData name="Mark Meiselbach" userId="e94703db-4d2d-490a-abae-e50dda0e8f22" providerId="ADAL" clId="{94A084BA-847F-4E5E-BBAF-23594D760011}" dt="2025-10-28T21:00:41.712" v="3326" actId="732"/>
          <ac:picMkLst>
            <pc:docMk/>
            <pc:sldMk cId="2197457258" sldId="266"/>
            <ac:picMk id="6" creationId="{A8021FA7-9672-014D-671E-945AC9996968}"/>
          </ac:picMkLst>
        </pc:picChg>
      </pc:sldChg>
      <pc:sldChg chg="addSp delSp modSp add mod modNotesTx">
        <pc:chgData name="Mark Meiselbach" userId="e94703db-4d2d-490a-abae-e50dda0e8f22" providerId="ADAL" clId="{94A084BA-847F-4E5E-BBAF-23594D760011}" dt="2025-10-28T22:12:17.407" v="3519" actId="20577"/>
        <pc:sldMkLst>
          <pc:docMk/>
          <pc:sldMk cId="3148324179" sldId="267"/>
        </pc:sldMkLst>
        <pc:picChg chg="add del mod">
          <ac:chgData name="Mark Meiselbach" userId="e94703db-4d2d-490a-abae-e50dda0e8f22" providerId="ADAL" clId="{94A084BA-847F-4E5E-BBAF-23594D760011}" dt="2025-10-28T22:11:18.129" v="3483" actId="478"/>
          <ac:picMkLst>
            <pc:docMk/>
            <pc:sldMk cId="3148324179" sldId="267"/>
            <ac:picMk id="3" creationId="{F9B503FE-66AF-A338-E8D2-CFB4E96E2B96}"/>
          </ac:picMkLst>
        </pc:picChg>
        <pc:picChg chg="add mod">
          <ac:chgData name="Mark Meiselbach" userId="e94703db-4d2d-490a-abae-e50dda0e8f22" providerId="ADAL" clId="{94A084BA-847F-4E5E-BBAF-23594D760011}" dt="2025-10-28T22:11:48.229" v="3489" actId="1076"/>
          <ac:picMkLst>
            <pc:docMk/>
            <pc:sldMk cId="3148324179" sldId="267"/>
            <ac:picMk id="4" creationId="{0A0BB133-A63D-0BF2-408A-67C342AD165F}"/>
          </ac:picMkLst>
        </pc:picChg>
        <pc:picChg chg="del">
          <ac:chgData name="Mark Meiselbach" userId="e94703db-4d2d-490a-abae-e50dda0e8f22" providerId="ADAL" clId="{94A084BA-847F-4E5E-BBAF-23594D760011}" dt="2025-10-28T14:39:24.456" v="2762" actId="478"/>
          <ac:picMkLst>
            <pc:docMk/>
            <pc:sldMk cId="3148324179" sldId="267"/>
            <ac:picMk id="6" creationId="{75142A2F-9C92-314B-CF8D-C5123B9B73F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44071-1737-4B72-9EF2-3CA14DAF4D1E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99495-85C8-4ACB-9438-C89B0DAA8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Risk scores </a:t>
            </a:r>
            <a:r>
              <a:rPr lang="en-US" dirty="0"/>
              <a:t>for other beneficiaries until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99495-85C8-4ACB-9438-C89B0DAA8A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91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GLC= glaucoma, HFD = heart failure, HPF = hip fracture, STA = stroke</a:t>
            </a:r>
          </a:p>
          <a:p>
            <a:endParaRPr lang="en-US" dirty="0"/>
          </a:p>
          <a:p>
            <a:r>
              <a:rPr lang="en-US" dirty="0"/>
              <a:t>Regression analysis controlling for differences in baseline age, limiting to those alive through entire period, etc.</a:t>
            </a:r>
          </a:p>
          <a:p>
            <a:endParaRPr lang="en-US" dirty="0"/>
          </a:p>
          <a:p>
            <a:r>
              <a:rPr lang="en-US" dirty="0"/>
              <a:t>Take suggestions for 1) different control groups, 2) disenrollment effects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99495-85C8-4ACB-9438-C89B0DAA8A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98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~140k each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99495-85C8-4ACB-9438-C89B0DAA8A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44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Feedback on these specialties and the approach (possibly conditioning on primary care, excluding emergency medicine)</a:t>
            </a:r>
          </a:p>
          <a:p>
            <a:endParaRPr lang="en-US" dirty="0"/>
          </a:p>
          <a:p>
            <a:r>
              <a:rPr lang="en-US" dirty="0"/>
              <a:t>next steps: iterate on definition of specialists, examine MA participation (in data and potentially Ideon)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99495-85C8-4ACB-9438-C89B0DAA8A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56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540650C-8F60-9BBC-8A63-F49D6A9C5A0A}"/>
              </a:ext>
            </a:extLst>
          </p:cNvPr>
          <p:cNvSpPr/>
          <p:nvPr userDrawn="1"/>
        </p:nvSpPr>
        <p:spPr>
          <a:xfrm>
            <a:off x="0" y="2028930"/>
            <a:ext cx="12192000" cy="4829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57BD6B-1333-ACC3-5946-991BE3B982F9}"/>
              </a:ext>
            </a:extLst>
          </p:cNvPr>
          <p:cNvSpPr/>
          <p:nvPr userDrawn="1"/>
        </p:nvSpPr>
        <p:spPr>
          <a:xfrm>
            <a:off x="0" y="0"/>
            <a:ext cx="12192000" cy="2043969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A4B2009-43B4-1DF7-C097-2BCE996A7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494" y="2544158"/>
            <a:ext cx="9144000" cy="194739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i="0">
                <a:solidFill>
                  <a:srgbClr val="005CB9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40C875D-7A3B-E180-4810-AC29A3C00C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494" y="4825671"/>
            <a:ext cx="9144000" cy="775029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005CB9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32EBF6-4563-BFD3-6B7E-7C694907A3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6494" y="755327"/>
            <a:ext cx="6639558" cy="51827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07B6238-9D98-BFFD-E18C-04498C23BC1F}"/>
              </a:ext>
            </a:extLst>
          </p:cNvPr>
          <p:cNvCxnSpPr>
            <a:cxnSpLocks/>
          </p:cNvCxnSpPr>
          <p:nvPr userDrawn="1"/>
        </p:nvCxnSpPr>
        <p:spPr>
          <a:xfrm>
            <a:off x="0" y="2054252"/>
            <a:ext cx="12192000" cy="0"/>
          </a:xfrm>
          <a:prstGeom prst="line">
            <a:avLst/>
          </a:prstGeom>
          <a:ln w="82550">
            <a:solidFill>
              <a:srgbClr val="EEAF4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CA4951B-D424-9145-AB9C-8914F872AE29}"/>
              </a:ext>
            </a:extLst>
          </p:cNvPr>
          <p:cNvSpPr txBox="1"/>
          <p:nvPr userDrawn="1"/>
        </p:nvSpPr>
        <p:spPr>
          <a:xfrm>
            <a:off x="2721665" y="6082748"/>
            <a:ext cx="674867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NBER Coordinating Center on the Economics of Alzheimer’s Disease / ADRD is funded by the National Institute on Aging, part of the National Institutes of Health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066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9DD2466-44ED-8183-C5AC-422EC9E3FD1A}"/>
              </a:ext>
            </a:extLst>
          </p:cNvPr>
          <p:cNvSpPr/>
          <p:nvPr userDrawn="1"/>
        </p:nvSpPr>
        <p:spPr>
          <a:xfrm>
            <a:off x="0" y="-1"/>
            <a:ext cx="12192000" cy="5886449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CCAA1D-3943-3F18-7762-130D72D10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494" y="2030590"/>
            <a:ext cx="9144000" cy="128880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 b="1" i="0">
                <a:solidFill>
                  <a:schemeClr val="bg1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88880-60B4-8542-5EBD-7D0DB4FB4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75D6-9522-F140-B639-34C65AC680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09A9081-2030-F1AF-AA6F-800B4518E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494" y="3319396"/>
            <a:ext cx="9144000" cy="775029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891632-69F0-D700-CB31-D18ADB48E722}"/>
              </a:ext>
            </a:extLst>
          </p:cNvPr>
          <p:cNvCxnSpPr>
            <a:cxnSpLocks/>
          </p:cNvCxnSpPr>
          <p:nvPr userDrawn="1"/>
        </p:nvCxnSpPr>
        <p:spPr>
          <a:xfrm>
            <a:off x="0" y="5886455"/>
            <a:ext cx="12192000" cy="0"/>
          </a:xfrm>
          <a:prstGeom prst="line">
            <a:avLst/>
          </a:prstGeom>
          <a:ln w="82550">
            <a:solidFill>
              <a:srgbClr val="EEAF4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92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B4A8F-3EFB-9D3D-EAF0-28E5D81428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2495"/>
            <a:ext cx="5424814" cy="4253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E8ED02-9B4A-E41B-A6B7-73181E0F0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75D6-9522-F140-B639-34C65AC680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406D9C9-812B-3906-E5E9-261814AD68C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726476" y="1592494"/>
            <a:ext cx="4863357" cy="425350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906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E8ED02-9B4A-E41B-A6B7-73181E0F0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75D6-9522-F140-B639-34C65AC680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55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6B661-7186-EAC6-5800-F9550AAAC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DD1DC-F057-7554-5C3E-76A32BC22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0ACDB-10A4-2686-ED76-DACC2D3CF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B7C0-FFA8-D84C-9C69-6AE2344C50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45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DD2C66-0A15-8CA7-7DE7-031A636DEA4F}"/>
              </a:ext>
            </a:extLst>
          </p:cNvPr>
          <p:cNvSpPr/>
          <p:nvPr userDrawn="1"/>
        </p:nvSpPr>
        <p:spPr>
          <a:xfrm>
            <a:off x="0" y="-1"/>
            <a:ext cx="12192000" cy="5886449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DEBFD2B-EC40-5EF5-C727-A23D9CE6E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494" y="2030590"/>
            <a:ext cx="9144000" cy="128880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 b="1" i="0">
                <a:solidFill>
                  <a:schemeClr val="bg1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5697D4C-8786-9C82-F18C-86FDA5A72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494" y="3319396"/>
            <a:ext cx="9144000" cy="775029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90B89DA-C236-C2B0-71D8-D018AE7DF791}"/>
              </a:ext>
            </a:extLst>
          </p:cNvPr>
          <p:cNvCxnSpPr>
            <a:cxnSpLocks/>
          </p:cNvCxnSpPr>
          <p:nvPr userDrawn="1"/>
        </p:nvCxnSpPr>
        <p:spPr>
          <a:xfrm>
            <a:off x="0" y="5886455"/>
            <a:ext cx="12192000" cy="0"/>
          </a:xfrm>
          <a:prstGeom prst="line">
            <a:avLst/>
          </a:prstGeom>
          <a:ln w="82550">
            <a:solidFill>
              <a:srgbClr val="EEAF4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468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820FE-2920-632A-C337-8C28CA131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5446B-E5EC-1E9B-71CB-7C56FCF71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2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137C27-EBC2-7EB1-6471-553532500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2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A1D9F-1491-EDED-CCA7-61D2ED3AA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B7C0-FFA8-D84C-9C69-6AE2344C50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42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11ACF-367E-B603-D54F-DB208D53C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BFD8B-9C54-4417-D989-B484E5507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F4019-4371-AE8F-1D4C-5E0BAC49B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2570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669D8-95E5-4B52-B5B1-DDB3B2A73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DD9657-3ED8-B08B-3FA9-AE94CE6DAD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2570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0B8A21-EA24-89A3-3DC3-BB8911E1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B7C0-FFA8-D84C-9C69-6AE2344C50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584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92A6AE-2DFD-9EDC-B604-A93173E618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1516104"/>
            <a:ext cx="6172200" cy="43528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34FD9A-E59E-CE7F-13A2-837108413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05136" y="1516104"/>
            <a:ext cx="3932237" cy="435288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6AB59-F820-A2EB-79BA-FBA44844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B7C0-FFA8-D84C-9C69-6AE2344C50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651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79D57-EAA2-F2C3-1F9E-CDCA6BC2E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2EBFA2-B9F7-7BA1-21FA-DEA8E22AC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B7C0-FFA8-D84C-9C69-6AE2344C50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9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BD61D-8A23-3318-AA72-C9CD7A818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B7C0-FFA8-D84C-9C69-6AE2344C50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B65400-B0B3-85D5-F0DE-59F6A7F811B5}"/>
              </a:ext>
            </a:extLst>
          </p:cNvPr>
          <p:cNvSpPr/>
          <p:nvPr userDrawn="1"/>
        </p:nvSpPr>
        <p:spPr>
          <a:xfrm>
            <a:off x="0" y="0"/>
            <a:ext cx="12192000" cy="1223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79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88880-60B4-8542-5EBD-7D0DB4FB4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75D6-9522-F140-B639-34C65AC680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55B236-EE7D-710D-0C9D-FA6CFC81E0FE}"/>
              </a:ext>
            </a:extLst>
          </p:cNvPr>
          <p:cNvSpPr/>
          <p:nvPr userDrawn="1"/>
        </p:nvSpPr>
        <p:spPr>
          <a:xfrm>
            <a:off x="0" y="2028930"/>
            <a:ext cx="12192000" cy="4829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DD2466-44ED-8183-C5AC-422EC9E3FD1A}"/>
              </a:ext>
            </a:extLst>
          </p:cNvPr>
          <p:cNvSpPr/>
          <p:nvPr userDrawn="1"/>
        </p:nvSpPr>
        <p:spPr>
          <a:xfrm>
            <a:off x="0" y="0"/>
            <a:ext cx="12192000" cy="2043969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CCAA1D-3943-3F18-7762-130D72D10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494" y="2544158"/>
            <a:ext cx="9144000" cy="194739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i="0">
                <a:solidFill>
                  <a:srgbClr val="005CB9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09A9081-2030-F1AF-AA6F-800B4518E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494" y="4825671"/>
            <a:ext cx="9144000" cy="775029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005CB9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1A305B-D498-9683-EB01-E582D7F9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6494" y="723396"/>
            <a:ext cx="6639558" cy="58214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891632-69F0-D700-CB31-D18ADB48E722}"/>
              </a:ext>
            </a:extLst>
          </p:cNvPr>
          <p:cNvCxnSpPr>
            <a:cxnSpLocks/>
          </p:cNvCxnSpPr>
          <p:nvPr userDrawn="1"/>
        </p:nvCxnSpPr>
        <p:spPr>
          <a:xfrm>
            <a:off x="0" y="2054252"/>
            <a:ext cx="12192000" cy="0"/>
          </a:xfrm>
          <a:prstGeom prst="line">
            <a:avLst/>
          </a:prstGeom>
          <a:ln w="82550">
            <a:solidFill>
              <a:srgbClr val="EEAF4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1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592F6-C309-E186-71C2-6DD705108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553" y="6236161"/>
            <a:ext cx="891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7EB7C0-FFA8-D84C-9C69-6AE2344C50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5AD6C0-22BB-9A58-741F-EE76946E2B42}"/>
              </a:ext>
            </a:extLst>
          </p:cNvPr>
          <p:cNvSpPr/>
          <p:nvPr userDrawn="1"/>
        </p:nvSpPr>
        <p:spPr>
          <a:xfrm>
            <a:off x="0" y="0"/>
            <a:ext cx="12192000" cy="1075765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9319F6-DE81-4524-A403-8F43BDCCB319}"/>
              </a:ext>
            </a:extLst>
          </p:cNvPr>
          <p:cNvCxnSpPr>
            <a:cxnSpLocks/>
          </p:cNvCxnSpPr>
          <p:nvPr userDrawn="1"/>
        </p:nvCxnSpPr>
        <p:spPr>
          <a:xfrm>
            <a:off x="0" y="1075765"/>
            <a:ext cx="12192000" cy="0"/>
          </a:xfrm>
          <a:prstGeom prst="line">
            <a:avLst/>
          </a:prstGeom>
          <a:ln w="69850">
            <a:solidFill>
              <a:srgbClr val="EEAF4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89EE0E8-43A9-864C-BAC6-56D391BCD8C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777631" y="6278076"/>
            <a:ext cx="3861604" cy="30143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E3435C-CBEF-CDB0-E8D1-06BB63122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98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2D168-60D5-21F4-A69F-E6F64E839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03169"/>
            <a:ext cx="10515600" cy="4346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793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83" r:id="rId3"/>
    <p:sldLayoutId id="2147483675" r:id="rId4"/>
    <p:sldLayoutId id="2147483676" r:id="rId5"/>
    <p:sldLayoutId id="2147483680" r:id="rId6"/>
    <p:sldLayoutId id="2147483677" r:id="rId7"/>
    <p:sldLayoutId id="2147483678" r:id="rId8"/>
    <p:sldLayoutId id="2147483649" r:id="rId9"/>
    <p:sldLayoutId id="2147483669" r:id="rId10"/>
    <p:sldLayoutId id="2147483652" r:id="rId11"/>
    <p:sldLayoutId id="214748367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8965C-1422-0463-A78B-AA0B15662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376"/>
            <a:ext cx="10515600" cy="769838"/>
          </a:xfrm>
        </p:spPr>
        <p:txBody>
          <a:bodyPr>
            <a:noAutofit/>
          </a:bodyPr>
          <a:lstStyle/>
          <a:p>
            <a:r>
              <a:rPr lang="en-US" sz="2000" dirty="0"/>
              <a:t>The Impact of Increasing Payments to Insurers for Covering Individuals with AD/ADRD on Enrollment, Access, and Use in Medicare Advantage</a:t>
            </a:r>
            <a:br>
              <a:rPr lang="en-US" sz="2000" dirty="0"/>
            </a:br>
            <a:r>
              <a:rPr lang="en-US" sz="1200" dirty="0"/>
              <a:t>Mark K. Meiselbach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0A999-72C0-D48F-E071-DC2AD0EA0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441451"/>
            <a:ext cx="5257800" cy="45080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Over half of Medicare beneficiaries are enrolled in Medicare Advantage (MA) and a growing share of beneficiaries with AD/ADRD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Insurers are paid in capitated risk-adjusted payments to manage enrollee’s coverage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Risk-adjustment is intended to compensate insurers fairly for the enrollees they cover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Research is often focused on upcoding concerns, but rarely seeks to understand whether risk-adjustment achieves its intended goal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DB25A9-9A94-2C95-AB6F-3F6910EF7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894" y="1926877"/>
            <a:ext cx="5946065" cy="37151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5DD3BF-CC01-5081-B1B2-2BADE0106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900" y="1672206"/>
            <a:ext cx="6336760" cy="422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0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AB955-1FAF-2AD5-446D-C52216E15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38D06-5BB4-E790-82FD-EF64F9EE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376"/>
            <a:ext cx="10515600" cy="769838"/>
          </a:xfrm>
        </p:spPr>
        <p:txBody>
          <a:bodyPr>
            <a:noAutofit/>
          </a:bodyPr>
          <a:lstStyle/>
          <a:p>
            <a:r>
              <a:rPr lang="en-US" sz="2000" dirty="0"/>
              <a:t>The Impact of Increasing Payments to Insurers for Covering Individuals with AD/ADRD on Enrollment, Access, and Use in Medicare Advantage</a:t>
            </a:r>
            <a:br>
              <a:rPr lang="en-US" sz="2000" dirty="0"/>
            </a:br>
            <a:r>
              <a:rPr lang="en-US" sz="1200" dirty="0"/>
              <a:t>Mark K. Meiselbach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90CDF-8D77-DC07-1427-11A2F0610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099" y="1441451"/>
            <a:ext cx="11247967" cy="45080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1" i="1" dirty="0"/>
              <a:t>Aim 3: Investigate the impact of expanded plan payments for AD/ADRD on utilization of AD/ADRD services.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u="sng" dirty="0"/>
              <a:t>Proposed empirical strategy</a:t>
            </a:r>
            <a:r>
              <a:rPr lang="en-US" sz="2000" dirty="0"/>
              <a:t>: compare the number</a:t>
            </a:r>
            <a:r>
              <a:rPr lang="en-US" sz="2000" b="1" dirty="0"/>
              <a:t> </a:t>
            </a:r>
            <a:r>
              <a:rPr lang="en-US" sz="2000" dirty="0"/>
              <a:t>AD/ADRD office, outpatient, and home health visits among individuals with previously diagnosed AD/ADRD in MA vs. traditional Medicare before and after 2020. 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Questions: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Which services most relevant to examine?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Other coverage decisions that might be especially important to enrollees with AD/ADRD?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35069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7652B-15B8-E07A-454A-8D6BF1F32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15BFE-9843-68BE-1CAC-FC287D950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376"/>
            <a:ext cx="10515600" cy="769838"/>
          </a:xfrm>
        </p:spPr>
        <p:txBody>
          <a:bodyPr>
            <a:noAutofit/>
          </a:bodyPr>
          <a:lstStyle/>
          <a:p>
            <a:r>
              <a:rPr lang="en-US" sz="2000" dirty="0"/>
              <a:t>The Impact of Increasing Payments to Insurers for Covering Individuals with AD/ADRD on Enrollment, Access, and Use in Medicare Advantage</a:t>
            </a:r>
            <a:br>
              <a:rPr lang="en-US" sz="2000" dirty="0"/>
            </a:br>
            <a:r>
              <a:rPr lang="en-US" sz="1200" dirty="0"/>
              <a:t>Mark K. Meiselbach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25628-D4A1-0D70-BDAF-2D03BD5AE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441451"/>
            <a:ext cx="5257800" cy="450808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In 2020, AD/ADRD was added to MA’s risk-adjustment formula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Prior work shows that the change had the expected effect on upcoding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But did the change result in any plan-driven improvements for enrollees with AD/ADRD?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This will tell us: can risk-adjustment incentives improve access to providers and care for enrollees with AD/ADRD in MA?</a:t>
            </a:r>
          </a:p>
          <a:p>
            <a:pPr marL="0" indent="0">
              <a:buNone/>
            </a:pPr>
            <a:endParaRPr lang="en-US" sz="2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160BFD2-31CC-A07C-0B43-CD559ECE40C4}"/>
              </a:ext>
            </a:extLst>
          </p:cNvPr>
          <p:cNvGrpSpPr/>
          <p:nvPr/>
        </p:nvGrpSpPr>
        <p:grpSpPr>
          <a:xfrm>
            <a:off x="5924550" y="1958769"/>
            <a:ext cx="5787381" cy="3630263"/>
            <a:chOff x="5924550" y="1958769"/>
            <a:chExt cx="5787381" cy="36302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39F029D-F681-8B44-A583-E683B0F0C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88050" y="1958769"/>
              <a:ext cx="5723881" cy="315595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0841C6E-DC5F-AE26-52D2-625781288E84}"/>
                </a:ext>
              </a:extLst>
            </p:cNvPr>
            <p:cNvSpPr txBox="1"/>
            <p:nvPr/>
          </p:nvSpPr>
          <p:spPr>
            <a:xfrm>
              <a:off x="5924550" y="5219700"/>
              <a:ext cx="5429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Source: Haye S, Jacobson M, Joyce G, </a:t>
              </a:r>
              <a:r>
                <a:rPr lang="en-US" sz="900" dirty="0" err="1"/>
                <a:t>Zissimopolous</a:t>
              </a:r>
              <a:r>
                <a:rPr lang="en-US" sz="900" dirty="0"/>
                <a:t> JM. After Risk-Adjustment Change, Dementia Diagnoses Increased In Medicare Advantage Relative To Traditional Medicare. Health Affairs. January 2025.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3F895899-506D-CF5C-58F7-B3488B796B02}"/>
              </a:ext>
            </a:extLst>
          </p:cNvPr>
          <p:cNvSpPr/>
          <p:nvPr/>
        </p:nvSpPr>
        <p:spPr>
          <a:xfrm>
            <a:off x="5924550" y="1524000"/>
            <a:ext cx="5912264" cy="4065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Aim 1: Investigate the impact of expanded plan payments for AD/ADRD on </a:t>
            </a:r>
            <a:r>
              <a:rPr lang="en-US" b="1" u="sng" dirty="0"/>
              <a:t>enrollment</a:t>
            </a:r>
            <a:r>
              <a:rPr lang="en-US" b="1" dirty="0"/>
              <a:t> in MA among individuals with existing AD/ADRD. </a:t>
            </a:r>
          </a:p>
          <a:p>
            <a:r>
              <a:rPr lang="en-US" i="1" dirty="0"/>
              <a:t>Plan attractiveness.</a:t>
            </a:r>
          </a:p>
          <a:p>
            <a:endParaRPr lang="en-US" b="1" dirty="0"/>
          </a:p>
          <a:p>
            <a:r>
              <a:rPr lang="en-US" b="1" dirty="0"/>
              <a:t>Aim 2: Investigate the impact of expanded plan payments for AD/ADRD on </a:t>
            </a:r>
            <a:r>
              <a:rPr lang="en-US" b="1" u="sng" dirty="0"/>
              <a:t>provider network inclusion</a:t>
            </a:r>
            <a:r>
              <a:rPr lang="en-US" b="1" dirty="0"/>
              <a:t> of AD/ADRD specialists. </a:t>
            </a:r>
          </a:p>
          <a:p>
            <a:r>
              <a:rPr lang="en-US" i="1" dirty="0"/>
              <a:t>Plan provider network design.</a:t>
            </a:r>
            <a:endParaRPr lang="en-US" dirty="0"/>
          </a:p>
          <a:p>
            <a:endParaRPr lang="en-US" b="1" dirty="0"/>
          </a:p>
          <a:p>
            <a:r>
              <a:rPr lang="en-US" b="1" dirty="0"/>
              <a:t>Aim 3: Investigate the impact of expanded plan payments for AD/ADRD on </a:t>
            </a:r>
            <a:r>
              <a:rPr lang="en-US" b="1" u="sng" dirty="0"/>
              <a:t>utilization</a:t>
            </a:r>
            <a:r>
              <a:rPr lang="en-US" b="1" dirty="0"/>
              <a:t> of AD/ADRD services. </a:t>
            </a:r>
          </a:p>
          <a:p>
            <a:r>
              <a:rPr lang="en-US" i="1" dirty="0"/>
              <a:t>Access to services.</a:t>
            </a:r>
          </a:p>
        </p:txBody>
      </p:sp>
    </p:spTree>
    <p:extLst>
      <p:ext uri="{BB962C8B-B14F-4D97-AF65-F5344CB8AC3E}">
        <p14:creationId xmlns:p14="http://schemas.microsoft.com/office/powerpoint/2010/main" val="320038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F7A54-2CCC-5989-F3DD-8A3C30066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2BB65-C4AC-7250-6C01-89AFDA13C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376"/>
            <a:ext cx="10515600" cy="769838"/>
          </a:xfrm>
        </p:spPr>
        <p:txBody>
          <a:bodyPr>
            <a:noAutofit/>
          </a:bodyPr>
          <a:lstStyle/>
          <a:p>
            <a:r>
              <a:rPr lang="en-US" sz="2000" dirty="0"/>
              <a:t>The Impact of Increasing Payments to Insurers for Covering Individuals with AD/ADRD on Enrollment, Access, and Use in Medicare Advantage</a:t>
            </a:r>
            <a:br>
              <a:rPr lang="en-US" sz="2000" dirty="0"/>
            </a:br>
            <a:r>
              <a:rPr lang="en-US" sz="1200" dirty="0"/>
              <a:t>Mark K. Meiselbach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84239-4FF9-EDEE-5D3F-9DDCB89E8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441450"/>
            <a:ext cx="11061700" cy="4692649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300" dirty="0"/>
              <a:t>Using 2016-2023 Medicare enrollment and claims data and three distinct difference-in-differences approaches, this project: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3300" b="1" dirty="0"/>
              <a:t>Aim 1: Investigate the impact of expanded plan payments for AD/ADRD on </a:t>
            </a:r>
            <a:r>
              <a:rPr lang="en-US" sz="3300" b="1" u="sng" dirty="0"/>
              <a:t>enrollment</a:t>
            </a:r>
            <a:r>
              <a:rPr lang="en-US" sz="3300" b="1" dirty="0"/>
              <a:t> in MA among individuals with existing AD/ADRD.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300" u="sng" dirty="0"/>
              <a:t>Empirical strategy</a:t>
            </a:r>
            <a:r>
              <a:rPr lang="en-US" sz="3300" dirty="0"/>
              <a:t>: compare enrollment in MA among individuals who already had an AD/ADRD diagnosis prior to the policy change to individuals who did not have an AD/ADRD diagnosis before and after the 2020 risk-adjustment change.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3300" b="1" dirty="0"/>
              <a:t>Aim 2: Investigate the impact of expanded plan payments for AD/ADRD on </a:t>
            </a:r>
            <a:r>
              <a:rPr lang="en-US" sz="3300" b="1" u="sng" dirty="0"/>
              <a:t>provider network inclusion</a:t>
            </a:r>
            <a:r>
              <a:rPr lang="en-US" sz="3300" b="1" dirty="0"/>
              <a:t> of AD/ADRD specialists.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300" u="sng" dirty="0"/>
              <a:t>Empirical strategy</a:t>
            </a:r>
            <a:r>
              <a:rPr lang="en-US" sz="3300" dirty="0"/>
              <a:t>: compare the MA network inclusion rate of AD/ADRD specialists to the inclusion rate of non-AD/ADRD specialists before and after 2020</a:t>
            </a:r>
            <a:r>
              <a:rPr lang="en-US" sz="3300" i="1" dirty="0"/>
              <a:t>.</a:t>
            </a:r>
            <a:endParaRPr lang="en-US" sz="33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3300" b="1" dirty="0"/>
              <a:t>Aim 3: Investigate the impact of expanded plan payments for AD/ADRD on </a:t>
            </a:r>
            <a:r>
              <a:rPr lang="en-US" sz="3300" b="1" u="sng" dirty="0"/>
              <a:t>utilization</a:t>
            </a:r>
            <a:r>
              <a:rPr lang="en-US" sz="3300" b="1" dirty="0"/>
              <a:t> of AD/ADRD services.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300" u="sng" dirty="0"/>
              <a:t>Empirical strategy</a:t>
            </a:r>
            <a:r>
              <a:rPr lang="en-US" sz="3300" dirty="0"/>
              <a:t>: compare the number</a:t>
            </a:r>
            <a:r>
              <a:rPr lang="en-US" sz="3300" b="1" dirty="0"/>
              <a:t> </a:t>
            </a:r>
            <a:r>
              <a:rPr lang="en-US" sz="3300" dirty="0"/>
              <a:t>AD/ADRD office, outpatient, and home health visits among individuals with previously diagnosed AD/ADRD in MA vs. traditional Medicare before and after 2020. </a:t>
            </a:r>
          </a:p>
        </p:txBody>
      </p:sp>
    </p:spTree>
    <p:extLst>
      <p:ext uri="{BB962C8B-B14F-4D97-AF65-F5344CB8AC3E}">
        <p14:creationId xmlns:p14="http://schemas.microsoft.com/office/powerpoint/2010/main" val="310870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FE88F-3256-F07B-817A-AE18CAC47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83BB1-D267-F518-49B4-26244575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376"/>
            <a:ext cx="10515600" cy="769838"/>
          </a:xfrm>
        </p:spPr>
        <p:txBody>
          <a:bodyPr>
            <a:noAutofit/>
          </a:bodyPr>
          <a:lstStyle/>
          <a:p>
            <a:r>
              <a:rPr lang="en-US" sz="2000" dirty="0"/>
              <a:t>The Impact of Increasing Payments to Insurers for Covering Individuals with AD/ADRD on Enrollment, Access, and Use in Medicare Advantage</a:t>
            </a:r>
            <a:br>
              <a:rPr lang="en-US" sz="2000" dirty="0"/>
            </a:br>
            <a:r>
              <a:rPr lang="en-US" sz="1200" dirty="0"/>
              <a:t>Mark K. Meiselbach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B4FCF-351A-6BE0-3AC9-0B7DB0E4B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441451"/>
            <a:ext cx="5257800" cy="45080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First, important to understand the first stage impact on risk scores and profitability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MA risk scores updated over time across blends of HCC risk-adjustment version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How did the v24 update to reintroduce dementia diagnoses to risk-adjustment impact the average risk score and profitability?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Using fixed 2018 population of beneficiaries with traditional Medicare, estimated risk scores across versions for people with AD/ADRD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0" indent="0">
              <a:buNone/>
            </a:pPr>
            <a:endParaRPr lang="en-US" sz="2200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66EDAF7-62EE-80FD-B53D-88789E38BB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133821"/>
              </p:ext>
            </p:extLst>
          </p:nvPr>
        </p:nvGraphicFramePr>
        <p:xfrm>
          <a:off x="5549900" y="2651760"/>
          <a:ext cx="6118434" cy="1554480"/>
        </p:xfrm>
        <a:graphic>
          <a:graphicData uri="http://schemas.openxmlformats.org/drawingml/2006/table">
            <a:tbl>
              <a:tblPr firstRow="1" bandRow="1"/>
              <a:tblGrid>
                <a:gridCol w="679826">
                  <a:extLst>
                    <a:ext uri="{9D8B030D-6E8A-4147-A177-3AD203B41FA5}">
                      <a16:colId xmlns:a16="http://schemas.microsoft.com/office/drawing/2014/main" val="1462137000"/>
                    </a:ext>
                  </a:extLst>
                </a:gridCol>
                <a:gridCol w="679826">
                  <a:extLst>
                    <a:ext uri="{9D8B030D-6E8A-4147-A177-3AD203B41FA5}">
                      <a16:colId xmlns:a16="http://schemas.microsoft.com/office/drawing/2014/main" val="3291917193"/>
                    </a:ext>
                  </a:extLst>
                </a:gridCol>
                <a:gridCol w="679826">
                  <a:extLst>
                    <a:ext uri="{9D8B030D-6E8A-4147-A177-3AD203B41FA5}">
                      <a16:colId xmlns:a16="http://schemas.microsoft.com/office/drawing/2014/main" val="1884556173"/>
                    </a:ext>
                  </a:extLst>
                </a:gridCol>
                <a:gridCol w="679826">
                  <a:extLst>
                    <a:ext uri="{9D8B030D-6E8A-4147-A177-3AD203B41FA5}">
                      <a16:colId xmlns:a16="http://schemas.microsoft.com/office/drawing/2014/main" val="1893629289"/>
                    </a:ext>
                  </a:extLst>
                </a:gridCol>
                <a:gridCol w="679826">
                  <a:extLst>
                    <a:ext uri="{9D8B030D-6E8A-4147-A177-3AD203B41FA5}">
                      <a16:colId xmlns:a16="http://schemas.microsoft.com/office/drawing/2014/main" val="269118135"/>
                    </a:ext>
                  </a:extLst>
                </a:gridCol>
                <a:gridCol w="679826">
                  <a:extLst>
                    <a:ext uri="{9D8B030D-6E8A-4147-A177-3AD203B41FA5}">
                      <a16:colId xmlns:a16="http://schemas.microsoft.com/office/drawing/2014/main" val="958314450"/>
                    </a:ext>
                  </a:extLst>
                </a:gridCol>
                <a:gridCol w="679826">
                  <a:extLst>
                    <a:ext uri="{9D8B030D-6E8A-4147-A177-3AD203B41FA5}">
                      <a16:colId xmlns:a16="http://schemas.microsoft.com/office/drawing/2014/main" val="2203469972"/>
                    </a:ext>
                  </a:extLst>
                </a:gridCol>
                <a:gridCol w="679826">
                  <a:extLst>
                    <a:ext uri="{9D8B030D-6E8A-4147-A177-3AD203B41FA5}">
                      <a16:colId xmlns:a16="http://schemas.microsoft.com/office/drawing/2014/main" val="2237236152"/>
                    </a:ext>
                  </a:extLst>
                </a:gridCol>
                <a:gridCol w="679826">
                  <a:extLst>
                    <a:ext uri="{9D8B030D-6E8A-4147-A177-3AD203B41FA5}">
                      <a16:colId xmlns:a16="http://schemas.microsoft.com/office/drawing/2014/main" val="2560442058"/>
                    </a:ext>
                  </a:extLst>
                </a:gridCol>
              </a:tblGrid>
              <a:tr h="1843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Version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73126"/>
                  </a:ext>
                </a:extLst>
              </a:tr>
              <a:tr h="1843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V22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907102"/>
                  </a:ext>
                </a:extLst>
              </a:tr>
              <a:tr h="1843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V23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731628"/>
                  </a:ext>
                </a:extLst>
              </a:tr>
              <a:tr h="1843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V24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5286234"/>
                  </a:ext>
                </a:extLst>
              </a:tr>
              <a:tr h="1843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V28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826895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D0704A9E-ECC1-C506-94CE-89C926E4D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883" y="1856095"/>
            <a:ext cx="6497266" cy="441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9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4F40F-E880-720E-73D1-22011A0F6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854E7-6EB2-0670-30D1-D6CC50CB2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376"/>
            <a:ext cx="10515600" cy="769838"/>
          </a:xfrm>
        </p:spPr>
        <p:txBody>
          <a:bodyPr>
            <a:noAutofit/>
          </a:bodyPr>
          <a:lstStyle/>
          <a:p>
            <a:r>
              <a:rPr lang="en-US" sz="2000" dirty="0"/>
              <a:t>The Impact of Increasing Payments to Insurers for Covering Individuals with AD/ADRD on Enrollment, Access, and Use in Medicare Advantage</a:t>
            </a:r>
            <a:br>
              <a:rPr lang="en-US" sz="2000" dirty="0"/>
            </a:br>
            <a:r>
              <a:rPr lang="en-US" sz="1200" dirty="0"/>
              <a:t>Mark K. Meiselbach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86E62-97C7-340E-9A1A-352A2F01D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441451"/>
            <a:ext cx="5257800" cy="45080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Then, estimate “profitability” comparing observed costs in 2019 to county benchmarks with 5% quality bonus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Increases in risk scores incorporating HCC v24 led to large increase in potential profitability of beneficiaries with ADRD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HCC v28 reverses this changes, leading to lower potential profitability even compared to pre-v24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8D1662-FD38-E1A8-BD69-1E1F32CC9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900" y="1441451"/>
            <a:ext cx="6185662" cy="48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90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31E0D-2408-6301-B195-D92DD6917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E0482-F4FE-44FE-7733-453BB7123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376"/>
            <a:ext cx="10515600" cy="769838"/>
          </a:xfrm>
        </p:spPr>
        <p:txBody>
          <a:bodyPr>
            <a:noAutofit/>
          </a:bodyPr>
          <a:lstStyle/>
          <a:p>
            <a:r>
              <a:rPr lang="en-US" sz="2000" dirty="0"/>
              <a:t>The Impact of Increasing Payments to Insurers for Covering Individuals with AD/ADRD on Enrollment, Access, and Use in Medicare Advantage</a:t>
            </a:r>
            <a:br>
              <a:rPr lang="en-US" sz="2000" dirty="0"/>
            </a:br>
            <a:r>
              <a:rPr lang="en-US" sz="1200" dirty="0"/>
              <a:t>Mark K. Meiselbach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E1B5A-12E6-FBB5-A270-ADCBD7009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441451"/>
            <a:ext cx="4035351" cy="450808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1" i="1" dirty="0"/>
              <a:t>Aim 1: Investigate the impact of expanded plan payments for AD/ADRD on enrollment in MA among individuals with existing AD/ADRD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Identified 30 cohorts of people with a specific CCW chronic condition in 2016 and tracked enrollment in MA from 2016 – 2023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But, beneficiaries with AD/ADRD are older, on average, even compared with other chronic condition groups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No evidence of increased enrollment post-2020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11351B-B02C-AC3E-11FE-67C63DF2C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451" y="1159629"/>
            <a:ext cx="7745392" cy="507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41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A29CA-ACAE-1984-25AC-55577BA2C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F60B9-E271-C065-971F-D6AC34E57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376"/>
            <a:ext cx="10515600" cy="769838"/>
          </a:xfrm>
        </p:spPr>
        <p:txBody>
          <a:bodyPr>
            <a:noAutofit/>
          </a:bodyPr>
          <a:lstStyle/>
          <a:p>
            <a:r>
              <a:rPr lang="en-US" sz="2000" dirty="0"/>
              <a:t>The Impact of Increasing Payments to Insurers for Covering Individuals with AD/ADRD on Enrollment, Access, and Use in Medicare Advantage</a:t>
            </a:r>
            <a:br>
              <a:rPr lang="en-US" sz="2000" dirty="0"/>
            </a:br>
            <a:r>
              <a:rPr lang="en-US" sz="1200" dirty="0"/>
              <a:t>Mark K. Meiselbach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08797-AF14-4669-48E6-DE87E50B9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441451"/>
            <a:ext cx="11239500" cy="45080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1" i="1" dirty="0"/>
              <a:t>Aim 2: Investigate the impact of expanded plan payments for AD/ADRD on provider network inclusion of AD/ADRD specialists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Defining an “AD/ADRD” specialist: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Starting with all providers with at least 20 traditional Medicare patients in 2016 (N=563,728 NPIs)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Examine distribution of the percentage of their patients that have an AD/ADRD diagnosis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Identify providers ≥75</a:t>
            </a:r>
            <a:r>
              <a:rPr lang="en-US" sz="2000" baseline="30000" dirty="0"/>
              <a:t>th</a:t>
            </a:r>
            <a:r>
              <a:rPr lang="en-US" sz="2000" dirty="0"/>
              <a:t> percentile as specialists and ≤25</a:t>
            </a:r>
            <a:r>
              <a:rPr lang="en-US" sz="2000" baseline="30000" dirty="0"/>
              <a:t>th</a:t>
            </a:r>
            <a:r>
              <a:rPr lang="en-US" sz="2000" dirty="0"/>
              <a:t> percentile as non-specialists (from NPPES)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Compare distribution of provider specialties to give intuition around empirical definition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Then, track network inclusion over time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13297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255DB-521D-462D-56EC-2D904A19F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BA46A-EBA4-168F-A0CE-50CA48800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376"/>
            <a:ext cx="10515600" cy="769838"/>
          </a:xfrm>
        </p:spPr>
        <p:txBody>
          <a:bodyPr>
            <a:noAutofit/>
          </a:bodyPr>
          <a:lstStyle/>
          <a:p>
            <a:r>
              <a:rPr lang="en-US" sz="2000" dirty="0"/>
              <a:t>The Impact of Increasing Payments to Insurers for Covering Individuals with AD/ADRD on Enrollment, Access, and Use in Medicare Advantage</a:t>
            </a:r>
            <a:br>
              <a:rPr lang="en-US" sz="2000" dirty="0"/>
            </a:br>
            <a:r>
              <a:rPr lang="en-US" sz="1200" dirty="0"/>
              <a:t>Mark K. Meiselbach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021FA7-9672-014D-671E-945AC9996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467" y="1315173"/>
            <a:ext cx="8626948" cy="489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57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F197A-B63D-0E3E-2013-306BB9EC0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1AE1D-6347-C72B-897E-FF9160A8B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376"/>
            <a:ext cx="10515600" cy="769838"/>
          </a:xfrm>
        </p:spPr>
        <p:txBody>
          <a:bodyPr>
            <a:noAutofit/>
          </a:bodyPr>
          <a:lstStyle/>
          <a:p>
            <a:r>
              <a:rPr lang="en-US" sz="2000" dirty="0"/>
              <a:t>The Impact of Increasing Payments to Insurers for Covering Individuals with AD/ADRD on Enrollment, Access, and Use in Medicare Advantage</a:t>
            </a:r>
            <a:br>
              <a:rPr lang="en-US" sz="2000" dirty="0"/>
            </a:br>
            <a:r>
              <a:rPr lang="en-US" sz="1200" dirty="0"/>
              <a:t>Mark K. Meiselbach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0BB133-A63D-0BF2-408A-67C342AD1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107" y="1153970"/>
            <a:ext cx="8281964" cy="505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2417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B5337E57BD9147BBD049B6515E166D" ma:contentTypeVersion="12" ma:contentTypeDescription="Create a new document." ma:contentTypeScope="" ma:versionID="2cf54fb95b28495fd0ae26c4ac9952cc">
  <xsd:schema xmlns:xsd="http://www.w3.org/2001/XMLSchema" xmlns:xs="http://www.w3.org/2001/XMLSchema" xmlns:p="http://schemas.microsoft.com/office/2006/metadata/properties" xmlns:ns2="bccf8c8f-9e19-4ec7-b07d-e6c009d26725" xmlns:ns3="432a9dc5-e45c-4d1f-bdf6-6282b21350f8" targetNamespace="http://schemas.microsoft.com/office/2006/metadata/properties" ma:root="true" ma:fieldsID="bf76f06520fd2fcef3fdbe33215f13fe" ns2:_="" ns3:_="">
    <xsd:import namespace="bccf8c8f-9e19-4ec7-b07d-e6c009d26725"/>
    <xsd:import namespace="432a9dc5-e45c-4d1f-bdf6-6282b21350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cf8c8f-9e19-4ec7-b07d-e6c009d267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8cdae13-a1e9-4274-82f2-d193c12fbf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2a9dc5-e45c-4d1f-bdf6-6282b21350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a731a9-1475-4f2c-aa6b-498a34ac3b49}" ma:internalName="TaxCatchAll" ma:showField="CatchAllData" ma:web="432a9dc5-e45c-4d1f-bdf6-6282b21350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2a9dc5-e45c-4d1f-bdf6-6282b21350f8" xsi:nil="true"/>
    <lcf76f155ced4ddcb4097134ff3c332f xmlns="bccf8c8f-9e19-4ec7-b07d-e6c009d2672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F5474E-2830-435F-9D31-C5CF364F83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cf8c8f-9e19-4ec7-b07d-e6c009d26725"/>
    <ds:schemaRef ds:uri="432a9dc5-e45c-4d1f-bdf6-6282b21350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43F11C-F39B-4D5C-81E6-7D045A69DC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B487C7-C9AB-43D5-B6A7-3CF27994EDC7}">
  <ds:schemaRefs>
    <ds:schemaRef ds:uri="http://schemas.microsoft.com/office/2006/metadata/properties"/>
    <ds:schemaRef ds:uri="http://schemas.microsoft.com/office/infopath/2007/PartnerControls"/>
    <ds:schemaRef ds:uri="432a9dc5-e45c-4d1f-bdf6-6282b21350f8"/>
    <ds:schemaRef ds:uri="bccf8c8f-9e19-4ec7-b07d-e6c009d2672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</TotalTime>
  <Words>1282</Words>
  <Application>Microsoft Office PowerPoint</Application>
  <PresentationFormat>Widescreen</PresentationFormat>
  <Paragraphs>127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Times New Roman</vt:lpstr>
      <vt:lpstr>Wingdings</vt:lpstr>
      <vt:lpstr>Custom Design</vt:lpstr>
      <vt:lpstr>The Impact of Increasing Payments to Insurers for Covering Individuals with AD/ADRD on Enrollment, Access, and Use in Medicare Advantage Mark K. Meiselbach</vt:lpstr>
      <vt:lpstr>The Impact of Increasing Payments to Insurers for Covering Individuals with AD/ADRD on Enrollment, Access, and Use in Medicare Advantage Mark K. Meiselbach</vt:lpstr>
      <vt:lpstr>The Impact of Increasing Payments to Insurers for Covering Individuals with AD/ADRD on Enrollment, Access, and Use in Medicare Advantage Mark K. Meiselbach</vt:lpstr>
      <vt:lpstr>The Impact of Increasing Payments to Insurers for Covering Individuals with AD/ADRD on Enrollment, Access, and Use in Medicare Advantage Mark K. Meiselbach</vt:lpstr>
      <vt:lpstr>The Impact of Increasing Payments to Insurers for Covering Individuals with AD/ADRD on Enrollment, Access, and Use in Medicare Advantage Mark K. Meiselbach</vt:lpstr>
      <vt:lpstr>The Impact of Increasing Payments to Insurers for Covering Individuals with AD/ADRD on Enrollment, Access, and Use in Medicare Advantage Mark K. Meiselbach</vt:lpstr>
      <vt:lpstr>The Impact of Increasing Payments to Insurers for Covering Individuals with AD/ADRD on Enrollment, Access, and Use in Medicare Advantage Mark K. Meiselbach</vt:lpstr>
      <vt:lpstr>The Impact of Increasing Payments to Insurers for Covering Individuals with AD/ADRD on Enrollment, Access, and Use in Medicare Advantage Mark K. Meiselbach</vt:lpstr>
      <vt:lpstr>The Impact of Increasing Payments to Insurers for Covering Individuals with AD/ADRD on Enrollment, Access, and Use in Medicare Advantage Mark K. Meiselbach</vt:lpstr>
      <vt:lpstr>The Impact of Increasing Payments to Insurers for Covering Individuals with AD/ADRD on Enrollment, Access, and Use in Medicare Advantage Mark K. Meiselbach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Cheryl Fox Gnagey</dc:creator>
  <cp:lastModifiedBy>Meiselbach, Mark</cp:lastModifiedBy>
  <cp:revision>3</cp:revision>
  <dcterms:created xsi:type="dcterms:W3CDTF">2025-02-20T16:48:11Z</dcterms:created>
  <dcterms:modified xsi:type="dcterms:W3CDTF">2025-10-28T22:15:52Z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0x01010074B5337E57BD9147BBD049B6515E166D</vt:lpwstr>
  </property>
  <property fmtid="{D5CDD505-2E9C-101B-9397-08002B2CF9AE}" pid="3" name="MediaServiceImageTags">
    <vt:lpwstr/>
  </property>
</Properties>
</file>