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1"/>
  </p:sldMasterIdLst>
  <p:sldIdLst>
    <p:sldId id="256" r:id="rId2"/>
    <p:sldId id="267" r:id="rId3"/>
    <p:sldId id="273" r:id="rId4"/>
    <p:sldId id="271" r:id="rId5"/>
    <p:sldId id="260" r:id="rId6"/>
    <p:sldId id="270" r:id="rId7"/>
    <p:sldId id="269" r:id="rId8"/>
    <p:sldId id="276" r:id="rId9"/>
    <p:sldId id="266" r:id="rId10"/>
    <p:sldId id="258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04"/>
  </p:normalViewPr>
  <p:slideViewPr>
    <p:cSldViewPr snapToGrid="0">
      <p:cViewPr varScale="1">
        <p:scale>
          <a:sx n="59" d="100"/>
          <a:sy n="59" d="100"/>
        </p:scale>
        <p:origin x="10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40650C-8F60-9BBC-8A63-F49D6A9C5A0A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57BD6B-1333-ACC3-5946-991BE3B982F9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4B2009-43B4-1DF7-C097-2BCE996A7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0C875D-7A3B-E180-4810-AC29A3C00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27535F-4BC7-F751-23FB-F38958A923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494" y="5834206"/>
            <a:ext cx="4594213" cy="5236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32EBF6-4563-BFD3-6B7E-7C694907A3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6494" y="723396"/>
            <a:ext cx="6639558" cy="58214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7B6238-9D98-BFFD-E18C-04498C23BC1F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06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9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4A8F-3EFB-9D3D-EAF0-28E5D8142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495"/>
            <a:ext cx="5424814" cy="4253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5406D9C9-812B-3906-E5E9-261814AD68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726476" y="1592494"/>
            <a:ext cx="4863357" cy="42535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906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B661-7186-EAC6-5800-F9550AAA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DD1DC-F057-7554-5C3E-76A32BC22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0ACDB-10A4-2686-ED76-DACC2D3C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5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DD2C66-0A15-8CA7-7DE7-031A636DEA4F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EBFD2B-EC40-5EF5-C727-A23D9CE6E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5697D4C-8786-9C82-F18C-86FDA5A72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0B89DA-C236-C2B0-71D8-D018AE7DF791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46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0FE-2920-632A-C337-8C28CA13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446B-E5EC-1E9B-71CB-7C56FCF71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37C27-EBC2-7EB1-6471-553532500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1D9F-1491-EDED-CCA7-61D2ED3A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2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ACF-367E-B603-D54F-DB208D53C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BFD8B-9C54-4417-D989-B484E5507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F4019-4371-AE8F-1D4C-5E0BAC49B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669D8-95E5-4B52-B5B1-DDB3B2A7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D9657-3ED8-B08B-3FA9-AE94CE6DA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B8A21-EA24-89A3-3DC3-BB8911E1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8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92A6AE-2DFD-9EDC-B604-A93173E61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1516104"/>
            <a:ext cx="6172200" cy="43528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4FD9A-E59E-CE7F-13A2-837108413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5136" y="1516104"/>
            <a:ext cx="3932237" cy="435288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6AB59-F820-A2EB-79BA-FBA44844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5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9D57-EAA2-F2C3-1F9E-CDCA6BC2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EBFA2-B9F7-7BA1-21FA-DEA8E22A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BD61D-8A23-3318-AA72-C9CD7A818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B65400-B0B3-85D5-F0DE-59F6A7F811B5}"/>
              </a:ext>
            </a:extLst>
          </p:cNvPr>
          <p:cNvSpPr/>
          <p:nvPr userDrawn="1"/>
        </p:nvSpPr>
        <p:spPr>
          <a:xfrm>
            <a:off x="0" y="0"/>
            <a:ext cx="12192000" cy="1223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55B236-EE7D-710D-0C9D-FA6CFC81E0FE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B9FEDC-80EF-4167-A9C6-9626E2DC70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494" y="5834206"/>
            <a:ext cx="4594213" cy="5236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B1A305B-D498-9683-EB01-E582D7F9DE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6494" y="723396"/>
            <a:ext cx="6639558" cy="58214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91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92F6-C309-E186-71C2-6DD705108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553" y="6236161"/>
            <a:ext cx="891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5AD6C0-22BB-9A58-741F-EE76946E2B42}"/>
              </a:ext>
            </a:extLst>
          </p:cNvPr>
          <p:cNvSpPr/>
          <p:nvPr userDrawn="1"/>
        </p:nvSpPr>
        <p:spPr>
          <a:xfrm>
            <a:off x="0" y="0"/>
            <a:ext cx="12192000" cy="1075765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9319F6-DE81-4524-A403-8F43BDCCB319}"/>
              </a:ext>
            </a:extLst>
          </p:cNvPr>
          <p:cNvCxnSpPr>
            <a:cxnSpLocks/>
          </p:cNvCxnSpPr>
          <p:nvPr userDrawn="1"/>
        </p:nvCxnSpPr>
        <p:spPr>
          <a:xfrm>
            <a:off x="0" y="1075765"/>
            <a:ext cx="12192000" cy="0"/>
          </a:xfrm>
          <a:prstGeom prst="line">
            <a:avLst/>
          </a:prstGeom>
          <a:ln w="698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ue text on a white background&#10;&#10;AI-generated content may be incorrect.">
            <a:extLst>
              <a:ext uri="{FF2B5EF4-FFF2-40B4-BE49-F238E27FC236}">
                <a16:creationId xmlns:a16="http://schemas.microsoft.com/office/drawing/2014/main" id="{D89EE0E8-43A9-864C-BAC6-56D391BCD8C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631" y="6206650"/>
            <a:ext cx="3861604" cy="4442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81A8C9-6F00-0890-1587-44E440B78B24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6182" y="6236161"/>
            <a:ext cx="3031733" cy="34552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E3435C-CBEF-CDB0-E8D1-06BB6312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8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D168-60D5-21F4-A69F-E6F64E839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3169"/>
            <a:ext cx="10515600" cy="4346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79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83" r:id="rId3"/>
    <p:sldLayoutId id="2147483675" r:id="rId4"/>
    <p:sldLayoutId id="2147483676" r:id="rId5"/>
    <p:sldLayoutId id="2147483680" r:id="rId6"/>
    <p:sldLayoutId id="2147483677" r:id="rId7"/>
    <p:sldLayoutId id="2147483678" r:id="rId8"/>
    <p:sldLayoutId id="2147483649" r:id="rId9"/>
    <p:sldLayoutId id="2147483669" r:id="rId10"/>
    <p:sldLayoutId id="2147483652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DRD@NBER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11962D-78F6-FEF7-2E77-AC4560E70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7429" y="2205760"/>
            <a:ext cx="11117142" cy="3635363"/>
          </a:xfrm>
        </p:spPr>
        <p:txBody>
          <a:bodyPr>
            <a:noAutofit/>
          </a:bodyPr>
          <a:lstStyle/>
          <a:p>
            <a:endParaRPr lang="en-US" b="1" i="0" u="none" strike="noStrike" dirty="0">
              <a:effectLst/>
              <a:latin typeface="Aptos" panose="020B0004020202020204" pitchFamily="34" charset="0"/>
            </a:endParaRPr>
          </a:p>
          <a:p>
            <a:endParaRPr lang="en-US" b="1" dirty="0">
              <a:latin typeface="Aptos" panose="020B0004020202020204" pitchFamily="34" charset="0"/>
            </a:endParaRPr>
          </a:p>
          <a:p>
            <a:r>
              <a:rPr lang="en-US" b="1" i="0" u="none" strike="noStrike" dirty="0">
                <a:effectLst/>
                <a:latin typeface="Aptos" panose="020B0004020202020204" pitchFamily="34" charset="0"/>
              </a:rPr>
              <a:t>Coordinating Center on the Economics of Alzheimer’s Disease and Alzheimer’s Disease-Related Dementias: Prevention, Treatment, and Care (U54 AG090094)</a:t>
            </a:r>
            <a:endParaRPr lang="en-US" b="0" i="0" u="none" strike="noStrike" dirty="0">
              <a:effectLst/>
              <a:latin typeface="Aptos" panose="020B0004020202020204" pitchFamily="34" charset="0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mo"/>
              </a:rPr>
              <a:t>F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rimo"/>
              </a:rPr>
              <a:t>unded by NIA</a:t>
            </a:r>
            <a:r>
              <a:rPr lang="en-US" sz="2000" dirty="0">
                <a:solidFill>
                  <a:srgbClr val="000000"/>
                </a:solidFill>
                <a:latin typeface="Arimo"/>
              </a:rPr>
              <a:t>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rimo"/>
              </a:rPr>
              <a:t>as part of its Consortium for Economic Research on AD/ADRD</a:t>
            </a:r>
          </a:p>
          <a:p>
            <a:pPr algn="ctr"/>
            <a:endParaRPr lang="en-US" sz="2000" dirty="0">
              <a:solidFill>
                <a:srgbClr val="000000"/>
              </a:solidFill>
              <a:latin typeface="Arimo"/>
            </a:endParaRPr>
          </a:p>
          <a:p>
            <a:pPr algn="ctr"/>
            <a:r>
              <a:rPr lang="en-US" b="1" dirty="0">
                <a:solidFill>
                  <a:srgbClr val="0070C0"/>
                </a:solidFill>
                <a:latin typeface="Arimo"/>
              </a:rPr>
              <a:t>Fall Meeting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Arimo"/>
              </a:rPr>
              <a:t>October 30, 2025</a:t>
            </a:r>
          </a:p>
          <a:p>
            <a:pPr algn="ctr"/>
            <a:endParaRPr lang="en-US" sz="2000" dirty="0">
              <a:solidFill>
                <a:srgbClr val="000000"/>
              </a:solidFill>
              <a:latin typeface="Arimo"/>
            </a:endParaRPr>
          </a:p>
        </p:txBody>
      </p:sp>
      <p:pic>
        <p:nvPicPr>
          <p:cNvPr id="4" name="Picture 3" descr="A group of leaves and flowers&#10;&#10;AI-generated content may be incorrect.">
            <a:extLst>
              <a:ext uri="{FF2B5EF4-FFF2-40B4-BE49-F238E27FC236}">
                <a16:creationId xmlns:a16="http://schemas.microsoft.com/office/drawing/2014/main" id="{975C151B-1A75-C341-0F4C-1E35B978F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6343" y="5505842"/>
            <a:ext cx="4789714" cy="105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9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52C6-316D-0A2E-CD53-838BBDD75A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Progress Report on READ Studies	 </a:t>
            </a:r>
          </a:p>
        </p:txBody>
      </p:sp>
    </p:spTree>
    <p:extLst>
      <p:ext uri="{BB962C8B-B14F-4D97-AF65-F5344CB8AC3E}">
        <p14:creationId xmlns:p14="http://schemas.microsoft.com/office/powerpoint/2010/main" val="181157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7D96A-D57A-5ACF-169D-F31A1C9BC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02066-63A1-3F2D-5108-5643A9E62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10020620" cy="1224239"/>
          </a:xfrm>
        </p:spPr>
        <p:txBody>
          <a:bodyPr>
            <a:normAutofit fontScale="90000"/>
          </a:bodyPr>
          <a:lstStyle/>
          <a:p>
            <a:r>
              <a:rPr lang="en-US" dirty="0"/>
              <a:t>Progress Report on EC-READ Studies	 </a:t>
            </a:r>
          </a:p>
        </p:txBody>
      </p:sp>
    </p:spTree>
    <p:extLst>
      <p:ext uri="{BB962C8B-B14F-4D97-AF65-F5344CB8AC3E}">
        <p14:creationId xmlns:p14="http://schemas.microsoft.com/office/powerpoint/2010/main" val="879427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FAC29-CA7C-ED36-5B43-3CF599E62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FA0E1-298B-D9E6-2411-988E31DD3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10020620" cy="1224239"/>
          </a:xfrm>
        </p:spPr>
        <p:txBody>
          <a:bodyPr>
            <a:normAutofit/>
          </a:bodyPr>
          <a:lstStyle/>
          <a:p>
            <a:r>
              <a:rPr lang="en-US"/>
              <a:t>KEYNOTE ADDRESS: RHODA AU</a:t>
            </a:r>
            <a:r>
              <a:rPr lang="en-US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14898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65C-1422-0463-A78B-AA0B15662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Announcements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0A999-72C0-D48F-E071-DC2AD0EA0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86"/>
            <a:ext cx="10515600" cy="4346369"/>
          </a:xfrm>
        </p:spPr>
        <p:txBody>
          <a:bodyPr>
            <a:normAutofit/>
          </a:bodyPr>
          <a:lstStyle/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Meeting is being recorded and will be shared with the NIA team </a:t>
            </a: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Please use the microphone when speaking / asking questions </a:t>
            </a: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Take a keycard when using the restroom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8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D77C5-AD3C-2262-47E0-AF421E076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942E1-A4E1-B486-A522-3F3F80D8E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Announcements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05039-32FF-CF46-33BD-F17996E35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86"/>
            <a:ext cx="10515600" cy="4346369"/>
          </a:xfrm>
        </p:spPr>
        <p:txBody>
          <a:bodyPr>
            <a:normAutofit lnSpcReduction="10000"/>
          </a:bodyPr>
          <a:lstStyle/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Farewell Dick Woodbury and Welcome Sarah Holmes Berk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Dick spearheaded the consortium from March meeting until the end of summer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Sarah joined us this fall 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Sarah is the </a:t>
            </a:r>
            <a:r>
              <a:rPr lang="en-US" dirty="0">
                <a:latin typeface="Arimo" panose="020B0604020202020204"/>
              </a:rPr>
              <a:t>Strategic Projects Director for Aging and Health Research</a:t>
            </a:r>
            <a:endParaRPr lang="en-US" dirty="0">
              <a:solidFill>
                <a:srgbClr val="000000"/>
              </a:solidFill>
              <a:latin typeface="Arimo"/>
            </a:endParaRP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Arimo"/>
            </a:endParaRP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Thank you to our amazing team! 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Gretchen Struckmeyer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Joe Hollow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Tricia Stillwell and the entire NBER Conference Team </a:t>
            </a:r>
          </a:p>
          <a:p>
            <a:pPr marL="457200" lvl="1" indent="0" algn="thaiDist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  <a:latin typeface="Arimo"/>
            </a:endParaRPr>
          </a:p>
        </p:txBody>
      </p:sp>
    </p:spTree>
    <p:extLst>
      <p:ext uri="{BB962C8B-B14F-4D97-AF65-F5344CB8AC3E}">
        <p14:creationId xmlns:p14="http://schemas.microsoft.com/office/powerpoint/2010/main" val="153176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CFD17-8995-1A3C-AC83-4030EC941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86702-3A02-14B9-E8F1-BB9DCD720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READ and EC-READ Awards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47A42-FEC7-E5DD-E5C6-ED646C5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86"/>
            <a:ext cx="10515600" cy="4346369"/>
          </a:xfrm>
        </p:spPr>
        <p:txBody>
          <a:bodyPr>
            <a:normAutofit/>
          </a:bodyPr>
          <a:lstStyle/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READ: Five $200,000, one-year awards</a:t>
            </a: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EC-READ: Five $50,000, 2-year awards </a:t>
            </a: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Arimo"/>
            </a:endParaRP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First round awardees are here</a:t>
            </a:r>
          </a:p>
          <a:p>
            <a:pPr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Second round reviews are in process and waiting for the government shut-down to end before finalizing the decisions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36 READ applications</a:t>
            </a:r>
          </a:p>
          <a:p>
            <a:pPr lvl="1" algn="thaiDi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Arimo"/>
              </a:rPr>
              <a:t>11 </a:t>
            </a:r>
            <a:r>
              <a:rPr lang="en-US">
                <a:solidFill>
                  <a:srgbClr val="000000"/>
                </a:solidFill>
                <a:latin typeface="Arimo"/>
              </a:rPr>
              <a:t>EC-READ applications </a:t>
            </a:r>
            <a:endParaRPr lang="en-US" dirty="0">
              <a:solidFill>
                <a:srgbClr val="000000"/>
              </a:solidFill>
              <a:latin typeface="Arimo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13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65C-1422-0463-A78B-AA0B15662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Consortium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0A999-72C0-D48F-E071-DC2AD0EA0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86"/>
            <a:ext cx="10515600" cy="4346369"/>
          </a:xfrm>
        </p:spPr>
        <p:txBody>
          <a:bodyPr>
            <a:normAutofit/>
          </a:bodyPr>
          <a:lstStyle/>
          <a:p>
            <a:pPr marL="457200" lvl="1">
              <a:spcBef>
                <a:spcPts val="0"/>
              </a:spcBef>
            </a:pPr>
            <a:r>
              <a:rPr lang="en-US" sz="2800" dirty="0">
                <a:effectLst/>
                <a:latin typeface="Arimo"/>
                <a:ea typeface="Arial" panose="020B0604020202020204" pitchFamily="34" charset="0"/>
              </a:rPr>
              <a:t>Researchers: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effectLst/>
                <a:latin typeface="Arimo"/>
                <a:ea typeface="Arial" panose="020B0604020202020204" pitchFamily="34" charset="0"/>
              </a:rPr>
              <a:t>PIs for R01/R56 projects  5 teams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latin typeface="Arimo"/>
                <a:ea typeface="Arial" panose="020B0604020202020204" pitchFamily="34" charset="0"/>
              </a:rPr>
              <a:t>EC-READ awardees (5 year one + 5 year two)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effectLst/>
                <a:latin typeface="Arimo"/>
                <a:ea typeface="Arial" panose="020B0604020202020204" pitchFamily="34" charset="0"/>
              </a:rPr>
              <a:t>READ awardees 5 teams</a:t>
            </a:r>
          </a:p>
          <a:p>
            <a:pPr marL="457200" lvl="1">
              <a:spcBef>
                <a:spcPts val="0"/>
              </a:spcBef>
            </a:pPr>
            <a:endParaRPr lang="en-US" sz="2800" dirty="0">
              <a:effectLst/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External Advisory Committee: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latin typeface="Arimo"/>
                <a:ea typeface="Arial" panose="020B0604020202020204" pitchFamily="34" charset="0"/>
              </a:rPr>
              <a:t>Selected by the NIA </a:t>
            </a:r>
          </a:p>
          <a:p>
            <a:pPr marL="457200" lvl="1">
              <a:spcBef>
                <a:spcPts val="0"/>
              </a:spcBef>
            </a:pPr>
            <a:endParaRPr lang="en-US" sz="2800" dirty="0"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Visioning Committee: 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latin typeface="Arimo"/>
                <a:ea typeface="Arial" panose="020B0604020202020204" pitchFamily="34" charset="0"/>
              </a:rPr>
              <a:t>Individuals working in the field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4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3E2E7-72F6-FB7F-1699-E9C293341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E741-D99C-EAB7-D20C-A02F9DE98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Consortium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6B681-6646-C73E-66CD-E209955AB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86"/>
            <a:ext cx="10515600" cy="4654771"/>
          </a:xfrm>
        </p:spPr>
        <p:txBody>
          <a:bodyPr>
            <a:normAutofit/>
          </a:bodyPr>
          <a:lstStyle/>
          <a:p>
            <a:pPr marL="228600" lvl="1" indent="0">
              <a:spcBef>
                <a:spcPts val="0"/>
              </a:spcBef>
              <a:buNone/>
            </a:pPr>
            <a:endParaRPr lang="en-US" sz="2800" dirty="0">
              <a:effectLst/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Expert Roundtable (formerly External Advisory Committee):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latin typeface="Arimo"/>
                <a:ea typeface="Arial" panose="020B0604020202020204" pitchFamily="34" charset="0"/>
              </a:rPr>
              <a:t>Selected by the NIA to provide guidance</a:t>
            </a:r>
          </a:p>
          <a:p>
            <a:pPr marL="457200" lvl="1">
              <a:spcBef>
                <a:spcPts val="0"/>
              </a:spcBef>
            </a:pPr>
            <a:endParaRPr lang="en-US" sz="2800" dirty="0"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Members: 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Carrie Colla, Dartmouth Geisel School of Medicine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Jalpa Doshi, University of Pennsylvania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J. Michael McWilliams, Harvard, University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David Rein, NORC, University of Chicago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Deborah Stroman, UNC, Chapel Hill</a:t>
            </a:r>
          </a:p>
          <a:p>
            <a:pPr marL="914400" lvl="2">
              <a:spcBef>
                <a:spcPts val="0"/>
              </a:spcBef>
            </a:pPr>
            <a:r>
              <a:rPr lang="en-US" dirty="0"/>
              <a:t>Amal Trivedi, Brown University</a:t>
            </a:r>
          </a:p>
          <a:p>
            <a:pPr marL="685800" lvl="2" indent="0">
              <a:spcBef>
                <a:spcPts val="0"/>
              </a:spcBef>
              <a:buNone/>
            </a:pPr>
            <a:endParaRPr lang="en-US" dirty="0"/>
          </a:p>
          <a:p>
            <a:pPr marL="685800" lvl="2" indent="0">
              <a:spcBef>
                <a:spcPts val="0"/>
              </a:spcBef>
              <a:buNone/>
            </a:pPr>
            <a:endParaRPr lang="en-US" sz="2400" dirty="0">
              <a:latin typeface="Arimo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56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35893-F997-2DF2-F7AA-912377DFD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0B61-A131-542E-24F4-2700FCFF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Consortium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8CAE-C921-6DB5-ED66-69D766D82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4964"/>
            <a:ext cx="10885714" cy="4873950"/>
          </a:xfrm>
        </p:spPr>
        <p:txBody>
          <a:bodyPr>
            <a:normAutofit/>
          </a:bodyPr>
          <a:lstStyle/>
          <a:p>
            <a:pPr marL="228600" lvl="1" indent="0">
              <a:spcBef>
                <a:spcPts val="0"/>
              </a:spcBef>
              <a:buNone/>
            </a:pPr>
            <a:endParaRPr lang="en-US" sz="2800" dirty="0"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Visioning Committee: </a:t>
            </a:r>
          </a:p>
          <a:p>
            <a:pPr marL="914400" lvl="2">
              <a:spcBef>
                <a:spcPts val="0"/>
              </a:spcBef>
            </a:pPr>
            <a:r>
              <a:rPr lang="en-US" sz="2400" dirty="0">
                <a:latin typeface="Arimo"/>
                <a:ea typeface="Arial" panose="020B0604020202020204" pitchFamily="34" charset="0"/>
              </a:rPr>
              <a:t>Individuals working in the field</a:t>
            </a:r>
          </a:p>
          <a:p>
            <a:pPr marL="685800" lvl="2" indent="0">
              <a:spcBef>
                <a:spcPts val="0"/>
              </a:spcBef>
              <a:buNone/>
            </a:pPr>
            <a:endParaRPr lang="en-US" sz="2400" dirty="0">
              <a:latin typeface="Arimo"/>
              <a:ea typeface="Arial" panose="020B0604020202020204" pitchFamily="34" charset="0"/>
            </a:endParaRP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mo"/>
                <a:ea typeface="Arial" panose="020B0604020202020204" pitchFamily="34" charset="0"/>
                <a:cs typeface="Arial" panose="020B0604020202020204" pitchFamily="34" charset="0"/>
              </a:rPr>
              <a:t>Members: 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Carmel Roques, Maryland Secretary of Aging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Niranjan Bose, USC and Managing Director at Gates Ventures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Shari Ling, Deputy Chief Medical Officer, CMS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Enid Brown Searchwell, Director Care Management, Horizon Blue Cross/ Blue Shield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Maureen </a:t>
            </a:r>
            <a:r>
              <a:rPr lang="en-US" dirty="0" err="1"/>
              <a:t>Japha</a:t>
            </a:r>
            <a:r>
              <a:rPr lang="en-US" dirty="0"/>
              <a:t>, Assoc VP Corporate Affairs Neuroscience, Eli Lilly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Stephanie Kissam, Deputy Director, LTC Data Coop, American Health Care Assoc. 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Doreen Monks, Former Nurse Practitioner and Patient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Tonya Saffer, Director, Healthcare Payment Models Group, CMS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Stephanie Kissam</a:t>
            </a:r>
          </a:p>
          <a:p>
            <a:pPr marL="914400" lvl="2">
              <a:spcBef>
                <a:spcPts val="0"/>
              </a:spcBef>
              <a:defRPr/>
            </a:pPr>
            <a:r>
              <a:rPr lang="en-US" dirty="0"/>
              <a:t>Eric Stallard, Co-director, Biodemography of Aging Research Unit, Duke University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mo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69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B8374-6DA2-EC1D-EC13-2848CCCB5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117F0-2B2D-E990-576A-4C2C1E286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Upcoming Events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DA024-96B8-4014-1840-87C5BB415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4964"/>
            <a:ext cx="10885714" cy="4873950"/>
          </a:xfrm>
        </p:spPr>
        <p:txBody>
          <a:bodyPr>
            <a:normAutofit/>
          </a:bodyPr>
          <a:lstStyle/>
          <a:p>
            <a:pPr marL="228600" lvl="1" indent="0">
              <a:spcBef>
                <a:spcPts val="0"/>
              </a:spcBef>
              <a:buNone/>
            </a:pPr>
            <a:endParaRPr lang="en-US" sz="2800" dirty="0">
              <a:latin typeface="Arimo"/>
              <a:ea typeface="Arial" panose="020B060402020202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3200" dirty="0">
                <a:latin typeface="Arimo"/>
                <a:ea typeface="Arial" panose="020B0604020202020204" pitchFamily="34" charset="0"/>
              </a:rPr>
              <a:t>Mini-symposia</a:t>
            </a:r>
          </a:p>
          <a:p>
            <a:pPr marL="914400" lvl="2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Health economists led</a:t>
            </a:r>
          </a:p>
          <a:p>
            <a:pPr marL="914400" lvl="2">
              <a:spcBef>
                <a:spcPts val="0"/>
              </a:spcBef>
            </a:pPr>
            <a:r>
              <a:rPr lang="en-US" sz="2800" dirty="0">
                <a:latin typeface="Arimo"/>
                <a:ea typeface="Arial" panose="020B0604020202020204" pitchFamily="34" charset="0"/>
              </a:rPr>
              <a:t>Clinical AD/ADRD researcher led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80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65C-1422-0463-A78B-AA0B15662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59274" cy="769838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mo"/>
              </a:rPr>
              <a:t>Upcoming Events: Annual June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0A999-72C0-D48F-E071-DC2AD0EA0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648" y="1255815"/>
            <a:ext cx="10515600" cy="4593192"/>
          </a:xfrm>
        </p:spPr>
        <p:txBody>
          <a:bodyPr>
            <a:noAutofit/>
          </a:bodyPr>
          <a:lstStyle/>
          <a:p>
            <a:pPr marL="0" marR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Arimo" panose="020B0604020202020204"/>
                <a:ea typeface="Arial" panose="020B0604020202020204" pitchFamily="34" charset="0"/>
              </a:rPr>
              <a:t>Save the date:  </a:t>
            </a:r>
            <a:r>
              <a:rPr lang="en-US" sz="3600" dirty="0">
                <a:effectLst/>
                <a:latin typeface="Arimo" panose="020B0604020202020204"/>
                <a:ea typeface="Arial" panose="020B0604020202020204" pitchFamily="34" charset="0"/>
              </a:rPr>
              <a:t>J</a:t>
            </a:r>
            <a:r>
              <a:rPr lang="en-US" sz="3600" dirty="0">
                <a:latin typeface="Arimo" panose="020B0604020202020204"/>
                <a:ea typeface="Arial" panose="020B0604020202020204" pitchFamily="34" charset="0"/>
              </a:rPr>
              <a:t>une 17-18 Bethesda, MD</a:t>
            </a:r>
          </a:p>
          <a:p>
            <a:pPr marL="0" marR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Arimo" panose="020B0604020202020204"/>
              <a:ea typeface="Arial" panose="020B0604020202020204" pitchFamily="34" charset="0"/>
            </a:endParaRPr>
          </a:p>
          <a:p>
            <a:pPr marL="0" marR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Arimo" panose="020B0604020202020204"/>
                <a:ea typeface="Arial" panose="020B0604020202020204" pitchFamily="34" charset="0"/>
              </a:rPr>
              <a:t>Finalizing venue and agenda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latin typeface="Arimo" panose="020B0604020202020204"/>
                <a:ea typeface="Arial" panose="020B0604020202020204" pitchFamily="34" charset="0"/>
              </a:rPr>
              <a:t>Thoughts from last spring’s meeting are welcome 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latin typeface="Arimo" panose="020B0604020202020204"/>
                <a:ea typeface="Arial" panose="020B0604020202020204" pitchFamily="34" charset="0"/>
              </a:rPr>
              <a:t>MPIs or </a:t>
            </a:r>
            <a:r>
              <a:rPr lang="en-US" sz="2800" dirty="0">
                <a:latin typeface="Arimo" panose="020B0604020202020204"/>
                <a:ea typeface="Arial" panose="020B0604020202020204" pitchFamily="34" charset="0"/>
                <a:hlinkClick r:id="rId2"/>
              </a:rPr>
              <a:t>ADRD@NBER.ORG</a:t>
            </a:r>
            <a:endParaRPr lang="en-US" sz="2800" dirty="0">
              <a:latin typeface="Arimo" panose="020B0604020202020204"/>
              <a:ea typeface="Arial" panose="020B0604020202020204" pitchFamily="34" charset="0"/>
            </a:endParaRP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>
              <a:latin typeface="Arimo" panose="020B0604020202020204"/>
              <a:ea typeface="Arial" panose="020B0604020202020204" pitchFamily="34" charset="0"/>
            </a:endParaRPr>
          </a:p>
          <a:p>
            <a:pPr marL="0" marR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>
              <a:effectLst/>
              <a:latin typeface="Arimo" panose="020B0604020202020204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414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469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Arimo</vt:lpstr>
      <vt:lpstr>Custom Design</vt:lpstr>
      <vt:lpstr>PowerPoint Presentation</vt:lpstr>
      <vt:lpstr>Important Announcements  </vt:lpstr>
      <vt:lpstr>Important Announcements  </vt:lpstr>
      <vt:lpstr>READ and EC-READ Awards   </vt:lpstr>
      <vt:lpstr>Consortium  </vt:lpstr>
      <vt:lpstr>Consortium  </vt:lpstr>
      <vt:lpstr>Consortium  </vt:lpstr>
      <vt:lpstr>Upcoming Events  </vt:lpstr>
      <vt:lpstr>Upcoming Events: Annual June meeting</vt:lpstr>
      <vt:lpstr>Progress Report on READ Studies  </vt:lpstr>
      <vt:lpstr>Progress Report on EC-READ Studies  </vt:lpstr>
      <vt:lpstr>KEYNOTE ADDRESS: RHODA AU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Fox Gnagey</dc:creator>
  <cp:lastModifiedBy>Kathleen McGarry</cp:lastModifiedBy>
  <cp:revision>17</cp:revision>
  <dcterms:created xsi:type="dcterms:W3CDTF">2025-02-20T16:48:11Z</dcterms:created>
  <dcterms:modified xsi:type="dcterms:W3CDTF">2025-10-29T20:39:01Z</dcterms:modified>
</cp:coreProperties>
</file>