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</p:sldMasterIdLst>
  <p:notesMasterIdLst>
    <p:notesMasterId r:id="rId22"/>
  </p:notesMasterIdLst>
  <p:sldIdLst>
    <p:sldId id="257" r:id="rId5"/>
    <p:sldId id="258" r:id="rId6"/>
    <p:sldId id="260" r:id="rId7"/>
    <p:sldId id="259" r:id="rId8"/>
    <p:sldId id="261" r:id="rId9"/>
    <p:sldId id="266" r:id="rId10"/>
    <p:sldId id="265" r:id="rId11"/>
    <p:sldId id="279" r:id="rId12"/>
    <p:sldId id="280" r:id="rId13"/>
    <p:sldId id="281" r:id="rId14"/>
    <p:sldId id="282" r:id="rId15"/>
    <p:sldId id="283" r:id="rId16"/>
    <p:sldId id="285" r:id="rId17"/>
    <p:sldId id="284" r:id="rId18"/>
    <p:sldId id="286" r:id="rId19"/>
    <p:sldId id="287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E28090-4854-4DC3-AA04-BCED1AC24C4C}" v="5" dt="2025-05-22T16:03:31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85"/>
    <p:restoredTop sz="94651"/>
  </p:normalViewPr>
  <p:slideViewPr>
    <p:cSldViewPr snapToGrid="0">
      <p:cViewPr varScale="1">
        <p:scale>
          <a:sx n="66" d="100"/>
          <a:sy n="66" d="100"/>
        </p:scale>
        <p:origin x="224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7A889-0DC7-CD42-833B-E25793652069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91712-2BC6-B443-92CD-0DA45359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7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6cb1f78760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36cb1f78760_0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36cb1f78760_0_12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2/22/22</a:t>
            </a:r>
            <a:endParaRPr/>
          </a:p>
        </p:txBody>
      </p:sp>
      <p:sp>
        <p:nvSpPr>
          <p:cNvPr id="121" name="Google Shape;121;g36cb1f78760_0_123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Enter Filename Here</a:t>
            </a:r>
            <a:endParaRPr/>
          </a:p>
        </p:txBody>
      </p:sp>
      <p:sp>
        <p:nvSpPr>
          <p:cNvPr id="122" name="Google Shape;122;g36cb1f78760_0_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9dd225ac5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39dd225ac5d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39dd225ac5d_0_11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2/22/22</a:t>
            </a:r>
            <a:endParaRPr/>
          </a:p>
        </p:txBody>
      </p:sp>
      <p:sp>
        <p:nvSpPr>
          <p:cNvPr id="252" name="Google Shape;252;g39dd225ac5d_0_11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Enter Filename Here</a:t>
            </a:r>
            <a:endParaRPr/>
          </a:p>
        </p:txBody>
      </p:sp>
      <p:sp>
        <p:nvSpPr>
          <p:cNvPr id="253" name="Google Shape;253;g39dd225ac5d_0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91712-2BC6-B443-92CD-0DA4535921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38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995B3-6C78-02A3-4258-F7413979E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7C648A-37BB-4B3A-F2D0-D07DB8E69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B81418-F2E9-C648-2C78-01873EFC1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CA8D1-79C9-8E81-04D1-4652A0F823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91712-2BC6-B443-92CD-0DA4535921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85C9C-BD28-F2DA-10BA-05F59AF0E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6094D1-9D25-654D-E796-3D7B7AE897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B9FE0C-7F23-3DA3-B14B-770173C653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55547-18EA-97BF-D815-C435523487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91712-2BC6-B443-92CD-0DA4535921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15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4D975-EB42-8AF6-FF46-F102EC72C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A45F30-33F9-5613-296E-159F604ADD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53C49C-13E8-A37C-5F8E-3B79D1672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E96F0-C364-D717-28EA-9C50C2BD4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91712-2BC6-B443-92CD-0DA4535921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87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BCDD9-2BF0-88CD-C59D-711AAC56A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1AA68F-2D93-EF67-0CB3-F82A9E8D3C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770E84-08D4-E10A-A08C-D8F8746D1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90F7B-A24F-9B11-286E-9C279AD6B7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91712-2BC6-B443-92CD-0DA4535921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0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40650C-8F60-9BBC-8A63-F49D6A9C5A0A}"/>
              </a:ext>
            </a:extLst>
          </p:cNvPr>
          <p:cNvSpPr/>
          <p:nvPr userDrawn="1"/>
        </p:nvSpPr>
        <p:spPr>
          <a:xfrm>
            <a:off x="0" y="2028930"/>
            <a:ext cx="12192000" cy="4829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57BD6B-1333-ACC3-5946-991BE3B982F9}"/>
              </a:ext>
            </a:extLst>
          </p:cNvPr>
          <p:cNvSpPr/>
          <p:nvPr userDrawn="1"/>
        </p:nvSpPr>
        <p:spPr>
          <a:xfrm>
            <a:off x="0" y="0"/>
            <a:ext cx="12192000" cy="2043969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4B2009-43B4-1DF7-C097-2BCE996A7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494" y="2544158"/>
            <a:ext cx="9144000" cy="194739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i="0">
                <a:solidFill>
                  <a:srgbClr val="005CB9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0C875D-7A3B-E180-4810-AC29A3C00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494" y="4825671"/>
            <a:ext cx="9144000" cy="775029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005CB9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32EBF6-4563-BFD3-6B7E-7C694907A3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6494" y="755327"/>
            <a:ext cx="6639558" cy="51827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7B6238-9D98-BFFD-E18C-04498C23BC1F}"/>
              </a:ext>
            </a:extLst>
          </p:cNvPr>
          <p:cNvCxnSpPr>
            <a:cxnSpLocks/>
          </p:cNvCxnSpPr>
          <p:nvPr userDrawn="1"/>
        </p:nvCxnSpPr>
        <p:spPr>
          <a:xfrm>
            <a:off x="0" y="2054252"/>
            <a:ext cx="12192000" cy="0"/>
          </a:xfrm>
          <a:prstGeom prst="line">
            <a:avLst/>
          </a:prstGeom>
          <a:ln w="82550">
            <a:solidFill>
              <a:srgbClr val="EEAF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CA4951B-D424-9145-AB9C-8914F872AE29}"/>
              </a:ext>
            </a:extLst>
          </p:cNvPr>
          <p:cNvSpPr txBox="1"/>
          <p:nvPr userDrawn="1"/>
        </p:nvSpPr>
        <p:spPr>
          <a:xfrm>
            <a:off x="2721665" y="6082748"/>
            <a:ext cx="67486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NBER Coordinating Center on the Economics of Alzheimer’s Disease / ADRD is funded by the National Institute on Aging, part of the National Institutes of Health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6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DD2466-44ED-8183-C5AC-422EC9E3FD1A}"/>
              </a:ext>
            </a:extLst>
          </p:cNvPr>
          <p:cNvSpPr/>
          <p:nvPr userDrawn="1"/>
        </p:nvSpPr>
        <p:spPr>
          <a:xfrm>
            <a:off x="0" y="-1"/>
            <a:ext cx="12192000" cy="5886449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CCAA1D-3943-3F18-7762-130D72D10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494" y="2030590"/>
            <a:ext cx="9144000" cy="128880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88880-60B4-8542-5EBD-7D0DB4FB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75D6-9522-F140-B639-34C65AC680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09A9081-2030-F1AF-AA6F-800B4518E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494" y="3319396"/>
            <a:ext cx="9144000" cy="775029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891632-69F0-D700-CB31-D18ADB48E722}"/>
              </a:ext>
            </a:extLst>
          </p:cNvPr>
          <p:cNvCxnSpPr>
            <a:cxnSpLocks/>
          </p:cNvCxnSpPr>
          <p:nvPr userDrawn="1"/>
        </p:nvCxnSpPr>
        <p:spPr>
          <a:xfrm>
            <a:off x="0" y="5886455"/>
            <a:ext cx="12192000" cy="0"/>
          </a:xfrm>
          <a:prstGeom prst="line">
            <a:avLst/>
          </a:prstGeom>
          <a:ln w="82550">
            <a:solidFill>
              <a:srgbClr val="EEAF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92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B4A8F-3EFB-9D3D-EAF0-28E5D8142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2495"/>
            <a:ext cx="5424814" cy="4253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8ED02-9B4A-E41B-A6B7-73181E0F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75D6-9522-F140-B639-34C65AC680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406D9C9-812B-3906-E5E9-261814AD68C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726476" y="1592494"/>
            <a:ext cx="4863357" cy="42535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06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8ED02-9B4A-E41B-A6B7-73181E0F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75D6-9522-F140-B639-34C65AC68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B661-7186-EAC6-5800-F9550AAA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DD1DC-F057-7554-5C3E-76A32BC22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0ACDB-10A4-2686-ED76-DACC2D3CF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5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DD2C66-0A15-8CA7-7DE7-031A636DEA4F}"/>
              </a:ext>
            </a:extLst>
          </p:cNvPr>
          <p:cNvSpPr/>
          <p:nvPr userDrawn="1"/>
        </p:nvSpPr>
        <p:spPr>
          <a:xfrm>
            <a:off x="0" y="-1"/>
            <a:ext cx="12192000" cy="5886449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DEBFD2B-EC40-5EF5-C727-A23D9CE6E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494" y="2030590"/>
            <a:ext cx="9144000" cy="128880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5697D4C-8786-9C82-F18C-86FDA5A72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494" y="3319396"/>
            <a:ext cx="9144000" cy="775029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0B89DA-C236-C2B0-71D8-D018AE7DF791}"/>
              </a:ext>
            </a:extLst>
          </p:cNvPr>
          <p:cNvCxnSpPr>
            <a:cxnSpLocks/>
          </p:cNvCxnSpPr>
          <p:nvPr userDrawn="1"/>
        </p:nvCxnSpPr>
        <p:spPr>
          <a:xfrm>
            <a:off x="0" y="5886455"/>
            <a:ext cx="12192000" cy="0"/>
          </a:xfrm>
          <a:prstGeom prst="line">
            <a:avLst/>
          </a:prstGeom>
          <a:ln w="82550">
            <a:solidFill>
              <a:srgbClr val="EEAF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46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20FE-2920-632A-C337-8C28CA13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5446B-E5EC-1E9B-71CB-7C56FCF71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2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37C27-EBC2-7EB1-6471-55353250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2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1D9F-1491-EDED-CCA7-61D2ED3AA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2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11ACF-367E-B603-D54F-DB208D53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BFD8B-9C54-4417-D989-B484E5507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F4019-4371-AE8F-1D4C-5E0BAC49B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257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669D8-95E5-4B52-B5B1-DDB3B2A73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DD9657-3ED8-B08B-3FA9-AE94CE6DA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257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0B8A21-EA24-89A3-3DC3-BB8911E1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8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2A6AE-2DFD-9EDC-B604-A93173E61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516104"/>
            <a:ext cx="6172200" cy="43528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4FD9A-E59E-CE7F-13A2-837108413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5136" y="1516104"/>
            <a:ext cx="3932237" cy="435288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6AB59-F820-A2EB-79BA-FBA44844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5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79D57-EAA2-F2C3-1F9E-CDCA6BC2E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EBFA2-B9F7-7BA1-21FA-DEA8E22A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BD61D-8A23-3318-AA72-C9CD7A81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B65400-B0B3-85D5-F0DE-59F6A7F811B5}"/>
              </a:ext>
            </a:extLst>
          </p:cNvPr>
          <p:cNvSpPr/>
          <p:nvPr userDrawn="1"/>
        </p:nvSpPr>
        <p:spPr>
          <a:xfrm>
            <a:off x="0" y="0"/>
            <a:ext cx="12192000" cy="1223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9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88880-60B4-8542-5EBD-7D0DB4FB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75D6-9522-F140-B639-34C65AC680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55B236-EE7D-710D-0C9D-FA6CFC81E0FE}"/>
              </a:ext>
            </a:extLst>
          </p:cNvPr>
          <p:cNvSpPr/>
          <p:nvPr userDrawn="1"/>
        </p:nvSpPr>
        <p:spPr>
          <a:xfrm>
            <a:off x="0" y="2028930"/>
            <a:ext cx="12192000" cy="4829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DD2466-44ED-8183-C5AC-422EC9E3FD1A}"/>
              </a:ext>
            </a:extLst>
          </p:cNvPr>
          <p:cNvSpPr/>
          <p:nvPr userDrawn="1"/>
        </p:nvSpPr>
        <p:spPr>
          <a:xfrm>
            <a:off x="0" y="0"/>
            <a:ext cx="12192000" cy="2043969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CCAA1D-3943-3F18-7762-130D72D10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494" y="2544158"/>
            <a:ext cx="9144000" cy="194739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i="0">
                <a:solidFill>
                  <a:srgbClr val="005CB9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09A9081-2030-F1AF-AA6F-800B4518E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494" y="4825671"/>
            <a:ext cx="9144000" cy="775029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005CB9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1A305B-D498-9683-EB01-E582D7F9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6494" y="723396"/>
            <a:ext cx="6639558" cy="58214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891632-69F0-D700-CB31-D18ADB48E722}"/>
              </a:ext>
            </a:extLst>
          </p:cNvPr>
          <p:cNvCxnSpPr>
            <a:cxnSpLocks/>
          </p:cNvCxnSpPr>
          <p:nvPr userDrawn="1"/>
        </p:nvCxnSpPr>
        <p:spPr>
          <a:xfrm>
            <a:off x="0" y="2054252"/>
            <a:ext cx="12192000" cy="0"/>
          </a:xfrm>
          <a:prstGeom prst="line">
            <a:avLst/>
          </a:prstGeom>
          <a:ln w="82550">
            <a:solidFill>
              <a:srgbClr val="EEAF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1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592F6-C309-E186-71C2-6DD705108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553" y="6236161"/>
            <a:ext cx="891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7EB7C0-FFA8-D84C-9C69-6AE2344C50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5AD6C0-22BB-9A58-741F-EE76946E2B42}"/>
              </a:ext>
            </a:extLst>
          </p:cNvPr>
          <p:cNvSpPr/>
          <p:nvPr userDrawn="1"/>
        </p:nvSpPr>
        <p:spPr>
          <a:xfrm>
            <a:off x="0" y="0"/>
            <a:ext cx="12192000" cy="1075765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9319F6-DE81-4524-A403-8F43BDCCB319}"/>
              </a:ext>
            </a:extLst>
          </p:cNvPr>
          <p:cNvCxnSpPr>
            <a:cxnSpLocks/>
          </p:cNvCxnSpPr>
          <p:nvPr userDrawn="1"/>
        </p:nvCxnSpPr>
        <p:spPr>
          <a:xfrm>
            <a:off x="0" y="1075765"/>
            <a:ext cx="12192000" cy="0"/>
          </a:xfrm>
          <a:prstGeom prst="line">
            <a:avLst/>
          </a:prstGeom>
          <a:ln w="69850">
            <a:solidFill>
              <a:srgbClr val="EEAF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89EE0E8-43A9-864C-BAC6-56D391BCD8C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777631" y="6278076"/>
            <a:ext cx="3861604" cy="30143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E3435C-CBEF-CDB0-E8D1-06BB63122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8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2D168-60D5-21F4-A69F-E6F64E839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169"/>
            <a:ext cx="10515600" cy="4346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793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83" r:id="rId3"/>
    <p:sldLayoutId id="2147483675" r:id="rId4"/>
    <p:sldLayoutId id="2147483676" r:id="rId5"/>
    <p:sldLayoutId id="2147483680" r:id="rId6"/>
    <p:sldLayoutId id="2147483677" r:id="rId7"/>
    <p:sldLayoutId id="2147483678" r:id="rId8"/>
    <p:sldLayoutId id="2147483649" r:id="rId9"/>
    <p:sldLayoutId id="2147483669" r:id="rId10"/>
    <p:sldLayoutId id="2147483652" r:id="rId11"/>
    <p:sldLayoutId id="214748367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8965C-1422-0463-A78B-AA0B15662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50" y="151375"/>
            <a:ext cx="11513713" cy="866055"/>
          </a:xfrm>
        </p:spPr>
        <p:txBody>
          <a:bodyPr>
            <a:no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buClr>
                <a:schemeClr val="lt1"/>
              </a:buClr>
              <a:buSzPts val="2400"/>
            </a:pPr>
            <a:r>
              <a:rPr lang="en-US" sz="2000" dirty="0"/>
              <a:t>Timing of Dementia Diagnosis: Implications for Medicaid Enrollment and Financial Planning</a:t>
            </a:r>
            <a:br>
              <a:rPr lang="en-US" sz="2000" dirty="0"/>
            </a:br>
            <a:r>
              <a:rPr lang="en-US" sz="2000" dirty="0"/>
              <a:t>Fangli Geng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sz="2000" dirty="0"/>
              <a:t>Assistant Professor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sz="2000" dirty="0"/>
              <a:t>Brown University School of Public Health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0A999-72C0-D48F-E071-DC2AD0EA0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- Guiding Question:</a:t>
            </a:r>
          </a:p>
          <a:p>
            <a:pPr marL="0" indent="0">
              <a:buNone/>
            </a:pPr>
            <a:r>
              <a:rPr lang="en-US" sz="2000" dirty="0"/>
              <a:t>How does the timing of Alzheimer’s Disease and Related Dementias (AD/ADRD) diagnosis impact long-term care transitions, Medicaid enrollment, and financial decision-making?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We focus on the </a:t>
            </a:r>
            <a:r>
              <a:rPr lang="en-US" sz="2000" i="1" dirty="0"/>
              <a:t>timing</a:t>
            </a:r>
            <a:r>
              <a:rPr lang="en-US" sz="2000" dirty="0"/>
              <a:t> of diagnosis rather than just whether someone is diagnosed.</a:t>
            </a:r>
          </a:p>
          <a:p>
            <a:r>
              <a:rPr lang="en-US" sz="2000" dirty="0"/>
              <a:t>Delays in diagnosis may lead to reactive care transitions, premature Medicaid enrollment, and missed financial planning opportunities.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F5475-1416-2976-4389-393AA554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03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7975A-1304-95B1-670B-7C8135057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F3F6C-6A5D-7D32-DE5B-673479CB4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0515600" cy="76983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Descriptive</a:t>
            </a:r>
            <a:r>
              <a:rPr lang="zh-CN" altLang="en-US" dirty="0"/>
              <a:t> </a:t>
            </a:r>
            <a:r>
              <a:rPr lang="en-US" altLang="zh-CN" dirty="0"/>
              <a:t>statistics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cohort</a:t>
            </a:r>
            <a:r>
              <a:rPr lang="zh-CN" altLang="en-US" dirty="0"/>
              <a:t> </a:t>
            </a:r>
            <a:r>
              <a:rPr lang="en-US" altLang="zh-CN" dirty="0"/>
              <a:t>2011,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year</a:t>
            </a:r>
            <a:r>
              <a:rPr lang="zh-CN" altLang="en-US" dirty="0"/>
              <a:t> </a:t>
            </a:r>
            <a:r>
              <a:rPr lang="en-US" altLang="zh-CN" dirty="0"/>
              <a:t>2011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9359B-3176-9FAD-1971-77CDA35B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Google Shape;315;g39dd225ac5d_0_164">
            <a:extLst>
              <a:ext uri="{FF2B5EF4-FFF2-40B4-BE49-F238E27FC236}">
                <a16:creationId xmlns:a16="http://schemas.microsoft.com/office/drawing/2014/main" id="{BF0543B4-D616-BCB2-75E2-416D4D9B6222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3">
            <a:alphaModFix/>
          </a:blip>
          <a:srcRect l="1" r="165" b="91988"/>
          <a:stretch>
            <a:fillRect/>
          </a:stretch>
        </p:blipFill>
        <p:spPr>
          <a:xfrm>
            <a:off x="406635" y="1134965"/>
            <a:ext cx="9069659" cy="64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24;g39dd225ac5d_0_189">
            <a:extLst>
              <a:ext uri="{FF2B5EF4-FFF2-40B4-BE49-F238E27FC236}">
                <a16:creationId xmlns:a16="http://schemas.microsoft.com/office/drawing/2014/main" id="{85DCFF64-0A25-7C7E-7FF4-B13D326704B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635" y="1459580"/>
            <a:ext cx="9069659" cy="21158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04C282-FE76-DB2B-C4E9-3F1E4A086BCB}"/>
              </a:ext>
            </a:extLst>
          </p:cNvPr>
          <p:cNvSpPr txBox="1"/>
          <p:nvPr/>
        </p:nvSpPr>
        <p:spPr>
          <a:xfrm>
            <a:off x="357891" y="3900039"/>
            <a:ext cx="111794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Individuals with ADRD showed substantially </a:t>
            </a:r>
            <a:r>
              <a:rPr lang="en-US" sz="1800" b="1" dirty="0"/>
              <a:t>higher dependence on Medicaid</a:t>
            </a:r>
            <a:r>
              <a:rPr lang="en-US" sz="1800" dirty="0"/>
              <a:t> and </a:t>
            </a:r>
            <a:r>
              <a:rPr lang="en-US" sz="1800" b="1" dirty="0"/>
              <a:t>family or public financial assistance</a:t>
            </a:r>
            <a:r>
              <a:rPr lang="en-US" sz="1800" dirty="0"/>
              <a:t>, as well as greater care needs with </a:t>
            </a:r>
            <a:r>
              <a:rPr lang="en-US" sz="1800" b="1" dirty="0"/>
              <a:t>more helpers </a:t>
            </a:r>
            <a:r>
              <a:rPr lang="en-US" sz="1800" dirty="0"/>
              <a:t>and higher use of paid and regular caregiving support compared to those without ADRD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4618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2B3DC-FC82-4585-0A4E-EC30289DA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6A28-990F-ABDA-89B2-65E13539F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838"/>
          </a:xfrm>
        </p:spPr>
        <p:txBody>
          <a:bodyPr anchor="t">
            <a:normAutofit/>
          </a:bodyPr>
          <a:lstStyle/>
          <a:p>
            <a:r>
              <a:rPr lang="en-US" altLang="zh-CN" sz="3500"/>
              <a:t>Descriptive</a:t>
            </a:r>
            <a:r>
              <a:rPr lang="zh-CN" altLang="en-US" sz="3500"/>
              <a:t> </a:t>
            </a:r>
            <a:r>
              <a:rPr lang="en-US" altLang="zh-CN" sz="3500"/>
              <a:t>statistics</a:t>
            </a:r>
            <a:r>
              <a:rPr lang="zh-CN" altLang="en-US" sz="3500"/>
              <a:t> </a:t>
            </a:r>
            <a:r>
              <a:rPr lang="en-US" altLang="zh-CN" sz="3500"/>
              <a:t>for</a:t>
            </a:r>
            <a:r>
              <a:rPr lang="zh-CN" altLang="en-US" sz="3500"/>
              <a:t> </a:t>
            </a:r>
            <a:r>
              <a:rPr lang="en-US" altLang="zh-CN" sz="3500"/>
              <a:t>cohort</a:t>
            </a:r>
            <a:r>
              <a:rPr lang="zh-CN" altLang="en-US" sz="3500"/>
              <a:t> </a:t>
            </a:r>
            <a:r>
              <a:rPr lang="en-US" altLang="zh-CN" sz="3500"/>
              <a:t>2011,</a:t>
            </a:r>
            <a:r>
              <a:rPr lang="zh-CN" altLang="en-US" sz="3500"/>
              <a:t> </a:t>
            </a:r>
            <a:r>
              <a:rPr lang="en-US" altLang="zh-CN" sz="3500"/>
              <a:t>2011-2023</a:t>
            </a:r>
            <a:endParaRPr lang="en-US" sz="3500"/>
          </a:p>
        </p:txBody>
      </p:sp>
      <p:pic>
        <p:nvPicPr>
          <p:cNvPr id="9" name="Google Shape;353;g39b60fe3264_0_1">
            <a:extLst>
              <a:ext uri="{FF2B5EF4-FFF2-40B4-BE49-F238E27FC236}">
                <a16:creationId xmlns:a16="http://schemas.microsoft.com/office/drawing/2014/main" id="{D8DD4B2A-B55F-1814-F3F5-E20491FFC263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271023"/>
            <a:ext cx="5181600" cy="30312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CB561-1B8C-B61C-82B0-A25FC4ED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1553" y="6236161"/>
            <a:ext cx="8916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37EB7C0-FFA8-D84C-9C69-6AE2344C5080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10" name="Google Shape;354;g39b60fe3264_0_1">
            <a:extLst>
              <a:ext uri="{FF2B5EF4-FFF2-40B4-BE49-F238E27FC236}">
                <a16:creationId xmlns:a16="http://schemas.microsoft.com/office/drawing/2014/main" id="{97304A68-464A-09EB-5ACA-CF949F607865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2200" y="2271254"/>
            <a:ext cx="5181600" cy="30314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B5AC2C-DEAD-270C-B456-25C55CE39590}"/>
              </a:ext>
            </a:extLst>
          </p:cNvPr>
          <p:cNvSpPr txBox="1"/>
          <p:nvPr/>
        </p:nvSpPr>
        <p:spPr>
          <a:xfrm>
            <a:off x="1021321" y="1502426"/>
            <a:ext cx="481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Panel</a:t>
            </a:r>
            <a:r>
              <a:rPr lang="zh-CN" altLang="en-US" dirty="0"/>
              <a:t> </a:t>
            </a:r>
            <a:r>
              <a:rPr lang="en-US" altLang="zh-CN" dirty="0"/>
              <a:t>A:</a:t>
            </a:r>
            <a:r>
              <a:rPr lang="zh-CN" altLang="en-US" dirty="0"/>
              <a:t> </a:t>
            </a:r>
            <a:r>
              <a:rPr lang="en-US" altLang="zh-CN" dirty="0"/>
              <a:t>Development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ADRD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cohort</a:t>
            </a:r>
            <a:r>
              <a:rPr lang="zh-CN" altLang="en-US" dirty="0"/>
              <a:t> </a:t>
            </a:r>
            <a:r>
              <a:rPr lang="en-US" altLang="zh-CN" dirty="0"/>
              <a:t>2011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33655-3FB1-3C70-DB51-508D9A63AD0C}"/>
              </a:ext>
            </a:extLst>
          </p:cNvPr>
          <p:cNvSpPr txBox="1"/>
          <p:nvPr/>
        </p:nvSpPr>
        <p:spPr>
          <a:xfrm>
            <a:off x="6019800" y="1472492"/>
            <a:ext cx="635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Panel</a:t>
            </a:r>
            <a:r>
              <a:rPr lang="zh-CN" altLang="en-US" dirty="0"/>
              <a:t> </a:t>
            </a:r>
            <a:r>
              <a:rPr lang="en-US" altLang="zh-CN" dirty="0"/>
              <a:t>B:</a:t>
            </a:r>
            <a:r>
              <a:rPr lang="zh-CN" altLang="en-US" dirty="0"/>
              <a:t> </a:t>
            </a:r>
            <a:r>
              <a:rPr lang="en-US" altLang="zh-CN" dirty="0"/>
              <a:t>Diagnosis</a:t>
            </a:r>
            <a:r>
              <a:rPr lang="zh-CN" altLang="en-US" dirty="0"/>
              <a:t> </a:t>
            </a:r>
            <a:r>
              <a:rPr lang="en-US" altLang="zh-CN" dirty="0"/>
              <a:t>status</a:t>
            </a:r>
            <a:r>
              <a:rPr lang="zh-CN" altLang="en-US" dirty="0"/>
              <a:t> </a:t>
            </a:r>
            <a:r>
              <a:rPr lang="en-US" altLang="zh-CN" dirty="0"/>
              <a:t>among</a:t>
            </a:r>
            <a:r>
              <a:rPr lang="zh-CN" altLang="en-US" dirty="0"/>
              <a:t> </a:t>
            </a:r>
            <a:r>
              <a:rPr lang="en-US" altLang="zh-CN" dirty="0"/>
              <a:t>people</a:t>
            </a:r>
            <a:r>
              <a:rPr lang="zh-CN" altLang="en-US" dirty="0"/>
              <a:t> </a:t>
            </a:r>
            <a:r>
              <a:rPr lang="en-US" altLang="zh-CN" dirty="0"/>
              <a:t>who</a:t>
            </a:r>
            <a:r>
              <a:rPr lang="zh-CN" altLang="en-US" dirty="0"/>
              <a:t> </a:t>
            </a:r>
            <a:r>
              <a:rPr lang="en-US" altLang="zh-CN" dirty="0"/>
              <a:t>developed</a:t>
            </a:r>
            <a:r>
              <a:rPr lang="zh-CN" altLang="en-US" dirty="0"/>
              <a:t> </a:t>
            </a:r>
            <a:r>
              <a:rPr lang="en-US" altLang="zh-CN" dirty="0"/>
              <a:t>ADRD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5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22729-6BD4-69BA-432F-E54D7B11D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56010-0775-E58B-4C29-E967163E5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838"/>
          </a:xfrm>
        </p:spPr>
        <p:txBody>
          <a:bodyPr anchor="t">
            <a:normAutofit/>
          </a:bodyPr>
          <a:lstStyle/>
          <a:p>
            <a:r>
              <a:rPr lang="en-US" altLang="zh-CN" sz="3500"/>
              <a:t>Descriptive</a:t>
            </a:r>
            <a:r>
              <a:rPr lang="zh-CN" altLang="en-US" sz="3500"/>
              <a:t> </a:t>
            </a:r>
            <a:r>
              <a:rPr lang="en-US" altLang="zh-CN" sz="3500"/>
              <a:t>statistics</a:t>
            </a:r>
            <a:r>
              <a:rPr lang="zh-CN" altLang="en-US" sz="3500"/>
              <a:t> </a:t>
            </a:r>
            <a:r>
              <a:rPr lang="en-US" altLang="zh-CN" sz="3500"/>
              <a:t>for</a:t>
            </a:r>
            <a:r>
              <a:rPr lang="zh-CN" altLang="en-US" sz="3500"/>
              <a:t> </a:t>
            </a:r>
            <a:r>
              <a:rPr lang="en-US" altLang="zh-CN" sz="3500"/>
              <a:t>cohort</a:t>
            </a:r>
            <a:r>
              <a:rPr lang="zh-CN" altLang="en-US" sz="3500"/>
              <a:t> </a:t>
            </a:r>
            <a:r>
              <a:rPr lang="en-US" altLang="zh-CN" sz="3500"/>
              <a:t>2011,</a:t>
            </a:r>
            <a:r>
              <a:rPr lang="zh-CN" altLang="en-US" sz="3500"/>
              <a:t> </a:t>
            </a:r>
            <a:r>
              <a:rPr lang="en-US" altLang="zh-CN" sz="3500"/>
              <a:t>2011-2023</a:t>
            </a:r>
            <a:endParaRPr lang="en-US" sz="3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0B30F-13C7-70D1-CBCD-56EAFB3E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1553" y="6236161"/>
            <a:ext cx="8916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37EB7C0-FFA8-D84C-9C69-6AE2344C5080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603EBC-9F43-48E7-E17D-4F81D6B7CA86}"/>
              </a:ext>
            </a:extLst>
          </p:cNvPr>
          <p:cNvSpPr txBox="1"/>
          <p:nvPr/>
        </p:nvSpPr>
        <p:spPr>
          <a:xfrm>
            <a:off x="541819" y="1198430"/>
            <a:ext cx="9650396" cy="92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altLang="zh-CN" sz="2400" dirty="0"/>
              <a:t>Figure:</a:t>
            </a:r>
            <a:r>
              <a:rPr lang="zh-CN" altLang="en-US" sz="2400" dirty="0"/>
              <a:t> </a:t>
            </a:r>
            <a:r>
              <a:rPr lang="en-US" sz="2400" dirty="0"/>
              <a:t>Cumulative distribution of diagnosis status among people had ADRD onset or diagnosis over 13 years</a:t>
            </a:r>
            <a:r>
              <a:rPr lang="en-US" sz="1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1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Google Shape;364;g39d3d2ec77d_0_26">
            <a:extLst>
              <a:ext uri="{FF2B5EF4-FFF2-40B4-BE49-F238E27FC236}">
                <a16:creationId xmlns:a16="http://schemas.microsoft.com/office/drawing/2014/main" id="{49577031-E229-AF6F-5767-5C3E304C3D51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922" y="2182726"/>
            <a:ext cx="5618356" cy="3868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137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CC0E1-ED8D-070F-836A-FF00A1521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DFC49-E0A4-16C7-7941-474017BF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838"/>
          </a:xfrm>
        </p:spPr>
        <p:txBody>
          <a:bodyPr anchor="t">
            <a:normAutofit/>
          </a:bodyPr>
          <a:lstStyle/>
          <a:p>
            <a:r>
              <a:rPr lang="en-US" altLang="zh-CN" sz="3500"/>
              <a:t>Descriptive</a:t>
            </a:r>
            <a:r>
              <a:rPr lang="zh-CN" altLang="en-US" sz="3500"/>
              <a:t> </a:t>
            </a:r>
            <a:r>
              <a:rPr lang="en-US" altLang="zh-CN" sz="3500"/>
              <a:t>statistics</a:t>
            </a:r>
            <a:r>
              <a:rPr lang="zh-CN" altLang="en-US" sz="3500"/>
              <a:t> </a:t>
            </a:r>
            <a:r>
              <a:rPr lang="en-US" altLang="zh-CN" sz="3500"/>
              <a:t>for</a:t>
            </a:r>
            <a:r>
              <a:rPr lang="zh-CN" altLang="en-US" sz="3500"/>
              <a:t> </a:t>
            </a:r>
            <a:r>
              <a:rPr lang="en-US" altLang="zh-CN" sz="3500"/>
              <a:t>cohort</a:t>
            </a:r>
            <a:r>
              <a:rPr lang="zh-CN" altLang="en-US" sz="3500"/>
              <a:t> </a:t>
            </a:r>
            <a:r>
              <a:rPr lang="en-US" altLang="zh-CN" sz="3500"/>
              <a:t>2011,</a:t>
            </a:r>
            <a:r>
              <a:rPr lang="zh-CN" altLang="en-US" sz="3500"/>
              <a:t> </a:t>
            </a:r>
            <a:r>
              <a:rPr lang="en-US" altLang="zh-CN" sz="3500"/>
              <a:t>2011-2023</a:t>
            </a:r>
            <a:endParaRPr lang="en-US" sz="3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76B51-A74D-4484-4E48-E9BC41485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1553" y="6236161"/>
            <a:ext cx="8916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37EB7C0-FFA8-D84C-9C69-6AE2344C5080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D01AC6-C74C-F160-EEED-E703B59DE715}"/>
              </a:ext>
            </a:extLst>
          </p:cNvPr>
          <p:cNvSpPr txBox="1"/>
          <p:nvPr/>
        </p:nvSpPr>
        <p:spPr>
          <a:xfrm>
            <a:off x="541818" y="1198430"/>
            <a:ext cx="11223461" cy="92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altLang="zh-CN" sz="2400" dirty="0"/>
              <a:t>Figure:</a:t>
            </a:r>
            <a:r>
              <a:rPr lang="zh-CN" altLang="en-US" sz="2400" dirty="0"/>
              <a:t> </a:t>
            </a:r>
            <a:r>
              <a:rPr lang="en-US" altLang="zh-CN" sz="2400" dirty="0"/>
              <a:t>Number</a:t>
            </a:r>
            <a:r>
              <a:rPr lang="zh-CN" altLang="en-US" sz="2400" dirty="0"/>
              <a:t> </a:t>
            </a:r>
            <a:r>
              <a:rPr lang="en-US" sz="2400" dirty="0"/>
              <a:t>of </a:t>
            </a:r>
            <a:r>
              <a:rPr lang="en-US" altLang="zh-CN" sz="2400" dirty="0"/>
              <a:t>years</a:t>
            </a:r>
            <a:r>
              <a:rPr lang="zh-CN" altLang="en-US" sz="2400" dirty="0"/>
              <a:t> </a:t>
            </a:r>
            <a:r>
              <a:rPr lang="en-US" altLang="zh-CN" sz="2400" dirty="0"/>
              <a:t>between</a:t>
            </a:r>
            <a:r>
              <a:rPr lang="zh-CN" altLang="en-US" sz="2400" dirty="0"/>
              <a:t> </a:t>
            </a:r>
            <a:r>
              <a:rPr lang="en-US" altLang="zh-CN" sz="2400" dirty="0"/>
              <a:t>disease</a:t>
            </a:r>
            <a:r>
              <a:rPr lang="zh-CN" altLang="en-US" sz="2400" dirty="0"/>
              <a:t> </a:t>
            </a:r>
            <a:r>
              <a:rPr lang="en-US" altLang="zh-CN" sz="2400" dirty="0"/>
              <a:t>onset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sz="2400" dirty="0"/>
              <a:t>diagnosis status among people </a:t>
            </a:r>
            <a:r>
              <a:rPr lang="en-US" altLang="zh-CN" sz="2400" dirty="0"/>
              <a:t>developed</a:t>
            </a:r>
            <a:r>
              <a:rPr lang="en-US" sz="2400" dirty="0"/>
              <a:t> ADRD over 13 years</a:t>
            </a:r>
            <a:r>
              <a:rPr lang="en-US" sz="1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1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F22975-88F0-53DA-4F07-5DFD57868250}"/>
              </a:ext>
            </a:extLst>
          </p:cNvPr>
          <p:cNvSpPr txBox="1"/>
          <p:nvPr/>
        </p:nvSpPr>
        <p:spPr>
          <a:xfrm>
            <a:off x="918396" y="2182726"/>
            <a:ext cx="6118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sz="1800" b="1" dirty="0"/>
              <a:t>Panel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A.</a:t>
            </a:r>
            <a:r>
              <a:rPr lang="zh-CN" altLang="en-US" sz="1800" b="1" dirty="0"/>
              <a:t> </a:t>
            </a:r>
            <a:r>
              <a:rPr lang="en-US" sz="1800" b="1" dirty="0"/>
              <a:t>Delay in diagnosis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53A181-A0E0-CB40-5A25-79689AAE9813}"/>
              </a:ext>
            </a:extLst>
          </p:cNvPr>
          <p:cNvSpPr txBox="1"/>
          <p:nvPr/>
        </p:nvSpPr>
        <p:spPr>
          <a:xfrm>
            <a:off x="6526252" y="2150993"/>
            <a:ext cx="6116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sz="1800" b="1" dirty="0"/>
              <a:t>Panel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B.</a:t>
            </a:r>
            <a:r>
              <a:rPr lang="zh-CN" altLang="en-US" sz="1800" b="1" dirty="0"/>
              <a:t> </a:t>
            </a:r>
            <a:r>
              <a:rPr lang="en-US" sz="1800" b="1" dirty="0"/>
              <a:t>Duration of misdiagnosis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6B58C5-348B-948F-5DD9-F7779ADCB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82989"/>
            <a:ext cx="5194329" cy="30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39AB9E3-2035-D427-718B-EB3B2DA08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73" y="2516189"/>
            <a:ext cx="5625480" cy="328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36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3A259-F890-33CB-F39A-FDFA4221F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B4497-BE5A-A2F3-E790-DE4FBA7ED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468" y="1382751"/>
            <a:ext cx="10729332" cy="43649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>
                <a:latin typeface="+mn-lt"/>
              </a:rPr>
              <a:t>Association between </a:t>
            </a:r>
            <a:r>
              <a:rPr lang="en-US" sz="2600" u="sng" dirty="0">
                <a:latin typeface="+mn-lt"/>
              </a:rPr>
              <a:t>diagnosis </a:t>
            </a:r>
            <a:r>
              <a:rPr lang="en-US" altLang="zh-CN" sz="2600" u="sng" dirty="0">
                <a:latin typeface="+mn-lt"/>
              </a:rPr>
              <a:t>categories/duration</a:t>
            </a:r>
            <a:r>
              <a:rPr lang="zh-CN" altLang="en-US" sz="2600" u="sng" dirty="0">
                <a:latin typeface="+mn-lt"/>
              </a:rPr>
              <a:t> </a:t>
            </a:r>
            <a:r>
              <a:rPr lang="en-US" altLang="zh-CN" sz="2600" u="sng" dirty="0">
                <a:latin typeface="+mn-lt"/>
              </a:rPr>
              <a:t>of</a:t>
            </a:r>
            <a:r>
              <a:rPr lang="zh-CN" altLang="en-US" sz="2600" u="sng" dirty="0">
                <a:latin typeface="+mn-lt"/>
              </a:rPr>
              <a:t> </a:t>
            </a:r>
            <a:r>
              <a:rPr lang="en-US" sz="2600" u="sng" dirty="0">
                <a:latin typeface="+mn-lt"/>
              </a:rPr>
              <a:t>delay </a:t>
            </a:r>
            <a:r>
              <a:rPr lang="en-US" altLang="zh-CN" sz="2600" u="sng" dirty="0">
                <a:latin typeface="+mn-lt"/>
              </a:rPr>
              <a:t>or</a:t>
            </a:r>
            <a:r>
              <a:rPr lang="zh-CN" altLang="en-US" sz="2600" u="sng" dirty="0">
                <a:latin typeface="+mn-lt"/>
              </a:rPr>
              <a:t> </a:t>
            </a:r>
            <a:r>
              <a:rPr lang="en-US" sz="2600" u="sng" dirty="0">
                <a:latin typeface="+mn-lt"/>
              </a:rPr>
              <a:t>misdiagnosis</a:t>
            </a:r>
            <a:r>
              <a:rPr lang="zh-CN" altLang="en-US" sz="2600" u="sng" dirty="0">
                <a:latin typeface="+mn-lt"/>
              </a:rPr>
              <a:t> </a:t>
            </a:r>
            <a:r>
              <a:rPr lang="en-US" sz="2600" dirty="0">
                <a:latin typeface="+mn-lt"/>
              </a:rPr>
              <a:t>and </a:t>
            </a:r>
            <a:r>
              <a:rPr lang="en-US" sz="2600" u="sng" dirty="0">
                <a:latin typeface="+mn-lt"/>
              </a:rPr>
              <a:t>demographic </a:t>
            </a:r>
            <a:r>
              <a:rPr lang="en-US" altLang="zh-CN" sz="2600" u="sng" dirty="0">
                <a:latin typeface="+mn-lt"/>
              </a:rPr>
              <a:t>and</a:t>
            </a:r>
            <a:r>
              <a:rPr lang="zh-CN" altLang="en-US" sz="2600" u="sng" dirty="0">
                <a:latin typeface="+mn-lt"/>
              </a:rPr>
              <a:t> </a:t>
            </a:r>
            <a:r>
              <a:rPr lang="en-US" altLang="zh-CN" sz="2600" u="sng" dirty="0">
                <a:latin typeface="+mn-lt"/>
              </a:rPr>
              <a:t>socioeconomic</a:t>
            </a:r>
            <a:r>
              <a:rPr lang="zh-CN" altLang="en-US" sz="2600" u="sng" dirty="0">
                <a:latin typeface="+mn-lt"/>
              </a:rPr>
              <a:t> </a:t>
            </a:r>
            <a:r>
              <a:rPr lang="en-US" sz="2600" u="sng" dirty="0">
                <a:latin typeface="+mn-lt"/>
              </a:rPr>
              <a:t>factors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b="1" dirty="0">
                <a:latin typeface="+mn-lt"/>
              </a:rPr>
              <a:t>Black and Hispanic </a:t>
            </a:r>
            <a:r>
              <a:rPr lang="en-US" sz="2400" dirty="0">
                <a:latin typeface="+mn-lt"/>
              </a:rPr>
              <a:t>participants were </a:t>
            </a:r>
            <a:r>
              <a:rPr lang="en-US" sz="2400" b="1" dirty="0">
                <a:latin typeface="+mn-lt"/>
              </a:rPr>
              <a:t>more</a:t>
            </a:r>
            <a:r>
              <a:rPr lang="en-US" sz="2400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likely to experience delayed diagnosis</a:t>
            </a:r>
            <a:r>
              <a:rPr lang="en-US" sz="2400" dirty="0">
                <a:latin typeface="+mn-lt"/>
              </a:rPr>
              <a:t>, and those with </a:t>
            </a:r>
            <a:r>
              <a:rPr lang="en-US" sz="2400" b="1" dirty="0">
                <a:latin typeface="+mn-lt"/>
              </a:rPr>
              <a:t>higher education</a:t>
            </a:r>
            <a:r>
              <a:rPr lang="en-US" sz="2400" dirty="0">
                <a:latin typeface="+mn-lt"/>
              </a:rPr>
              <a:t>, particularly college graduates, had a greater relative risk of both </a:t>
            </a:r>
            <a:r>
              <a:rPr lang="en-US" sz="2400" b="1" dirty="0">
                <a:latin typeface="+mn-lt"/>
              </a:rPr>
              <a:t>delayed diagnosis and misdiagnosis</a:t>
            </a:r>
            <a:r>
              <a:rPr lang="en-US" altLang="zh-CN" sz="2400" b="1" dirty="0">
                <a:latin typeface="+mn-lt"/>
              </a:rPr>
              <a:t>,</a:t>
            </a:r>
            <a:r>
              <a:rPr lang="zh-CN" altLang="en-US" sz="2400" b="1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compared to timely diagnosis.</a:t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  <a:p>
            <a:r>
              <a:rPr lang="en-US" sz="2400" b="1" dirty="0">
                <a:latin typeface="+mn-lt"/>
              </a:rPr>
              <a:t>Black and Hispanic </a:t>
            </a:r>
            <a:r>
              <a:rPr lang="en-US" sz="2400" dirty="0">
                <a:latin typeface="+mn-lt"/>
              </a:rPr>
              <a:t>individuals </a:t>
            </a:r>
            <a:r>
              <a:rPr lang="en-US" sz="2400" b="1" dirty="0">
                <a:latin typeface="+mn-lt"/>
              </a:rPr>
              <a:t>had longer diagnostic delays</a:t>
            </a:r>
            <a:r>
              <a:rPr lang="en-US" sz="2400" dirty="0">
                <a:latin typeface="+mn-lt"/>
              </a:rPr>
              <a:t>, and those with </a:t>
            </a:r>
            <a:r>
              <a:rPr lang="en-US" sz="2400" b="1" dirty="0">
                <a:latin typeface="+mn-lt"/>
              </a:rPr>
              <a:t>higher education</a:t>
            </a:r>
            <a:r>
              <a:rPr lang="en-US" sz="2400" dirty="0">
                <a:latin typeface="+mn-lt"/>
              </a:rPr>
              <a:t> were </a:t>
            </a:r>
            <a:r>
              <a:rPr lang="en-US" sz="2400" b="1" dirty="0">
                <a:latin typeface="+mn-lt"/>
              </a:rPr>
              <a:t>diagnosed earlier </a:t>
            </a:r>
            <a:r>
              <a:rPr lang="en-US" sz="2400" dirty="0">
                <a:latin typeface="+mn-lt"/>
              </a:rPr>
              <a:t>and spent </a:t>
            </a:r>
            <a:r>
              <a:rPr lang="en-US" sz="2400" b="1" dirty="0">
                <a:latin typeface="+mn-lt"/>
              </a:rPr>
              <a:t>fewer years misdiagnosed</a:t>
            </a:r>
            <a:r>
              <a:rPr lang="en-US" sz="2400" dirty="0">
                <a:latin typeface="+mn-lt"/>
              </a:rPr>
              <a:t>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B2914-47EA-A167-46B4-55B16674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14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6FB1A-5665-3EC4-A21C-58E971F5B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92A05-95E1-75CE-4161-1EF76B40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FFCDC-E197-DB2C-A189-E35D3F4AB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468" y="1382751"/>
            <a:ext cx="10729332" cy="4364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+mn-lt"/>
              </a:rPr>
              <a:t>Association between </a:t>
            </a:r>
            <a:r>
              <a:rPr lang="en-US" sz="2600" u="sng" dirty="0">
                <a:latin typeface="+mn-lt"/>
              </a:rPr>
              <a:t>diagnosis </a:t>
            </a:r>
            <a:r>
              <a:rPr lang="en-US" altLang="zh-CN" sz="2600" u="sng" dirty="0">
                <a:latin typeface="+mn-lt"/>
              </a:rPr>
              <a:t>categories/duration</a:t>
            </a:r>
            <a:r>
              <a:rPr lang="zh-CN" altLang="en-US" sz="2600" u="sng" dirty="0">
                <a:latin typeface="+mn-lt"/>
              </a:rPr>
              <a:t> </a:t>
            </a:r>
            <a:r>
              <a:rPr lang="en-US" altLang="zh-CN" sz="2600" u="sng" dirty="0">
                <a:latin typeface="+mn-lt"/>
              </a:rPr>
              <a:t>of</a:t>
            </a:r>
            <a:r>
              <a:rPr lang="zh-CN" altLang="en-US" sz="2600" u="sng" dirty="0">
                <a:latin typeface="+mn-lt"/>
              </a:rPr>
              <a:t> </a:t>
            </a:r>
            <a:r>
              <a:rPr lang="en-US" sz="2600" u="sng" dirty="0">
                <a:latin typeface="+mn-lt"/>
              </a:rPr>
              <a:t>delay </a:t>
            </a:r>
            <a:r>
              <a:rPr lang="en-US" altLang="zh-CN" sz="2600" u="sng" dirty="0">
                <a:latin typeface="+mn-lt"/>
              </a:rPr>
              <a:t>or</a:t>
            </a:r>
            <a:r>
              <a:rPr lang="zh-CN" altLang="en-US" sz="2600" u="sng" dirty="0">
                <a:latin typeface="+mn-lt"/>
              </a:rPr>
              <a:t> </a:t>
            </a:r>
            <a:r>
              <a:rPr lang="en-US" sz="2600" u="sng" dirty="0">
                <a:latin typeface="+mn-lt"/>
              </a:rPr>
              <a:t>misdiagnosis</a:t>
            </a:r>
            <a:r>
              <a:rPr lang="zh-CN" altLang="en-US" sz="2600" u="sng" dirty="0">
                <a:latin typeface="+mn-lt"/>
              </a:rPr>
              <a:t> </a:t>
            </a:r>
            <a:r>
              <a:rPr lang="en-US" sz="2600" dirty="0">
                <a:latin typeface="+mn-lt"/>
              </a:rPr>
              <a:t>and </a:t>
            </a:r>
            <a:r>
              <a:rPr lang="en-US" sz="2600" u="sng" dirty="0">
                <a:latin typeface="+mn-lt"/>
              </a:rPr>
              <a:t>years to receive financial help and enrolled in Medicaid after ADRD onset/diagnosis </a:t>
            </a:r>
            <a:endParaRPr lang="en-US" sz="2400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86DEB5-E9D7-B827-97B1-0F6BE7FB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15</a:t>
            </a:fld>
            <a:endParaRPr lang="en-US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FD0C428C-A3FF-9883-CCFE-55134FA8D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6" y="2684340"/>
            <a:ext cx="10893764" cy="355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807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CB1C3-8ACD-EB86-21B5-5610BB342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8A9C-FFF5-AE4A-75CB-C2B6C686C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21053-C7D8-A33D-D32D-5EC437791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25" y="1241822"/>
            <a:ext cx="8389520" cy="2822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/>
              <a:t>Table:</a:t>
            </a:r>
            <a:r>
              <a:rPr lang="zh-CN" altLang="en-US" sz="2000" dirty="0"/>
              <a:t> </a:t>
            </a:r>
            <a:r>
              <a:rPr lang="en-US" sz="2000" dirty="0"/>
              <a:t>Hazards ratio of receiving financial help and Medicaid enrollment by an additional year in delay or misdiagnosis 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CAE5C-2E28-1624-FCEF-F0908A58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16</a:t>
            </a:fld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6D99ED9-B07E-5F60-DB66-D098653AA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7"/>
          <a:stretch>
            <a:fillRect/>
          </a:stretch>
        </p:blipFill>
        <p:spPr bwMode="auto">
          <a:xfrm>
            <a:off x="320178" y="2033330"/>
            <a:ext cx="8696625" cy="329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2ED9F0-35CD-0C11-5E5F-54515EFB6F25}"/>
              </a:ext>
            </a:extLst>
          </p:cNvPr>
          <p:cNvSpPr txBox="1"/>
          <p:nvPr/>
        </p:nvSpPr>
        <p:spPr>
          <a:xfrm>
            <a:off x="9173540" y="2033330"/>
            <a:ext cx="2809653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Longer diagnostic delay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was associated with a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quicker uptake of food assistance</a:t>
            </a:r>
            <a:r>
              <a:rPr lang="en-US" altLang="zh-CN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zh-CN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onger misdiagnosis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were linked to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slower enrollment in Medicaid</a:t>
            </a:r>
            <a:r>
              <a:rPr lang="en-US" altLang="zh-CN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43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9171C-5AA1-C8EF-0CAF-0A57C4D0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/>
              <a:t>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CFC7A-39D9-4620-359A-D87A155ED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74" y="1724546"/>
            <a:ext cx="10815083" cy="392203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200" b="1" dirty="0"/>
              <a:t>Link with claims data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Refine </a:t>
            </a:r>
            <a:r>
              <a:rPr lang="en-US" sz="2200" b="1" dirty="0"/>
              <a:t>ADRD onset </a:t>
            </a:r>
            <a:r>
              <a:rPr lang="en-US" sz="2200" dirty="0"/>
              <a:t>definition using clinical diagnosis records.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Add new outcomes: </a:t>
            </a:r>
            <a:r>
              <a:rPr lang="en-US" sz="2200" b="1" dirty="0"/>
              <a:t>unmet medical needs, self-care limitations, mobility,</a:t>
            </a:r>
            <a:r>
              <a:rPr lang="en-US" sz="2200" dirty="0"/>
              <a:t> and </a:t>
            </a:r>
            <a:r>
              <a:rPr lang="en-US" sz="2200" b="1" dirty="0"/>
              <a:t>receiving help with financial management.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200" b="1" dirty="0"/>
              <a:t>Alternative diagnosis timing categories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Reclassify diagnostic delay into </a:t>
            </a:r>
            <a:r>
              <a:rPr lang="en-US" sz="2200" b="1" dirty="0"/>
              <a:t>short vs. long delay </a:t>
            </a:r>
            <a:r>
              <a:rPr lang="en-US" sz="2200" dirty="0"/>
              <a:t>groups to test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sz="2200" b="1" dirty="0"/>
              <a:t>effects</a:t>
            </a:r>
            <a:r>
              <a:rPr lang="en-US" sz="2200" dirty="0"/>
              <a:t>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200" b="1" dirty="0"/>
              <a:t>Enhanced covariate adjustment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Incorporate </a:t>
            </a:r>
            <a:r>
              <a:rPr lang="en-US" sz="2200" b="1" dirty="0"/>
              <a:t>health conditions </a:t>
            </a:r>
            <a:r>
              <a:rPr lang="en-US" sz="2200" dirty="0"/>
              <a:t>(from survey and claims data) </a:t>
            </a:r>
            <a:r>
              <a:rPr lang="en-US" sz="2200" b="1" dirty="0"/>
              <a:t>and insurance status </a:t>
            </a:r>
            <a:r>
              <a:rPr lang="en-US" sz="2200" dirty="0"/>
              <a:t>to control for confounding.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200" b="1" dirty="0"/>
              <a:t>Causal analysis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Estimate </a:t>
            </a:r>
            <a:r>
              <a:rPr lang="en-US" sz="2200" b="1" dirty="0"/>
              <a:t>causal effects </a:t>
            </a:r>
            <a:r>
              <a:rPr lang="en-US" sz="2200" dirty="0"/>
              <a:t>of ADRD diagnosis timing on outcomes using robust modeling strategies.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1F2D0-591D-0F25-E9B6-D5B5F154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8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D709A-F1AB-8C46-C51B-46D5C37F0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2357-4EC0-F3F2-DA68-8541A5D66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50" y="257577"/>
            <a:ext cx="11513713" cy="75985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Why It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E76D0-58A2-B7D7-7A87-53F4C68E5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3645"/>
            <a:ext cx="10515600" cy="4635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- Problem &amp; Importance:</a:t>
            </a:r>
            <a:endParaRPr lang="en-US" sz="2000" dirty="0"/>
          </a:p>
          <a:p>
            <a:pPr lvl="1"/>
            <a:r>
              <a:rPr lang="en-US" sz="2000" dirty="0"/>
              <a:t>6.7M Americans live with AD/ADRD; diagnosis often comes late, during hospitalization or nursing home admission.</a:t>
            </a:r>
          </a:p>
          <a:p>
            <a:pPr lvl="1"/>
            <a:r>
              <a:rPr lang="en-US" sz="2000" dirty="0"/>
              <a:t>Early diagnosis enables care planning, reduces crisis-driven decisions, and can delay costly institutional care.</a:t>
            </a:r>
          </a:p>
          <a:p>
            <a:pPr lvl="1"/>
            <a:r>
              <a:rPr lang="en-US" sz="2000" dirty="0"/>
              <a:t>Disadvantaged populations (by race, income, geography) are especially at risk for delayed diagnosis, deepening inequities.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000" b="1" dirty="0"/>
              <a:t>Policy Relevance:</a:t>
            </a:r>
            <a:endParaRPr lang="en-US" sz="2000" dirty="0"/>
          </a:p>
          <a:p>
            <a:pPr lvl="1"/>
            <a:r>
              <a:rPr lang="en-US" sz="2000" dirty="0"/>
              <a:t>Earlier diagnosis could generate Medicaid savings by supporting community-based care longer.</a:t>
            </a:r>
          </a:p>
          <a:p>
            <a:pPr lvl="1"/>
            <a:r>
              <a:rPr lang="en-US" sz="2000" dirty="0"/>
              <a:t>Understanding disparities is critical for targeting interventions and improving equity in dementia care access.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74114-0484-BEC7-88DA-638F8322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6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29630-9E9D-8044-4C04-9D9B1362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022DD-B549-7D94-280F-8F82617FF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lvl="0" indent="-381000">
              <a:lnSpc>
                <a:spcPct val="150000"/>
              </a:lnSpc>
              <a:spcBef>
                <a:spcPts val="0"/>
              </a:spcBef>
              <a:buSzPts val="2400"/>
            </a:pPr>
            <a:r>
              <a:rPr lang="en-US" sz="2400" dirty="0"/>
              <a:t>Substantial</a:t>
            </a:r>
            <a:r>
              <a:rPr lang="en-US" sz="2400" b="1" dirty="0"/>
              <a:t> diagnostic delays</a:t>
            </a:r>
            <a:r>
              <a:rPr lang="en-US" sz="2400" dirty="0"/>
              <a:t> persist in the United States (Amjad et al. 2018). </a:t>
            </a: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457200" lvl="0" indent="-3810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sz="2400" b="1" dirty="0"/>
              <a:t>Racial and ethnic minority groups</a:t>
            </a:r>
            <a:r>
              <a:rPr lang="en-US" sz="2400" dirty="0"/>
              <a:t>, individuals with </a:t>
            </a:r>
            <a:r>
              <a:rPr lang="en-US" sz="2400" b="1" dirty="0"/>
              <a:t>lower socioeconomic status</a:t>
            </a:r>
            <a:r>
              <a:rPr lang="en-US" sz="2400" dirty="0"/>
              <a:t>, and residents of </a:t>
            </a:r>
            <a:r>
              <a:rPr lang="en-US" sz="2400" b="1" dirty="0"/>
              <a:t>rural areas</a:t>
            </a:r>
            <a:r>
              <a:rPr lang="en-US" sz="2400" dirty="0"/>
              <a:t> are disproportionately affected (Lin et al. 2022; Amjad et al. 2018; Hurd et al. 2013).</a:t>
            </a:r>
          </a:p>
          <a:p>
            <a:pPr marL="457200" lvl="0" indent="-381000">
              <a:lnSpc>
                <a:spcPct val="100000"/>
              </a:lnSpc>
              <a:spcBef>
                <a:spcPts val="0"/>
              </a:spcBef>
              <a:buSzPts val="2400"/>
            </a:pPr>
            <a:endParaRPr lang="en-US" sz="2400" b="1" dirty="0"/>
          </a:p>
          <a:p>
            <a:pPr marL="457200" lvl="0" indent="-3810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sz="2400" b="1" dirty="0"/>
              <a:t>Early detection of cognitive decline</a:t>
            </a:r>
            <a:r>
              <a:rPr lang="en-US" sz="2400" dirty="0"/>
              <a:t> led some to take actions like </a:t>
            </a:r>
            <a:r>
              <a:rPr lang="en-US" sz="2400" b="1" dirty="0"/>
              <a:t>financial planning</a:t>
            </a:r>
            <a:r>
              <a:rPr lang="en-US" sz="2400" dirty="0"/>
              <a:t>, but these often reflected </a:t>
            </a:r>
            <a:r>
              <a:rPr lang="en-US" sz="2400" b="1" dirty="0"/>
              <a:t>more advanced decline</a:t>
            </a:r>
            <a:r>
              <a:rPr lang="en-US" sz="2400" dirty="0"/>
              <a:t> and correlated with </a:t>
            </a:r>
            <a:r>
              <a:rPr lang="en-US" sz="2400" b="1" dirty="0"/>
              <a:t>worse overall outcomes</a:t>
            </a:r>
            <a:r>
              <a:rPr lang="en-US" sz="2400" dirty="0"/>
              <a:t>. However, such actions showed </a:t>
            </a:r>
            <a:r>
              <a:rPr lang="en-US" sz="2400" b="1" dirty="0"/>
              <a:t>some benefits</a:t>
            </a:r>
            <a:r>
              <a:rPr lang="en-US" sz="2400" dirty="0"/>
              <a:t>, particularly for </a:t>
            </a:r>
            <a:r>
              <a:rPr lang="en-US" sz="2400" b="1" dirty="0"/>
              <a:t>depression</a:t>
            </a:r>
            <a:r>
              <a:rPr lang="en-US" sz="2400" dirty="0"/>
              <a:t> and </a:t>
            </a:r>
            <a:r>
              <a:rPr lang="en-US" sz="2400" b="1" dirty="0"/>
              <a:t>wealth</a:t>
            </a:r>
            <a:r>
              <a:rPr lang="en-US" sz="2400" dirty="0"/>
              <a:t>.</a:t>
            </a:r>
            <a:r>
              <a:rPr lang="zh-CN" altLang="en-US" sz="2400" dirty="0"/>
              <a:t> </a:t>
            </a:r>
            <a:r>
              <a:rPr lang="en-US" altLang="zh-CN" sz="2400" dirty="0"/>
              <a:t>(Hurd</a:t>
            </a:r>
            <a:r>
              <a:rPr lang="zh-CN" altLang="en-US" sz="2400" dirty="0"/>
              <a:t> </a:t>
            </a:r>
            <a:r>
              <a:rPr lang="en-US" altLang="zh-CN" sz="2400" dirty="0"/>
              <a:t>et</a:t>
            </a:r>
            <a:r>
              <a:rPr lang="zh-CN" altLang="en-US" sz="2400" dirty="0"/>
              <a:t> </a:t>
            </a:r>
            <a:r>
              <a:rPr lang="en-US" altLang="zh-CN" sz="2400" dirty="0"/>
              <a:t>al.</a:t>
            </a:r>
            <a:r>
              <a:rPr lang="zh-CN" altLang="en-US" sz="2400" dirty="0"/>
              <a:t> </a:t>
            </a:r>
            <a:r>
              <a:rPr lang="en-US" altLang="zh-CN" sz="2400" dirty="0"/>
              <a:t>2024)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A6F2D-6476-2415-BECC-D261605A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7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106F4-EAEE-8307-B551-873F3FFE6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3679-50DA-ECF3-0C34-B1FB232A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43" y="280164"/>
            <a:ext cx="11513713" cy="86605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Our Approach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63B61-5674-3E09-6461-8DDEC0A7C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3645"/>
            <a:ext cx="10515600" cy="4635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- Data &amp; Methods:</a:t>
            </a:r>
            <a:endParaRPr lang="en-US" sz="2000" dirty="0"/>
          </a:p>
          <a:p>
            <a:pPr lvl="1"/>
            <a:r>
              <a:rPr lang="en-US" sz="2000" b="1" dirty="0"/>
              <a:t>Data</a:t>
            </a:r>
            <a:r>
              <a:rPr lang="en-US" sz="2000" dirty="0"/>
              <a:t>: Health and Retirement Study (HRS), </a:t>
            </a:r>
            <a:r>
              <a:rPr lang="en-US" sz="2000" b="1" dirty="0"/>
              <a:t>NHATS</a:t>
            </a:r>
            <a:r>
              <a:rPr lang="en-US" sz="2000" dirty="0"/>
              <a:t>, and Medicare claims (2010–2022).</a:t>
            </a:r>
          </a:p>
          <a:p>
            <a:pPr lvl="1"/>
            <a:r>
              <a:rPr lang="en-US" sz="2000" b="1" dirty="0"/>
              <a:t>Aim 1</a:t>
            </a:r>
            <a:r>
              <a:rPr lang="en-US" sz="2000" dirty="0"/>
              <a:t>: Quantify time from probable dementia (via cognitive assessments) to clinical diagnosis, identifying subgroup disparities.</a:t>
            </a:r>
          </a:p>
          <a:p>
            <a:pPr lvl="1"/>
            <a:r>
              <a:rPr lang="en-US" sz="2000" b="1" dirty="0"/>
              <a:t>Aim 2</a:t>
            </a:r>
            <a:r>
              <a:rPr lang="en-US" sz="2000" dirty="0"/>
              <a:t>: </a:t>
            </a:r>
            <a:r>
              <a:rPr lang="en-US" altLang="zh-CN" sz="2000" dirty="0"/>
              <a:t>Assess</a:t>
            </a:r>
            <a:r>
              <a:rPr lang="zh-CN" altLang="en-US" sz="2000" dirty="0"/>
              <a:t> </a:t>
            </a:r>
            <a:r>
              <a:rPr lang="en-US" altLang="zh-CN" sz="2000" dirty="0"/>
              <a:t>how timing of ADRD diagnosis impact critical decisions, including: </a:t>
            </a:r>
          </a:p>
          <a:p>
            <a:pPr lvl="2"/>
            <a:r>
              <a:rPr lang="en-US" dirty="0"/>
              <a:t>Medicaid enrollment</a:t>
            </a:r>
          </a:p>
          <a:p>
            <a:pPr lvl="2"/>
            <a:r>
              <a:rPr lang="en-US" altLang="zh-CN" dirty="0"/>
              <a:t>Seeking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r>
              <a:rPr lang="en-US" altLang="zh-CN" dirty="0"/>
              <a:t>help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family</a:t>
            </a:r>
            <a:endParaRPr lang="en-US" dirty="0"/>
          </a:p>
          <a:p>
            <a:pPr lvl="2"/>
            <a:r>
              <a:rPr lang="en-US" altLang="zh-CN" dirty="0"/>
              <a:t>Long-term</a:t>
            </a:r>
            <a:r>
              <a:rPr lang="zh-CN" altLang="en-US" dirty="0"/>
              <a:t> </a:t>
            </a:r>
            <a:r>
              <a:rPr lang="en-US" altLang="zh-CN" dirty="0"/>
              <a:t>care</a:t>
            </a:r>
            <a:r>
              <a:rPr lang="zh-CN" altLang="en-US" dirty="0"/>
              <a:t> </a:t>
            </a:r>
            <a:r>
              <a:rPr lang="en-US" altLang="zh-CN" dirty="0"/>
              <a:t>arrangements</a:t>
            </a:r>
          </a:p>
          <a:p>
            <a:pPr lvl="2"/>
            <a:r>
              <a:rPr lang="en-US" altLang="zh-CN" dirty="0"/>
              <a:t>Unmet</a:t>
            </a:r>
            <a:r>
              <a:rPr lang="zh-CN" altLang="en-US" dirty="0"/>
              <a:t> </a:t>
            </a:r>
            <a:r>
              <a:rPr lang="en-US" altLang="zh-CN" dirty="0"/>
              <a:t>needs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receive</a:t>
            </a:r>
            <a:r>
              <a:rPr lang="zh-CN" altLang="en-US" dirty="0"/>
              <a:t> </a:t>
            </a:r>
            <a:r>
              <a:rPr lang="en-US" altLang="zh-CN" dirty="0"/>
              <a:t>financial</a:t>
            </a:r>
            <a:r>
              <a:rPr lang="zh-CN" altLang="en-US" dirty="0"/>
              <a:t> </a:t>
            </a:r>
            <a:r>
              <a:rPr lang="en-US" altLang="zh-CN" dirty="0"/>
              <a:t>help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family</a:t>
            </a:r>
            <a:endParaRPr lang="en-US" dirty="0"/>
          </a:p>
          <a:p>
            <a:pPr marL="0" indent="0">
              <a:buNone/>
            </a:pPr>
            <a:r>
              <a:rPr lang="en-US" sz="2000" b="1" dirty="0"/>
              <a:t>- Expected Impact:</a:t>
            </a:r>
            <a:endParaRPr lang="en-US" sz="2000" dirty="0"/>
          </a:p>
          <a:p>
            <a:r>
              <a:rPr lang="en-US" sz="2000" dirty="0"/>
              <a:t>Evidence to guide early diagnosis strategies</a:t>
            </a:r>
          </a:p>
          <a:p>
            <a:r>
              <a:rPr lang="en-US" sz="2000" dirty="0"/>
              <a:t>Insights into financial and policy implications of improving diagnostic timeliness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D92F7-CA12-D513-D01A-0078E05A9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60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7FE3D-E3CE-7A6E-0179-6B75A5D08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Progress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24FA3-E2EB-B5DA-14AA-679D51475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b="1" dirty="0"/>
              <a:t>Data:</a:t>
            </a:r>
            <a:r>
              <a:rPr lang="zh-CN" altLang="en-US" b="1" dirty="0"/>
              <a:t> </a:t>
            </a:r>
            <a:r>
              <a:rPr lang="en-US" altLang="zh-CN" dirty="0"/>
              <a:t>NHATS</a:t>
            </a:r>
            <a:r>
              <a:rPr lang="zh-CN" altLang="en-US" dirty="0"/>
              <a:t> </a:t>
            </a:r>
            <a:r>
              <a:rPr lang="en-US" altLang="zh-CN" dirty="0"/>
              <a:t>annual</a:t>
            </a:r>
            <a:r>
              <a:rPr lang="zh-CN" altLang="en-US" dirty="0"/>
              <a:t> </a:t>
            </a:r>
            <a:r>
              <a:rPr lang="en-US" altLang="zh-CN" dirty="0"/>
              <a:t>survey</a:t>
            </a:r>
            <a:r>
              <a:rPr lang="zh-CN" altLang="en-US" dirty="0"/>
              <a:t> </a:t>
            </a:r>
            <a:r>
              <a:rPr lang="en-US" altLang="zh-CN" dirty="0"/>
              <a:t>data,</a:t>
            </a:r>
            <a:r>
              <a:rPr lang="zh-CN" altLang="en-US" dirty="0"/>
              <a:t> </a:t>
            </a:r>
            <a:r>
              <a:rPr lang="en-US" altLang="zh-CN" dirty="0"/>
              <a:t>Round</a:t>
            </a:r>
            <a:r>
              <a:rPr lang="zh-CN" altLang="en-US" dirty="0"/>
              <a:t> </a:t>
            </a:r>
            <a:r>
              <a:rPr lang="en-US" altLang="zh-CN" dirty="0"/>
              <a:t>1-13,</a:t>
            </a:r>
            <a:r>
              <a:rPr lang="zh-CN" altLang="en-US" dirty="0"/>
              <a:t> </a:t>
            </a:r>
            <a:r>
              <a:rPr lang="en-US" altLang="zh-CN" dirty="0"/>
              <a:t>spanning</a:t>
            </a:r>
            <a:r>
              <a:rPr lang="zh-CN" altLang="en-US" dirty="0"/>
              <a:t> </a:t>
            </a:r>
            <a:r>
              <a:rPr lang="en-US" altLang="zh-CN" dirty="0"/>
              <a:t>2011-2023,</a:t>
            </a:r>
            <a:r>
              <a:rPr lang="zh-CN" altLang="en-US" dirty="0"/>
              <a:t> </a:t>
            </a:r>
            <a:r>
              <a:rPr lang="en-US" altLang="zh-CN" dirty="0"/>
              <a:t>focused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Cohort</a:t>
            </a:r>
            <a:r>
              <a:rPr lang="zh-CN" altLang="en-US" dirty="0"/>
              <a:t> </a:t>
            </a:r>
            <a:r>
              <a:rPr lang="en-US" altLang="zh-CN" dirty="0"/>
              <a:t>2011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b="1" dirty="0">
                <a:solidFill>
                  <a:srgbClr val="000000"/>
                </a:solidFill>
              </a:rPr>
              <a:t>older adults in the baseline years of 2011, who were followed through 2023</a:t>
            </a:r>
            <a:r>
              <a:rPr lang="en-US" altLang="zh-CN" dirty="0"/>
              <a:t>)</a:t>
            </a:r>
          </a:p>
          <a:p>
            <a:r>
              <a:rPr lang="en-US" b="1" dirty="0"/>
              <a:t>Definitions </a:t>
            </a:r>
            <a:endParaRPr lang="en-US" dirty="0"/>
          </a:p>
          <a:p>
            <a:pPr marL="1143000" lvl="1" indent="-457200">
              <a:lnSpc>
                <a:spcPct val="100000"/>
              </a:lnSpc>
              <a:spcBef>
                <a:spcPts val="1800"/>
              </a:spcBef>
              <a:buSzPts val="2000"/>
              <a:buFont typeface="Arial"/>
              <a:buChar char="•"/>
            </a:pPr>
            <a:r>
              <a:rPr lang="en-US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ADRD diagnosis (awareness)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b="1" dirty="0">
                <a:solidFill>
                  <a:srgbClr val="000000"/>
                </a:solidFill>
              </a:rPr>
              <a:t>Ever told by doctor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had dementia or Alzheimer’s since the time of the last interview </a:t>
            </a:r>
            <a:endParaRPr lang="en-US" dirty="0"/>
          </a:p>
          <a:p>
            <a:pPr marL="1143000" lvl="1" indent="-457200">
              <a:lnSpc>
                <a:spcPct val="100000"/>
              </a:lnSpc>
              <a:spcBef>
                <a:spcPts val="1800"/>
              </a:spcBef>
              <a:buSzPts val="2000"/>
              <a:buFont typeface="Arial"/>
              <a:buChar char="•"/>
            </a:pPr>
            <a:r>
              <a:rPr lang="en-US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ADRD onset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NHATS-designed </a:t>
            </a:r>
            <a:r>
              <a:rPr lang="en-US" b="1" dirty="0">
                <a:solidFill>
                  <a:srgbClr val="000000"/>
                </a:solidFill>
              </a:rPr>
              <a:t>probable ADRD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classification</a:t>
            </a:r>
          </a:p>
          <a:p>
            <a:pPr marL="1600200" lvl="2" indent="-457200">
              <a:lnSpc>
                <a:spcPct val="100000"/>
              </a:lnSpc>
              <a:spcBef>
                <a:spcPts val="1800"/>
              </a:spcBef>
              <a:buSzPts val="2000"/>
              <a:buFont typeface="Arial"/>
              <a:buChar char="•"/>
            </a:pPr>
            <a:r>
              <a:rPr lang="en-US" b="1" dirty="0"/>
              <a:t>Criteria for probable dementia</a:t>
            </a:r>
            <a:r>
              <a:rPr lang="en-US" dirty="0"/>
              <a:t>:  (1) an</a:t>
            </a:r>
            <a:r>
              <a:rPr lang="en-US" u="sng" dirty="0"/>
              <a:t> AD8© score of ≥2</a:t>
            </a:r>
            <a:r>
              <a:rPr lang="en-US" dirty="0"/>
              <a:t>, </a:t>
            </a:r>
            <a:r>
              <a:rPr lang="en-US" b="1" dirty="0"/>
              <a:t>or</a:t>
            </a:r>
            <a:r>
              <a:rPr lang="en-US" dirty="0"/>
              <a:t> (2) a score of </a:t>
            </a:r>
            <a:r>
              <a:rPr lang="en-US" u="sng" dirty="0"/>
              <a:t>≥1.5 standard deviations (SD) below the mean </a:t>
            </a:r>
            <a:r>
              <a:rPr lang="en-US" dirty="0"/>
              <a:t>in at least two of three cognitive domains (memory, orientation, executive function). </a:t>
            </a:r>
            <a:r>
              <a:rPr lang="en-US" altLang="zh-CN" dirty="0"/>
              <a:t>// (3) Ever told by doctor</a:t>
            </a:r>
            <a:endParaRPr lang="en-US" dirty="0"/>
          </a:p>
          <a:p>
            <a:pPr marL="1143000" lvl="1" indent="-457200">
              <a:lnSpc>
                <a:spcPct val="100000"/>
              </a:lnSpc>
              <a:spcBef>
                <a:spcPts val="1800"/>
              </a:spcBef>
              <a:buSzPts val="2000"/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/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84F84-149B-BA88-013E-1FA6343D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2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0915D-8C7E-7CA2-441D-5B00346D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/>
              <a:t>Definitions:</a:t>
            </a:r>
            <a:r>
              <a:rPr lang="zh-CN" altLang="en-US" sz="4000" dirty="0"/>
              <a:t> </a:t>
            </a:r>
            <a:r>
              <a:rPr lang="en-US" sz="4000" dirty="0"/>
              <a:t>Diagnosis status</a:t>
            </a:r>
            <a:r>
              <a:rPr lang="en-US" altLang="zh-CN" sz="4000" dirty="0"/>
              <a:t>,</a:t>
            </a:r>
            <a:r>
              <a:rPr lang="zh-CN" altLang="en-US" sz="4000" dirty="0"/>
              <a:t> </a:t>
            </a:r>
            <a:r>
              <a:rPr lang="en-US" altLang="zh-CN" sz="4000" dirty="0"/>
              <a:t>four</a:t>
            </a:r>
            <a:r>
              <a:rPr lang="zh-CN" altLang="en-US" sz="4000" dirty="0"/>
              <a:t> </a:t>
            </a:r>
            <a:r>
              <a:rPr lang="en-US" altLang="zh-CN" sz="4000" dirty="0"/>
              <a:t>categories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2D672-F99B-332C-F27D-A1EE3C1B6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Timely diagnosed</a:t>
            </a:r>
            <a:r>
              <a:rPr lang="en-US" dirty="0"/>
              <a:t>: ADRD onset and diagnosis in the same round/year</a:t>
            </a:r>
          </a:p>
          <a:p>
            <a:r>
              <a:rPr lang="en-US" b="1" dirty="0"/>
              <a:t>No ADRD</a:t>
            </a:r>
            <a:r>
              <a:rPr lang="en-US" dirty="0"/>
              <a:t>: neither onset or diagnosis </a:t>
            </a:r>
          </a:p>
          <a:p>
            <a:r>
              <a:rPr lang="en-US" b="1" dirty="0"/>
              <a:t>Delayed diagnosed</a:t>
            </a:r>
            <a:r>
              <a:rPr lang="en-US" dirty="0"/>
              <a:t>: </a:t>
            </a:r>
            <a:r>
              <a:rPr lang="en-US" altLang="zh-CN" dirty="0"/>
              <a:t>ADRD</a:t>
            </a:r>
            <a:r>
              <a:rPr lang="zh-CN" altLang="en-US" dirty="0"/>
              <a:t> </a:t>
            </a:r>
            <a:r>
              <a:rPr lang="en-US" dirty="0"/>
              <a:t>onset but no diagnosis </a:t>
            </a:r>
          </a:p>
          <a:p>
            <a:r>
              <a:rPr lang="en-US" b="1" dirty="0"/>
              <a:t>Misdiagnosed</a:t>
            </a:r>
            <a:r>
              <a:rPr lang="en-US" dirty="0"/>
              <a:t>: has diagnosis but no onset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B6117-B7A2-583E-A340-ABBD666A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Google Shape;180;p77">
            <a:extLst>
              <a:ext uri="{FF2B5EF4-FFF2-40B4-BE49-F238E27FC236}">
                <a16:creationId xmlns:a16="http://schemas.microsoft.com/office/drawing/2014/main" id="{DCAFF0CC-8325-19A3-601A-9FD290EAE67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9858" y="4082588"/>
            <a:ext cx="6892002" cy="18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D22D82-FB1E-7D4C-C4C5-8482CACD3F08}"/>
              </a:ext>
            </a:extLst>
          </p:cNvPr>
          <p:cNvSpPr txBox="1"/>
          <p:nvPr/>
        </p:nvSpPr>
        <p:spPr>
          <a:xfrm>
            <a:off x="5011611" y="4285281"/>
            <a:ext cx="61177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379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Delay in diagnosis</a:t>
            </a:r>
            <a:r>
              <a:rPr lang="en-US" sz="2800" dirty="0">
                <a:solidFill>
                  <a:srgbClr val="000000"/>
                </a:solidFill>
              </a:rPr>
              <a:t>: </a:t>
            </a:r>
          </a:p>
          <a:p>
            <a:pPr marL="914400" lvl="1" indent="-379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Duration in misdiagnosis</a:t>
            </a:r>
            <a:r>
              <a:rPr lang="en-US" sz="2800" dirty="0">
                <a:solidFill>
                  <a:srgbClr val="000000"/>
                </a:solidFill>
              </a:rPr>
              <a:t>:  </a:t>
            </a:r>
          </a:p>
        </p:txBody>
      </p:sp>
      <p:pic>
        <p:nvPicPr>
          <p:cNvPr id="8" name="Google Shape;181;p77">
            <a:extLst>
              <a:ext uri="{FF2B5EF4-FFF2-40B4-BE49-F238E27FC236}">
                <a16:creationId xmlns:a16="http://schemas.microsoft.com/office/drawing/2014/main" id="{2707E939-8EB8-34FE-1174-B80C9DF0FE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8772" y="4187755"/>
            <a:ext cx="3121357" cy="71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2;p77">
            <a:extLst>
              <a:ext uri="{FF2B5EF4-FFF2-40B4-BE49-F238E27FC236}">
                <a16:creationId xmlns:a16="http://schemas.microsoft.com/office/drawing/2014/main" id="{CF1D9F28-61C9-B63F-AB57-E0B2FB1D7B9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6360" y="5276797"/>
            <a:ext cx="3013769" cy="694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39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cb1f78760_0_123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9728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Diagnosis Algorithm </a:t>
            </a:r>
            <a:endParaRPr/>
          </a:p>
        </p:txBody>
      </p:sp>
      <p:sp>
        <p:nvSpPr>
          <p:cNvPr id="125" name="Google Shape;125;g36cb1f78760_0_123"/>
          <p:cNvSpPr txBox="1">
            <a:spLocks noGrp="1"/>
          </p:cNvSpPr>
          <p:nvPr>
            <p:ph type="body" idx="1"/>
          </p:nvPr>
        </p:nvSpPr>
        <p:spPr>
          <a:xfrm>
            <a:off x="609600" y="1194631"/>
            <a:ext cx="11181300" cy="52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AutoNum type="arabicPeriod"/>
            </a:pPr>
            <a:r>
              <a:rPr lang="en-US" b="1" dirty="0"/>
              <a:t>ADAMS’ full neuropsychological exam</a:t>
            </a:r>
            <a:r>
              <a:rPr lang="en-US" dirty="0"/>
              <a:t>: gold-standard</a:t>
            </a: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b="1" dirty="0"/>
              <a:t>HCAP:</a:t>
            </a:r>
            <a:r>
              <a:rPr lang="en-US" dirty="0"/>
              <a:t> cognitive tests and an informant interview lasting about 20 minutes</a:t>
            </a:r>
            <a:endParaRPr b="1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b="1" dirty="0"/>
              <a:t>Criteria for dementia</a:t>
            </a:r>
            <a:r>
              <a:rPr lang="en-US" dirty="0"/>
              <a:t>: </a:t>
            </a:r>
            <a:r>
              <a:rPr lang="en-US" sz="2000" dirty="0"/>
              <a:t>at least 2 out of 5 cognitive domains were below thresholds for impairment (</a:t>
            </a:r>
            <a:r>
              <a:rPr lang="en-US" sz="2000" u="sng" dirty="0"/>
              <a:t>&gt;1.5 SDs below the mean</a:t>
            </a:r>
            <a:r>
              <a:rPr lang="en-US" sz="2000" dirty="0"/>
              <a:t> or a </a:t>
            </a:r>
            <a:r>
              <a:rPr lang="en-US" sz="2000" u="sng" dirty="0"/>
              <a:t>t score of 35</a:t>
            </a:r>
            <a:r>
              <a:rPr lang="en-US" sz="2000" dirty="0"/>
              <a:t>) </a:t>
            </a:r>
            <a:r>
              <a:rPr lang="en-US" sz="2000" b="1" dirty="0"/>
              <a:t>and </a:t>
            </a:r>
            <a:r>
              <a:rPr lang="en-US" sz="2000" dirty="0"/>
              <a:t>an informant report of functional impairment. </a:t>
            </a:r>
            <a:endParaRPr sz="2000" b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3. NHATS: </a:t>
            </a:r>
            <a:r>
              <a:rPr lang="en-US" dirty="0"/>
              <a:t>cognitive tests and AD8 score </a:t>
            </a:r>
            <a:endParaRPr dirty="0"/>
          </a:p>
          <a:p>
            <a:pPr marL="914400" lvl="1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 b="1" dirty="0"/>
              <a:t>Criteria for probable dementia</a:t>
            </a:r>
            <a:r>
              <a:rPr lang="en-US" dirty="0"/>
              <a:t>:  (1) an</a:t>
            </a:r>
            <a:r>
              <a:rPr lang="en-US" u="sng" dirty="0"/>
              <a:t> AD8© score of ≥2</a:t>
            </a:r>
            <a:r>
              <a:rPr lang="en-US" dirty="0"/>
              <a:t>, </a:t>
            </a:r>
            <a:r>
              <a:rPr lang="en-US" b="1" dirty="0"/>
              <a:t>or</a:t>
            </a:r>
            <a:r>
              <a:rPr lang="en-US" dirty="0"/>
              <a:t> (2) a score of </a:t>
            </a:r>
            <a:r>
              <a:rPr lang="en-US" u="sng" dirty="0"/>
              <a:t>≥1.5 standard deviations (SD) below the mean </a:t>
            </a:r>
            <a:r>
              <a:rPr lang="en-US" dirty="0"/>
              <a:t>in at least two of three cognitive domains (memory, orientation, executive function). </a:t>
            </a:r>
            <a:r>
              <a:rPr lang="en-US" altLang="zh-CN" dirty="0"/>
              <a:t>//</a:t>
            </a:r>
            <a:r>
              <a:rPr lang="zh-CN" altLang="en-US" dirty="0"/>
              <a:t> </a:t>
            </a:r>
            <a:r>
              <a:rPr lang="en-US" altLang="zh-CN" dirty="0"/>
              <a:t>(3)</a:t>
            </a:r>
            <a:r>
              <a:rPr lang="zh-CN" altLang="en-US" dirty="0"/>
              <a:t> </a:t>
            </a:r>
            <a:r>
              <a:rPr lang="en-US" altLang="zh-CN" dirty="0"/>
              <a:t>Ever</a:t>
            </a:r>
            <a:r>
              <a:rPr lang="zh-CN" altLang="en-US" dirty="0"/>
              <a:t> </a:t>
            </a:r>
            <a:r>
              <a:rPr lang="en-US" altLang="zh-CN" dirty="0"/>
              <a:t>told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doctor</a:t>
            </a:r>
            <a:endParaRPr dirty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200"/>
              <a:buFont typeface="Times New Roman"/>
              <a:buChar char="-"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C0F918-39E2-5A62-0480-A47EA7A8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9dd225ac5d_0_112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9728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Analytic Sample</a:t>
            </a:r>
            <a:endParaRPr dirty="0"/>
          </a:p>
        </p:txBody>
      </p:sp>
      <p:sp>
        <p:nvSpPr>
          <p:cNvPr id="256" name="Google Shape;256;g39dd225ac5d_0_112"/>
          <p:cNvSpPr txBox="1">
            <a:spLocks noGrp="1"/>
          </p:cNvSpPr>
          <p:nvPr>
            <p:ph type="body" idx="1"/>
          </p:nvPr>
        </p:nvSpPr>
        <p:spPr>
          <a:xfrm>
            <a:off x="8585100" y="1635450"/>
            <a:ext cx="3606900" cy="3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685800" lvl="1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/>
              <a:t>1,357 </a:t>
            </a:r>
            <a:r>
              <a:rPr lang="en-US" dirty="0"/>
              <a:t>individuals with diagnosis status (timely, delayed and misdiagnosis)</a:t>
            </a:r>
            <a:endParaRPr sz="2200" dirty="0"/>
          </a:p>
          <a:p>
            <a:pPr marL="6858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</a:pPr>
            <a:endParaRPr sz="2200" dirty="0"/>
          </a:p>
          <a:p>
            <a:pPr marL="6858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</p:txBody>
      </p:sp>
      <p:pic>
        <p:nvPicPr>
          <p:cNvPr id="257" name="Google Shape;257;g39dd225ac5d_0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022" y="1115924"/>
            <a:ext cx="8040877" cy="574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12095-328B-BD94-6917-B8684D2E4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0515600" cy="76983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Descriptive</a:t>
            </a:r>
            <a:r>
              <a:rPr lang="zh-CN" altLang="en-US" dirty="0"/>
              <a:t> </a:t>
            </a:r>
            <a:r>
              <a:rPr lang="en-US" altLang="zh-CN" dirty="0"/>
              <a:t>statistics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cohort</a:t>
            </a:r>
            <a:r>
              <a:rPr lang="zh-CN" altLang="en-US" dirty="0"/>
              <a:t> </a:t>
            </a:r>
            <a:r>
              <a:rPr lang="en-US" altLang="zh-CN" dirty="0"/>
              <a:t>2011,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year</a:t>
            </a:r>
            <a:r>
              <a:rPr lang="zh-CN" altLang="en-US" dirty="0"/>
              <a:t> </a:t>
            </a:r>
            <a:r>
              <a:rPr lang="en-US" altLang="zh-CN" dirty="0"/>
              <a:t>2011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E0DC4-75CE-3022-F9E1-96A88668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B7C0-FFA8-D84C-9C69-6AE2344C5080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Google Shape;315;g39dd225ac5d_0_164">
            <a:extLst>
              <a:ext uri="{FF2B5EF4-FFF2-40B4-BE49-F238E27FC236}">
                <a16:creationId xmlns:a16="http://schemas.microsoft.com/office/drawing/2014/main" id="{38BE5C67-3E4C-35C8-3582-714642E0FF00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3">
            <a:alphaModFix/>
          </a:blip>
          <a:srcRect l="1" r="-2109" b="29648"/>
          <a:stretch>
            <a:fillRect/>
          </a:stretch>
        </p:blipFill>
        <p:spPr>
          <a:xfrm>
            <a:off x="253168" y="1146950"/>
            <a:ext cx="9016144" cy="48197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C572AE-8ABC-CE1E-57D2-989D192D26E1}"/>
              </a:ext>
            </a:extLst>
          </p:cNvPr>
          <p:cNvSpPr txBox="1"/>
          <p:nvPr/>
        </p:nvSpPr>
        <p:spPr>
          <a:xfrm>
            <a:off x="9269312" y="2264181"/>
            <a:ext cx="25892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Adults with ADRD</a:t>
            </a:r>
            <a:r>
              <a:rPr lang="zh-CN" altLang="en-US" dirty="0"/>
              <a:t> </a:t>
            </a:r>
            <a:r>
              <a:rPr lang="en-US" dirty="0"/>
              <a:t>were </a:t>
            </a:r>
            <a:r>
              <a:rPr lang="en-US" b="1" dirty="0"/>
              <a:t>older</a:t>
            </a:r>
            <a:r>
              <a:rPr lang="en-US" dirty="0"/>
              <a:t>, more often </a:t>
            </a:r>
            <a:r>
              <a:rPr lang="en-US" b="1" dirty="0"/>
              <a:t>women</a:t>
            </a:r>
            <a:r>
              <a:rPr lang="en-US" dirty="0"/>
              <a:t>, </a:t>
            </a:r>
            <a:r>
              <a:rPr lang="en-US" b="1" dirty="0"/>
              <a:t>Black or Hispanic</a:t>
            </a:r>
            <a:r>
              <a:rPr lang="en-US" dirty="0"/>
              <a:t>, l</a:t>
            </a:r>
            <a:r>
              <a:rPr lang="en-US" b="1" dirty="0"/>
              <a:t>ess educated</a:t>
            </a:r>
            <a:r>
              <a:rPr lang="en-US" dirty="0"/>
              <a:t>, and </a:t>
            </a:r>
            <a:r>
              <a:rPr lang="en-US" b="1" dirty="0"/>
              <a:t>less likely to be married</a:t>
            </a:r>
            <a:r>
              <a:rPr lang="en-US" dirty="0"/>
              <a:t> than individuals without ADRD.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512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B5337E57BD9147BBD049B6515E166D" ma:contentTypeVersion="12" ma:contentTypeDescription="Create a new document." ma:contentTypeScope="" ma:versionID="2cf54fb95b28495fd0ae26c4ac9952cc">
  <xsd:schema xmlns:xsd="http://www.w3.org/2001/XMLSchema" xmlns:xs="http://www.w3.org/2001/XMLSchema" xmlns:p="http://schemas.microsoft.com/office/2006/metadata/properties" xmlns:ns2="bccf8c8f-9e19-4ec7-b07d-e6c009d26725" xmlns:ns3="432a9dc5-e45c-4d1f-bdf6-6282b21350f8" targetNamespace="http://schemas.microsoft.com/office/2006/metadata/properties" ma:root="true" ma:fieldsID="bf76f06520fd2fcef3fdbe33215f13fe" ns2:_="" ns3:_="">
    <xsd:import namespace="bccf8c8f-9e19-4ec7-b07d-e6c009d26725"/>
    <xsd:import namespace="432a9dc5-e45c-4d1f-bdf6-6282b21350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f8c8f-9e19-4ec7-b07d-e6c009d267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8cdae13-a1e9-4274-82f2-d193c12fbf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a9dc5-e45c-4d1f-bdf6-6282b21350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a731a9-1475-4f2c-aa6b-498a34ac3b49}" ma:internalName="TaxCatchAll" ma:showField="CatchAllData" ma:web="432a9dc5-e45c-4d1f-bdf6-6282b21350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2a9dc5-e45c-4d1f-bdf6-6282b21350f8" xsi:nil="true"/>
    <lcf76f155ced4ddcb4097134ff3c332f xmlns="bccf8c8f-9e19-4ec7-b07d-e6c009d2672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43F11C-F39B-4D5C-81E6-7D045A69DC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F5474E-2830-435F-9D31-C5CF364F83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cf8c8f-9e19-4ec7-b07d-e6c009d26725"/>
    <ds:schemaRef ds:uri="432a9dc5-e45c-4d1f-bdf6-6282b21350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B487C7-C9AB-43D5-B6A7-3CF27994EDC7}">
  <ds:schemaRefs>
    <ds:schemaRef ds:uri="http://schemas.microsoft.com/office/2006/metadata/properties"/>
    <ds:schemaRef ds:uri="http://schemas.microsoft.com/office/infopath/2007/PartnerControls"/>
    <ds:schemaRef ds:uri="432a9dc5-e45c-4d1f-bdf6-6282b21350f8"/>
    <ds:schemaRef ds:uri="bccf8c8f-9e19-4ec7-b07d-e6c009d267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1161</Words>
  <Application>Microsoft Macintosh PowerPoint</Application>
  <PresentationFormat>Widescreen</PresentationFormat>
  <Paragraphs>120</Paragraphs>
  <Slides>17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Times New Roman</vt:lpstr>
      <vt:lpstr>Custom Design</vt:lpstr>
      <vt:lpstr>Timing of Dementia Diagnosis: Implications for Medicaid Enrollment and Financial Planning Fangli Geng, Assistant Professor, Brown University School of Public Health </vt:lpstr>
      <vt:lpstr>Why It Matters</vt:lpstr>
      <vt:lpstr>Previous Study </vt:lpstr>
      <vt:lpstr>Our Approach</vt:lpstr>
      <vt:lpstr>Current Progress</vt:lpstr>
      <vt:lpstr>Definitions: Diagnosis status, four categories</vt:lpstr>
      <vt:lpstr>Diagnosis Algorithm </vt:lpstr>
      <vt:lpstr>Analytic Sample</vt:lpstr>
      <vt:lpstr>Descriptive statistics for cohort 2011, in year 2011</vt:lpstr>
      <vt:lpstr>Descriptive statistics for cohort 2011, in year 2011</vt:lpstr>
      <vt:lpstr>Descriptive statistics for cohort 2011, 2011-2023</vt:lpstr>
      <vt:lpstr>Descriptive statistics for cohort 2011, 2011-2023</vt:lpstr>
      <vt:lpstr>Descriptive statistics for cohort 2011, 2011-2023</vt:lpstr>
      <vt:lpstr>Preliminary Analysis 1</vt:lpstr>
      <vt:lpstr>Preliminary Analysis 2</vt:lpstr>
      <vt:lpstr>Preliminary Analysis 2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Cheryl Fox Gnagey</dc:creator>
  <cp:lastModifiedBy>Geng, Fangli</cp:lastModifiedBy>
  <cp:revision>12</cp:revision>
  <dcterms:created xsi:type="dcterms:W3CDTF">2025-02-20T16:48:11Z</dcterms:created>
  <dcterms:modified xsi:type="dcterms:W3CDTF">2025-10-30T11:43:07Z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0x01010074B5337E57BD9147BBD049B6515E166D</vt:lpwstr>
  </property>
  <property fmtid="{D5CDD505-2E9C-101B-9397-08002B2CF9AE}" pid="3" name="MediaServiceImageTags">
    <vt:lpwstr/>
  </property>
</Properties>
</file>