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9" r:id="rId4"/>
    <p:sldId id="262" r:id="rId5"/>
    <p:sldId id="277" r:id="rId6"/>
    <p:sldId id="278" r:id="rId7"/>
    <p:sldId id="282" r:id="rId8"/>
    <p:sldId id="280" r:id="rId9"/>
    <p:sldId id="281" r:id="rId10"/>
    <p:sldId id="275" r:id="rId11"/>
    <p:sldId id="268" r:id="rId12"/>
    <p:sldId id="274" r:id="rId13"/>
    <p:sldId id="276" r:id="rId14"/>
    <p:sldId id="279" r:id="rId15"/>
    <p:sldId id="271" r:id="rId16"/>
    <p:sldId id="272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0" y="2028930"/>
            <a:ext cx="12192000" cy="4829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7"/>
          <p:cNvSpPr/>
          <p:nvPr/>
        </p:nvSpPr>
        <p:spPr>
          <a:xfrm>
            <a:off x="0" y="-1"/>
            <a:ext cx="12192000" cy="2043971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636493" y="2544158"/>
            <a:ext cx="9144001" cy="194739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5CB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6493" y="4825670"/>
            <a:ext cx="9144001" cy="7750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005CB9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005CB9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005CB9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005CB9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005C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3" y="755327"/>
            <a:ext cx="6639560" cy="51827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traight Connector 12"/>
          <p:cNvSpPr/>
          <p:nvPr/>
        </p:nvSpPr>
        <p:spPr>
          <a:xfrm>
            <a:off x="0" y="2054251"/>
            <a:ext cx="12192000" cy="1"/>
          </a:xfrm>
          <a:prstGeom prst="line">
            <a:avLst/>
          </a:prstGeom>
          <a:ln w="825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TextBox 1"/>
          <p:cNvSpPr txBox="1"/>
          <p:nvPr/>
        </p:nvSpPr>
        <p:spPr>
          <a:xfrm>
            <a:off x="2767384" y="6082748"/>
            <a:ext cx="6657232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NBER Coordinating Center on the Economics of Alzheimer’s Disease / ADRD is funded by the National Institute on Aging, part of the National Institutes of Health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6"/>
          <p:cNvSpPr/>
          <p:nvPr/>
        </p:nvSpPr>
        <p:spPr>
          <a:xfrm>
            <a:off x="0" y="0"/>
            <a:ext cx="12192000" cy="1075765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Straight Connector 7"/>
          <p:cNvSpPr/>
          <p:nvPr/>
        </p:nvSpPr>
        <p:spPr>
          <a:xfrm>
            <a:off x="0" y="1075764"/>
            <a:ext cx="12192000" cy="1"/>
          </a:xfrm>
          <a:prstGeom prst="line">
            <a:avLst/>
          </a:prstGeom>
          <a:ln w="698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1" y="6278076"/>
            <a:ext cx="3861604" cy="30143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ctangle 7"/>
          <p:cNvSpPr/>
          <p:nvPr/>
        </p:nvSpPr>
        <p:spPr>
          <a:xfrm>
            <a:off x="0" y="-2"/>
            <a:ext cx="12192000" cy="5886451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636493" y="2030590"/>
            <a:ext cx="9144001" cy="1288807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6493" y="3319395"/>
            <a:ext cx="9144001" cy="7750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traight Connector 12"/>
          <p:cNvSpPr/>
          <p:nvPr/>
        </p:nvSpPr>
        <p:spPr>
          <a:xfrm>
            <a:off x="0" y="5886455"/>
            <a:ext cx="12192000" cy="1"/>
          </a:xfrm>
          <a:prstGeom prst="line">
            <a:avLst/>
          </a:prstGeom>
          <a:ln w="825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6"/>
          <p:cNvSpPr/>
          <p:nvPr/>
        </p:nvSpPr>
        <p:spPr>
          <a:xfrm>
            <a:off x="0" y="0"/>
            <a:ext cx="12192000" cy="1075765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traight Connector 7"/>
          <p:cNvSpPr/>
          <p:nvPr/>
        </p:nvSpPr>
        <p:spPr>
          <a:xfrm>
            <a:off x="0" y="1075764"/>
            <a:ext cx="12192000" cy="1"/>
          </a:xfrm>
          <a:prstGeom prst="line">
            <a:avLst/>
          </a:prstGeom>
          <a:ln w="698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1" y="6278076"/>
            <a:ext cx="3861604" cy="30143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592495"/>
            <a:ext cx="5424814" cy="42535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726476" y="1592493"/>
            <a:ext cx="4863358" cy="425350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/>
          <p:nvPr/>
        </p:nvSpPr>
        <p:spPr>
          <a:xfrm>
            <a:off x="0" y="0"/>
            <a:ext cx="12192000" cy="1075765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traight Connector 7"/>
          <p:cNvSpPr/>
          <p:nvPr/>
        </p:nvSpPr>
        <p:spPr>
          <a:xfrm>
            <a:off x="0" y="1075764"/>
            <a:ext cx="12192000" cy="1"/>
          </a:xfrm>
          <a:prstGeom prst="line">
            <a:avLst/>
          </a:prstGeom>
          <a:ln w="698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1" y="6278076"/>
            <a:ext cx="3861604" cy="30143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/>
          <p:nvPr/>
        </p:nvSpPr>
        <p:spPr>
          <a:xfrm>
            <a:off x="0" y="-2"/>
            <a:ext cx="12192000" cy="5886451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36493" y="2030590"/>
            <a:ext cx="9144001" cy="1288807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6493" y="3319395"/>
            <a:ext cx="9144001" cy="7750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traight Connector 4"/>
          <p:cNvSpPr/>
          <p:nvPr/>
        </p:nvSpPr>
        <p:spPr>
          <a:xfrm>
            <a:off x="0" y="5886455"/>
            <a:ext cx="12192000" cy="1"/>
          </a:xfrm>
          <a:prstGeom prst="line">
            <a:avLst/>
          </a:prstGeom>
          <a:ln w="825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"/>
          <p:cNvSpPr/>
          <p:nvPr/>
        </p:nvSpPr>
        <p:spPr>
          <a:xfrm>
            <a:off x="0" y="0"/>
            <a:ext cx="12192000" cy="1075765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traight Connector 7"/>
          <p:cNvSpPr/>
          <p:nvPr/>
        </p:nvSpPr>
        <p:spPr>
          <a:xfrm>
            <a:off x="0" y="1075764"/>
            <a:ext cx="12192000" cy="1"/>
          </a:xfrm>
          <a:prstGeom prst="line">
            <a:avLst/>
          </a:prstGeom>
          <a:ln w="698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1" y="6278076"/>
            <a:ext cx="3861604" cy="301434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838200" y="1516103"/>
            <a:ext cx="6172200" cy="43528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05135" y="1516103"/>
            <a:ext cx="3932238" cy="435288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"/>
          <p:cNvSpPr/>
          <p:nvPr/>
        </p:nvSpPr>
        <p:spPr>
          <a:xfrm>
            <a:off x="0" y="0"/>
            <a:ext cx="12192000" cy="1075765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traight Connector 7"/>
          <p:cNvSpPr/>
          <p:nvPr/>
        </p:nvSpPr>
        <p:spPr>
          <a:xfrm>
            <a:off x="0" y="1075764"/>
            <a:ext cx="12192000" cy="1"/>
          </a:xfrm>
          <a:prstGeom prst="line">
            <a:avLst/>
          </a:prstGeom>
          <a:ln w="698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1" y="6278076"/>
            <a:ext cx="3861604" cy="301434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Rectangle 4"/>
          <p:cNvSpPr/>
          <p:nvPr/>
        </p:nvSpPr>
        <p:spPr>
          <a:xfrm>
            <a:off x="0" y="0"/>
            <a:ext cx="12192000" cy="12231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6"/>
          <p:cNvSpPr/>
          <p:nvPr/>
        </p:nvSpPr>
        <p:spPr>
          <a:xfrm>
            <a:off x="0" y="0"/>
            <a:ext cx="12192000" cy="1075765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Straight Connector 7"/>
          <p:cNvSpPr/>
          <p:nvPr/>
        </p:nvSpPr>
        <p:spPr>
          <a:xfrm>
            <a:off x="0" y="1075764"/>
            <a:ext cx="12192000" cy="1"/>
          </a:xfrm>
          <a:prstGeom prst="line">
            <a:avLst/>
          </a:prstGeom>
          <a:ln w="698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1" y="6278076"/>
            <a:ext cx="3861604" cy="301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Rectangle 6"/>
          <p:cNvSpPr/>
          <p:nvPr/>
        </p:nvSpPr>
        <p:spPr>
          <a:xfrm>
            <a:off x="0" y="2028930"/>
            <a:ext cx="12192000" cy="4829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Rectangle 7"/>
          <p:cNvSpPr/>
          <p:nvPr/>
        </p:nvSpPr>
        <p:spPr>
          <a:xfrm>
            <a:off x="0" y="-1"/>
            <a:ext cx="12192000" cy="2043971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636493" y="2544158"/>
            <a:ext cx="9144001" cy="194739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5CB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6493" y="4825670"/>
            <a:ext cx="9144001" cy="7750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005CB9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005CB9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005CB9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005CB9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005C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3" y="723396"/>
            <a:ext cx="6639560" cy="58214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traight Connector 12"/>
          <p:cNvSpPr/>
          <p:nvPr/>
        </p:nvSpPr>
        <p:spPr>
          <a:xfrm>
            <a:off x="0" y="2054251"/>
            <a:ext cx="12192000" cy="1"/>
          </a:xfrm>
          <a:prstGeom prst="line">
            <a:avLst/>
          </a:prstGeom>
          <a:ln w="825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1075765"/>
          </a:xfrm>
          <a:prstGeom prst="rect">
            <a:avLst/>
          </a:prstGeom>
          <a:solidFill>
            <a:srgbClr val="005C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traight Connector 7"/>
          <p:cNvSpPr/>
          <p:nvPr/>
        </p:nvSpPr>
        <p:spPr>
          <a:xfrm>
            <a:off x="0" y="1075764"/>
            <a:ext cx="12192000" cy="1"/>
          </a:xfrm>
          <a:prstGeom prst="line">
            <a:avLst/>
          </a:prstGeom>
          <a:ln w="69850">
            <a:solidFill>
              <a:srgbClr val="EEAF4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Picture 8" descr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631" y="6278076"/>
            <a:ext cx="3861604" cy="3014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603169"/>
            <a:ext cx="10515600" cy="434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9538" y="6284103"/>
            <a:ext cx="27365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>
            <a:spLocks noGrp="1"/>
          </p:cNvSpPr>
          <p:nvPr>
            <p:ph type="ctrTitle"/>
          </p:nvPr>
        </p:nvSpPr>
        <p:spPr>
          <a:xfrm>
            <a:off x="636493" y="2544158"/>
            <a:ext cx="9144001" cy="1947394"/>
          </a:xfrm>
          <a:prstGeom prst="rect">
            <a:avLst/>
          </a:prstGeom>
        </p:spPr>
        <p:txBody>
          <a:bodyPr/>
          <a:lstStyle/>
          <a:p>
            <a:r>
              <a:t>Lead Exposure and Cognitive Impairment Throughout the Lifecycle</a:t>
            </a:r>
          </a:p>
        </p:txBody>
      </p:sp>
      <p:sp>
        <p:nvSpPr>
          <p:cNvPr id="153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636493" y="3934424"/>
            <a:ext cx="9144001" cy="16662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859536">
              <a:spcBef>
                <a:spcPts val="900"/>
              </a:spcBef>
              <a:defRPr sz="2256"/>
            </a:pPr>
            <a:r>
              <a:rPr dirty="0"/>
              <a:t>Brian Beach, Vanderbilt &amp; NBER</a:t>
            </a:r>
          </a:p>
          <a:p>
            <a:pPr defTabSz="859536">
              <a:spcBef>
                <a:spcPts val="900"/>
              </a:spcBef>
              <a:defRPr sz="2256"/>
            </a:pPr>
            <a:r>
              <a:rPr dirty="0"/>
              <a:t>Joe Ferrie, Northwestern &amp; NBER</a:t>
            </a:r>
          </a:p>
          <a:p>
            <a:pPr defTabSz="859536">
              <a:spcBef>
                <a:spcPts val="900"/>
              </a:spcBef>
              <a:defRPr sz="2256"/>
            </a:pPr>
            <a:r>
              <a:rPr dirty="0"/>
              <a:t>Aaron Reuben, U</a:t>
            </a:r>
            <a:r>
              <a:rPr lang="en-US" dirty="0"/>
              <a:t>niversity</a:t>
            </a:r>
            <a:r>
              <a:rPr dirty="0"/>
              <a:t> of Virginia</a:t>
            </a:r>
          </a:p>
          <a:p>
            <a:pPr defTabSz="859536">
              <a:spcBef>
                <a:spcPts val="900"/>
              </a:spcBef>
              <a:defRPr sz="2256"/>
            </a:pPr>
            <a:r>
              <a:rPr dirty="0"/>
              <a:t>Martin Saavedra, Rutgers &amp; NBER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94D4-FA58-7020-841B-5FB76162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Lead Service Lines &amp; Cognitive Impairment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D29773-2380-7F59-7B25-7B2984967606}"/>
              </a:ext>
            </a:extLst>
          </p:cNvPr>
          <p:cNvSpPr txBox="1">
            <a:spLocks/>
          </p:cNvSpPr>
          <p:nvPr/>
        </p:nvSpPr>
        <p:spPr>
          <a:xfrm>
            <a:off x="838200" y="1603169"/>
            <a:ext cx="10515600" cy="434636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US" dirty="0">
              <a:solidFill>
                <a:srgbClr val="0A0A0A"/>
              </a:solidFill>
              <a:latin typeface="Google San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CFCD39-F8EF-3F92-C597-18BF710502DD}"/>
              </a:ext>
            </a:extLst>
          </p:cNvPr>
          <p:cNvSpPr>
            <a:spLocks noGrp="1"/>
          </p:cNvSpPr>
          <p:nvPr/>
        </p:nvSpPr>
        <p:spPr>
          <a:xfrm>
            <a:off x="838200" y="1255816"/>
            <a:ext cx="10515600" cy="434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b="0" i="0" u="none" strike="noStrike" dirty="0">
              <a:solidFill>
                <a:srgbClr val="0A0A0A"/>
              </a:solidFill>
              <a:effectLst/>
              <a:latin typeface="Google San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680C4D-2EC9-0A16-AF43-2F26A1082DD3}"/>
              </a:ext>
            </a:extLst>
          </p:cNvPr>
          <p:cNvSpPr txBox="1">
            <a:spLocks/>
          </p:cNvSpPr>
          <p:nvPr/>
        </p:nvSpPr>
        <p:spPr>
          <a:xfrm>
            <a:off x="990600" y="1755569"/>
            <a:ext cx="10515600" cy="434636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/>
              <a:t>The American Community Survey (ACS) identifies individuals with a “cognitive difficulty”:</a:t>
            </a:r>
          </a:p>
          <a:p>
            <a:pPr marL="495300" lvl="1" indent="0" hangingPunct="1">
              <a:buFont typeface="Arial"/>
              <a:buNone/>
            </a:pPr>
            <a:r>
              <a:rPr lang="en-US" b="1" dirty="0">
                <a:solidFill>
                  <a:srgbClr val="0A0A0A"/>
                </a:solidFill>
                <a:latin typeface="Google Sans"/>
              </a:rPr>
              <a:t>The question: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 "Because of a physical, mental, or emotional problem, does the respondent have difficulty remembering, concentrating, or making decisions?“.</a:t>
            </a:r>
          </a:p>
          <a:p>
            <a:pPr hangingPunct="1"/>
            <a:r>
              <a:rPr lang="en-US" dirty="0">
                <a:solidFill>
                  <a:srgbClr val="0A0A0A"/>
                </a:solidFill>
                <a:latin typeface="Google Sans"/>
              </a:rPr>
              <a:t>We have used this data for 2.8 million ACS respondents 2000-2020 together with the water service line piping material </a:t>
            </a:r>
          </a:p>
        </p:txBody>
      </p:sp>
    </p:spTree>
    <p:extLst>
      <p:ext uri="{BB962C8B-B14F-4D97-AF65-F5344CB8AC3E}">
        <p14:creationId xmlns:p14="http://schemas.microsoft.com/office/powerpoint/2010/main" val="16006011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ead Service Lines and Severe Cognitive Impairment in US C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630936">
              <a:defRPr sz="2622"/>
            </a:lvl1pPr>
          </a:lstStyle>
          <a:p>
            <a:r>
              <a:rPr sz="3800" dirty="0"/>
              <a:t>Lead Service Lines </a:t>
            </a:r>
            <a:r>
              <a:rPr lang="en-US" sz="3800" dirty="0"/>
              <a:t>&amp;</a:t>
            </a:r>
            <a:r>
              <a:rPr sz="3800" dirty="0"/>
              <a:t> Cognitive Impairment</a:t>
            </a:r>
          </a:p>
        </p:txBody>
      </p:sp>
      <p:pic>
        <p:nvPicPr>
          <p:cNvPr id="203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09" y="1366875"/>
            <a:ext cx="7641582" cy="467929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Data: American Community Survey, 2005-2022 (N=2.6 million).…"/>
          <p:cNvSpPr txBox="1"/>
          <p:nvPr/>
        </p:nvSpPr>
        <p:spPr>
          <a:xfrm>
            <a:off x="5416975" y="6012514"/>
            <a:ext cx="541060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/>
            </a:pPr>
            <a:r>
              <a:t>Data: American Community Survey, 2005-2022 (N=2.6 million).</a:t>
            </a:r>
          </a:p>
          <a:p>
            <a:pPr>
              <a:defRPr sz="1500"/>
            </a:pPr>
            <a:r>
              <a:t>Data are not adjusted for migration or selective mortality.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B5E4-6321-5D28-60EF-AAE3E006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Difficulty by Year Dwelling Built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04384-28EC-BA3E-AF96-DF9685C2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395" y="1197681"/>
            <a:ext cx="6923224" cy="50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82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E311-D05F-9A61-B0B3-37412398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pH to Lead Solubility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8B32A-A32D-F4A2-9665-2A1759AFF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>
                <a:latin typeface="Arial" panose="020B0604020202020204" pitchFamily="34" charset="0"/>
              </a:rPr>
              <a:t>We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have information on municipal water chemistry in addition to pH from 1952 and, when available, 1962. </a:t>
            </a:r>
            <a:endParaRPr lang="en-US" dirty="0">
              <a:latin typeface="Arial" panose="020B0604020202020204" pitchFamily="34" charset="0"/>
            </a:endParaRPr>
          </a:p>
          <a:p>
            <a:pPr rtl="0"/>
            <a:r>
              <a:rPr lang="en-US" dirty="0">
                <a:latin typeface="Arial" panose="020B0604020202020204" pitchFamily="34" charset="0"/>
              </a:rPr>
              <a:t>We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calculate lead solubility using the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pbsol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 package as a non-linear function of pH, alkalinity, sulfate, magnesium, and calcium. We use only finished water samples and collapse solubility measures to the city level.</a:t>
            </a:r>
            <a:endParaRPr lang="en-US" dirty="0"/>
          </a:p>
          <a:p>
            <a:pPr rtl="0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 solubility in 1952 and 1962 are positively correlated. This suggests that a single-year measure of solubility captures persistent differences in solubility rather than noise.</a:t>
            </a:r>
            <a:endParaRPr lang="en-US" dirty="0">
              <a:effectLst/>
            </a:endParaRPr>
          </a:p>
          <a:p>
            <a:endParaRPr lang="en-US" b="0" i="0" u="none" strike="noStrike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3901389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94D4-FA58-7020-841B-5FB76162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pH to Lead Solubility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7B0BF-80F0-4095-B35E-5A54C7A6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09" y="1134964"/>
            <a:ext cx="6994094" cy="50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540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871367" y="1516103"/>
            <a:ext cx="3666006" cy="4352885"/>
          </a:xfrm>
          <a:prstGeom prst="rect">
            <a:avLst/>
          </a:prstGeom>
        </p:spPr>
        <p:txBody>
          <a:bodyPr anchor="ctr"/>
          <a:lstStyle/>
          <a:p>
            <a:pPr>
              <a:defRPr sz="2100" b="1"/>
            </a:pPr>
            <a:r>
              <a:t>Substantial variation in lead exposures based on water chemistry.</a:t>
            </a:r>
          </a:p>
          <a:p>
            <a:pPr marL="591552" lvl="1" indent="-210552">
              <a:buSzPct val="100000"/>
              <a:buChar char="-"/>
              <a:defRPr sz="2100"/>
            </a:pPr>
            <a:r>
              <a:t>Figure includes ~200 cities.</a:t>
            </a:r>
          </a:p>
          <a:p>
            <a:pPr marL="591552" lvl="1" indent="-210552">
              <a:buSzPct val="100000"/>
              <a:buChar char="-"/>
              <a:defRPr sz="2100"/>
            </a:pPr>
            <a:r>
              <a:t>Final sample: ~2000 cities covering 90% of urban population. </a:t>
            </a:r>
          </a:p>
          <a:p>
            <a:pPr>
              <a:defRPr sz="2100"/>
            </a:pPr>
            <a:r>
              <a:rPr b="1"/>
              <a:t>Goal:</a:t>
            </a:r>
            <a:r>
              <a:t> Use variation in lead solubility to isolate causal effect of lead exposure on cognition.</a:t>
            </a:r>
          </a:p>
        </p:txBody>
      </p:sp>
      <p:sp>
        <p:nvSpPr>
          <p:cNvPr id="214" name="Title 1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From pH to Lead Solubility</a:t>
            </a:r>
            <a:endParaRPr dirty="0"/>
          </a:p>
        </p:txBody>
      </p:sp>
      <p:pic>
        <p:nvPicPr>
          <p:cNvPr id="215" name="Lead Sol vs pH.pdf" descr="Lead Sol vs p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4" y="1525043"/>
            <a:ext cx="7545148" cy="4527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Next Ste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Next Steps</a:t>
            </a:r>
          </a:p>
        </p:txBody>
      </p:sp>
      <p:sp>
        <p:nvSpPr>
          <p:cNvPr id="218" name="Estimate contribution of waterborne lead to cognitive decline throughout the lifecycl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4315" indent="-374315">
              <a:buFontTx/>
              <a:buAutoNum type="arabicPeriod"/>
            </a:pPr>
            <a:r>
              <a:rPr dirty="0"/>
              <a:t>Estimate contribution of waterborne lead to cognitive decline throughout the lifecycle.</a:t>
            </a:r>
          </a:p>
          <a:p>
            <a:pPr marL="374315" indent="-374315">
              <a:buFontTx/>
              <a:buAutoNum type="arabicPeriod"/>
            </a:pPr>
            <a:r>
              <a:rPr dirty="0"/>
              <a:t>Gain access to </a:t>
            </a:r>
            <a:r>
              <a:rPr lang="en-US" dirty="0"/>
              <a:t>M</a:t>
            </a:r>
            <a:r>
              <a:rPr dirty="0"/>
              <a:t>edicare claims data </a:t>
            </a:r>
            <a:r>
              <a:rPr lang="en-US" dirty="0"/>
              <a:t>&amp; NDI </a:t>
            </a:r>
            <a:r>
              <a:rPr dirty="0"/>
              <a:t>to explore ADRD incidence.</a:t>
            </a:r>
          </a:p>
          <a:p>
            <a:pPr marL="374315" indent="-374315">
              <a:buFontTx/>
              <a:buAutoNum type="arabicPeriod"/>
            </a:pPr>
            <a:r>
              <a:rPr dirty="0"/>
              <a:t>Update cohort-level estimates of ADRD risk based on knowledge of pre-existing lead exposures.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onten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>
              <a:defRPr sz="2100" b="1"/>
            </a:pPr>
            <a:r>
              <a:t>Lead and Calcium have the same valence.</a:t>
            </a:r>
          </a:p>
          <a:p>
            <a:pPr>
              <a:defRPr sz="2100" b="1"/>
            </a:pPr>
            <a:r>
              <a:t>Lead lodges in synapses where calcium is needed.</a:t>
            </a:r>
          </a:p>
          <a:p>
            <a:pPr marL="210552" indent="-210552">
              <a:buSzPct val="100000"/>
              <a:buChar char="-"/>
              <a:defRPr sz="2100"/>
            </a:pPr>
            <a:r>
              <a:t>Lower cognition.</a:t>
            </a:r>
          </a:p>
          <a:p>
            <a:pPr marL="210552" indent="-210552">
              <a:buSzPct val="100000"/>
              <a:buChar char="-"/>
              <a:defRPr sz="2100"/>
            </a:pPr>
            <a:r>
              <a:t>Diminished prefrontal cortex functioning (impulse control).</a:t>
            </a:r>
          </a:p>
        </p:txBody>
      </p:sp>
      <p:sp>
        <p:nvSpPr>
          <p:cNvPr id="176" name="Title 1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Consequences of Lead Exposure</a:t>
            </a:r>
          </a:p>
        </p:txBody>
      </p:sp>
      <p:pic>
        <p:nvPicPr>
          <p:cNvPr id="177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" y="1173348"/>
            <a:ext cx="6686310" cy="5007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40663">
              <a:defRPr sz="3078"/>
            </a:lvl1pPr>
          </a:lstStyle>
          <a:p>
            <a:r>
              <a:rPr sz="3800" dirty="0"/>
              <a:t>Households with Lead Service Lines (2024)</a:t>
            </a:r>
          </a:p>
        </p:txBody>
      </p:sp>
      <p:pic>
        <p:nvPicPr>
          <p:cNvPr id="207" name="lead_map.png" descr="lead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52" y="1416275"/>
            <a:ext cx="7625267" cy="4755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74022" cy="842159"/>
          </a:xfrm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925"/>
            </a:lvl1pPr>
          </a:lstStyle>
          <a:p>
            <a:r>
              <a:rPr lang="en-US" sz="3800" dirty="0"/>
              <a:t>C</a:t>
            </a:r>
            <a:r>
              <a:rPr sz="3800" dirty="0"/>
              <a:t>hildhood </a:t>
            </a:r>
            <a:r>
              <a:rPr lang="en-US" sz="3800" dirty="0"/>
              <a:t>E</a:t>
            </a:r>
            <a:r>
              <a:rPr sz="3800" dirty="0"/>
              <a:t>xposure </a:t>
            </a:r>
            <a:r>
              <a:rPr lang="en-US" sz="3800" dirty="0"/>
              <a:t>Ha</a:t>
            </a:r>
            <a:r>
              <a:rPr sz="3800" dirty="0"/>
              <a:t>rm</a:t>
            </a:r>
            <a:r>
              <a:rPr lang="en-US" sz="3800" dirty="0"/>
              <a:t>s Children &amp; Adults</a:t>
            </a:r>
            <a:endParaRPr sz="3800" dirty="0"/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603169"/>
            <a:ext cx="10515600" cy="434636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t>Children with high lead exposures exhibit decreased:</a:t>
            </a:r>
          </a:p>
          <a:p>
            <a:pPr marL="280736" indent="-280736">
              <a:buFontTx/>
              <a:buChar char="-"/>
            </a:pPr>
            <a:r>
              <a:t>Cognitive ability</a:t>
            </a:r>
          </a:p>
          <a:p>
            <a:pPr marL="280736" indent="-280736">
              <a:buFontTx/>
              <a:buChar char="-"/>
            </a:pPr>
            <a:r>
              <a:t>Fine motor skills</a:t>
            </a:r>
          </a:p>
          <a:p>
            <a:pPr marL="280736" indent="-280736">
              <a:buFontTx/>
              <a:buChar char="-"/>
            </a:pPr>
            <a:r>
              <a:t>Emotional and behavioral regulation capacity</a:t>
            </a:r>
          </a:p>
          <a:p>
            <a:pPr marL="0" indent="0">
              <a:buSzTx/>
              <a:buFontTx/>
              <a:buNone/>
              <a:defRPr b="1"/>
            </a:pPr>
            <a:r>
              <a:t>Adults with childhood exposure:</a:t>
            </a:r>
          </a:p>
          <a:p>
            <a:pPr marL="280736" indent="-280736">
              <a:buFontTx/>
              <a:buChar char="-"/>
            </a:pPr>
            <a:r>
              <a:t>Lower cognition</a:t>
            </a:r>
          </a:p>
          <a:p>
            <a:pPr marL="280736" indent="-280736">
              <a:buFontTx/>
              <a:buChar char="-"/>
            </a:pPr>
            <a:r>
              <a:t>Mental health problems</a:t>
            </a:r>
          </a:p>
          <a:p>
            <a:pPr marL="280736" indent="-280736">
              <a:buFontTx/>
              <a:buChar char="-"/>
            </a:pPr>
            <a:r>
              <a:t>Biological aging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04087">
              <a:defRPr sz="2925"/>
            </a:lvl1pPr>
          </a:lstStyle>
          <a:p>
            <a:r>
              <a:rPr lang="en-US" sz="3800" dirty="0"/>
              <a:t>What About Effects After Age 65?</a:t>
            </a:r>
            <a:endParaRPr sz="3800" dirty="0"/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603169"/>
            <a:ext cx="10515600" cy="434636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rPr lang="en-US" dirty="0"/>
              <a:t>What about effects at even later ages? </a:t>
            </a:r>
          </a:p>
          <a:p>
            <a:pPr marL="0" indent="0" algn="ctr">
              <a:buSzTx/>
              <a:buFontTx/>
              <a:buNone/>
              <a:defRPr b="1"/>
            </a:pPr>
            <a:r>
              <a:rPr lang="en-US" dirty="0"/>
              <a:t>Martin Prince (</a:t>
            </a:r>
            <a:r>
              <a:rPr lang="en-US" i="1" dirty="0"/>
              <a:t>Epidemiology</a:t>
            </a:r>
            <a:r>
              <a:rPr lang="en-US" dirty="0"/>
              <a:t>, 1998)</a:t>
            </a:r>
            <a:r>
              <a:rPr dirty="0"/>
              <a:t>:</a:t>
            </a:r>
            <a:endParaRPr lang="en-US" dirty="0"/>
          </a:p>
          <a:p>
            <a:pPr marL="0" indent="0">
              <a:buSzTx/>
              <a:buFontTx/>
              <a:buNone/>
              <a:defRPr b="1"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7B72F-96AA-7F16-FF36-E479CB3A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81" y="2655100"/>
            <a:ext cx="8350014" cy="32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23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04087">
              <a:defRPr sz="2925"/>
            </a:lvl1pPr>
          </a:lstStyle>
          <a:p>
            <a:r>
              <a:rPr lang="en-US" sz="3800" dirty="0"/>
              <a:t>How Can We Examine a Lead/ADRD Link?</a:t>
            </a:r>
            <a:endParaRPr sz="3800" dirty="0"/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603169"/>
            <a:ext cx="10515600" cy="434636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rPr lang="en-US" dirty="0"/>
              <a:t>We need two pieces: </a:t>
            </a:r>
          </a:p>
          <a:p>
            <a:pPr marL="514350" indent="-514350">
              <a:buSzTx/>
              <a:buFontTx/>
              <a:buAutoNum type="arabicParenBoth"/>
              <a:defRPr b="1"/>
            </a:pPr>
            <a:r>
              <a:rPr lang="en-US" dirty="0"/>
              <a:t>early-life lead exposure, and </a:t>
            </a:r>
          </a:p>
          <a:p>
            <a:pPr marL="514350" indent="-514350">
              <a:buSzTx/>
              <a:buFontTx/>
              <a:buAutoNum type="arabicParenBoth"/>
              <a:defRPr b="1"/>
            </a:pPr>
            <a:r>
              <a:rPr lang="en-US" dirty="0"/>
              <a:t>late-life ADRD diagnosis or proxies</a:t>
            </a:r>
          </a:p>
          <a:p>
            <a:pPr marL="514350" indent="-514350">
              <a:buSzTx/>
              <a:buFontTx/>
              <a:buAutoNum type="arabicParenBoth"/>
              <a:defRPr b="1"/>
            </a:pPr>
            <a:endParaRPr lang="en-US" dirty="0"/>
          </a:p>
          <a:p>
            <a:pPr marL="0" indent="0">
              <a:buSzTx/>
              <a:buNone/>
              <a:defRPr b="1"/>
            </a:pPr>
            <a:r>
              <a:rPr lang="en-US" dirty="0"/>
              <a:t>Exposure comes from lead water service line prevalence by city/town (Baker, </a:t>
            </a:r>
            <a:r>
              <a:rPr lang="en-US" i="1" dirty="0"/>
              <a:t>Manual of American Water Works, </a:t>
            </a:r>
            <a:r>
              <a:rPr lang="en-US" dirty="0"/>
              <a:t>and EPA 2024)</a:t>
            </a:r>
          </a:p>
          <a:p>
            <a:pPr marL="0" indent="0">
              <a:buSzTx/>
              <a:buNone/>
              <a:defRPr b="1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2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04087">
              <a:defRPr sz="2925"/>
            </a:lvl1pPr>
          </a:lstStyle>
          <a:p>
            <a:r>
              <a:rPr lang="en-US" sz="3800" dirty="0"/>
              <a:t>How Can We Examine a Lead/ADRD Link?</a:t>
            </a:r>
            <a:endParaRPr sz="3800" dirty="0"/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603169"/>
            <a:ext cx="6154640" cy="43463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b="1"/>
            </a:pPr>
            <a:r>
              <a:rPr lang="en-US" dirty="0"/>
              <a:t>Causal inference is provided by the known relationships between pH and lead solvency.</a:t>
            </a:r>
          </a:p>
          <a:p>
            <a:pPr marL="0" indent="0">
              <a:buSzTx/>
              <a:buNone/>
              <a:defRPr b="1"/>
            </a:pPr>
            <a:endParaRPr lang="en-US" dirty="0"/>
          </a:p>
          <a:p>
            <a:pPr marL="0" indent="0">
              <a:buSzTx/>
              <a:buNone/>
              <a:defRPr b="1"/>
            </a:pP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Schock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Michael R., and Marvin C.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Gardels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Plumbosolvency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reduction by high pH and low carbonate—solubility relationships." </a:t>
            </a:r>
            <a:r>
              <a:rPr lang="en-US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the American Water Works Assoc.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75, no. 2 (1983): 87-91.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51B02-F787-872F-4A9E-D57CB36C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840" y="1920213"/>
            <a:ext cx="5199160" cy="37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070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04087">
              <a:defRPr sz="2925"/>
            </a:lvl1pPr>
          </a:lstStyle>
          <a:p>
            <a:r>
              <a:rPr lang="en-US" sz="3800" dirty="0"/>
              <a:t>How Can We Examine a Lead/ADRD Link?</a:t>
            </a:r>
            <a:endParaRPr sz="3800" dirty="0"/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446378"/>
            <a:ext cx="5778343" cy="43463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SzTx/>
              <a:buFontTx/>
              <a:buNone/>
              <a:defRPr b="1"/>
            </a:pPr>
            <a:r>
              <a:rPr lang="en-US" dirty="0"/>
              <a:t>Two recent studies are suggestive.</a:t>
            </a:r>
          </a:p>
          <a:p>
            <a:pPr marL="0" indent="0">
              <a:buSzTx/>
              <a:buFontTx/>
              <a:buNone/>
              <a:defRPr b="1"/>
            </a:pPr>
            <a:endParaRPr lang="en-US" dirty="0"/>
          </a:p>
          <a:p>
            <a:pPr marL="0" indent="0">
              <a:buSzTx/>
              <a:buFontTx/>
              <a:buNone/>
              <a:defRPr b="1"/>
            </a:pPr>
            <a:r>
              <a:rPr lang="en-US" dirty="0"/>
              <a:t>1.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Lee,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Haena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Mark W. Lee, John Robert Warren, and Joseph Ferrie. "Childhood lead exposure is associated with lower cognitive functioning at older ages." </a:t>
            </a:r>
            <a:r>
              <a:rPr lang="en-US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Science Advances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8, no. 45 (2022) link HRS cognitive tests to early lead exposure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6E937-0D1B-C012-8D83-D38C14DB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43" y="1311549"/>
            <a:ext cx="5291667" cy="55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629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04087">
              <a:defRPr sz="2925"/>
            </a:lvl1pPr>
          </a:lstStyle>
          <a:p>
            <a:r>
              <a:rPr lang="en-US" sz="3800" dirty="0"/>
              <a:t>How Can We Examine a Lead/ADRD Link?</a:t>
            </a:r>
            <a:endParaRPr sz="3800" dirty="0"/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492560"/>
            <a:ext cx="5778343" cy="434636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rPr lang="en-US" dirty="0"/>
              <a:t>Two recent studies are suggestive.</a:t>
            </a:r>
          </a:p>
          <a:p>
            <a:pPr marL="0" indent="0">
              <a:buSzTx/>
              <a:buFontTx/>
              <a:buNone/>
              <a:defRPr b="1"/>
            </a:pPr>
            <a:endParaRPr lang="en-US" dirty="0"/>
          </a:p>
          <a:p>
            <a:pPr marL="0" indent="0">
              <a:buSzTx/>
              <a:buFontTx/>
              <a:buNone/>
              <a:defRPr b="1"/>
            </a:pPr>
            <a:r>
              <a:rPr lang="en-US" dirty="0"/>
              <a:t>2.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Ferrie, Joseph, and Jahn Hakes, “Lead &amp; LOAD: Plumbing the etiology of Late-Onset Alzheimer’s Disease” (2025) link Numident, CPS, NDI, and Medicare, showing lead          Alzheimer’s death for males &amp; diagnosis for females. 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D228EBA-AAEC-4328-5166-4F1DD50D35FE}"/>
              </a:ext>
            </a:extLst>
          </p:cNvPr>
          <p:cNvCxnSpPr>
            <a:cxnSpLocks/>
          </p:cNvCxnSpPr>
          <p:nvPr/>
        </p:nvCxnSpPr>
        <p:spPr>
          <a:xfrm>
            <a:off x="1621780" y="5017284"/>
            <a:ext cx="768271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FAA5F46-E55C-D51D-0550-AA97FEC4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56" y="2186909"/>
            <a:ext cx="5778344" cy="34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53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Design</vt:lpstr>
      <vt:lpstr>Lead Exposure and Cognitive Impairment Throughout the Lifecycle</vt:lpstr>
      <vt:lpstr>Consequences of Lead Exposure</vt:lpstr>
      <vt:lpstr>Households with Lead Service Lines (2024)</vt:lpstr>
      <vt:lpstr>Childhood Exposure Harms Children &amp; Adults</vt:lpstr>
      <vt:lpstr>What About Effects After Age 65?</vt:lpstr>
      <vt:lpstr>How Can We Examine a Lead/ADRD Link?</vt:lpstr>
      <vt:lpstr>How Can We Examine a Lead/ADRD Link?</vt:lpstr>
      <vt:lpstr>How Can We Examine a Lead/ADRD Link?</vt:lpstr>
      <vt:lpstr>How Can We Examine a Lead/ADRD Link?</vt:lpstr>
      <vt:lpstr>Lead Service Lines &amp; Cognitive Impairment</vt:lpstr>
      <vt:lpstr>Lead Service Lines &amp; Cognitive Impairment</vt:lpstr>
      <vt:lpstr>Cognitive Difficulty by Year Dwelling Built</vt:lpstr>
      <vt:lpstr>From pH to Lead Solubility</vt:lpstr>
      <vt:lpstr>From pH to Lead Solubility</vt:lpstr>
      <vt:lpstr>From pH to Lead Solubility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Exposure and Cognitive Impairment Throughout the Lifecycle</dc:title>
  <cp:lastModifiedBy>Joseph P Ferrie</cp:lastModifiedBy>
  <cp:revision>7</cp:revision>
  <dcterms:modified xsi:type="dcterms:W3CDTF">2025-10-29T00:50:59Z</dcterms:modified>
</cp:coreProperties>
</file>