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558" r:id="rId5"/>
    <p:sldId id="556" r:id="rId6"/>
    <p:sldId id="557" r:id="rId7"/>
    <p:sldId id="529" r:id="rId8"/>
    <p:sldId id="530" r:id="rId9"/>
    <p:sldId id="531" r:id="rId10"/>
    <p:sldId id="532" r:id="rId11"/>
    <p:sldId id="258" r:id="rId12"/>
    <p:sldId id="498" r:id="rId13"/>
    <p:sldId id="482" r:id="rId14"/>
    <p:sldId id="480" r:id="rId15"/>
    <p:sldId id="53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76" userDrawn="1">
          <p15:clr>
            <a:srgbClr val="A4A3A4"/>
          </p15:clr>
        </p15:guide>
        <p15:guide id="2" pos="7272" userDrawn="1">
          <p15:clr>
            <a:srgbClr val="A4A3A4"/>
          </p15:clr>
        </p15:guide>
        <p15:guide id="3" orient="horz" pos="2256" userDrawn="1">
          <p15:clr>
            <a:srgbClr val="A4A3A4"/>
          </p15:clr>
        </p15:guide>
        <p15:guide id="4" pos="5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well, Erica" initials="DE" lastIdx="4" clrIdx="0">
    <p:extLst>
      <p:ext uri="{19B8F6BF-5375-455C-9EA6-DF929625EA0E}">
        <p15:presenceInfo xmlns:p15="http://schemas.microsoft.com/office/powerpoint/2012/main" userId="S::7225520752@nsf.gov::23e7b2ab-3564-46d1-b9c8-f45ccfcb997f" providerId="AD"/>
      </p:ext>
    </p:extLst>
  </p:cmAuthor>
  <p:cmAuthor id="2" name="Bassett, Cori" initials="BC" lastIdx="6" clrIdx="1">
    <p:extLst>
      <p:ext uri="{19B8F6BF-5375-455C-9EA6-DF929625EA0E}">
        <p15:presenceInfo xmlns:p15="http://schemas.microsoft.com/office/powerpoint/2012/main" userId="S::7423920766@nsf.gov::cc37d721-d572-4870-b52a-8d98185913b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B0D9"/>
    <a:srgbClr val="64C1EA"/>
    <a:srgbClr val="051E4A"/>
    <a:srgbClr val="021331"/>
    <a:srgbClr val="84A2C6"/>
    <a:srgbClr val="91B1D3"/>
    <a:srgbClr val="7894B6"/>
    <a:srgbClr val="C6DFF4"/>
    <a:srgbClr val="E9ECF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3" y="77"/>
      </p:cViewPr>
      <p:guideLst>
        <p:guide orient="horz" pos="3576"/>
        <p:guide pos="7272"/>
        <p:guide orient="horz" pos="2256"/>
        <p:guide pos="5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A5D1AD-9E1E-45F5-8433-1A15D89AE8DC}" type="doc">
      <dgm:prSet loTypeId="urn:microsoft.com/office/officeart/2005/8/layout/hProcess3" loCatId="process" qsTypeId="urn:microsoft.com/office/officeart/2005/8/quickstyle/simple1" qsCatId="simple" csTypeId="urn:microsoft.com/office/officeart/2005/8/colors/colorful3" csCatId="colorful" phldr="1"/>
      <dgm:spPr/>
    </dgm:pt>
    <dgm:pt modelId="{EC37ACDA-C3CB-464E-8830-278E42BC8DED}">
      <dgm:prSet phldrT="[Text]"/>
      <dgm:spPr/>
      <dgm:t>
        <a:bodyPr/>
        <a:lstStyle/>
        <a:p>
          <a:r>
            <a:rPr lang="en-US" dirty="0"/>
            <a:t>Trust Me, I’ve got an idea!</a:t>
          </a:r>
        </a:p>
      </dgm:t>
    </dgm:pt>
    <dgm:pt modelId="{CF616861-08D2-49E0-BAC8-B1CE35287E6B}" type="parTrans" cxnId="{93228C19-DCF4-4A1A-BAF7-4631D77D4DA1}">
      <dgm:prSet/>
      <dgm:spPr/>
      <dgm:t>
        <a:bodyPr/>
        <a:lstStyle/>
        <a:p>
          <a:endParaRPr lang="en-US"/>
        </a:p>
      </dgm:t>
    </dgm:pt>
    <dgm:pt modelId="{C989BE89-145A-4BDB-9E5F-C863C9DC8DBF}" type="sibTrans" cxnId="{93228C19-DCF4-4A1A-BAF7-4631D77D4DA1}">
      <dgm:prSet/>
      <dgm:spPr/>
      <dgm:t>
        <a:bodyPr/>
        <a:lstStyle/>
        <a:p>
          <a:endParaRPr lang="en-US"/>
        </a:p>
      </dgm:t>
    </dgm:pt>
    <dgm:pt modelId="{21D05C58-E9A8-4ACB-B91E-D15FCC2062C8}">
      <dgm:prSet phldrT="[Text]"/>
      <dgm:spPr/>
      <dgm:t>
        <a:bodyPr/>
        <a:lstStyle/>
        <a:p>
          <a:r>
            <a:rPr lang="en-US" dirty="0"/>
            <a:t>Foundation set, lots to discover</a:t>
          </a:r>
        </a:p>
      </dgm:t>
    </dgm:pt>
    <dgm:pt modelId="{C51004D3-8504-4105-9E59-C12AED0BCB65}" type="parTrans" cxnId="{ACF40346-3FEA-4F5C-9268-887A67F84481}">
      <dgm:prSet/>
      <dgm:spPr/>
      <dgm:t>
        <a:bodyPr/>
        <a:lstStyle/>
        <a:p>
          <a:endParaRPr lang="en-US"/>
        </a:p>
      </dgm:t>
    </dgm:pt>
    <dgm:pt modelId="{DD1553FD-6A5F-46DF-89D8-3B3076B48071}" type="sibTrans" cxnId="{ACF40346-3FEA-4F5C-9268-887A67F84481}">
      <dgm:prSet/>
      <dgm:spPr/>
      <dgm:t>
        <a:bodyPr/>
        <a:lstStyle/>
        <a:p>
          <a:endParaRPr lang="en-US"/>
        </a:p>
      </dgm:t>
    </dgm:pt>
    <dgm:pt modelId="{0A1AE84F-7263-465F-8424-7F62ABA425BE}">
      <dgm:prSet phldrT="[Text]"/>
      <dgm:spPr/>
      <dgm:t>
        <a:bodyPr/>
        <a:lstStyle/>
        <a:p>
          <a:r>
            <a:rPr lang="en-US" dirty="0"/>
            <a:t>Already done</a:t>
          </a:r>
        </a:p>
      </dgm:t>
    </dgm:pt>
    <dgm:pt modelId="{D6F38A36-F842-46AB-99C7-461CE2B80B67}" type="parTrans" cxnId="{3B432357-8743-412D-A3C5-9000DBCABBED}">
      <dgm:prSet/>
      <dgm:spPr/>
      <dgm:t>
        <a:bodyPr/>
        <a:lstStyle/>
        <a:p>
          <a:endParaRPr lang="en-US"/>
        </a:p>
      </dgm:t>
    </dgm:pt>
    <dgm:pt modelId="{E14A050E-16F7-49C2-94C4-3F7FA457B11D}" type="sibTrans" cxnId="{3B432357-8743-412D-A3C5-9000DBCABBED}">
      <dgm:prSet/>
      <dgm:spPr/>
      <dgm:t>
        <a:bodyPr/>
        <a:lstStyle/>
        <a:p>
          <a:endParaRPr lang="en-US"/>
        </a:p>
      </dgm:t>
    </dgm:pt>
    <dgm:pt modelId="{B2C72F81-E6CC-4806-B8E7-BB591A9AB01D}" type="pres">
      <dgm:prSet presAssocID="{9FA5D1AD-9E1E-45F5-8433-1A15D89AE8DC}" presName="Name0" presStyleCnt="0">
        <dgm:presLayoutVars>
          <dgm:dir/>
          <dgm:animLvl val="lvl"/>
          <dgm:resizeHandles val="exact"/>
        </dgm:presLayoutVars>
      </dgm:prSet>
      <dgm:spPr/>
    </dgm:pt>
    <dgm:pt modelId="{8ED59687-7112-4680-A8EB-AA31DFEF4FB1}" type="pres">
      <dgm:prSet presAssocID="{9FA5D1AD-9E1E-45F5-8433-1A15D89AE8DC}" presName="dummy" presStyleCnt="0"/>
      <dgm:spPr/>
    </dgm:pt>
    <dgm:pt modelId="{E15AA209-52AE-4F0E-92AC-536F95F8F640}" type="pres">
      <dgm:prSet presAssocID="{9FA5D1AD-9E1E-45F5-8433-1A15D89AE8DC}" presName="linH" presStyleCnt="0"/>
      <dgm:spPr/>
    </dgm:pt>
    <dgm:pt modelId="{2EDEA161-19B2-4994-A8A0-376D881CA103}" type="pres">
      <dgm:prSet presAssocID="{9FA5D1AD-9E1E-45F5-8433-1A15D89AE8DC}" presName="padding1" presStyleCnt="0"/>
      <dgm:spPr/>
    </dgm:pt>
    <dgm:pt modelId="{EED6AC0D-4783-4B4A-B096-3CFE04C0A121}" type="pres">
      <dgm:prSet presAssocID="{EC37ACDA-C3CB-464E-8830-278E42BC8DED}" presName="linV" presStyleCnt="0"/>
      <dgm:spPr/>
    </dgm:pt>
    <dgm:pt modelId="{2BC3D820-BCC4-4CDE-9A3C-890C1A844927}" type="pres">
      <dgm:prSet presAssocID="{EC37ACDA-C3CB-464E-8830-278E42BC8DED}" presName="spVertical1" presStyleCnt="0"/>
      <dgm:spPr/>
    </dgm:pt>
    <dgm:pt modelId="{BD17C666-5B66-41B4-BB22-896A4187968F}" type="pres">
      <dgm:prSet presAssocID="{EC37ACDA-C3CB-464E-8830-278E42BC8DED}" presName="parTx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79703199-2029-451D-B500-2A9D6CEC7C52}" type="pres">
      <dgm:prSet presAssocID="{EC37ACDA-C3CB-464E-8830-278E42BC8DED}" presName="spVertical2" presStyleCnt="0"/>
      <dgm:spPr/>
    </dgm:pt>
    <dgm:pt modelId="{EE33DACD-5EC3-4625-9000-BF47EF2B45AA}" type="pres">
      <dgm:prSet presAssocID="{EC37ACDA-C3CB-464E-8830-278E42BC8DED}" presName="spVertical3" presStyleCnt="0"/>
      <dgm:spPr/>
    </dgm:pt>
    <dgm:pt modelId="{05C8DF96-02C3-4E33-B2BA-EA97C8B9E2E9}" type="pres">
      <dgm:prSet presAssocID="{C989BE89-145A-4BDB-9E5F-C863C9DC8DBF}" presName="space" presStyleCnt="0"/>
      <dgm:spPr/>
    </dgm:pt>
    <dgm:pt modelId="{4444BDE3-0175-4291-A291-E5BF20175B90}" type="pres">
      <dgm:prSet presAssocID="{21D05C58-E9A8-4ACB-B91E-D15FCC2062C8}" presName="linV" presStyleCnt="0"/>
      <dgm:spPr/>
    </dgm:pt>
    <dgm:pt modelId="{EABFE9D6-B3E6-4DA1-B905-EAD04B815805}" type="pres">
      <dgm:prSet presAssocID="{21D05C58-E9A8-4ACB-B91E-D15FCC2062C8}" presName="spVertical1" presStyleCnt="0"/>
      <dgm:spPr/>
    </dgm:pt>
    <dgm:pt modelId="{CDE49E31-D6CD-4ECB-864C-6D0ED881D752}" type="pres">
      <dgm:prSet presAssocID="{21D05C58-E9A8-4ACB-B91E-D15FCC2062C8}" presName="par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185726E-BBFD-49F6-9BD3-FB206D86DCF4}" type="pres">
      <dgm:prSet presAssocID="{21D05C58-E9A8-4ACB-B91E-D15FCC2062C8}" presName="spVertical2" presStyleCnt="0"/>
      <dgm:spPr/>
    </dgm:pt>
    <dgm:pt modelId="{0E287E7D-BB05-403F-A4B1-AC532D3C94E3}" type="pres">
      <dgm:prSet presAssocID="{21D05C58-E9A8-4ACB-B91E-D15FCC2062C8}" presName="spVertical3" presStyleCnt="0"/>
      <dgm:spPr/>
    </dgm:pt>
    <dgm:pt modelId="{C2F64E47-C36A-451B-9FD6-476B463755C9}" type="pres">
      <dgm:prSet presAssocID="{DD1553FD-6A5F-46DF-89D8-3B3076B48071}" presName="space" presStyleCnt="0"/>
      <dgm:spPr/>
    </dgm:pt>
    <dgm:pt modelId="{2CDA0793-4E8C-48D6-AC63-CCC78259E1EB}" type="pres">
      <dgm:prSet presAssocID="{0A1AE84F-7263-465F-8424-7F62ABA425BE}" presName="linV" presStyleCnt="0"/>
      <dgm:spPr/>
    </dgm:pt>
    <dgm:pt modelId="{FA707E32-30C5-4960-901C-93C1935AF2F3}" type="pres">
      <dgm:prSet presAssocID="{0A1AE84F-7263-465F-8424-7F62ABA425BE}" presName="spVertical1" presStyleCnt="0"/>
      <dgm:spPr/>
    </dgm:pt>
    <dgm:pt modelId="{0150E401-660E-4B1A-BE40-C9E63BD46F0B}" type="pres">
      <dgm:prSet presAssocID="{0A1AE84F-7263-465F-8424-7F62ABA425BE}" presName="parTx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8927C7B7-0271-4A22-9523-126D481FF76E}" type="pres">
      <dgm:prSet presAssocID="{0A1AE84F-7263-465F-8424-7F62ABA425BE}" presName="spVertical2" presStyleCnt="0"/>
      <dgm:spPr/>
    </dgm:pt>
    <dgm:pt modelId="{0C451268-D3BA-4945-A698-378A321591C5}" type="pres">
      <dgm:prSet presAssocID="{0A1AE84F-7263-465F-8424-7F62ABA425BE}" presName="spVertical3" presStyleCnt="0"/>
      <dgm:spPr/>
    </dgm:pt>
    <dgm:pt modelId="{DAA3A8EC-6D88-4C1A-A863-81AB397ECA36}" type="pres">
      <dgm:prSet presAssocID="{9FA5D1AD-9E1E-45F5-8433-1A15D89AE8DC}" presName="padding2" presStyleCnt="0"/>
      <dgm:spPr/>
    </dgm:pt>
    <dgm:pt modelId="{A825B7B1-CB36-42D1-A00B-929E04EC5C11}" type="pres">
      <dgm:prSet presAssocID="{9FA5D1AD-9E1E-45F5-8433-1A15D89AE8DC}" presName="negArrow" presStyleCnt="0"/>
      <dgm:spPr/>
    </dgm:pt>
    <dgm:pt modelId="{BE840D9C-C4BD-452C-A827-D4A27EF9C631}" type="pres">
      <dgm:prSet presAssocID="{9FA5D1AD-9E1E-45F5-8433-1A15D89AE8DC}" presName="backgroundArrow" presStyleLbl="node1" presStyleIdx="0" presStyleCnt="1"/>
      <dgm:spPr/>
    </dgm:pt>
  </dgm:ptLst>
  <dgm:cxnLst>
    <dgm:cxn modelId="{93228C19-DCF4-4A1A-BAF7-4631D77D4DA1}" srcId="{9FA5D1AD-9E1E-45F5-8433-1A15D89AE8DC}" destId="{EC37ACDA-C3CB-464E-8830-278E42BC8DED}" srcOrd="0" destOrd="0" parTransId="{CF616861-08D2-49E0-BAC8-B1CE35287E6B}" sibTransId="{C989BE89-145A-4BDB-9E5F-C863C9DC8DBF}"/>
    <dgm:cxn modelId="{8CB42F43-AB26-48D1-864E-58902A38A8CD}" type="presOf" srcId="{EC37ACDA-C3CB-464E-8830-278E42BC8DED}" destId="{BD17C666-5B66-41B4-BB22-896A4187968F}" srcOrd="0" destOrd="0" presId="urn:microsoft.com/office/officeart/2005/8/layout/hProcess3"/>
    <dgm:cxn modelId="{ACF40346-3FEA-4F5C-9268-887A67F84481}" srcId="{9FA5D1AD-9E1E-45F5-8433-1A15D89AE8DC}" destId="{21D05C58-E9A8-4ACB-B91E-D15FCC2062C8}" srcOrd="1" destOrd="0" parTransId="{C51004D3-8504-4105-9E59-C12AED0BCB65}" sibTransId="{DD1553FD-6A5F-46DF-89D8-3B3076B48071}"/>
    <dgm:cxn modelId="{3B432357-8743-412D-A3C5-9000DBCABBED}" srcId="{9FA5D1AD-9E1E-45F5-8433-1A15D89AE8DC}" destId="{0A1AE84F-7263-465F-8424-7F62ABA425BE}" srcOrd="2" destOrd="0" parTransId="{D6F38A36-F842-46AB-99C7-461CE2B80B67}" sibTransId="{E14A050E-16F7-49C2-94C4-3F7FA457B11D}"/>
    <dgm:cxn modelId="{E50E2DA1-50C8-4B41-B959-E392673FA805}" type="presOf" srcId="{0A1AE84F-7263-465F-8424-7F62ABA425BE}" destId="{0150E401-660E-4B1A-BE40-C9E63BD46F0B}" srcOrd="0" destOrd="0" presId="urn:microsoft.com/office/officeart/2005/8/layout/hProcess3"/>
    <dgm:cxn modelId="{CA321CB0-1D0B-4A22-831D-6A9EC6F5A292}" type="presOf" srcId="{9FA5D1AD-9E1E-45F5-8433-1A15D89AE8DC}" destId="{B2C72F81-E6CC-4806-B8E7-BB591A9AB01D}" srcOrd="0" destOrd="0" presId="urn:microsoft.com/office/officeart/2005/8/layout/hProcess3"/>
    <dgm:cxn modelId="{19100AD2-C78D-4C56-9F9F-3BA1C354FE37}" type="presOf" srcId="{21D05C58-E9A8-4ACB-B91E-D15FCC2062C8}" destId="{CDE49E31-D6CD-4ECB-864C-6D0ED881D752}" srcOrd="0" destOrd="0" presId="urn:microsoft.com/office/officeart/2005/8/layout/hProcess3"/>
    <dgm:cxn modelId="{82132EB5-382F-4A3F-A271-A05342199154}" type="presParOf" srcId="{B2C72F81-E6CC-4806-B8E7-BB591A9AB01D}" destId="{8ED59687-7112-4680-A8EB-AA31DFEF4FB1}" srcOrd="0" destOrd="0" presId="urn:microsoft.com/office/officeart/2005/8/layout/hProcess3"/>
    <dgm:cxn modelId="{3DF27143-0BF6-48EF-B4C3-34CF0D8B42B0}" type="presParOf" srcId="{B2C72F81-E6CC-4806-B8E7-BB591A9AB01D}" destId="{E15AA209-52AE-4F0E-92AC-536F95F8F640}" srcOrd="1" destOrd="0" presId="urn:microsoft.com/office/officeart/2005/8/layout/hProcess3"/>
    <dgm:cxn modelId="{6BAB0D6A-FA75-4F28-8D4E-87B324CD45F1}" type="presParOf" srcId="{E15AA209-52AE-4F0E-92AC-536F95F8F640}" destId="{2EDEA161-19B2-4994-A8A0-376D881CA103}" srcOrd="0" destOrd="0" presId="urn:microsoft.com/office/officeart/2005/8/layout/hProcess3"/>
    <dgm:cxn modelId="{F37656F5-A0A7-4550-BD5A-46AAF921B8DF}" type="presParOf" srcId="{E15AA209-52AE-4F0E-92AC-536F95F8F640}" destId="{EED6AC0D-4783-4B4A-B096-3CFE04C0A121}" srcOrd="1" destOrd="0" presId="urn:microsoft.com/office/officeart/2005/8/layout/hProcess3"/>
    <dgm:cxn modelId="{A49EDCF2-090F-48A4-9322-ECA92B602F1A}" type="presParOf" srcId="{EED6AC0D-4783-4B4A-B096-3CFE04C0A121}" destId="{2BC3D820-BCC4-4CDE-9A3C-890C1A844927}" srcOrd="0" destOrd="0" presId="urn:microsoft.com/office/officeart/2005/8/layout/hProcess3"/>
    <dgm:cxn modelId="{F8F43B83-134F-40F1-9AFB-0749C0D8DCB2}" type="presParOf" srcId="{EED6AC0D-4783-4B4A-B096-3CFE04C0A121}" destId="{BD17C666-5B66-41B4-BB22-896A4187968F}" srcOrd="1" destOrd="0" presId="urn:microsoft.com/office/officeart/2005/8/layout/hProcess3"/>
    <dgm:cxn modelId="{DA9E4B48-5630-4F37-A8D9-3075792939B4}" type="presParOf" srcId="{EED6AC0D-4783-4B4A-B096-3CFE04C0A121}" destId="{79703199-2029-451D-B500-2A9D6CEC7C52}" srcOrd="2" destOrd="0" presId="urn:microsoft.com/office/officeart/2005/8/layout/hProcess3"/>
    <dgm:cxn modelId="{A5BF445A-8C41-4AE5-95FB-2709BAB62A6E}" type="presParOf" srcId="{EED6AC0D-4783-4B4A-B096-3CFE04C0A121}" destId="{EE33DACD-5EC3-4625-9000-BF47EF2B45AA}" srcOrd="3" destOrd="0" presId="urn:microsoft.com/office/officeart/2005/8/layout/hProcess3"/>
    <dgm:cxn modelId="{3864A3BD-CE2E-4818-A4B2-712BFF493F09}" type="presParOf" srcId="{E15AA209-52AE-4F0E-92AC-536F95F8F640}" destId="{05C8DF96-02C3-4E33-B2BA-EA97C8B9E2E9}" srcOrd="2" destOrd="0" presId="urn:microsoft.com/office/officeart/2005/8/layout/hProcess3"/>
    <dgm:cxn modelId="{1E950F88-2E35-4B2D-82FE-771069C468CA}" type="presParOf" srcId="{E15AA209-52AE-4F0E-92AC-536F95F8F640}" destId="{4444BDE3-0175-4291-A291-E5BF20175B90}" srcOrd="3" destOrd="0" presId="urn:microsoft.com/office/officeart/2005/8/layout/hProcess3"/>
    <dgm:cxn modelId="{39999DBE-B44F-45B5-9A35-05602BF626D1}" type="presParOf" srcId="{4444BDE3-0175-4291-A291-E5BF20175B90}" destId="{EABFE9D6-B3E6-4DA1-B905-EAD04B815805}" srcOrd="0" destOrd="0" presId="urn:microsoft.com/office/officeart/2005/8/layout/hProcess3"/>
    <dgm:cxn modelId="{8FE033C0-BFD9-4A0D-BF80-FE7321011CE5}" type="presParOf" srcId="{4444BDE3-0175-4291-A291-E5BF20175B90}" destId="{CDE49E31-D6CD-4ECB-864C-6D0ED881D752}" srcOrd="1" destOrd="0" presId="urn:microsoft.com/office/officeart/2005/8/layout/hProcess3"/>
    <dgm:cxn modelId="{E145D3A5-E950-4DA4-99FA-2FEE7E51C26B}" type="presParOf" srcId="{4444BDE3-0175-4291-A291-E5BF20175B90}" destId="{6185726E-BBFD-49F6-9BD3-FB206D86DCF4}" srcOrd="2" destOrd="0" presId="urn:microsoft.com/office/officeart/2005/8/layout/hProcess3"/>
    <dgm:cxn modelId="{52657058-955A-4C16-9040-4B27365A96CC}" type="presParOf" srcId="{4444BDE3-0175-4291-A291-E5BF20175B90}" destId="{0E287E7D-BB05-403F-A4B1-AC532D3C94E3}" srcOrd="3" destOrd="0" presId="urn:microsoft.com/office/officeart/2005/8/layout/hProcess3"/>
    <dgm:cxn modelId="{D4EE1E9E-A21D-4FD6-BF40-6231F4EA4E2E}" type="presParOf" srcId="{E15AA209-52AE-4F0E-92AC-536F95F8F640}" destId="{C2F64E47-C36A-451B-9FD6-476B463755C9}" srcOrd="4" destOrd="0" presId="urn:microsoft.com/office/officeart/2005/8/layout/hProcess3"/>
    <dgm:cxn modelId="{A9DCF2FA-A064-4E78-B872-0A21AEC56880}" type="presParOf" srcId="{E15AA209-52AE-4F0E-92AC-536F95F8F640}" destId="{2CDA0793-4E8C-48D6-AC63-CCC78259E1EB}" srcOrd="5" destOrd="0" presId="urn:microsoft.com/office/officeart/2005/8/layout/hProcess3"/>
    <dgm:cxn modelId="{BDF4A3C1-0EDD-43A4-8FC4-DC3E7CFF31A5}" type="presParOf" srcId="{2CDA0793-4E8C-48D6-AC63-CCC78259E1EB}" destId="{FA707E32-30C5-4960-901C-93C1935AF2F3}" srcOrd="0" destOrd="0" presId="urn:microsoft.com/office/officeart/2005/8/layout/hProcess3"/>
    <dgm:cxn modelId="{FD7119F4-11C7-4842-B5EC-E9B62062BAC5}" type="presParOf" srcId="{2CDA0793-4E8C-48D6-AC63-CCC78259E1EB}" destId="{0150E401-660E-4B1A-BE40-C9E63BD46F0B}" srcOrd="1" destOrd="0" presId="urn:microsoft.com/office/officeart/2005/8/layout/hProcess3"/>
    <dgm:cxn modelId="{6DFBE685-9141-41B5-9766-C29B5240FD76}" type="presParOf" srcId="{2CDA0793-4E8C-48D6-AC63-CCC78259E1EB}" destId="{8927C7B7-0271-4A22-9523-126D481FF76E}" srcOrd="2" destOrd="0" presId="urn:microsoft.com/office/officeart/2005/8/layout/hProcess3"/>
    <dgm:cxn modelId="{46EE940A-E1A3-4A66-8B1F-7C3805F075AE}" type="presParOf" srcId="{2CDA0793-4E8C-48D6-AC63-CCC78259E1EB}" destId="{0C451268-D3BA-4945-A698-378A321591C5}" srcOrd="3" destOrd="0" presId="urn:microsoft.com/office/officeart/2005/8/layout/hProcess3"/>
    <dgm:cxn modelId="{4D2A1831-28D1-4F4D-8E77-1C580A1DE74A}" type="presParOf" srcId="{E15AA209-52AE-4F0E-92AC-536F95F8F640}" destId="{DAA3A8EC-6D88-4C1A-A863-81AB397ECA36}" srcOrd="6" destOrd="0" presId="urn:microsoft.com/office/officeart/2005/8/layout/hProcess3"/>
    <dgm:cxn modelId="{CCEA3FC3-BE39-4272-BB01-F2A5C0768F0C}" type="presParOf" srcId="{E15AA209-52AE-4F0E-92AC-536F95F8F640}" destId="{A825B7B1-CB36-42D1-A00B-929E04EC5C11}" srcOrd="7" destOrd="0" presId="urn:microsoft.com/office/officeart/2005/8/layout/hProcess3"/>
    <dgm:cxn modelId="{1480E151-C7C4-4925-A71B-7107B6F425CC}" type="presParOf" srcId="{E15AA209-52AE-4F0E-92AC-536F95F8F640}" destId="{BE840D9C-C4BD-452C-A827-D4A27EF9C631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40D9C-C4BD-452C-A827-D4A27EF9C631}">
      <dsp:nvSpPr>
        <dsp:cNvPr id="0" name=""/>
        <dsp:cNvSpPr/>
      </dsp:nvSpPr>
      <dsp:spPr>
        <a:xfrm>
          <a:off x="0" y="118126"/>
          <a:ext cx="10515600" cy="4115085"/>
        </a:xfrm>
        <a:prstGeom prst="right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0E401-660E-4B1A-BE40-C9E63BD46F0B}">
      <dsp:nvSpPr>
        <dsp:cNvPr id="0" name=""/>
        <dsp:cNvSpPr/>
      </dsp:nvSpPr>
      <dsp:spPr>
        <a:xfrm>
          <a:off x="6930129" y="1146897"/>
          <a:ext cx="2533910" cy="2057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Already done</a:t>
          </a:r>
        </a:p>
      </dsp:txBody>
      <dsp:txXfrm>
        <a:off x="6930129" y="1146897"/>
        <a:ext cx="2533910" cy="2057542"/>
      </dsp:txXfrm>
    </dsp:sp>
    <dsp:sp modelId="{CDE49E31-D6CD-4ECB-864C-6D0ED881D752}">
      <dsp:nvSpPr>
        <dsp:cNvPr id="0" name=""/>
        <dsp:cNvSpPr/>
      </dsp:nvSpPr>
      <dsp:spPr>
        <a:xfrm>
          <a:off x="3889437" y="1146897"/>
          <a:ext cx="2533910" cy="2057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Foundation set, lots to discover</a:t>
          </a:r>
        </a:p>
      </dsp:txBody>
      <dsp:txXfrm>
        <a:off x="3889437" y="1146897"/>
        <a:ext cx="2533910" cy="2057542"/>
      </dsp:txXfrm>
    </dsp:sp>
    <dsp:sp modelId="{BD17C666-5B66-41B4-BB22-896A4187968F}">
      <dsp:nvSpPr>
        <dsp:cNvPr id="0" name=""/>
        <dsp:cNvSpPr/>
      </dsp:nvSpPr>
      <dsp:spPr>
        <a:xfrm>
          <a:off x="848744" y="1146897"/>
          <a:ext cx="2533910" cy="2057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35280" rIns="0" bIns="33528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Trust Me, I’ve got an idea!</a:t>
          </a:r>
        </a:p>
      </dsp:txBody>
      <dsp:txXfrm>
        <a:off x="848744" y="1146897"/>
        <a:ext cx="2533910" cy="2057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BB6BF-C33F-4392-BC3D-2E27EB2B758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4349A-219E-45A4-A6E4-E9799664F3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02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74349A-219E-45A4-A6E4-E9799664F3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1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Alternate: </a:t>
            </a:r>
          </a:p>
          <a:p>
            <a:r>
              <a:rPr lang="en-US" sz="1200" dirty="0"/>
              <a:t>Preparing your submission</a:t>
            </a:r>
          </a:p>
          <a:p>
            <a:r>
              <a:rPr lang="en-US" sz="1200" dirty="0"/>
              <a:t>READ CAREFULLY - key aspects of the program announcement and solicitation requirements</a:t>
            </a:r>
          </a:p>
          <a:p>
            <a:r>
              <a:rPr lang="en-US" sz="1200" dirty="0"/>
              <a:t>Be specific about method and/or predictions</a:t>
            </a:r>
          </a:p>
          <a:p>
            <a:r>
              <a:rPr lang="en-US" sz="1200" dirty="0"/>
              <a:t>Include a well developed analytic plan</a:t>
            </a:r>
          </a:p>
          <a:p>
            <a:r>
              <a:rPr lang="en-US" sz="1200" dirty="0"/>
              <a:t>Connect the theoretical framing/motivation and proposed activity</a:t>
            </a:r>
          </a:p>
          <a:p>
            <a:r>
              <a:rPr lang="en-US" sz="1200" dirty="0"/>
              <a:t>Establish feasibility (often via pilot studies)</a:t>
            </a:r>
          </a:p>
          <a:p>
            <a:r>
              <a:rPr lang="en-US" sz="1200" dirty="0"/>
              <a:t>Write for a broad audience (not for experts)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9BD4E-E056-9B4A-892E-EF73E473439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94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9BD4E-E056-9B4A-892E-EF73E473439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22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1816E1-7D1A-4668-B4F5-B746A8C9E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cSlideMaster.Title SlideHeader">
            <a:extLst>
              <a:ext uri="{FF2B5EF4-FFF2-40B4-BE49-F238E27FC236}">
                <a16:creationId xmlns:a16="http://schemas.microsoft.com/office/drawing/2014/main" id="{058B5244-B3B9-6CC1-E841-DD4E31CD5B04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  <p:sp>
        <p:nvSpPr>
          <p:cNvPr id="8" name="hcTitle SlideHeader">
            <a:extLst>
              <a:ext uri="{FF2B5EF4-FFF2-40B4-BE49-F238E27FC236}">
                <a16:creationId xmlns:a16="http://schemas.microsoft.com/office/drawing/2014/main" id="{7C7BAE3D-C561-B87C-C810-ECC45405286A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11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05871ED-BE21-4160-99D0-D7F9405B7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hcSlideMaster.Picture with CaptionHeader">
            <a:extLst>
              <a:ext uri="{FF2B5EF4-FFF2-40B4-BE49-F238E27FC236}">
                <a16:creationId xmlns:a16="http://schemas.microsoft.com/office/drawing/2014/main" id="{77719A94-AE25-273F-79C8-4FD904CAAF36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5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24130C-95CE-4A6E-BD86-9510E8519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cSlideMaster.Title and Vertical TextHeader">
            <a:extLst>
              <a:ext uri="{FF2B5EF4-FFF2-40B4-BE49-F238E27FC236}">
                <a16:creationId xmlns:a16="http://schemas.microsoft.com/office/drawing/2014/main" id="{B4486E68-6F35-2C12-2268-427C60B2924D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74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DE8602E-4EA1-4653-BE2D-3B962244A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cSlideMaster.Vertical Title and TextHeader">
            <a:extLst>
              <a:ext uri="{FF2B5EF4-FFF2-40B4-BE49-F238E27FC236}">
                <a16:creationId xmlns:a16="http://schemas.microsoft.com/office/drawing/2014/main" id="{3B73B32A-F97B-C741-3C9B-A032290253B1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96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DEF0BB-CF22-43B5-ADB4-4B24AC1C7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cSlideMaster.Title and ContentHeader">
            <a:extLst>
              <a:ext uri="{FF2B5EF4-FFF2-40B4-BE49-F238E27FC236}">
                <a16:creationId xmlns:a16="http://schemas.microsoft.com/office/drawing/2014/main" id="{2B0AFE13-615B-AE38-858A-29E8A7DD9D4E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07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@@TI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FDEF0BB-CF22-43B5-ADB4-4B24AC1C7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7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0EA649-8AF4-4F2F-9A21-0E5C491AA1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hcSlideMaster.Section HeaderHeader">
            <a:extLst>
              <a:ext uri="{FF2B5EF4-FFF2-40B4-BE49-F238E27FC236}">
                <a16:creationId xmlns:a16="http://schemas.microsoft.com/office/drawing/2014/main" id="{657C3A28-A0D3-2C0C-2D9B-F0F6EB126279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54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B2662E2-DF3B-4976-B382-E855B344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hcSlideMaster.Two ContentHeader">
            <a:extLst>
              <a:ext uri="{FF2B5EF4-FFF2-40B4-BE49-F238E27FC236}">
                <a16:creationId xmlns:a16="http://schemas.microsoft.com/office/drawing/2014/main" id="{DD80629B-4210-CF9B-05DC-B03714C61FF5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0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9E17384-A5DB-45C3-8DF6-A047BD108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hcSlideMaster.ComparisonHeader">
            <a:extLst>
              <a:ext uri="{FF2B5EF4-FFF2-40B4-BE49-F238E27FC236}">
                <a16:creationId xmlns:a16="http://schemas.microsoft.com/office/drawing/2014/main" id="{B6652150-FD53-96C3-5186-8F4D7D1054DC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5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0F-1562-4A3B-A14A-1B556FAF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hcSlideMaster.Title OnlyHeader">
            <a:extLst>
              <a:ext uri="{FF2B5EF4-FFF2-40B4-BE49-F238E27FC236}">
                <a16:creationId xmlns:a16="http://schemas.microsoft.com/office/drawing/2014/main" id="{BDEA5FC7-F7CD-F2F0-3ABD-6151742EFFEE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61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50B0DB3-9E04-4EC3-9B5D-2DCA8764B2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hcSlideMaster.BlankHeader">
            <a:extLst>
              <a:ext uri="{FF2B5EF4-FFF2-40B4-BE49-F238E27FC236}">
                <a16:creationId xmlns:a16="http://schemas.microsoft.com/office/drawing/2014/main" id="{0C519909-0CA8-77E8-6786-F7388619D0E6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0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D1DBBC-1206-48C7-8423-D3E325256D2D}" type="datetimeFigureOut">
              <a:rPr lang="en-US" smtClean="0"/>
              <a:t>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9C517D5-C28A-4B40-A8A3-5BE8348B1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hcSlideMaster.Content with CaptionHeader">
            <a:extLst>
              <a:ext uri="{FF2B5EF4-FFF2-40B4-BE49-F238E27FC236}">
                <a16:creationId xmlns:a16="http://schemas.microsoft.com/office/drawing/2014/main" id="{B4C53B61-0ACD-5533-FC5C-06036B71BDDC}"/>
              </a:ext>
            </a:extLst>
          </p:cNvPr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3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8150" y="1249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4EE496-80F9-4FF5-A92B-3EA3F4C869A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60" y="6021658"/>
            <a:ext cx="743256" cy="747141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456B8CB-54D0-417F-A936-24C84F1B6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0206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fld id="{8F4BEAD3-91E3-4FFC-B7DC-935959D17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0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lutz@nsf.gov" TargetMode="External"/><Relationship Id="rId2" Type="http://schemas.openxmlformats.org/officeDocument/2006/relationships/hyperlink" Target="mailto:kgyimahb@nsf.gov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nlutz@nsf.gov" TargetMode="External"/><Relationship Id="rId2" Type="http://schemas.openxmlformats.org/officeDocument/2006/relationships/hyperlink" Target="mailto:kgyimahb@nsf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gyimahb@nsf.gov" TargetMode="External"/><Relationship Id="rId2" Type="http://schemas.openxmlformats.org/officeDocument/2006/relationships/hyperlink" Target="mailto:nlutz@nsf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bahel@nsf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kiesler@nsf.gov" TargetMode="External"/><Relationship Id="rId2" Type="http://schemas.openxmlformats.org/officeDocument/2006/relationships/hyperlink" Target="mailto:lwalker@nsf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whtf-contacts@nsf.gov" TargetMode="External"/><Relationship Id="rId5" Type="http://schemas.openxmlformats.org/officeDocument/2006/relationships/hyperlink" Target="mailto:accelnent@nsf.gov" TargetMode="External"/><Relationship Id="rId4" Type="http://schemas.openxmlformats.org/officeDocument/2006/relationships/hyperlink" Target="mailto:kgyimahb@nsf.go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DD110-48F8-B213-EACC-3B80497FA9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PROPOSAL TIPS: BAM WORKSHOP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EFC82-BA2E-5BD7-6273-4CC78CFDAD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January 25, 2024</a:t>
            </a:r>
          </a:p>
          <a:p>
            <a:r>
              <a:rPr lang="en-US" dirty="0"/>
              <a:t>Kwabena Gyimah-Brempong: 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kgyimahb@nsf.gov</a:t>
            </a:r>
            <a:endParaRPr lang="en-US" dirty="0"/>
          </a:p>
          <a:p>
            <a:r>
              <a:rPr lang="en-US" dirty="0"/>
              <a:t>Nancy Lutz: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nlutz@nsf.gov</a:t>
            </a:r>
            <a:endParaRPr lang="en-US" dirty="0"/>
          </a:p>
          <a:p>
            <a:r>
              <a:rPr lang="en-US" dirty="0"/>
              <a:t>Eric Bahel: ebahel@nsf.gov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C97724-2B26-F6D0-E709-06F7BF2D6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34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FC6BA-9898-47B9-9D46-CBA36E542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NSF Econ Proposal?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89F8F-F8F7-4DF5-9F96-650FA170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BB1211-BB80-4D2E-942F-B1073BBA251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6D5402-C729-47C7-9121-BEA78C913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834" y="1166135"/>
            <a:ext cx="9490842" cy="4781550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Starts with clear research question that is ambitious and will advance the basic science.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Ties project clearly to that problem.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Results are generalizable.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Has a research design.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Key necessary components are complete.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n-US" altLang="en-US" sz="2800" dirty="0"/>
              <a:t>Strong on NSF’s official Review Criter</a:t>
            </a:r>
            <a:r>
              <a:rPr lang="en-US" altLang="en-US" dirty="0"/>
              <a:t>ia, Intellectual Merit and Broader Impact</a:t>
            </a:r>
            <a:endParaRPr lang="en-US" altLang="en-US" sz="28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endParaRPr lang="en-US" altLang="en-US" sz="2800" dirty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81922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ED0D5-ADF0-458A-941B-388964433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Official NSF Review Criteria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01AE9-A2B0-44E9-9E4D-5D2ACB74E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5332" y="6424865"/>
            <a:ext cx="1475874" cy="365125"/>
          </a:xfrm>
        </p:spPr>
        <p:txBody>
          <a:bodyPr/>
          <a:lstStyle/>
          <a:p>
            <a:fld id="{A5BB1211-BB80-4D2E-942F-B1073BBA251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CE2E6C-1F11-405C-9F54-C1D8FD7EE83C}"/>
              </a:ext>
            </a:extLst>
          </p:cNvPr>
          <p:cNvSpPr/>
          <p:nvPr/>
        </p:nvSpPr>
        <p:spPr>
          <a:xfrm>
            <a:off x="1072054" y="1188711"/>
            <a:ext cx="1051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Intellectual merit </a:t>
            </a:r>
            <a:r>
              <a:rPr lang="en-US" sz="2400" dirty="0">
                <a:solidFill>
                  <a:schemeClr val="bg1"/>
                </a:solidFill>
              </a:rPr>
              <a:t>– “highest quality” and have the potential to advance, if not transform, the frontiers of knowledge. </a:t>
            </a:r>
            <a:r>
              <a:rPr lang="en-US" sz="2400" b="1" dirty="0">
                <a:solidFill>
                  <a:schemeClr val="bg1"/>
                </a:solidFill>
              </a:rPr>
              <a:t>Broader impacts</a:t>
            </a:r>
            <a:r>
              <a:rPr lang="en-US" sz="2400" dirty="0">
                <a:solidFill>
                  <a:schemeClr val="bg1"/>
                </a:solidFill>
              </a:rPr>
              <a:t>… should contribute more broadly to achieving societal goals.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8646AF91-4AB1-4E6B-A1AC-6011E7CDCA67}"/>
              </a:ext>
            </a:extLst>
          </p:cNvPr>
          <p:cNvSpPr txBox="1">
            <a:spLocks/>
          </p:cNvSpPr>
          <p:nvPr/>
        </p:nvSpPr>
        <p:spPr>
          <a:xfrm>
            <a:off x="1621880" y="2701706"/>
            <a:ext cx="3778894" cy="531357"/>
          </a:xfrm>
          <a:prstGeom prst="rect">
            <a:avLst/>
          </a:prstGeom>
        </p:spPr>
        <p:txBody>
          <a:bodyPr vert="horz" wrap="square" lIns="91440" tIns="91440" rIns="91440" bIns="91440" rtlCol="0">
            <a:normAutofit/>
          </a:bodyPr>
          <a:lstStyle>
            <a:lvl1pPr marL="349250" indent="-349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Calibri" panose="020F050202020403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400" b="1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Intellectual</a:t>
            </a:r>
            <a:r>
              <a:rPr lang="en-US" altLang="en-US" sz="2400" b="1" u="sng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b="1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Merit: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2728EDCB-8E40-4E77-99A0-CB8392EC9970}"/>
              </a:ext>
            </a:extLst>
          </p:cNvPr>
          <p:cNvSpPr txBox="1">
            <a:spLocks/>
          </p:cNvSpPr>
          <p:nvPr/>
        </p:nvSpPr>
        <p:spPr>
          <a:xfrm>
            <a:off x="1737919" y="3271163"/>
            <a:ext cx="3978166" cy="2906179"/>
          </a:xfrm>
          <a:prstGeom prst="rect">
            <a:avLst/>
          </a:prstGeom>
        </p:spPr>
        <p:txBody>
          <a:bodyPr>
            <a:normAutofit/>
          </a:bodyPr>
          <a:lstStyle>
            <a:lvl1pPr marL="349250" indent="-349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Calibri" panose="020F050202020403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Importance of topic</a:t>
            </a:r>
          </a:p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Qualifications </a:t>
            </a:r>
          </a:p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Creativity &amp; originality</a:t>
            </a:r>
          </a:p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Transformative?</a:t>
            </a:r>
          </a:p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Conception &amp; organization</a:t>
            </a:r>
          </a:p>
          <a:p>
            <a:r>
              <a:rPr lang="en-US" altLang="en-US" sz="24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Access to resources</a:t>
            </a:r>
          </a:p>
          <a:p>
            <a:endParaRPr lang="en-US" sz="2400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ED1991E-7013-4810-88B2-2DF8379589D2}"/>
              </a:ext>
            </a:extLst>
          </p:cNvPr>
          <p:cNvSpPr txBox="1">
            <a:spLocks/>
          </p:cNvSpPr>
          <p:nvPr/>
        </p:nvSpPr>
        <p:spPr>
          <a:xfrm>
            <a:off x="6198519" y="2701706"/>
            <a:ext cx="5183188" cy="531357"/>
          </a:xfrm>
          <a:prstGeom prst="rect">
            <a:avLst/>
          </a:prstGeom>
        </p:spPr>
        <p:txBody>
          <a:bodyPr>
            <a:normAutofit/>
          </a:bodyPr>
          <a:lstStyle>
            <a:lvl1pPr marL="349250" indent="-349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110000"/>
              <a:buFont typeface="Calibri" panose="020F050202020403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400" b="1" u="sng" dirty="0">
                <a:solidFill>
                  <a:schemeClr val="bg1"/>
                </a:solidFill>
                <a:ea typeface="ＭＳ Ｐゴシック" panose="020B0600070205080204" pitchFamily="34" charset="-128"/>
              </a:rPr>
              <a:t>Broader Impacts: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F35CB750-B142-48E5-A38F-DCC6FAB0D7F3}"/>
              </a:ext>
            </a:extLst>
          </p:cNvPr>
          <p:cNvSpPr txBox="1">
            <a:spLocks/>
          </p:cNvSpPr>
          <p:nvPr/>
        </p:nvSpPr>
        <p:spPr>
          <a:xfrm>
            <a:off x="6356175" y="3194963"/>
            <a:ext cx="4558862" cy="2906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defPPr>
              <a:defRPr lang="en-US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ea typeface="ＭＳ Ｐゴシック" panose="020B0600070205080204" pitchFamily="34" charset="-128"/>
              </a:rPr>
              <a:t>Training </a:t>
            </a:r>
          </a:p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ea typeface="ＭＳ Ｐゴシック" panose="020B0600070205080204" pitchFamily="34" charset="-128"/>
              </a:rPr>
              <a:t>Mentoring</a:t>
            </a:r>
          </a:p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ea typeface="ＭＳ Ｐゴシック" panose="020B0600070205080204" pitchFamily="34" charset="-128"/>
              </a:rPr>
              <a:t>Diversity</a:t>
            </a:r>
          </a:p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ea typeface="ＭＳ Ｐゴシック" panose="020B0600070205080204" pitchFamily="34" charset="-128"/>
              </a:rPr>
              <a:t>Infrastructure</a:t>
            </a:r>
          </a:p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ea typeface="ＭＳ Ｐゴシック" panose="020B0600070205080204" pitchFamily="34" charset="-128"/>
              </a:rPr>
              <a:t>Dissemination/Public awareness</a:t>
            </a:r>
          </a:p>
          <a:p>
            <a:pPr marL="349250" indent="-349250" algn="l">
              <a:lnSpc>
                <a:spcPct val="90000"/>
              </a:lnSpc>
              <a:spcBef>
                <a:spcPts val="1000"/>
              </a:spcBef>
              <a:buSzPct val="80000"/>
              <a:buFont typeface="Wingdings" panose="05000000000000000000" pitchFamily="2" charset="2"/>
              <a:buChar char="l"/>
            </a:pPr>
            <a:r>
              <a:rPr lang="en-US" altLang="en-US" sz="2400" dirty="0">
                <a:solidFill>
                  <a:srgbClr val="FFFF00"/>
                </a:solidFill>
                <a:ea typeface="ＭＳ Ｐゴシック" panose="020B0600070205080204" pitchFamily="34" charset="-128"/>
              </a:rPr>
              <a:t>Societal Benefits: POLICY IMPACT</a:t>
            </a:r>
          </a:p>
        </p:txBody>
      </p:sp>
    </p:spTree>
    <p:extLst>
      <p:ext uri="{BB962C8B-B14F-4D97-AF65-F5344CB8AC3E}">
        <p14:creationId xmlns:p14="http://schemas.microsoft.com/office/powerpoint/2010/main" val="601802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EDBC5-13DF-4311-809C-3A7236168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F0509-4AB1-4460-A50D-BCFDE4043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3751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kgyimahb@nsf.gov</a:t>
            </a: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nlutz@nsf.gov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ebahel@nsf.gov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DFA756-30F9-449F-A1C0-40C38487E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8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6BDB4-751F-49EE-8B02-584CB9149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Economics Program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BC774-139C-43B0-9B8B-0275B6F7C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0547"/>
            <a:ext cx="10515600" cy="472641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Program Officers:</a:t>
            </a:r>
          </a:p>
          <a:p>
            <a:pPr lvl="1"/>
            <a:r>
              <a:rPr lang="en-US" dirty="0"/>
              <a:t>Nancy Lutz 	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nlutz@nsf.gov</a:t>
            </a:r>
            <a:endParaRPr lang="en-US" dirty="0"/>
          </a:p>
          <a:p>
            <a:pPr lvl="1"/>
            <a:r>
              <a:rPr lang="en-US" dirty="0"/>
              <a:t>Kwabena Gyimah-Brempong  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kgyimahb@nsf.gov</a:t>
            </a:r>
            <a:endParaRPr lang="en-US" dirty="0"/>
          </a:p>
          <a:p>
            <a:pPr lvl="1"/>
            <a:r>
              <a:rPr lang="en-US" dirty="0"/>
              <a:t>Eric Bahel	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ebahel@nsf.gov</a:t>
            </a:r>
            <a:endParaRPr lang="en-US" dirty="0"/>
          </a:p>
          <a:p>
            <a:r>
              <a:rPr lang="en-US" dirty="0"/>
              <a:t>Best way to reach us by email.  Be sure to send us 1-2-page summary ahead so we can have productive conversations.</a:t>
            </a:r>
          </a:p>
          <a:p>
            <a:r>
              <a:rPr lang="en-US" dirty="0"/>
              <a:t>Funds research in all subfields of economics:</a:t>
            </a:r>
          </a:p>
          <a:p>
            <a:r>
              <a:rPr lang="en-US" dirty="0"/>
              <a:t>Full Proposals, DDRIG, CAREERs, Conferences, Data Collection.</a:t>
            </a:r>
          </a:p>
          <a:p>
            <a:r>
              <a:rPr lang="en-US" dirty="0"/>
              <a:t>Co-review with </a:t>
            </a:r>
            <a:r>
              <a:rPr lang="en-US"/>
              <a:t>other programs </a:t>
            </a:r>
            <a:endParaRPr lang="en-US" dirty="0"/>
          </a:p>
          <a:p>
            <a:r>
              <a:rPr lang="en-US"/>
              <a:t>Target </a:t>
            </a:r>
            <a:r>
              <a:rPr lang="en-US" dirty="0"/>
              <a:t>Dates:</a:t>
            </a:r>
          </a:p>
          <a:p>
            <a:pPr lvl="1"/>
            <a:r>
              <a:rPr lang="en-US" dirty="0"/>
              <a:t>January 18 and August 18 each year.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FB2E13-4DF3-41F0-BA6E-3C502E448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217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AD8B-86E5-463B-81B5-BA813DD1F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01A1A-AC20-4704-B4C0-36F95CB9B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268362"/>
            <a:ext cx="8229600" cy="508798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infrastructure related projects: </a:t>
            </a:r>
          </a:p>
          <a:p>
            <a:pPr lvl="1"/>
            <a:r>
              <a:rPr lang="en-US" dirty="0"/>
              <a:t>Research Infrastructure for Social and Behavioral Sciences (RISBS) (</a:t>
            </a:r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lwalker@nsf.gov</a:t>
            </a:r>
            <a:r>
              <a:rPr lang="en-US" dirty="0"/>
              <a:t>; jwhitmey@nsf.gov)</a:t>
            </a:r>
          </a:p>
          <a:p>
            <a:r>
              <a:rPr lang="en-US" dirty="0"/>
              <a:t>Technology, Innovation, and Partnerships (TIPs) Funds translational activities/research on NSF research (https://new.nsf.gov/funding/) </a:t>
            </a:r>
          </a:p>
          <a:p>
            <a:r>
              <a:rPr lang="en-US" dirty="0"/>
              <a:t>Secure and Trustworthy Cyberspace (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skiesler@nsf.gov</a:t>
            </a:r>
            <a:r>
              <a:rPr lang="en-US" dirty="0"/>
              <a:t>)</a:t>
            </a:r>
          </a:p>
          <a:p>
            <a:r>
              <a:rPr lang="en-US" dirty="0"/>
              <a:t> Smart &amp; Connected Communities (</a:t>
            </a:r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skiesler@nsf.gov</a:t>
            </a:r>
            <a:r>
              <a:rPr lang="en-US" dirty="0"/>
              <a:t>)</a:t>
            </a:r>
          </a:p>
          <a:p>
            <a:r>
              <a:rPr lang="en-US" dirty="0"/>
              <a:t>T-AP (</a:t>
            </a:r>
            <a:r>
              <a:rPr lang="en-US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kgyimahb@nsf.gov</a:t>
            </a:r>
            <a:r>
              <a:rPr lang="en-US" dirty="0"/>
              <a:t>) </a:t>
            </a:r>
          </a:p>
          <a:p>
            <a:r>
              <a:rPr lang="en-US" dirty="0"/>
              <a:t>Accelerating Research through International Network-to-Network Collaboration (</a:t>
            </a:r>
            <a:r>
              <a:rPr lang="en-US" dirty="0" err="1"/>
              <a:t>AccelNet</a:t>
            </a:r>
            <a:r>
              <a:rPr lang="en-US" dirty="0"/>
              <a:t>) (</a:t>
            </a:r>
            <a:r>
              <a:rPr lang="en-US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accelnent@nsf.gov</a:t>
            </a:r>
            <a:r>
              <a:rPr lang="en-US" dirty="0"/>
              <a:t>)  </a:t>
            </a:r>
          </a:p>
          <a:p>
            <a:r>
              <a:rPr lang="en-US" dirty="0"/>
              <a:t>Future of Work at the Human Technology Frontiers (FW-HTF) (</a:t>
            </a:r>
            <a:r>
              <a:rPr lang="en-US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fwhtf-contacts@nsf.gov</a:t>
            </a:r>
            <a:r>
              <a:rPr lang="en-US" dirty="0"/>
              <a:t>)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0AC192-4A4E-4307-859B-B072EA5F0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lnSpc>
                <a:spcPct val="120000"/>
              </a:lnSpc>
              <a:spcBef>
                <a:spcPct val="20000"/>
              </a:spcBef>
              <a:spcAft>
                <a:spcPct val="25000"/>
              </a:spcAft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lnSpc>
                <a:spcPct val="120000"/>
              </a:lnSpc>
              <a:spcBef>
                <a:spcPct val="20000"/>
              </a:spcBef>
              <a:spcAft>
                <a:spcPct val="25000"/>
              </a:spcAft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lnSpc>
                <a:spcPct val="120000"/>
              </a:lnSpc>
              <a:spcBef>
                <a:spcPct val="20000"/>
              </a:spcBef>
              <a:spcAft>
                <a:spcPct val="25000"/>
              </a:spcAft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lnSpc>
                <a:spcPct val="120000"/>
              </a:lnSpc>
              <a:spcBef>
                <a:spcPct val="20000"/>
              </a:spcBef>
              <a:spcAft>
                <a:spcPct val="25000"/>
              </a:spcAft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lnSpc>
                <a:spcPct val="120000"/>
              </a:lnSpc>
              <a:spcBef>
                <a:spcPct val="20000"/>
              </a:spcBef>
              <a:spcAft>
                <a:spcPct val="25000"/>
              </a:spcAft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E1306B6A-8C65-4A42-8F64-34712F0A50A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73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C7326-8594-4B21-92A1-7EE0E45B7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Tip One: Know why you’re applying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597DE-2D8F-46B3-A6D0-70DB2DBBD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a competitive proposal takes time.</a:t>
            </a:r>
          </a:p>
          <a:p>
            <a:r>
              <a:rPr lang="en-US" dirty="0"/>
              <a:t>Focus your time on achieving your own professional goals:</a:t>
            </a:r>
          </a:p>
          <a:p>
            <a:pPr lvl="1"/>
            <a:r>
              <a:rPr lang="en-US" dirty="0"/>
              <a:t>I need money to do this project!</a:t>
            </a:r>
          </a:p>
          <a:p>
            <a:pPr lvl="1"/>
            <a:r>
              <a:rPr lang="en-US" dirty="0"/>
              <a:t>My employer says I should be writing grants.</a:t>
            </a:r>
          </a:p>
          <a:p>
            <a:pPr lvl="1"/>
            <a:r>
              <a:rPr lang="en-US" dirty="0"/>
              <a:t>I really want the recognition that can come with funding.</a:t>
            </a:r>
          </a:p>
          <a:p>
            <a:pPr lvl="1"/>
            <a:r>
              <a:rPr lang="en-US" dirty="0"/>
              <a:t>Early feedback on my research ideas would be great.</a:t>
            </a:r>
          </a:p>
          <a:p>
            <a:r>
              <a:rPr lang="en-US" dirty="0"/>
              <a:t>Each of these reasons might mean a different proposal strategy.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36684-CC37-459C-A2BE-0F7A202DDD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3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06A63-BED5-470E-9AC7-AC3199CF5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Two: Understand your target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F9757-C92F-4786-8102-F1F64BEE7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granting organization has a mission/goals</a:t>
            </a:r>
          </a:p>
          <a:p>
            <a:r>
              <a:rPr lang="en-US" dirty="0"/>
              <a:t>Every granting opportunity/program is aimed at a specific audience.</a:t>
            </a:r>
          </a:p>
          <a:p>
            <a:r>
              <a:rPr lang="en-US" dirty="0"/>
              <a:t>Each granting unit has a process for evaluation.</a:t>
            </a:r>
          </a:p>
          <a:p>
            <a:r>
              <a:rPr lang="en-US" dirty="0"/>
              <a:t>Every granting unit has specific requirements for applications/proposals/eligibility.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Your proposal needs to contribute to the mission, be written to convince the reviewers/decision makers, needs to follow the required format.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C1CB5B-A579-407C-8C48-FBB1FFD726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2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4569B-72A7-4D33-B38C-D9E3D8DB1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Three: Look for the project’s “Sweet Spot”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AE4248C-91F6-478C-B84C-BD0A13AB27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3897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894E7-3921-4E94-8666-AD6B9162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45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0AC22-A9FD-4E6E-A17D-B76879EB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 Four: The details matter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EE8A0-9C97-44F3-AA89-A68BA5076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early.</a:t>
            </a:r>
          </a:p>
          <a:p>
            <a:r>
              <a:rPr lang="en-US" dirty="0"/>
              <a:t>Learn your institution’s process/do any required forms right away.</a:t>
            </a:r>
          </a:p>
          <a:p>
            <a:r>
              <a:rPr lang="en-US" dirty="0"/>
              <a:t>Focus writing effort on key piece/s.</a:t>
            </a:r>
          </a:p>
          <a:p>
            <a:r>
              <a:rPr lang="en-US" dirty="0"/>
              <a:t>Ask for feedback from people in the reviewing audience.</a:t>
            </a:r>
          </a:p>
          <a:p>
            <a:r>
              <a:rPr lang="en-US" dirty="0"/>
              <a:t>Rewrite.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1D214-6BF3-4223-A82B-BC3B345FC3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F4BEAD3-91E3-4FFC-B7DC-935959D1748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4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Understanding the NSF Target: What is the National Science Foundation?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 Federal Agency</a:t>
            </a:r>
          </a:p>
          <a:p>
            <a:r>
              <a:rPr lang="en-US" dirty="0"/>
              <a:t>Mission:  Promote the progress of science, advance national health, prosperity and welfare.</a:t>
            </a:r>
          </a:p>
          <a:p>
            <a:r>
              <a:rPr lang="en-US" dirty="0"/>
              <a:t>Supports research in all fields of fundamental science and engineering with federal grants.</a:t>
            </a:r>
          </a:p>
          <a:p>
            <a:r>
              <a:rPr lang="en-US" dirty="0"/>
              <a:t>Granting units are called “Programs”; we have an Economics Program.</a:t>
            </a:r>
          </a:p>
          <a:p>
            <a:pPr lvl="1"/>
            <a:r>
              <a:rPr lang="en-US" dirty="0"/>
              <a:t>Programs are situated in Directorates; Economics is situated in SBE</a:t>
            </a:r>
          </a:p>
          <a:p>
            <a:r>
              <a:rPr lang="en-US" dirty="0"/>
              <a:t>Some economists are funded by other interdisciplinary programs.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112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C99D7-57F1-4C3F-AE76-2D8CE36A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4227"/>
          </a:xfrm>
        </p:spPr>
        <p:txBody>
          <a:bodyPr>
            <a:normAutofit/>
          </a:bodyPr>
          <a:lstStyle/>
          <a:p>
            <a:r>
              <a:rPr lang="en-US" dirty="0">
                <a:cs typeface="Arial" panose="020B0604020202020204" pitchFamily="34" charset="0"/>
              </a:rPr>
              <a:t>Learning About the NSF Target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F8767-4923-49D6-A061-6715FE746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2697" y="1095676"/>
            <a:ext cx="10326414" cy="5171534"/>
          </a:xfrm>
        </p:spPr>
        <p:txBody>
          <a:bodyPr>
            <a:noAutofit/>
          </a:bodyPr>
          <a:lstStyle/>
          <a:p>
            <a:pPr>
              <a:spcAft>
                <a:spcPts val="1000"/>
              </a:spcAft>
            </a:pPr>
            <a:r>
              <a:rPr lang="en-US" sz="2400" dirty="0"/>
              <a:t>Review the Proposal and Award Policies and Procedures Guide (PAPPG) available on the NSF Web site.</a:t>
            </a:r>
          </a:p>
          <a:p>
            <a:pPr>
              <a:spcAft>
                <a:spcPts val="1000"/>
              </a:spcAft>
            </a:pPr>
            <a:r>
              <a:rPr lang="en-US" sz="2400" dirty="0"/>
              <a:t>Read the solicitation and program description carefully.</a:t>
            </a:r>
          </a:p>
          <a:p>
            <a:pPr>
              <a:spcAft>
                <a:spcPts val="1000"/>
              </a:spcAft>
            </a:pPr>
            <a:r>
              <a:rPr lang="en-US" sz="2400" dirty="0"/>
              <a:t>Use Advanced Search to look at the program’s recent awards.</a:t>
            </a:r>
          </a:p>
          <a:p>
            <a:pPr>
              <a:spcAft>
                <a:spcPts val="1000"/>
              </a:spcAft>
            </a:pPr>
            <a:r>
              <a:rPr lang="en-US" sz="2400" dirty="0"/>
              <a:t>Some programs, especially special competitions, will present webinars and FAQs that are often archived on a program website.</a:t>
            </a:r>
          </a:p>
          <a:p>
            <a:pPr>
              <a:spcAft>
                <a:spcPts val="1000"/>
              </a:spcAft>
            </a:pPr>
            <a:r>
              <a:rPr lang="en-US" sz="2400" dirty="0"/>
              <a:t>Take every chance to review for NSF! It’s a way to see actual proposals.</a:t>
            </a:r>
          </a:p>
          <a:p>
            <a:pPr>
              <a:spcAft>
                <a:spcPts val="1000"/>
              </a:spcAft>
            </a:pPr>
            <a:r>
              <a:rPr lang="en-US" sz="2400" dirty="0"/>
              <a:t>Email the program director/s with your questions.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B0B7C-F545-4335-A4E6-19EE5A6A1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BB1211-BB80-4D2E-942F-B1073BBA25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00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15bb7cec-6e91-4a1f-b37b-0f92fb440355">
      <UserInfo>
        <DisplayName>Manyakina, Yuliya</DisplayName>
        <AccountId>372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EADFF124EE204FBC4D1AAB8A813A58" ma:contentTypeVersion="13" ma:contentTypeDescription="Create a new document." ma:contentTypeScope="" ma:versionID="eab0e4bd2dbc68a6e9c7e5c383ce8805">
  <xsd:schema xmlns:xsd="http://www.w3.org/2001/XMLSchema" xmlns:xs="http://www.w3.org/2001/XMLSchema" xmlns:p="http://schemas.microsoft.com/office/2006/metadata/properties" xmlns:ns1="http://schemas.microsoft.com/sharepoint/v3" xmlns:ns2="a64fc3f4-f77d-4a5b-acf3-63d760eee6a3" xmlns:ns3="15bb7cec-6e91-4a1f-b37b-0f92fb440355" targetNamespace="http://schemas.microsoft.com/office/2006/metadata/properties" ma:root="true" ma:fieldsID="1a25a060f1f2c718cf8f01fe0ba5be64" ns1:_="" ns2:_="" ns3:_="">
    <xsd:import namespace="http://schemas.microsoft.com/sharepoint/v3"/>
    <xsd:import namespace="a64fc3f4-f77d-4a5b-acf3-63d760eee6a3"/>
    <xsd:import namespace="15bb7cec-6e91-4a1f-b37b-0f92fb4403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4fc3f4-f77d-4a5b-acf3-63d760eee6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b7cec-6e91-4a1f-b37b-0f92fb44035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CA3D1A-C01A-432F-857A-1C91E025095E}">
  <ds:schemaRefs>
    <ds:schemaRef ds:uri="http://purl.org/dc/terms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15bb7cec-6e91-4a1f-b37b-0f92fb440355"/>
    <ds:schemaRef ds:uri="a64fc3f4-f77d-4a5b-acf3-63d760eee6a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D6A7293-18F0-4133-B075-FD937CB13A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64fc3f4-f77d-4a5b-acf3-63d760eee6a3"/>
    <ds:schemaRef ds:uri="15bb7cec-6e91-4a1f-b37b-0f92fb4403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D1D5B1D-8EDC-44A8-9054-157AB2542E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848</Words>
  <Application>Microsoft Office PowerPoint</Application>
  <PresentationFormat>Widescreen</PresentationFormat>
  <Paragraphs>118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Wingdings</vt:lpstr>
      <vt:lpstr>Office Theme</vt:lpstr>
      <vt:lpstr>PROPOSAL TIPS: BAM WORKSHOP </vt:lpstr>
      <vt:lpstr>Economics Program </vt:lpstr>
      <vt:lpstr>OTHER OPPORTUNITIES</vt:lpstr>
      <vt:lpstr> Tip One: Know why you’re applying</vt:lpstr>
      <vt:lpstr>Tip Two: Understand your target</vt:lpstr>
      <vt:lpstr>Tip Three: Look for the project’s “Sweet Spot”</vt:lpstr>
      <vt:lpstr>Tip Four: The details matter</vt:lpstr>
      <vt:lpstr>Understanding the NSF Target: What is the National Science Foundation?</vt:lpstr>
      <vt:lpstr>Learning About the NSF Target</vt:lpstr>
      <vt:lpstr>What Makes a Good NSF Econ Proposal?</vt:lpstr>
      <vt:lpstr>Official NSF Review Criteria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Kensill, Trinka (Contractor);Kim Nelson</dc:creator>
  <cp:lastModifiedBy>Gyimah-Brempong, Kwabena</cp:lastModifiedBy>
  <cp:revision>23</cp:revision>
  <dcterms:created xsi:type="dcterms:W3CDTF">2017-05-04T14:12:29Z</dcterms:created>
  <dcterms:modified xsi:type="dcterms:W3CDTF">2024-01-24T17:49:49Z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0x01010050EADFF124EE204FBC4D1AAB8A813A58</vt:lpwstr>
  </property>
  <property fmtid="{D5CDD505-2E9C-101B-9397-08002B2CF9AE}" pid="3" name="TitusGUID">
    <vt:lpwstr>33424f7d-5292-4c22-8e70-ddf4e94b4891</vt:lpwstr>
  </property>
  <property fmtid="{D5CDD505-2E9C-101B-9397-08002B2CF9AE}" pid="4" name="ContainsCUI">
    <vt:lpwstr>No</vt:lpwstr>
  </property>
</Properties>
</file>