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3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9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8380809-C978-48D2-8D8D-2555E834F18E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041ED09-272A-4AF0-9340-CC5205788D3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541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0809-C978-48D2-8D8D-2555E834F18E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ED09-272A-4AF0-9340-CC5205788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582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0809-C978-48D2-8D8D-2555E834F18E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ED09-272A-4AF0-9340-CC5205788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5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0809-C978-48D2-8D8D-2555E834F18E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ED09-272A-4AF0-9340-CC5205788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50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0809-C978-48D2-8D8D-2555E834F18E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ED09-272A-4AF0-9340-CC5205788D3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7196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0809-C978-48D2-8D8D-2555E834F18E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ED09-272A-4AF0-9340-CC5205788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39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0809-C978-48D2-8D8D-2555E834F18E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ED09-272A-4AF0-9340-CC5205788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42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0809-C978-48D2-8D8D-2555E834F18E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ED09-272A-4AF0-9340-CC5205788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025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0809-C978-48D2-8D8D-2555E834F18E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ED09-272A-4AF0-9340-CC5205788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1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0809-C978-48D2-8D8D-2555E834F18E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ED09-272A-4AF0-9340-CC5205788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5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0809-C978-48D2-8D8D-2555E834F18E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ED09-272A-4AF0-9340-CC5205788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37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8380809-C978-48D2-8D8D-2555E834F18E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041ED09-272A-4AF0-9340-CC5205788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217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4" r:id="rId1"/>
    <p:sldLayoutId id="2147484145" r:id="rId2"/>
    <p:sldLayoutId id="2147484146" r:id="rId3"/>
    <p:sldLayoutId id="2147484147" r:id="rId4"/>
    <p:sldLayoutId id="2147484148" r:id="rId5"/>
    <p:sldLayoutId id="2147484149" r:id="rId6"/>
    <p:sldLayoutId id="2147484150" r:id="rId7"/>
    <p:sldLayoutId id="2147484151" r:id="rId8"/>
    <p:sldLayoutId id="2147484152" r:id="rId9"/>
    <p:sldLayoutId id="2147484153" r:id="rId10"/>
    <p:sldLayoutId id="21474841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3112" y="780747"/>
            <a:ext cx="10712138" cy="1913229"/>
          </a:xfrm>
        </p:spPr>
        <p:txBody>
          <a:bodyPr>
            <a:noAutofit/>
          </a:bodyPr>
          <a:lstStyle/>
          <a:p>
            <a:r>
              <a:rPr lang="en-US" sz="5400" dirty="0">
                <a:latin typeface="Californian FB" panose="0207040306080B030204" pitchFamily="18" charset="0"/>
              </a:rPr>
              <a:t>Some suggestions from an ex program officer at NSF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2708" y="3238865"/>
            <a:ext cx="8825658" cy="861420"/>
          </a:xfrm>
        </p:spPr>
        <p:txBody>
          <a:bodyPr>
            <a:noAutofit/>
          </a:bodyPr>
          <a:lstStyle/>
          <a:p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sz="2400" b="1" dirty="0" err="1"/>
              <a:t>enay</a:t>
            </a:r>
            <a:r>
              <a:rPr lang="en-US" sz="2400" b="1" dirty="0"/>
              <a:t> </a:t>
            </a:r>
            <a:r>
              <a:rPr lang="en-US" sz="2400" b="1" dirty="0" err="1"/>
              <a:t>A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ğ</a:t>
            </a:r>
            <a:r>
              <a:rPr lang="en-US" sz="2400" b="1" dirty="0" err="1"/>
              <a:t>ca</a:t>
            </a:r>
            <a:endParaRPr lang="en-US" sz="2400" b="1" dirty="0"/>
          </a:p>
          <a:p>
            <a:r>
              <a:rPr lang="en-US" sz="2400" dirty="0"/>
              <a:t>George Washington University</a:t>
            </a:r>
          </a:p>
          <a:p>
            <a:r>
              <a:rPr lang="en-US" sz="2400" dirty="0"/>
              <a:t>Chief Diversity Officer and Professor of Finance</a:t>
            </a:r>
          </a:p>
          <a:p>
            <a:endParaRPr lang="en-US" sz="2400" dirty="0"/>
          </a:p>
          <a:p>
            <a:pPr algn="ctr"/>
            <a:r>
              <a:rPr lang="en-US" sz="2400" dirty="0"/>
              <a:t>January 25, 2024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8798" y="216808"/>
            <a:ext cx="1678289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513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funding - Why?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333" y="2086882"/>
            <a:ext cx="10515600" cy="4580013"/>
          </a:xfrm>
        </p:spPr>
        <p:txBody>
          <a:bodyPr>
            <a:normAutofit/>
          </a:bodyPr>
          <a:lstStyle/>
          <a:p>
            <a:r>
              <a:rPr lang="en-US" dirty="0"/>
              <a:t>Essential to pursue the project</a:t>
            </a:r>
          </a:p>
          <a:p>
            <a:r>
              <a:rPr lang="en-US" dirty="0"/>
              <a:t>Contributes to larger research agenda</a:t>
            </a:r>
          </a:p>
          <a:p>
            <a:r>
              <a:rPr lang="en-US" dirty="0"/>
              <a:t>Considered as an important research contribution at your institution</a:t>
            </a:r>
          </a:p>
          <a:p>
            <a:r>
              <a:rPr lang="en-US" dirty="0"/>
              <a:t>Provides valuable support such as graduate assistant to speed or expand on ideas </a:t>
            </a:r>
          </a:p>
          <a:p>
            <a:r>
              <a:rPr lang="en-US" dirty="0"/>
              <a:t>Other: allows you to explore opportunities as they arise (Eagers, Rapids, special competitions in addition to regular funding), you like to explore new research venues through grants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2904" y="303741"/>
            <a:ext cx="1074057" cy="74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613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– Which?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websites (NSF is a dynamic institution)</a:t>
            </a:r>
          </a:p>
          <a:p>
            <a:r>
              <a:rPr lang="en-US" dirty="0"/>
              <a:t>Look at solicitations</a:t>
            </a:r>
          </a:p>
          <a:p>
            <a:r>
              <a:rPr lang="en-US" dirty="0"/>
              <a:t>Look at recent awards to see who received on what subject</a:t>
            </a:r>
          </a:p>
          <a:p>
            <a:r>
              <a:rPr lang="en-US" dirty="0"/>
              <a:t>Join announced webinars and town halls for new programs</a:t>
            </a:r>
          </a:p>
          <a:p>
            <a:r>
              <a:rPr lang="en-US" dirty="0"/>
              <a:t>Email program officers with a 1-2 page write-up to ask their opinion.</a:t>
            </a:r>
          </a:p>
          <a:p>
            <a:r>
              <a:rPr lang="en-US" dirty="0"/>
              <a:t>Sign in to the newsletters.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093" y="237066"/>
            <a:ext cx="1074057" cy="74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794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14" y="108706"/>
            <a:ext cx="10515600" cy="907294"/>
          </a:xfrm>
        </p:spPr>
        <p:txBody>
          <a:bodyPr/>
          <a:lstStyle/>
          <a:p>
            <a:r>
              <a:rPr lang="en-US" dirty="0"/>
              <a:t>Decide to submit?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514" y="946453"/>
            <a:ext cx="10515600" cy="597822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Start </a:t>
            </a:r>
            <a:r>
              <a:rPr lang="en-US" b="1" dirty="0"/>
              <a:t>early</a:t>
            </a:r>
            <a:r>
              <a:rPr lang="en-US" dirty="0"/>
              <a:t> – you need more time than you think</a:t>
            </a:r>
          </a:p>
          <a:p>
            <a:r>
              <a:rPr lang="en-US" dirty="0"/>
              <a:t>Read the </a:t>
            </a:r>
            <a:r>
              <a:rPr lang="en-US" b="1" dirty="0"/>
              <a:t>solicitation</a:t>
            </a:r>
            <a:r>
              <a:rPr lang="en-US" dirty="0"/>
              <a:t> carefully.</a:t>
            </a:r>
          </a:p>
          <a:p>
            <a:r>
              <a:rPr lang="en-US" dirty="0"/>
              <a:t>Manage </a:t>
            </a:r>
            <a:r>
              <a:rPr lang="en-US" b="1" dirty="0"/>
              <a:t>competing priorities </a:t>
            </a:r>
            <a:r>
              <a:rPr lang="en-US" dirty="0"/>
              <a:t>– yourselves and your co-PIs – writing a proposal takes time and coordination</a:t>
            </a:r>
          </a:p>
          <a:p>
            <a:r>
              <a:rPr lang="en-US" b="1" dirty="0"/>
              <a:t>Set timelines </a:t>
            </a:r>
            <a:r>
              <a:rPr lang="en-US" dirty="0"/>
              <a:t>towards submission</a:t>
            </a:r>
          </a:p>
          <a:p>
            <a:r>
              <a:rPr lang="en-US" dirty="0"/>
              <a:t>Make sure to follow up and be in time with the </a:t>
            </a:r>
            <a:r>
              <a:rPr lang="en-US" b="1" dirty="0"/>
              <a:t>deadlines</a:t>
            </a:r>
            <a:r>
              <a:rPr lang="en-US" dirty="0"/>
              <a:t>.</a:t>
            </a:r>
          </a:p>
          <a:p>
            <a:r>
              <a:rPr lang="en-US" dirty="0"/>
              <a:t>Work with your </a:t>
            </a:r>
            <a:r>
              <a:rPr lang="en-US" b="1" dirty="0"/>
              <a:t>Sponsored Research Office</a:t>
            </a:r>
            <a:r>
              <a:rPr lang="en-US" dirty="0"/>
              <a:t>, learn about their timing and support. </a:t>
            </a:r>
          </a:p>
          <a:p>
            <a:r>
              <a:rPr lang="en-US" dirty="0"/>
              <a:t>Have a clear research idea – </a:t>
            </a:r>
            <a:r>
              <a:rPr lang="en-US" b="1" dirty="0"/>
              <a:t>ambitious but realistic </a:t>
            </a:r>
            <a:r>
              <a:rPr lang="en-US" dirty="0"/>
              <a:t>(should not be trust me proposal)</a:t>
            </a:r>
          </a:p>
          <a:p>
            <a:r>
              <a:rPr lang="en-US" dirty="0"/>
              <a:t>Show that your research has strong </a:t>
            </a:r>
            <a:r>
              <a:rPr lang="en-US" b="1" dirty="0"/>
              <a:t>intellectual merit </a:t>
            </a:r>
            <a:r>
              <a:rPr lang="en-US" dirty="0"/>
              <a:t>with some initial findings or theory, and elaborate on potential </a:t>
            </a:r>
            <a:r>
              <a:rPr lang="en-US" b="1" dirty="0"/>
              <a:t>broad impact</a:t>
            </a:r>
            <a:r>
              <a:rPr lang="en-US" dirty="0"/>
              <a:t>. </a:t>
            </a:r>
          </a:p>
          <a:p>
            <a:r>
              <a:rPr lang="en-US" dirty="0"/>
              <a:t>If there is </a:t>
            </a:r>
            <a:r>
              <a:rPr lang="en-US" b="1" dirty="0"/>
              <a:t>solicitation specific criteria</a:t>
            </a:r>
            <a:r>
              <a:rPr lang="en-US" dirty="0"/>
              <a:t>, make sure to address them.</a:t>
            </a:r>
          </a:p>
          <a:p>
            <a:r>
              <a:rPr lang="en-US" dirty="0"/>
              <a:t>Suggest</a:t>
            </a:r>
            <a:r>
              <a:rPr lang="en-US" b="1" dirty="0"/>
              <a:t> reviewers </a:t>
            </a:r>
            <a:r>
              <a:rPr lang="en-US" dirty="0"/>
              <a:t>for your proposal if allowed.</a:t>
            </a:r>
          </a:p>
          <a:p>
            <a:r>
              <a:rPr lang="en-US" dirty="0"/>
              <a:t>Spend time on </a:t>
            </a:r>
            <a:r>
              <a:rPr lang="en-US" b="1" dirty="0"/>
              <a:t>writing</a:t>
            </a:r>
            <a:r>
              <a:rPr lang="en-US" dirty="0"/>
              <a:t> – you have a certain number of pages, use it well.</a:t>
            </a:r>
          </a:p>
          <a:p>
            <a:r>
              <a:rPr lang="en-US" dirty="0"/>
              <a:t>Ask </a:t>
            </a:r>
            <a:r>
              <a:rPr lang="en-US" b="1" dirty="0"/>
              <a:t>feedback</a:t>
            </a:r>
            <a:r>
              <a:rPr lang="en-US" dirty="0"/>
              <a:t> from those who received awards – feedback is always useful.</a:t>
            </a:r>
          </a:p>
          <a:p>
            <a:r>
              <a:rPr lang="en-US" b="1" dirty="0"/>
              <a:t>Review</a:t>
            </a:r>
            <a:r>
              <a:rPr lang="en-US" dirty="0"/>
              <a:t> for research institutions at any opportunity you have, this allows you to see different proposals and build relations with program officers.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8086" y="270933"/>
            <a:ext cx="1074057" cy="74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517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417" y="457200"/>
            <a:ext cx="9875520" cy="1356360"/>
          </a:xfrm>
        </p:spPr>
        <p:txBody>
          <a:bodyPr/>
          <a:lstStyle/>
          <a:p>
            <a:r>
              <a:rPr lang="en-US" dirty="0"/>
              <a:t>After you submit – what next?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0417" y="1670708"/>
            <a:ext cx="8946541" cy="4195481"/>
          </a:xfrm>
        </p:spPr>
        <p:txBody>
          <a:bodyPr>
            <a:normAutofit/>
          </a:bodyPr>
          <a:lstStyle/>
          <a:p>
            <a:r>
              <a:rPr lang="en-US" dirty="0"/>
              <a:t>Be patient. Allow at least 6 months.</a:t>
            </a:r>
          </a:p>
          <a:p>
            <a:r>
              <a:rPr lang="en-US" dirty="0"/>
              <a:t>If proposal was successful, congratulations.</a:t>
            </a:r>
          </a:p>
          <a:p>
            <a:r>
              <a:rPr lang="en-US" dirty="0"/>
              <a:t>If not, you received useful feedback from experts in your field – will help you shape your research early in the process.</a:t>
            </a:r>
          </a:p>
          <a:p>
            <a:r>
              <a:rPr lang="en-US" dirty="0"/>
              <a:t>Learn from the feedback – weaknesses in idea, presentation, methodology, merit, impact, trust me, mostly done?</a:t>
            </a:r>
          </a:p>
          <a:p>
            <a:r>
              <a:rPr lang="en-US" dirty="0"/>
              <a:t>Based on the feedback, apply again with that or other research proposals to that program or other programs</a:t>
            </a:r>
          </a:p>
          <a:p>
            <a:r>
              <a:rPr lang="en-US" dirty="0"/>
              <a:t>Continue to review or serve in panels to increase your exposure to the process.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4074" y="237066"/>
            <a:ext cx="1074057" cy="74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26090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1916</TotalTime>
  <Words>434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Californian FB</vt:lpstr>
      <vt:lpstr>Corbel</vt:lpstr>
      <vt:lpstr>Times New Roman</vt:lpstr>
      <vt:lpstr>Basis</vt:lpstr>
      <vt:lpstr>Some suggestions from an ex program officer at NSF</vt:lpstr>
      <vt:lpstr>Research funding - Why?</vt:lpstr>
      <vt:lpstr>Program – Which?</vt:lpstr>
      <vt:lpstr>Decide to submit?</vt:lpstr>
      <vt:lpstr>After you submit – what next?</vt:lpstr>
    </vt:vector>
  </TitlesOfParts>
  <Company>GWSB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Agca, Senay</dc:creator>
  <cp:lastModifiedBy>Agca, Senay</cp:lastModifiedBy>
  <cp:revision>16</cp:revision>
  <dcterms:created xsi:type="dcterms:W3CDTF">2023-01-23T19:29:35Z</dcterms:created>
  <dcterms:modified xsi:type="dcterms:W3CDTF">2024-01-26T22:08:27Z</dcterms:modified>
</cp:coreProperties>
</file>