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29" r:id="rId5"/>
    <p:sldId id="407" r:id="rId6"/>
    <p:sldId id="357" r:id="rId7"/>
    <p:sldId id="358" r:id="rId8"/>
    <p:sldId id="359" r:id="rId9"/>
    <p:sldId id="361" r:id="rId10"/>
    <p:sldId id="408" r:id="rId11"/>
    <p:sldId id="366" r:id="rId12"/>
    <p:sldId id="375" r:id="rId13"/>
    <p:sldId id="404" r:id="rId14"/>
    <p:sldId id="405" r:id="rId15"/>
    <p:sldId id="406" r:id="rId16"/>
    <p:sldId id="415" r:id="rId17"/>
    <p:sldId id="376" r:id="rId18"/>
    <p:sldId id="377" r:id="rId19"/>
    <p:sldId id="378" r:id="rId20"/>
    <p:sldId id="409" r:id="rId21"/>
    <p:sldId id="365" r:id="rId22"/>
    <p:sldId id="394" r:id="rId23"/>
    <p:sldId id="379" r:id="rId24"/>
    <p:sldId id="393" r:id="rId25"/>
    <p:sldId id="402" r:id="rId26"/>
    <p:sldId id="401" r:id="rId27"/>
    <p:sldId id="368" r:id="rId28"/>
    <p:sldId id="410" r:id="rId29"/>
    <p:sldId id="381" r:id="rId30"/>
    <p:sldId id="382" r:id="rId31"/>
    <p:sldId id="395" r:id="rId32"/>
    <p:sldId id="396" r:id="rId33"/>
    <p:sldId id="397" r:id="rId34"/>
    <p:sldId id="398" r:id="rId35"/>
    <p:sldId id="399" r:id="rId36"/>
    <p:sldId id="400" r:id="rId37"/>
    <p:sldId id="392" r:id="rId38"/>
    <p:sldId id="373" r:id="rId39"/>
    <p:sldId id="411" r:id="rId40"/>
    <p:sldId id="412" r:id="rId41"/>
    <p:sldId id="414" r:id="rId42"/>
    <p:sldId id="418" r:id="rId43"/>
    <p:sldId id="417" r:id="rId44"/>
    <p:sldId id="416" r:id="rId4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joon Park" initials="Y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6" autoAdjust="0"/>
    <p:restoredTop sz="91867" autoAdjust="0"/>
  </p:normalViewPr>
  <p:slideViewPr>
    <p:cSldViewPr snapToGrid="0">
      <p:cViewPr varScale="1">
        <p:scale>
          <a:sx n="74" d="100"/>
          <a:sy n="74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8431"/>
    </p:cViewPr>
  </p:sorterViewPr>
  <p:notesViewPr>
    <p:cSldViewPr snapToGrid="0">
      <p:cViewPr varScale="1">
        <p:scale>
          <a:sx n="38" d="100"/>
          <a:sy n="38" d="100"/>
        </p:scale>
        <p:origin x="2407" y="5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AD8F1-12F8-49E1-A7D2-5C37AC01555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231D-FF3E-461B-9989-BA29A8BC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2DEC-C64D-4F69-863B-98173D031EE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546"/>
            <a:ext cx="560832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60BE-18F3-4788-8E5A-143FD53DF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1146175"/>
            <a:ext cx="5508625" cy="309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2357-8F71-44BF-AACE-08923A9C9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5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6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11304A-7ACE-4B1D-8325-80F31AA140D0}" type="slidenum">
              <a:rPr kumimoji="1" lang="en-US" alt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kumimoji="1" lang="en-US" alt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788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6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2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0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160BE-18F3-4788-8E5A-143FD53DF4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9D98E-E7C3-4727-963B-696E5ACD4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8F1EB6-11DA-4798-8405-1B5B6BAB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8486B8-15EB-4E45-A05A-8E98BC2E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2C2C11-9E71-4AAE-AE7C-9DB33B31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7A946-D929-4D6D-98EF-4BFCE7B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1DD3A-7C21-4442-9259-1E2929A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1CC7B-8AB0-4076-8470-B8E78F4FD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AA2A4-1285-4986-9F9E-B68C655F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90017-ABC6-44DF-9975-48DA789A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1616BF-CDF9-4A9D-82B9-D0318201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808131-9516-4790-866F-8E037A19C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9D40F5-35C7-4419-8845-9A380E12A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290635-4818-4855-BADD-E859A38E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5B427D-5C50-4529-B94F-782E2DAD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F2336-03C8-4343-AC13-BCF47833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24696-8906-4E06-8F6F-CFA42799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B89CE7-11E3-4333-B9D9-01902237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DDB8D-B4D7-46B6-B16F-E0F49508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4F4733-BCA4-4A2E-9B13-E2E5C1EA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1ACE21-22D8-4848-A9DF-FB80A1FD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8F4AA-48E5-4465-A4EC-F7BDCB62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E6469-6760-4564-87FE-350AC9E6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43B96-98DA-4478-89E4-417DCF51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7A51A7-CBE6-4C3C-805F-37A029F6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B22FD5-D31D-4063-BB50-81FD1D6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0F753-061A-4551-BBB4-CE2567EB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2B05C4-BB03-4F3C-9F6B-7BD5C8951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95ABDA-DCCD-44E8-8024-E3A7A5723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65534-6226-4FA8-9274-C6A9590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326375-B79C-4CFB-AFF9-82EBBC84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DC1C74-ADA7-4AB8-AF58-4E161C76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78686-348B-4E4E-8682-BECAC936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106F86-7451-41AF-B51A-DC322416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3938F0-66C0-47F6-8D74-52587B7BD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17CFCE-03E8-41E0-A380-6542C21C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DF4F06-9A90-4EA0-877F-93A7BB1B8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B70200-83A5-42EA-B5AB-88A86A06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BD6A09-6189-4241-8D6D-1D398B2E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5F2607-81A3-4123-9158-B4E76148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FBCC3-9597-48E0-8410-1F333127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E67E2C-FAE5-4010-8AE1-C6519797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5C1C6-3752-466B-90D9-28A768CC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AE77E7-764E-4318-B2CC-E4F7709A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6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8E5115-629F-4185-AB64-59AE2464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33A046-195F-4D81-A3F2-C8A16238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3A4920-56BF-4E0B-BBFA-4C25F3A7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D8DCC-6932-432E-AB25-580B323B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61689E-2408-4E2A-B6A0-946110B0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020F2F-6A06-4C56-9A59-65E541604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809C4F-2F7F-469E-A46F-7850D945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B25300-22C8-472A-859A-8ACF9BE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76F213-C69A-40CC-8454-65A851D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5FEAE-924A-4020-AE98-33B7926E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CF0A2C-07C6-4EF3-A1C1-E0D16794D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FF9AB6-E13F-441E-BF8A-88F812129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56A164-E8A4-4A70-8111-E645DD62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C134C5-DD9D-47B8-814A-DB3AF01B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96C090-482A-4770-95EF-0338BF92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9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56DF49-45DA-4BE5-883B-E93B9969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02FD96-DA2F-4B83-85D5-AC0EDA4F2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E908-85B5-464B-891B-1AB16260A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3AE8-C3B4-4781-AC01-B2A878D6C1BC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DA6D7-3548-4C4B-8066-4DD84DCCA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43127-8AD5-479C-BC28-A3A5CFD67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55D7-9A54-4B44-9193-BC6F55A8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benmap/sector-based-pm25-benefit-ton-estimat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103632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Incorporating Air and Water Pollution into the National Income and Product Accounts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861534"/>
            <a:ext cx="7162800" cy="338686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Maureen L. Cropper</a:t>
            </a:r>
          </a:p>
          <a:p>
            <a:r>
              <a:rPr lang="en-US" dirty="0"/>
              <a:t>University of Maryland, College Park, RFF</a:t>
            </a:r>
          </a:p>
          <a:p>
            <a:endParaRPr lang="en-US" sz="2800" dirty="0"/>
          </a:p>
          <a:p>
            <a:r>
              <a:rPr lang="en-US" sz="2800" dirty="0" err="1"/>
              <a:t>Yongjoon</a:t>
            </a:r>
            <a:r>
              <a:rPr lang="en-US" sz="2800" dirty="0"/>
              <a:t> Park</a:t>
            </a:r>
          </a:p>
          <a:p>
            <a:r>
              <a:rPr lang="en-US" dirty="0"/>
              <a:t>University of Massachusetts, Amherst</a:t>
            </a:r>
          </a:p>
          <a:p>
            <a:endParaRPr lang="en-US" sz="2800" dirty="0"/>
          </a:p>
          <a:p>
            <a:r>
              <a:rPr lang="en-US" sz="2800" dirty="0"/>
              <a:t>CRIW NBER Meeting</a:t>
            </a:r>
          </a:p>
          <a:p>
            <a:r>
              <a:rPr lang="en-US" sz="2800" dirty="0"/>
              <a:t>March 16, 2023</a:t>
            </a:r>
          </a:p>
          <a:p>
            <a:endParaRPr lang="en-US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CC253EF-BCD5-4F1F-AA47-84AC9BBA9A3C}"/>
              </a:ext>
            </a:extLst>
          </p:cNvPr>
          <p:cNvSpPr txBox="1">
            <a:spLocks/>
          </p:cNvSpPr>
          <p:nvPr/>
        </p:nvSpPr>
        <p:spPr>
          <a:xfrm>
            <a:off x="1066800" y="4495800"/>
            <a:ext cx="10591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89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FFC08-AD33-B476-93BC-610F5282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Marginal Damages from Ground Level PM2.5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C0E6CD-F905-E7C3-BF70-370A496E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/>
          <a:stretch/>
        </p:blipFill>
        <p:spPr>
          <a:xfrm>
            <a:off x="1981200" y="1690688"/>
            <a:ext cx="8229600" cy="49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FFC08-AD33-B476-93BC-610F5282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Marginal Damages from Ground Level SO2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C0E6CD-F905-E7C3-BF70-370A496E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1"/>
          <a:stretch/>
        </p:blipFill>
        <p:spPr>
          <a:xfrm>
            <a:off x="1981200" y="1690688"/>
            <a:ext cx="8229600" cy="49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FFC08-AD33-B476-93BC-610F5282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Marginal Damages from Ground Level VOCs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C0E6CD-F905-E7C3-BF70-370A496E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/>
          <a:stretch/>
        </p:blipFill>
        <p:spPr>
          <a:xfrm>
            <a:off x="1981200" y="1690688"/>
            <a:ext cx="8229600" cy="49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BD08D-F3A7-5814-FFF6-29E69BB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Muller, Mendelsohn and Nordhaus Estimates of GED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ACA92C9-DC20-D8BE-FAC7-A6F369CD8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4171" y="1381677"/>
            <a:ext cx="7483658" cy="5476323"/>
          </a:xfrm>
        </p:spPr>
      </p:pic>
    </p:spTree>
    <p:extLst>
      <p:ext uri="{BB962C8B-B14F-4D97-AF65-F5344CB8AC3E}">
        <p14:creationId xmlns:p14="http://schemas.microsoft.com/office/powerpoint/2010/main" val="8923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BD08D-F3A7-5814-FFF6-29E69BB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MMN Damage Estimates by Pollutant for EGUs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A9F02417-C33C-C978-09F1-BD10340D0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8018"/>
            <a:ext cx="10515600" cy="3806552"/>
          </a:xfrm>
        </p:spPr>
      </p:pic>
    </p:spTree>
    <p:extLst>
      <p:ext uri="{BB962C8B-B14F-4D97-AF65-F5344CB8AC3E}">
        <p14:creationId xmlns:p14="http://schemas.microsoft.com/office/powerpoint/2010/main" val="28454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BD08D-F3A7-5814-FFF6-29E69BB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Is Premature Mortality Valued?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414C2-6FE5-9B22-40EF-612E8A9A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456331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MMN estimates of GED use EPA’s Value per Statistical Life (VSL)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VSL = amount that people would pay to reduce their risk of death by a small amount, aggregated over risks that sum to one statistical life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each of 10,000 people would pay $200 to reduce their risk of death by .0001,</a:t>
            </a:r>
          </a:p>
          <a:p>
            <a:pPr marL="2286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VSL = 10,000 x $200 = $2 million</a:t>
            </a:r>
          </a:p>
          <a:p>
            <a:pPr marL="2286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VSL estimated by compensation for risk of death on the job using hedonic labor market studies 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/>
              <a:t>VSL in 2000 dollars = $6.3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BD08D-F3A7-5814-FFF6-29E69BB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Sensitivity of GED Results to Mortality 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414C2-6FE5-9B22-40EF-612E8A9AF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MMN’s base case takes EPA’s VSL but uses the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per Life Year Saved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VSL is divided by discounted remaining life expectancy of a 40-year-old to generate the VSLY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premature deaths =  life years lost x VSLY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VSLY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total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 = $184 billion (1.8% of 2002 GDP)</a:t>
            </a: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VSL: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total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 = $460 billion   (4.4% of 2002 GDP)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/>
          </a:p>
          <a:p>
            <a:r>
              <a:rPr lang="en-US" dirty="0"/>
              <a:t>Results also sensitive to exposure response functions for PM2.5, O3</a:t>
            </a:r>
          </a:p>
        </p:txBody>
      </p:sp>
    </p:spTree>
    <p:extLst>
      <p:ext uri="{BB962C8B-B14F-4D97-AF65-F5344CB8AC3E}">
        <p14:creationId xmlns:p14="http://schemas.microsoft.com/office/powerpoint/2010/main" val="32000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79EA4-FCB7-6489-243C-BE6A14F7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EPA’s Estimates of Damage per Ton of Pollutant</a:t>
            </a:r>
          </a:p>
        </p:txBody>
      </p:sp>
    </p:spTree>
    <p:extLst>
      <p:ext uri="{BB962C8B-B14F-4D97-AF65-F5344CB8AC3E}">
        <p14:creationId xmlns:p14="http://schemas.microsoft.com/office/powerpoint/2010/main" val="19599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In 2022 EPA released estimates of cost per ton of pollutant for 21 sectors and 5 pollutants using the 2017 emissions inventory</a:t>
            </a:r>
          </a:p>
          <a:p>
            <a:pPr lvl="0"/>
            <a:r>
              <a:rPr lang="en-US" dirty="0">
                <a:hlinkClick r:id="rId3"/>
              </a:rPr>
              <a:t>Sector-based PM2.5 Benefit Per Ton Estimates | US EPA</a:t>
            </a:r>
            <a:endParaRPr lang="en-US" dirty="0"/>
          </a:p>
          <a:p>
            <a:pPr lvl="0"/>
            <a:r>
              <a:rPr lang="en-US" dirty="0"/>
              <a:t>Air quality modeling used to estimate source-receptor matrices for each sector-pollutant combination at a 12km x 12km resolution</a:t>
            </a:r>
          </a:p>
          <a:p>
            <a:pPr lvl="0"/>
            <a:r>
              <a:rPr lang="en-US" dirty="0"/>
              <a:t>Impact of ambient PM2.5 and ozone on health estimated at a 12km x 12km resolution using BenMAP</a:t>
            </a:r>
          </a:p>
          <a:p>
            <a:pPr lvl="0"/>
            <a:r>
              <a:rPr lang="en-US" dirty="0"/>
              <a:t>Mortality effects of PM2.5 and Ozone constitute 98% of monetized damages, using a 2016 VSL of $10.7 million</a:t>
            </a:r>
          </a:p>
          <a:p>
            <a:pPr lvl="0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EPA’s Estimates of Damage per Ton of Emissions</a:t>
            </a:r>
          </a:p>
        </p:txBody>
      </p:sp>
    </p:spTree>
    <p:extLst>
      <p:ext uri="{BB962C8B-B14F-4D97-AF65-F5344CB8AC3E}">
        <p14:creationId xmlns:p14="http://schemas.microsoft.com/office/powerpoint/2010/main" val="32679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Impact on Ambient PM2.5 of Oil and Gas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C10AA7-5BFD-4378-AA45-5147885A9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2" y="1527586"/>
            <a:ext cx="9411391" cy="53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Why air and water emissions accounts are important</a:t>
            </a:r>
          </a:p>
          <a:p>
            <a:endParaRPr lang="en-US" sz="500" dirty="0"/>
          </a:p>
          <a:p>
            <a:r>
              <a:rPr lang="en-US" sz="3200" dirty="0"/>
              <a:t>Accounts for Local Air Pollutants</a:t>
            </a:r>
          </a:p>
          <a:p>
            <a:pPr lvl="1"/>
            <a:r>
              <a:rPr lang="en-US" sz="2800" dirty="0"/>
              <a:t>Muller, Mendelsohn, and Nordhaus Approach</a:t>
            </a:r>
          </a:p>
          <a:p>
            <a:pPr lvl="1"/>
            <a:r>
              <a:rPr lang="en-US" sz="2800" dirty="0"/>
              <a:t>EPA’s Estimates of Damage per Ton of Pollutant</a:t>
            </a:r>
          </a:p>
          <a:p>
            <a:pPr lvl="1"/>
            <a:endParaRPr lang="en-US" sz="500" dirty="0"/>
          </a:p>
          <a:p>
            <a:r>
              <a:rPr lang="en-US" sz="3200" dirty="0"/>
              <a:t>Accounts for Greenhouse Gases</a:t>
            </a:r>
          </a:p>
          <a:p>
            <a:endParaRPr lang="en-US" sz="500" dirty="0"/>
          </a:p>
          <a:p>
            <a:r>
              <a:rPr lang="en-US" sz="3200" dirty="0"/>
              <a:t>Accounts for Water Pollution Emissions</a:t>
            </a:r>
          </a:p>
          <a:p>
            <a:endParaRPr lang="en-US" sz="500" dirty="0"/>
          </a:p>
          <a:p>
            <a:r>
              <a:rPr lang="en-US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272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C10AA7-5BFD-4378-AA45-5147885A9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327" y="1187546"/>
            <a:ext cx="9551345" cy="5670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Impact on Ambient Ozone from Oil and Gas Extraction</a:t>
            </a:r>
          </a:p>
        </p:txBody>
      </p:sp>
    </p:spTree>
    <p:extLst>
      <p:ext uri="{BB962C8B-B14F-4D97-AF65-F5344CB8AC3E}">
        <p14:creationId xmlns:p14="http://schemas.microsoft.com/office/powerpoint/2010/main" val="40524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Impact on Ambient PM2.5 from Woodburning Stoves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C10AA7-5BFD-4378-AA45-5147885A9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888" y="1516828"/>
            <a:ext cx="9460223" cy="53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Average Pollution Damage per Ton, By Sector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C24073-D3EC-F569-3FBC-D5715841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90688"/>
            <a:ext cx="10058400" cy="45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Average Pollution Damage per Ton, By Sector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403826-45C5-9A7E-02A7-35309CFE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90688"/>
            <a:ext cx="10058400" cy="45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r>
              <a:rPr lang="en-US" sz="3200" dirty="0"/>
              <a:t>Issues with the National Emissions Inventory</a:t>
            </a:r>
          </a:p>
          <a:p>
            <a:pPr lvl="1"/>
            <a:r>
              <a:rPr lang="en-US" sz="2800" dirty="0"/>
              <a:t>Frequency</a:t>
            </a:r>
          </a:p>
          <a:p>
            <a:pPr lvl="1"/>
            <a:r>
              <a:rPr lang="en-US" sz="2800" dirty="0"/>
              <a:t>Residential v. territorial nature of emissions</a:t>
            </a:r>
          </a:p>
          <a:p>
            <a:pPr lvl="1"/>
            <a:r>
              <a:rPr lang="en-US" sz="2800" dirty="0"/>
              <a:t>EPA emissions will need to match NIPA sectoral descriptions</a:t>
            </a:r>
          </a:p>
          <a:p>
            <a:pPr lvl="1"/>
            <a:endParaRPr lang="en-US" sz="500" dirty="0"/>
          </a:p>
          <a:p>
            <a:r>
              <a:rPr lang="en-US" sz="3200" dirty="0"/>
              <a:t>Valuation Issues</a:t>
            </a:r>
          </a:p>
          <a:p>
            <a:pPr lvl="1"/>
            <a:r>
              <a:rPr lang="en-US" sz="2800" dirty="0"/>
              <a:t>Approaches described value marginal impacts of emissions</a:t>
            </a:r>
          </a:p>
          <a:p>
            <a:pPr lvl="1"/>
            <a:r>
              <a:rPr lang="en-US" sz="2800" dirty="0"/>
              <a:t>Would focus on mortality impacts of PM2.5 and Ozone  </a:t>
            </a:r>
          </a:p>
          <a:p>
            <a:pPr lvl="1"/>
            <a:r>
              <a:rPr lang="en-US" sz="2800" dirty="0"/>
              <a:t>EPA’s current VSL is based on hedonic labor market studies—so an acceptable market price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EPA’s Approach Be Used to Compute Satellite Accounts for Local Air Pollution?</a:t>
            </a:r>
          </a:p>
        </p:txBody>
      </p:sp>
    </p:spTree>
    <p:extLst>
      <p:ext uri="{BB962C8B-B14F-4D97-AF65-F5344CB8AC3E}">
        <p14:creationId xmlns:p14="http://schemas.microsoft.com/office/powerpoint/2010/main" val="41370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79EA4-FCB7-6489-243C-BE6A14F7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Accounts for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4661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r>
              <a:rPr lang="en-US" sz="3200" dirty="0"/>
              <a:t>EPA reports emissions of GHGs by sector, annually  </a:t>
            </a:r>
          </a:p>
          <a:p>
            <a:pPr lvl="1"/>
            <a:r>
              <a:rPr lang="en-US" sz="2800" dirty="0"/>
              <a:t>BEA has constructed pilot supply and use tables for 2017</a:t>
            </a:r>
          </a:p>
          <a:p>
            <a:pPr lvl="1"/>
            <a:endParaRPr lang="en-US" sz="500" dirty="0"/>
          </a:p>
          <a:p>
            <a:r>
              <a:rPr lang="en-US" sz="3200" dirty="0"/>
              <a:t>Can these be valued using EPA’s Social Cost of Carbon (SCC)?</a:t>
            </a:r>
          </a:p>
          <a:p>
            <a:pPr lvl="1"/>
            <a:r>
              <a:rPr lang="en-US" sz="2800" dirty="0"/>
              <a:t>The SCC measures the present value of net damages from emitting an addition ton of CO2 in a particular year, including the value of:</a:t>
            </a:r>
          </a:p>
          <a:p>
            <a:pPr lvl="2">
              <a:defRPr/>
            </a:pPr>
            <a:r>
              <a:rPr lang="en-US" sz="2800" dirty="0"/>
              <a:t>Changes in net agricultural productivity</a:t>
            </a:r>
          </a:p>
          <a:p>
            <a:pPr lvl="2">
              <a:defRPr/>
            </a:pPr>
            <a:r>
              <a:rPr lang="en-US" sz="2800" dirty="0"/>
              <a:t>Energy use</a:t>
            </a:r>
          </a:p>
          <a:p>
            <a:pPr lvl="2">
              <a:defRPr/>
            </a:pPr>
            <a:r>
              <a:rPr lang="en-US" sz="2800" dirty="0"/>
              <a:t>Human health </a:t>
            </a:r>
          </a:p>
          <a:p>
            <a:pPr lvl="2">
              <a:defRPr/>
            </a:pPr>
            <a:r>
              <a:rPr lang="en-US" sz="2800" dirty="0"/>
              <a:t>Property damage from increased flood risk</a:t>
            </a:r>
          </a:p>
          <a:p>
            <a:pPr marL="914400" lvl="2" indent="0">
              <a:buNone/>
              <a:defRPr/>
            </a:pPr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Satellite Accounts for Greenhouse Gases (GHGs)</a:t>
            </a:r>
          </a:p>
        </p:txBody>
      </p:sp>
    </p:spTree>
    <p:extLst>
      <p:ext uri="{BB962C8B-B14F-4D97-AF65-F5344CB8AC3E}">
        <p14:creationId xmlns:p14="http://schemas.microsoft.com/office/powerpoint/2010/main" val="3321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2017 Supply and Use Table for GHGs </a:t>
            </a:r>
            <a:r>
              <a:rPr lang="en-US" sz="2800" dirty="0"/>
              <a:t> (Million Tons)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F172EFBA-5789-D0FA-CE0F-DF1B92BEA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524426"/>
              </p:ext>
            </p:extLst>
          </p:nvPr>
        </p:nvGraphicFramePr>
        <p:xfrm>
          <a:off x="1532395" y="1555883"/>
          <a:ext cx="8778240" cy="493699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xmlns="" val="29218099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76189492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xmlns="" val="11885941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899930421"/>
                    </a:ext>
                  </a:extLst>
                </a:gridCol>
              </a:tblGrid>
              <a:tr h="4114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dirty="0">
                          <a:effectLst/>
                        </a:rPr>
                        <a:t>Sector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dirty="0">
                          <a:effectLst/>
                        </a:rPr>
                        <a:t>Total GWP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dirty="0">
                          <a:effectLst/>
                        </a:rPr>
                        <a:t>Sector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dirty="0">
                          <a:effectLst/>
                        </a:rPr>
                        <a:t>Total GWP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250743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Agriculture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611.83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Professional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15.79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1966579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Mining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300.02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Management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9.79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133778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Utilities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2152.34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Administrative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180.61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9682140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Construction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46.49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Education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7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953468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Manufacturing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1028.84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Health Care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>
                          <a:effectLst/>
                        </a:rPr>
                        <a:t>22.85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874448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Wholesale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67.66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Entertainment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2.54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0711138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Retail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91.91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Hospitality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34.64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1900686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Transportation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657.49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Other Services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18.88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0307282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Information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>
                          <a:effectLst/>
                        </a:rPr>
                        <a:t>8.1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Government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33.25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2070788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Finance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>
                          <a:effectLst/>
                        </a:rPr>
                        <a:t>9.61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Households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1108.21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192216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Real Estate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24.03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Total Supply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200" dirty="0">
                          <a:effectLst/>
                        </a:rPr>
                        <a:t>6431.87</a:t>
                      </a:r>
                    </a:p>
                  </a:txBody>
                  <a:tcPr marL="20037" marR="20037" marT="13358" marB="133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620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682F4-5631-5559-9BC0-B77F3B86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4576"/>
            <a:ext cx="6957447" cy="261829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Projections of future population &amp; GDP generate a CO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 emissions path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CO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 emissions path leads to predictions of mean global temperature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Temperature change leads to damages, which are monetized and aggregated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Damages persist for many decades: discounting is used to sum them into a single present value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1449490-4849-DEFA-F2CC-5B736076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4 Steps of SCC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DBFBE-4866-DEBD-AF24-F245C5A5EC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05" y="1338106"/>
            <a:ext cx="8744989" cy="239971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64F1F3-0D59-50C7-EDF2-06444B963C1C}"/>
              </a:ext>
            </a:extLst>
          </p:cNvPr>
          <p:cNvSpPr/>
          <p:nvPr/>
        </p:nvSpPr>
        <p:spPr>
          <a:xfrm>
            <a:off x="7956737" y="3874575"/>
            <a:ext cx="3589500" cy="2618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- This 4-step procedure is done with both baseline emissions and with a small additional amount (a pulse) of CO</a:t>
            </a:r>
            <a:r>
              <a:rPr lang="en-US" sz="2000" baseline="-25000" dirty="0">
                <a:solidFill>
                  <a:schemeClr val="tx1"/>
                </a:solidFill>
                <a:latin typeface="Calibri"/>
                <a:cs typeface="Calibri"/>
              </a:rPr>
              <a:t>2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emissions in a particular year.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- SCC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is the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per-ton difference in present value of damages due to the pulse.</a:t>
            </a:r>
          </a:p>
        </p:txBody>
      </p:sp>
    </p:spTree>
    <p:extLst>
      <p:ext uri="{BB962C8B-B14F-4D97-AF65-F5344CB8AC3E}">
        <p14:creationId xmlns:p14="http://schemas.microsoft.com/office/powerpoint/2010/main" val="28169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US Government Calculation of the SCC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860"/>
            <a:ext cx="10515600" cy="46171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ja-JP" dirty="0"/>
              <a:t>Inter-agency Working Group began in 2009 and continued through 2016, until disbanded by Trump in 2017</a:t>
            </a:r>
          </a:p>
          <a:p>
            <a:pPr>
              <a:lnSpc>
                <a:spcPct val="110000"/>
              </a:lnSpc>
              <a:defRPr/>
            </a:pPr>
            <a:endParaRPr lang="en-US" altLang="ja-JP" sz="800" baseline="-25000" dirty="0"/>
          </a:p>
          <a:p>
            <a:pPr>
              <a:defRPr/>
            </a:pPr>
            <a:r>
              <a:rPr lang="en-US" dirty="0"/>
              <a:t>Combined results from 3 IAMs: DICE, FUND and PAGE</a:t>
            </a:r>
          </a:p>
          <a:p>
            <a:pPr lvl="1">
              <a:defRPr/>
            </a:pPr>
            <a:r>
              <a:rPr lang="en-US" sz="2500" dirty="0"/>
              <a:t> Using 5 equally weighted socio-economic scenarios</a:t>
            </a:r>
            <a:endParaRPr lang="en-US" sz="2100" dirty="0"/>
          </a:p>
          <a:p>
            <a:pPr lvl="1">
              <a:defRPr/>
            </a:pPr>
            <a:r>
              <a:rPr lang="en-US" dirty="0"/>
              <a:t> Using a common distribution over climate sensitivity</a:t>
            </a:r>
          </a:p>
          <a:p>
            <a:pPr lvl="1">
              <a:defRPr/>
            </a:pPr>
            <a:r>
              <a:rPr lang="en-US" dirty="0"/>
              <a:t> Preserving uncertainty in damage (and other) parameters in FUND and PAGE</a:t>
            </a:r>
          </a:p>
          <a:p>
            <a:pPr lvl="1">
              <a:defRPr/>
            </a:pPr>
            <a:endParaRPr lang="en-US" sz="900" dirty="0"/>
          </a:p>
          <a:p>
            <a:pPr lvl="1">
              <a:defRPr/>
            </a:pPr>
            <a:endParaRPr lang="en-US" sz="800" dirty="0"/>
          </a:p>
          <a:p>
            <a:pPr>
              <a:defRPr/>
            </a:pPr>
            <a:r>
              <a:rPr lang="en-US" sz="2700" dirty="0"/>
              <a:t>150,000 Monte Carlo runs for each of 3 discount rates</a:t>
            </a:r>
          </a:p>
          <a:p>
            <a:pPr lvl="1">
              <a:defRPr/>
            </a:pPr>
            <a:r>
              <a:rPr lang="en-US" dirty="0"/>
              <a:t> 2.5%, 3.0%, 5.0%</a:t>
            </a:r>
          </a:p>
          <a:p>
            <a:pPr lvl="1">
              <a:defRPr/>
            </a:pPr>
            <a:r>
              <a:rPr lang="en-US" dirty="0"/>
              <a:t> Next slide shows distribution of results for all discount rates</a:t>
            </a:r>
          </a:p>
        </p:txBody>
      </p:sp>
    </p:spTree>
    <p:extLst>
      <p:ext uri="{BB962C8B-B14F-4D97-AF65-F5344CB8AC3E}">
        <p14:creationId xmlns:p14="http://schemas.microsoft.com/office/powerpoint/2010/main" val="19322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Researchers have shown that the externalities associated with air and water pollution are significant—as are the expenditures undertaken to reduce pollution flows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Examining trends in both emissions and expenditures to reduce emissions important for understanding how the nation is progressing </a:t>
            </a:r>
          </a:p>
          <a:p>
            <a:pPr lvl="0"/>
            <a:endParaRPr lang="en-US" sz="500" dirty="0"/>
          </a:p>
          <a:p>
            <a:pPr lvl="1"/>
            <a:r>
              <a:rPr lang="en-US" sz="2600" dirty="0"/>
              <a:t>Trends in emissions will be more useful if the damages associated with emissions can be monetized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I will focus on the damage associated with air and water pollution, with an emphasis on air pollution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Are Pollution Satellite Accounts Important?</a:t>
            </a:r>
          </a:p>
        </p:txBody>
      </p:sp>
    </p:spTree>
    <p:extLst>
      <p:ext uri="{BB962C8B-B14F-4D97-AF65-F5344CB8AC3E}">
        <p14:creationId xmlns:p14="http://schemas.microsoft.com/office/powerpoint/2010/main" val="17350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Frequency Distribution of Interim SCC Estimates in 2020$</a:t>
            </a:r>
            <a:endParaRPr lang="en-US" sz="40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A8B4FC1F-7CCD-6BB8-2C89-4BA7508AB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2" y="1872119"/>
            <a:ext cx="7944715" cy="4776653"/>
          </a:xfrm>
        </p:spPr>
      </p:pic>
    </p:spTree>
    <p:extLst>
      <p:ext uri="{BB962C8B-B14F-4D97-AF65-F5344CB8AC3E}">
        <p14:creationId xmlns:p14="http://schemas.microsoft.com/office/powerpoint/2010/main" val="19303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en-US" altLang="ja-JP" sz="4400" dirty="0"/>
              <a:t>How to Improve Estimates of the SCC? (2017 NRC Report)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“Unbundle” SCC estimation into 4 modules</a:t>
            </a:r>
          </a:p>
          <a:p>
            <a:pPr lvl="1"/>
            <a:r>
              <a:rPr lang="en-US" sz="2800" dirty="0"/>
              <a:t>Socioeconomic Module</a:t>
            </a:r>
          </a:p>
          <a:p>
            <a:pPr lvl="1"/>
            <a:r>
              <a:rPr lang="en-US" sz="2800" dirty="0"/>
              <a:t>Climate Module</a:t>
            </a:r>
          </a:p>
          <a:p>
            <a:pPr lvl="1"/>
            <a:r>
              <a:rPr lang="en-US" sz="2800" dirty="0"/>
              <a:t>Damages Module</a:t>
            </a:r>
          </a:p>
          <a:p>
            <a:pPr lvl="1"/>
            <a:r>
              <a:rPr lang="en-US" sz="2800" dirty="0"/>
              <a:t>Discounting Module</a:t>
            </a:r>
            <a:endParaRPr lang="en-US" sz="2800" u="sng" dirty="0"/>
          </a:p>
          <a:p>
            <a:r>
              <a:rPr lang="en-US" dirty="0"/>
              <a:t>Each module to be developed based on expertise within the relevant disciplines</a:t>
            </a:r>
          </a:p>
          <a:p>
            <a:r>
              <a:rPr lang="en-US" dirty="0"/>
              <a:t>Uncertainty at each stage to be quantified and combined to generate a distribution of SCC values</a:t>
            </a:r>
          </a:p>
        </p:txBody>
      </p:sp>
    </p:spTree>
    <p:extLst>
      <p:ext uri="{BB962C8B-B14F-4D97-AF65-F5344CB8AC3E}">
        <p14:creationId xmlns:p14="http://schemas.microsoft.com/office/powerpoint/2010/main" val="41799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Recommendations of the NRC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Statistical methods and expert elicitation</a:t>
            </a:r>
            <a:r>
              <a:rPr lang="en-US" sz="2400" dirty="0"/>
              <a:t> should be used to project distributions of GDP, population growth and emissions into the future</a:t>
            </a:r>
          </a:p>
          <a:p>
            <a:endParaRPr lang="en-US" sz="500" dirty="0"/>
          </a:p>
          <a:p>
            <a:r>
              <a:rPr lang="en-US" sz="2400" b="1" dirty="0"/>
              <a:t>Link between emissions and climate</a:t>
            </a:r>
            <a:r>
              <a:rPr lang="en-US" sz="2400" dirty="0"/>
              <a:t> should use a simple Earth system model that satisfies well-defined diagnostic tests</a:t>
            </a:r>
          </a:p>
          <a:p>
            <a:endParaRPr lang="en-US" sz="500" dirty="0"/>
          </a:p>
          <a:p>
            <a:r>
              <a:rPr lang="en-US" sz="2400" b="1" dirty="0"/>
              <a:t>Damage calculations</a:t>
            </a:r>
            <a:r>
              <a:rPr lang="en-US" sz="2400" dirty="0"/>
              <a:t> should improve and update existing damage functions, drawing on recent scientific literature</a:t>
            </a:r>
          </a:p>
          <a:p>
            <a:endParaRPr lang="en-US" sz="500" dirty="0"/>
          </a:p>
          <a:p>
            <a:r>
              <a:rPr lang="en-US" sz="2400" b="1" dirty="0"/>
              <a:t>Future damages should be discounted</a:t>
            </a:r>
            <a:r>
              <a:rPr lang="en-US" sz="2400" dirty="0"/>
              <a:t> </a:t>
            </a:r>
            <a:r>
              <a:rPr lang="en-US" altLang="ja-JP" sz="2400" dirty="0"/>
              <a:t>at a rate reflecting rate of economic growth underlying damage projections</a:t>
            </a:r>
          </a:p>
          <a:p>
            <a:pPr marL="514350" lvl="2">
              <a:spcBef>
                <a:spcPts val="750"/>
              </a:spcBef>
            </a:pPr>
            <a:r>
              <a:rPr lang="en-US" b="1" dirty="0"/>
              <a:t>Ramsey discounting will achieve this and allow correlation between climate damages and the discount rate</a:t>
            </a:r>
          </a:p>
        </p:txBody>
      </p:sp>
    </p:spTree>
    <p:extLst>
      <p:ext uri="{BB962C8B-B14F-4D97-AF65-F5344CB8AC3E}">
        <p14:creationId xmlns:p14="http://schemas.microsoft.com/office/powerpoint/2010/main" val="11581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Improvements in Recent EPA SCC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616"/>
            <a:ext cx="10515600" cy="4606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000" u="sng" dirty="0"/>
              <a:t>EPA’s November 2022 release of SCC estimates satisfies all NRC recommendations:</a:t>
            </a:r>
          </a:p>
          <a:p>
            <a:pPr>
              <a:defRPr/>
            </a:pPr>
            <a:r>
              <a:rPr lang="en-US" dirty="0"/>
              <a:t>Uses RFF’s probability distributions over socio-economic pathways (Nature 2022)  and the FAiR Earth Systems model</a:t>
            </a:r>
          </a:p>
          <a:p>
            <a:pPr>
              <a:defRPr/>
            </a:pPr>
            <a:endParaRPr lang="en-US" sz="500" dirty="0"/>
          </a:p>
          <a:p>
            <a:pPr marL="0" indent="0">
              <a:buNone/>
              <a:defRPr/>
            </a:pPr>
            <a:r>
              <a:rPr lang="en-US" u="sng" dirty="0"/>
              <a:t>Incorporates 3 new sets of damages:</a:t>
            </a:r>
          </a:p>
          <a:p>
            <a:pPr>
              <a:defRPr/>
            </a:pPr>
            <a:r>
              <a:rPr lang="en-US" dirty="0"/>
              <a:t>RFF’s GIVE model (Nature 2022) </a:t>
            </a:r>
          </a:p>
          <a:p>
            <a:pPr marL="457200" lvl="1" indent="0">
              <a:buNone/>
              <a:defRPr/>
            </a:pPr>
            <a:r>
              <a:rPr lang="en-US" dirty="0"/>
              <a:t>  Captures Mortality, Agriculture, Energy, Coastal Damages</a:t>
            </a:r>
          </a:p>
          <a:p>
            <a:pPr marL="457200" lvl="1" indent="0">
              <a:buNone/>
              <a:defRPr/>
            </a:pPr>
            <a:endParaRPr lang="en-US" sz="500" dirty="0"/>
          </a:p>
          <a:p>
            <a:pPr>
              <a:defRPr/>
            </a:pPr>
            <a:r>
              <a:rPr lang="en-US" dirty="0"/>
              <a:t>The Climate Impact Lab’s DSCIM model </a:t>
            </a:r>
          </a:p>
          <a:p>
            <a:pPr marL="457200" lvl="1" indent="0">
              <a:buNone/>
              <a:defRPr/>
            </a:pPr>
            <a:r>
              <a:rPr lang="en-US" dirty="0"/>
              <a:t>  Captures Mortality, Agriculture, Energy, Coastal Damage, Labor supply</a:t>
            </a:r>
          </a:p>
          <a:p>
            <a:pPr marL="457200" lvl="1" indent="0">
              <a:buNone/>
              <a:defRPr/>
            </a:pPr>
            <a:endParaRPr lang="en-US" sz="500" dirty="0"/>
          </a:p>
          <a:p>
            <a:pPr>
              <a:defRPr/>
            </a:pPr>
            <a:r>
              <a:rPr lang="en-US" dirty="0"/>
              <a:t>Meta-analysis of damages by Howard and Sterner (2017)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9343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prstClr val="black"/>
                </a:solidFill>
              </a:rPr>
              <a:t>USEPA SCC Estimates, November 2022</a:t>
            </a:r>
            <a:endParaRPr lang="en-US" altLang="ja-JP" dirty="0"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B442755-B3EC-2F46-610D-89868C8665E4}"/>
              </a:ext>
            </a:extLst>
          </p:cNvPr>
          <p:cNvGraphicFramePr>
            <a:graphicFrameLocks noGrp="1"/>
          </p:cNvGraphicFramePr>
          <p:nvPr/>
        </p:nvGraphicFramePr>
        <p:xfrm>
          <a:off x="2519074" y="2514601"/>
          <a:ext cx="7123364" cy="29813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0841">
                  <a:extLst>
                    <a:ext uri="{9D8B030D-6E8A-4147-A177-3AD203B41FA5}">
                      <a16:colId xmlns:a16="http://schemas.microsoft.com/office/drawing/2014/main" xmlns="" val="4272929402"/>
                    </a:ext>
                  </a:extLst>
                </a:gridCol>
                <a:gridCol w="1780841">
                  <a:extLst>
                    <a:ext uri="{9D8B030D-6E8A-4147-A177-3AD203B41FA5}">
                      <a16:colId xmlns:a16="http://schemas.microsoft.com/office/drawing/2014/main" xmlns="" val="3984278230"/>
                    </a:ext>
                  </a:extLst>
                </a:gridCol>
                <a:gridCol w="1780841">
                  <a:extLst>
                    <a:ext uri="{9D8B030D-6E8A-4147-A177-3AD203B41FA5}">
                      <a16:colId xmlns:a16="http://schemas.microsoft.com/office/drawing/2014/main" xmlns="" val="932686715"/>
                    </a:ext>
                  </a:extLst>
                </a:gridCol>
                <a:gridCol w="1780841">
                  <a:extLst>
                    <a:ext uri="{9D8B030D-6E8A-4147-A177-3AD203B41FA5}">
                      <a16:colId xmlns:a16="http://schemas.microsoft.com/office/drawing/2014/main" xmlns="" val="19297453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Damage Module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637" marR="108637" marT="54319" marB="5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7707120"/>
                  </a:ext>
                </a:extLst>
              </a:tr>
              <a:tr h="770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Emission</a:t>
                      </a:r>
                      <a:br>
                        <a:rPr lang="en-US" sz="2200" b="1" u="none" strike="noStrike" dirty="0">
                          <a:effectLst/>
                        </a:rPr>
                      </a:br>
                      <a:r>
                        <a:rPr lang="en-US" sz="2200" b="1" u="none" strike="noStrike" dirty="0">
                          <a:effectLst/>
                        </a:rPr>
                        <a:t>Year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DSCIM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GIVE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Meta-Analysis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6729755"/>
                  </a:ext>
                </a:extLst>
              </a:tr>
              <a:tr h="438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51408671"/>
                  </a:ext>
                </a:extLst>
              </a:tr>
              <a:tr h="438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37387880"/>
                  </a:ext>
                </a:extLst>
              </a:tr>
              <a:tr h="438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2040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280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270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39181673"/>
                  </a:ext>
                </a:extLst>
              </a:tr>
              <a:tr h="438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290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310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48" marR="20548" marT="2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93302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AF197A-68C4-9233-F26B-5FB4B9B1B4D4}"/>
              </a:ext>
            </a:extLst>
          </p:cNvPr>
          <p:cNvSpPr txBox="1"/>
          <p:nvPr/>
        </p:nvSpPr>
        <p:spPr>
          <a:xfrm>
            <a:off x="2152650" y="1765579"/>
            <a:ext cx="7981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Helvetica" pitchFamily="2" charset="0"/>
              </a:rPr>
              <a:t>Social Cost of CO2, 2020 - 2050 (in 2020 dollars per metric tons of CO2)</a:t>
            </a:r>
            <a:br>
              <a:rPr lang="en-US" b="1" dirty="0">
                <a:solidFill>
                  <a:prstClr val="black"/>
                </a:solidFill>
                <a:latin typeface="Helvetica" pitchFamily="2" charset="0"/>
              </a:rPr>
            </a:br>
            <a:r>
              <a:rPr lang="en-US" b="1" dirty="0">
                <a:solidFill>
                  <a:prstClr val="black"/>
                </a:solidFill>
                <a:latin typeface="Helvetica" pitchFamily="2" charset="0"/>
              </a:rPr>
              <a:t>Near-Term Ramsey Discount Rate = 2%</a:t>
            </a:r>
          </a:p>
        </p:txBody>
      </p:sp>
    </p:spTree>
    <p:extLst>
      <p:ext uri="{BB962C8B-B14F-4D97-AF65-F5344CB8AC3E}">
        <p14:creationId xmlns:p14="http://schemas.microsoft.com/office/powerpoint/2010/main" val="3372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pPr lvl="0"/>
            <a:r>
              <a:rPr lang="en-US" sz="2500" dirty="0"/>
              <a:t> </a:t>
            </a:r>
            <a:r>
              <a:rPr lang="en-US" sz="3200" dirty="0"/>
              <a:t>Can damages to other countries be included in the SCC?</a:t>
            </a:r>
          </a:p>
          <a:p>
            <a:pPr lvl="1"/>
            <a:r>
              <a:rPr lang="en-US" sz="2800" dirty="0"/>
              <a:t>Exports are included in the National Income and Product Accounts</a:t>
            </a:r>
          </a:p>
          <a:p>
            <a:pPr lvl="1"/>
            <a:r>
              <a:rPr lang="en-US" sz="2800" dirty="0"/>
              <a:t>The SCC measures damages from exports of pollution</a:t>
            </a:r>
          </a:p>
          <a:p>
            <a:pPr lvl="1"/>
            <a:endParaRPr lang="en-US" sz="800" dirty="0"/>
          </a:p>
          <a:p>
            <a:r>
              <a:rPr lang="en-US" sz="3200" dirty="0"/>
              <a:t>Valuation Approaches Used in EPA’s SCC</a:t>
            </a:r>
          </a:p>
          <a:p>
            <a:pPr lvl="1"/>
            <a:r>
              <a:rPr lang="en-US" sz="2800" dirty="0"/>
              <a:t>Mortality is valued using EPA’s VSL, based on hedonic wage studies. It is transferred to other countries using an income elasticity of 1.</a:t>
            </a:r>
          </a:p>
          <a:p>
            <a:pPr lvl="1"/>
            <a:r>
              <a:rPr lang="en-US" sz="2800" dirty="0"/>
              <a:t>Additional energy consumption, agricultural impacts and sea level rise valued using market prices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SCC Issues from a National Accounting Perspective</a:t>
            </a:r>
          </a:p>
        </p:txBody>
      </p:sp>
    </p:spTree>
    <p:extLst>
      <p:ext uri="{BB962C8B-B14F-4D97-AF65-F5344CB8AC3E}">
        <p14:creationId xmlns:p14="http://schemas.microsoft.com/office/powerpoint/2010/main" val="40244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79EA4-FCB7-6489-243C-BE6A14F7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Accounts for Water Pollution Emissions</a:t>
            </a:r>
          </a:p>
        </p:txBody>
      </p:sp>
    </p:spTree>
    <p:extLst>
      <p:ext uri="{BB962C8B-B14F-4D97-AF65-F5344CB8AC3E}">
        <p14:creationId xmlns:p14="http://schemas.microsoft.com/office/powerpoint/2010/main" val="20708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9F00B-E158-0082-E988-018F797A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Physical supply table for gross releases of substances to water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608235-3ECC-5C20-1B87-C2542207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9" y="2217365"/>
            <a:ext cx="9914301" cy="37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500" dirty="0"/>
              <a:t> </a:t>
            </a:r>
            <a:r>
              <a:rPr lang="en-US" sz="3200" dirty="0"/>
              <a:t>Point Source Emissions Data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u="sng" dirty="0"/>
              <a:t>National Pollutant Discharge Elimination System (NPDES) covers emissions from point sources, including: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Animal feeding operations; Fish farms; Pesticide permitting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Industrial operations, including mining, oil and gas drilling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Municipal wastewater; Storm water Discharges</a:t>
            </a:r>
          </a:p>
          <a:p>
            <a:pPr lvl="0"/>
            <a:endParaRPr lang="en-US" sz="500" dirty="0"/>
          </a:p>
          <a:p>
            <a:pPr lvl="1"/>
            <a:r>
              <a:rPr lang="en-US" sz="2800" dirty="0"/>
              <a:t>Data are reported in Discharge Monitoring Reports</a:t>
            </a:r>
          </a:p>
          <a:p>
            <a:pPr lvl="1"/>
            <a:endParaRPr lang="en-US" sz="5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Non-Point Source Data</a:t>
            </a:r>
          </a:p>
          <a:p>
            <a:pPr lvl="1"/>
            <a:r>
              <a:rPr lang="en-US" sz="2800" dirty="0"/>
              <a:t>NPS data (e.g. agricultural runoff ) usually modeled using HAWQS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Availability of Water Pollution Emissions Data </a:t>
            </a:r>
            <a:endParaRPr lang="en-US" sz="4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010"/>
            <a:ext cx="10515600" cy="4993746"/>
          </a:xfrm>
        </p:spPr>
        <p:txBody>
          <a:bodyPr>
            <a:noAutofit/>
          </a:bodyPr>
          <a:lstStyle/>
          <a:p>
            <a:pPr lvl="0"/>
            <a:r>
              <a:rPr lang="en-US" sz="2500" dirty="0"/>
              <a:t> </a:t>
            </a:r>
            <a:r>
              <a:rPr lang="en-US" sz="3200" dirty="0"/>
              <a:t>HAWQS Model</a:t>
            </a:r>
            <a:endParaRPr lang="en-US" sz="2800" dirty="0"/>
          </a:p>
          <a:p>
            <a:pPr lvl="1"/>
            <a:r>
              <a:rPr lang="en-US" sz="2800" dirty="0"/>
              <a:t>Models river, stream water quality at the watershed level</a:t>
            </a:r>
          </a:p>
          <a:p>
            <a:pPr lvl="1"/>
            <a:r>
              <a:rPr lang="en-US" sz="2800" dirty="0"/>
              <a:t>Simulates effects of crops, soils, and land uses on sediment, pathogens, nutrients, BOD, DO and pesticides </a:t>
            </a:r>
          </a:p>
          <a:p>
            <a:pPr lvl="1"/>
            <a:r>
              <a:rPr lang="en-US" sz="2800" dirty="0"/>
              <a:t> Possible for point source loads to be added by the user</a:t>
            </a:r>
          </a:p>
          <a:p>
            <a:pPr lvl="1"/>
            <a:r>
              <a:rPr lang="en-US" sz="2800" dirty="0"/>
              <a:t>Provides estimates of:</a:t>
            </a:r>
          </a:p>
          <a:p>
            <a:pPr lvl="2"/>
            <a:r>
              <a:rPr lang="en-US" sz="2400" dirty="0"/>
              <a:t>Dissolved oxygen</a:t>
            </a:r>
          </a:p>
          <a:p>
            <a:pPr lvl="2"/>
            <a:r>
              <a:rPr lang="en-US" sz="2400" dirty="0"/>
              <a:t>Total suspended solids </a:t>
            </a:r>
          </a:p>
          <a:p>
            <a:pPr lvl="2"/>
            <a:r>
              <a:rPr lang="en-US" sz="2400" dirty="0"/>
              <a:t>BOD</a:t>
            </a:r>
          </a:p>
          <a:p>
            <a:pPr lvl="2"/>
            <a:r>
              <a:rPr lang="en-US" sz="2400" dirty="0"/>
              <a:t>Nitrogen</a:t>
            </a:r>
          </a:p>
          <a:p>
            <a:pPr lvl="2"/>
            <a:r>
              <a:rPr lang="en-US" sz="2400" dirty="0"/>
              <a:t>Phosphorus</a:t>
            </a:r>
          </a:p>
          <a:p>
            <a:pPr lvl="2"/>
            <a:r>
              <a:rPr lang="en-US" sz="2400" dirty="0"/>
              <a:t>Fecal coliform</a:t>
            </a:r>
          </a:p>
          <a:p>
            <a:pPr lvl="1"/>
            <a:endParaRPr lang="en-US" sz="500" dirty="0"/>
          </a:p>
          <a:p>
            <a:pPr lvl="1"/>
            <a:endParaRPr lang="en-US" sz="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EPA’s Modeling of Ambient Water Pollution</a:t>
            </a:r>
            <a:endParaRPr lang="en-US" sz="4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first step in measuring damages is measuring emissions to air by emitting sector.  </a:t>
            </a:r>
          </a:p>
          <a:p>
            <a:pPr lvl="0"/>
            <a:endParaRPr lang="en-US" sz="500" dirty="0"/>
          </a:p>
          <a:p>
            <a:pPr lvl="0"/>
            <a:r>
              <a:rPr lang="en-US" dirty="0"/>
              <a:t>The next slide shows the format of the </a:t>
            </a:r>
            <a:r>
              <a:rPr lang="en-US" u="sng" dirty="0"/>
              <a:t>UN Core Air Emissions</a:t>
            </a:r>
            <a:r>
              <a:rPr lang="en-US" dirty="0"/>
              <a:t> account, including both local and global pollutants </a:t>
            </a:r>
          </a:p>
          <a:p>
            <a:pPr lvl="0"/>
            <a:endParaRPr lang="en-US" sz="500" dirty="0"/>
          </a:p>
          <a:p>
            <a:pPr lvl="0"/>
            <a:r>
              <a:rPr lang="en-US" u="sng" dirty="0"/>
              <a:t>Local air pollutants (e.g., CO, NOx, SO2, PM2.5)</a:t>
            </a:r>
            <a:r>
              <a:rPr lang="en-US" dirty="0"/>
              <a:t> shown above the line, are provided by sector in EPA’s National Emissions Inventory (NEI), every three years.</a:t>
            </a:r>
          </a:p>
          <a:p>
            <a:pPr lvl="0"/>
            <a:endParaRPr lang="en-US" sz="500" dirty="0"/>
          </a:p>
          <a:p>
            <a:r>
              <a:rPr lang="en-US" u="sng" dirty="0"/>
              <a:t>Greenhouse gas emissions (e.g., CO2, methane)</a:t>
            </a:r>
            <a:r>
              <a:rPr lang="en-US" dirty="0"/>
              <a:t>, shown below the line, are provided by EPA annually, by sector.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lvl="0"/>
            <a:endParaRPr lang="en-US" sz="500" dirty="0"/>
          </a:p>
          <a:p>
            <a:pPr lvl="0"/>
            <a:endParaRPr lang="en-US" sz="500" dirty="0"/>
          </a:p>
          <a:p>
            <a:pPr lvl="0"/>
            <a:endParaRPr lang="en-US" dirty="0"/>
          </a:p>
          <a:p>
            <a:pPr lvl="0"/>
            <a:endParaRPr lang="en-US" sz="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Measuring Emissions to Air by Emitting Sector</a:t>
            </a:r>
          </a:p>
        </p:txBody>
      </p:sp>
    </p:spTree>
    <p:extLst>
      <p:ext uri="{BB962C8B-B14F-4D97-AF65-F5344CB8AC3E}">
        <p14:creationId xmlns:p14="http://schemas.microsoft.com/office/powerpoint/2010/main" val="17886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r>
              <a:rPr lang="en-US" sz="3200" dirty="0"/>
              <a:t>Possible benefit categories to value:</a:t>
            </a:r>
          </a:p>
          <a:p>
            <a:pPr lvl="1"/>
            <a:r>
              <a:rPr lang="en-US" sz="2800" dirty="0"/>
              <a:t>Impacts on housing values   </a:t>
            </a:r>
          </a:p>
          <a:p>
            <a:pPr lvl="1"/>
            <a:r>
              <a:rPr lang="en-US" sz="2800" dirty="0"/>
              <a:t>Recreation benefits</a:t>
            </a:r>
          </a:p>
          <a:p>
            <a:pPr lvl="1"/>
            <a:r>
              <a:rPr lang="en-US" sz="2800" dirty="0"/>
              <a:t>Non-use values</a:t>
            </a:r>
          </a:p>
          <a:p>
            <a:pPr lvl="1"/>
            <a:endParaRPr lang="en-US" sz="500" dirty="0"/>
          </a:p>
          <a:p>
            <a:r>
              <a:rPr lang="en-US" sz="3200" dirty="0"/>
              <a:t>BenSPLASH</a:t>
            </a:r>
          </a:p>
          <a:p>
            <a:pPr lvl="1"/>
            <a:r>
              <a:rPr lang="en-US" sz="2800" dirty="0"/>
              <a:t>Quantifies and monetizes water quality improvements</a:t>
            </a:r>
          </a:p>
          <a:p>
            <a:pPr lvl="1"/>
            <a:r>
              <a:rPr lang="en-US" sz="2800" dirty="0"/>
              <a:t>Six pollutants—DO, Fecal Coliform, N, P, BOD, TSS—combined into a water quality index (WQI)</a:t>
            </a:r>
          </a:p>
          <a:p>
            <a:pPr lvl="1"/>
            <a:r>
              <a:rPr lang="en-US" sz="2800" dirty="0"/>
              <a:t>Meta-regression of </a:t>
            </a:r>
            <a:r>
              <a:rPr lang="en-US" sz="2800" smtClean="0"/>
              <a:t>stated preference valuation </a:t>
            </a:r>
            <a:r>
              <a:rPr lang="en-US" sz="2800" dirty="0"/>
              <a:t>studies are used to value the WQI</a:t>
            </a:r>
          </a:p>
          <a:p>
            <a:pPr lvl="1"/>
            <a:endParaRPr lang="en-US" sz="500" dirty="0"/>
          </a:p>
          <a:p>
            <a:pPr lvl="1"/>
            <a:endParaRPr lang="en-US" sz="5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EPA’s Valuation of Water Pollution Damages</a:t>
            </a:r>
            <a:endParaRPr lang="en-US" sz="4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5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90"/>
            <a:ext cx="10515600" cy="4810866"/>
          </a:xfrm>
        </p:spPr>
        <p:txBody>
          <a:bodyPr>
            <a:noAutofit/>
          </a:bodyPr>
          <a:lstStyle/>
          <a:p>
            <a:pPr lvl="0"/>
            <a:r>
              <a:rPr lang="en-US" sz="2500" dirty="0"/>
              <a:t> </a:t>
            </a:r>
            <a:r>
              <a:rPr lang="en-US" sz="3200" dirty="0"/>
              <a:t>Sufficient data exist for Air Emissions Satellite Accounts</a:t>
            </a:r>
            <a:endParaRPr lang="en-US" sz="2800" dirty="0"/>
          </a:p>
          <a:p>
            <a:pPr lvl="1"/>
            <a:r>
              <a:rPr lang="en-US" sz="2800" dirty="0"/>
              <a:t>Definitely for GHGs</a:t>
            </a:r>
          </a:p>
          <a:p>
            <a:pPr lvl="1"/>
            <a:r>
              <a:rPr lang="en-US" sz="2800" dirty="0"/>
              <a:t>Also for local air pollutants, although frequency an issue</a:t>
            </a:r>
          </a:p>
          <a:p>
            <a:pPr lvl="1"/>
            <a:r>
              <a:rPr lang="en-US" sz="2800" dirty="0"/>
              <a:t>Both must be adjusted to meet sectors used by BEA</a:t>
            </a:r>
          </a:p>
          <a:p>
            <a:r>
              <a:rPr lang="en-US" sz="3200" dirty="0"/>
              <a:t>Should be able to monetize air pollution damages</a:t>
            </a:r>
          </a:p>
          <a:p>
            <a:pPr lvl="1"/>
            <a:r>
              <a:rPr lang="en-US" sz="2800" dirty="0"/>
              <a:t>Using EPA’s current approaches for damage per ton of local pollutants</a:t>
            </a:r>
          </a:p>
          <a:p>
            <a:pPr lvl="1"/>
            <a:r>
              <a:rPr lang="en-US" sz="2800" dirty="0"/>
              <a:t>Using the Social Cost of Carbon for GHGs </a:t>
            </a:r>
          </a:p>
          <a:p>
            <a:r>
              <a:rPr lang="en-US" sz="3200" dirty="0"/>
              <a:t>Accounts for water emissions possible but monetization of damages still in the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Conclusions  </a:t>
            </a:r>
            <a:endParaRPr lang="en-US" sz="4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2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" panose="020F0502020204030204" pitchFamily="34" charset="0"/>
              </a:rPr>
              <a:t>Core Air Emissions Account (tons)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F5FC3E-9FEC-47BE-7689-0E961EC8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" y="1690688"/>
            <a:ext cx="9738360" cy="45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6A01D-7A3F-4EDC-A246-4F47C3CC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067"/>
          </a:xfrm>
        </p:spPr>
        <p:txBody>
          <a:bodyPr>
            <a:noAutofit/>
          </a:bodyPr>
          <a:lstStyle/>
          <a:p>
            <a:pPr lvl="1"/>
            <a:r>
              <a:rPr lang="en-US" sz="2800" u="sng" dirty="0"/>
              <a:t>Use air quality modeling to translate emissions into ambient air quality</a:t>
            </a:r>
            <a:r>
              <a:rPr lang="en-US" sz="2800" dirty="0"/>
              <a:t>. </a:t>
            </a:r>
          </a:p>
          <a:p>
            <a:pPr lvl="1"/>
            <a:endParaRPr lang="en-US" sz="500" dirty="0"/>
          </a:p>
          <a:p>
            <a:pPr lvl="2"/>
            <a:r>
              <a:rPr lang="en-US" sz="2600" dirty="0"/>
              <a:t>Estimate change in ambient air quality due to current emissions</a:t>
            </a:r>
          </a:p>
          <a:p>
            <a:pPr lvl="2"/>
            <a:r>
              <a:rPr lang="en-US" sz="2600" dirty="0"/>
              <a:t>Will require emissions by detailed geographic location</a:t>
            </a:r>
          </a:p>
          <a:p>
            <a:pPr lvl="2"/>
            <a:endParaRPr lang="en-US" sz="800" dirty="0"/>
          </a:p>
          <a:p>
            <a:pPr lvl="1"/>
            <a:r>
              <a:rPr lang="en-US" sz="2800" u="sng" dirty="0"/>
              <a:t>Estimate impacts of</a:t>
            </a:r>
            <a:r>
              <a:rPr lang="en-US" sz="2800" dirty="0"/>
              <a:t> the spatially disaggregated </a:t>
            </a:r>
            <a:r>
              <a:rPr lang="en-US" sz="2800" u="sng" dirty="0"/>
              <a:t>change in ambient air quality on health, agricultural output, other endpoints</a:t>
            </a:r>
            <a:endParaRPr lang="en-US" sz="2800" dirty="0"/>
          </a:p>
          <a:p>
            <a:pPr lvl="1"/>
            <a:endParaRPr lang="en-US" sz="800" dirty="0"/>
          </a:p>
          <a:p>
            <a:pPr lvl="1"/>
            <a:r>
              <a:rPr lang="en-US" sz="2800" u="sng" dirty="0"/>
              <a:t>Monetize the changes </a:t>
            </a:r>
            <a:r>
              <a:rPr lang="en-US" sz="2800" dirty="0"/>
              <a:t>in health outcomes and other endpoints</a:t>
            </a:r>
          </a:p>
          <a:p>
            <a:pPr lvl="1"/>
            <a:endParaRPr lang="en-US" sz="800" dirty="0"/>
          </a:p>
          <a:p>
            <a:pPr lvl="1"/>
            <a:r>
              <a:rPr lang="en-US" sz="2800" u="sng" dirty="0"/>
              <a:t>Trace damages back to pollution emissions by sector and pollutant</a:t>
            </a:r>
            <a:endParaRPr lang="en-US" sz="2800" dirty="0"/>
          </a:p>
          <a:p>
            <a:pPr lvl="1"/>
            <a:endParaRPr lang="en-US" sz="800" dirty="0"/>
          </a:p>
          <a:p>
            <a:pPr lvl="1"/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570EC9-98A5-7E8A-46BC-0E46559440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Going from Emissions to Monetized Damages: Local Air Pollutants</a:t>
            </a:r>
          </a:p>
        </p:txBody>
      </p:sp>
    </p:spTree>
    <p:extLst>
      <p:ext uri="{BB962C8B-B14F-4D97-AF65-F5344CB8AC3E}">
        <p14:creationId xmlns:p14="http://schemas.microsoft.com/office/powerpoint/2010/main" val="7477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79EA4-FCB7-6489-243C-BE6A14F74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Muller, Mendelsohn, and Nordhaus Approach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BD08D-F3A7-5814-FFF6-29E69BB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Muller, Mendelsohn and Nordhaus (AER, 2011)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414C2-6FE5-9B22-40EF-612E8A9AF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 the 2002 NEI and an integrated assessment model to estimate the Gross Economic Damages (GED) from air pollution, by sector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guidance for future efforts to determine the marginal value of damages by pollutant and sector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 clear the key pollution outcomes that drive estimates of air pollution damages, viz.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/>
              <a:t>The impacts of PM2.5 and Ozone on adult mortality and how deaths are valued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BBD08D-F3A7-5814-FFF6-29E69BBD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Muller, Mendelsohn and Nordhaus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414C2-6FE5-9B22-40EF-612E8A9A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344"/>
            <a:ext cx="10515600" cy="4638619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NEI, ran an air quality model to reproduce baseline concentrations of ambient PM2.5 and Ozone throughout the US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 source-receptor matrix linking a marginal increase in emissions of each of 6 pollutants on PM2.5, Ozone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depends on the county and stack height at which the pollutant is emitted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 for each of 6 pollutants x 3110 counties x 3 stack heights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increase in PM2.5, Ozone in each county on health and other endpoints using damage functions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marginal damages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308f0cedd86876d94ad5fe119945caf9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ef6f87907a37bc2752f1154377466964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60CF75-8665-4E39-A943-24F344D500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274BE6-A74A-455C-A979-FC5C76A99B8E}">
  <ds:schemaRefs>
    <ds:schemaRef ds:uri="http://purl.org/dc/terms/"/>
    <ds:schemaRef ds:uri="http://schemas.openxmlformats.org/package/2006/metadata/core-properties"/>
    <ds:schemaRef ds:uri="0c867391-8214-4b58-86b3-de07547409f9"/>
    <ds:schemaRef ds:uri="http://purl.org/dc/dcmitype/"/>
    <ds:schemaRef ds:uri="http://schemas.microsoft.com/office/infopath/2007/PartnerControls"/>
    <ds:schemaRef ds:uri="fddef6a8-5936-4909-96e0-2ad7a6b1720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6B65BA-F9CE-48D8-9270-2F244336E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11194</TotalTime>
  <Words>1969</Words>
  <Application>Microsoft Office PowerPoint</Application>
  <PresentationFormat>Custom</PresentationFormat>
  <Paragraphs>322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Incorporating Air and Water Pollution into the National Income and Product Accounts </vt:lpstr>
      <vt:lpstr>Overview</vt:lpstr>
      <vt:lpstr>PowerPoint Presentation</vt:lpstr>
      <vt:lpstr>PowerPoint Presentation</vt:lpstr>
      <vt:lpstr>PowerPoint Presentation</vt:lpstr>
      <vt:lpstr>PowerPoint Presentation</vt:lpstr>
      <vt:lpstr>Muller, Mendelsohn, and Nordhaus Approach</vt:lpstr>
      <vt:lpstr>Muller, Mendelsohn and Nordhaus (AER, 2011)</vt:lpstr>
      <vt:lpstr> Muller, Mendelsohn and Nordhaus Approach</vt:lpstr>
      <vt:lpstr>Marginal Damages from Ground Level PM2.5</vt:lpstr>
      <vt:lpstr>Marginal Damages from Ground Level SO2</vt:lpstr>
      <vt:lpstr>Marginal Damages from Ground Level VOCs</vt:lpstr>
      <vt:lpstr>Muller, Mendelsohn and Nordhaus Estimates of GED</vt:lpstr>
      <vt:lpstr>MMN Damage Estimates by Pollutant for EGUs</vt:lpstr>
      <vt:lpstr>How Is Premature Mortality Valued?</vt:lpstr>
      <vt:lpstr>Sensitivity of GED Results to Mortality Valuation</vt:lpstr>
      <vt:lpstr>EPA’s Estimates of Damage per Ton of Pollutant</vt:lpstr>
      <vt:lpstr>PowerPoint Presentation</vt:lpstr>
      <vt:lpstr>Impact on Ambient PM2.5 of Oil and Gas Extraction</vt:lpstr>
      <vt:lpstr>Impact on Ambient Ozone from Oil and Gas Extraction</vt:lpstr>
      <vt:lpstr>Impact on Ambient PM2.5 from Woodburning Stoves</vt:lpstr>
      <vt:lpstr>PowerPoint Presentation</vt:lpstr>
      <vt:lpstr>PowerPoint Presentation</vt:lpstr>
      <vt:lpstr>PowerPoint Presentation</vt:lpstr>
      <vt:lpstr>Accounts for Greenhouse Gases</vt:lpstr>
      <vt:lpstr>PowerPoint Presentation</vt:lpstr>
      <vt:lpstr>2017 Supply and Use Table for GHGs  (Million Tons)</vt:lpstr>
      <vt:lpstr>The 4 Steps of SCC Estimation</vt:lpstr>
      <vt:lpstr>US Government Calculation of the SCC</vt:lpstr>
      <vt:lpstr>Frequency Distribution of Interim SCC Estimates in 2020$</vt:lpstr>
      <vt:lpstr> How to Improve Estimates of the SCC? (2017 NRC Report) </vt:lpstr>
      <vt:lpstr>Recommendations of the NRC Report</vt:lpstr>
      <vt:lpstr>Improvements in Recent EPA SCC Estimates</vt:lpstr>
      <vt:lpstr>USEPA SCC Estimates, November 2022</vt:lpstr>
      <vt:lpstr>PowerPoint Presentation</vt:lpstr>
      <vt:lpstr>Accounts for Water Pollution Emissions</vt:lpstr>
      <vt:lpstr>Physical supply table for gross releases of substances to water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Jostein Nygard</dc:creator>
  <cp:lastModifiedBy>maranjian</cp:lastModifiedBy>
  <cp:revision>381</cp:revision>
  <cp:lastPrinted>2023-02-28T17:59:22Z</cp:lastPrinted>
  <dcterms:created xsi:type="dcterms:W3CDTF">2020-11-06T06:32:17Z</dcterms:created>
  <dcterms:modified xsi:type="dcterms:W3CDTF">2023-04-03T15:47:29Z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