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1" r:id="rId4"/>
  </p:sldMasterIdLst>
  <p:notesMasterIdLst>
    <p:notesMasterId r:id="rId17"/>
  </p:notesMasterIdLst>
  <p:sldIdLst>
    <p:sldId id="277" r:id="rId5"/>
    <p:sldId id="1006" r:id="rId6"/>
    <p:sldId id="1007" r:id="rId7"/>
    <p:sldId id="1012" r:id="rId8"/>
    <p:sldId id="1180" r:id="rId9"/>
    <p:sldId id="1008" r:id="rId10"/>
    <p:sldId id="1011" r:id="rId11"/>
    <p:sldId id="1010" r:id="rId12"/>
    <p:sldId id="278" r:id="rId13"/>
    <p:sldId id="296" r:id="rId14"/>
    <p:sldId id="1181" r:id="rId15"/>
    <p:sldId id="1009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  <p:cmAuthor id="3" name="Corlies, Catherine" initials="CC" lastIdx="13" clrIdx="2">
    <p:extLst/>
  </p:cmAuthor>
  <p:cmAuthor id="4" name="Aydin, May H." initials="AMH" lastIdx="18" clrIdx="3">
    <p:extLst/>
  </p:cmAuthor>
  <p:cmAuthor id="5" name="Christina Freyman" initials="CF" lastIdx="10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3C6"/>
    <a:srgbClr val="025695"/>
    <a:srgbClr val="DCC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784" autoAdjust="0"/>
  </p:normalViewPr>
  <p:slideViewPr>
    <p:cSldViewPr snapToGrid="0">
      <p:cViewPr varScale="1">
        <p:scale>
          <a:sx n="60" d="100"/>
          <a:sy n="60" d="100"/>
        </p:scale>
        <p:origin x="-105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89" d="100"/>
          <a:sy n="89" d="100"/>
        </p:scale>
        <p:origin x="3756" y="-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lkenheim, Jaquelina C" userId="4709aafb-bb4c-4577-8165-f1ccd7c5efbe" providerId="ADAL" clId="{E9AAEA66-3909-4BDC-B4D1-0AA5930E0C43}"/>
    <pc:docChg chg="modSld">
      <pc:chgData name="Falkenheim, Jaquelina C" userId="4709aafb-bb4c-4577-8165-f1ccd7c5efbe" providerId="ADAL" clId="{E9AAEA66-3909-4BDC-B4D1-0AA5930E0C43}" dt="2021-03-17T18:04:56.609" v="7" actId="14100"/>
      <pc:docMkLst>
        <pc:docMk/>
      </pc:docMkLst>
      <pc:sldChg chg="modNotesTx">
        <pc:chgData name="Falkenheim, Jaquelina C" userId="4709aafb-bb4c-4577-8165-f1ccd7c5efbe" providerId="ADAL" clId="{E9AAEA66-3909-4BDC-B4D1-0AA5930E0C43}" dt="2021-03-17T17:57:51.952" v="3" actId="20577"/>
        <pc:sldMkLst>
          <pc:docMk/>
          <pc:sldMk cId="243885352" sldId="278"/>
        </pc:sldMkLst>
      </pc:sldChg>
      <pc:sldChg chg="modNotesTx">
        <pc:chgData name="Falkenheim, Jaquelina C" userId="4709aafb-bb4c-4577-8165-f1ccd7c5efbe" providerId="ADAL" clId="{E9AAEA66-3909-4BDC-B4D1-0AA5930E0C43}" dt="2021-03-17T17:57:20.186" v="0" actId="20577"/>
        <pc:sldMkLst>
          <pc:docMk/>
          <pc:sldMk cId="2439422772" sldId="1007"/>
        </pc:sldMkLst>
      </pc:sldChg>
      <pc:sldChg chg="modNotesTx">
        <pc:chgData name="Falkenheim, Jaquelina C" userId="4709aafb-bb4c-4577-8165-f1ccd7c5efbe" providerId="ADAL" clId="{E9AAEA66-3909-4BDC-B4D1-0AA5930E0C43}" dt="2021-03-17T17:57:44.265" v="2" actId="20577"/>
        <pc:sldMkLst>
          <pc:docMk/>
          <pc:sldMk cId="1446860312" sldId="1010"/>
        </pc:sldMkLst>
      </pc:sldChg>
      <pc:sldChg chg="modNotesTx">
        <pc:chgData name="Falkenheim, Jaquelina C" userId="4709aafb-bb4c-4577-8165-f1ccd7c5efbe" providerId="ADAL" clId="{E9AAEA66-3909-4BDC-B4D1-0AA5930E0C43}" dt="2021-03-17T17:57:39.608" v="1" actId="20577"/>
        <pc:sldMkLst>
          <pc:docMk/>
          <pc:sldMk cId="2435691997" sldId="1011"/>
        </pc:sldMkLst>
      </pc:sldChg>
      <pc:sldChg chg="modSp mod">
        <pc:chgData name="Falkenheim, Jaquelina C" userId="4709aafb-bb4c-4577-8165-f1ccd7c5efbe" providerId="ADAL" clId="{E9AAEA66-3909-4BDC-B4D1-0AA5930E0C43}" dt="2021-03-17T18:04:56.609" v="7" actId="14100"/>
        <pc:sldMkLst>
          <pc:docMk/>
          <pc:sldMk cId="424724968" sldId="1180"/>
        </pc:sldMkLst>
        <pc:spChg chg="mod">
          <ac:chgData name="Falkenheim, Jaquelina C" userId="4709aafb-bb4c-4577-8165-f1ccd7c5efbe" providerId="ADAL" clId="{E9AAEA66-3909-4BDC-B4D1-0AA5930E0C43}" dt="2021-03-17T18:04:56.609" v="7" actId="14100"/>
          <ac:spMkLst>
            <pc:docMk/>
            <pc:sldMk cId="424724968" sldId="1180"/>
            <ac:spMk id="28" creationId="{1319ABB1-9D0C-4B93-853D-2C019E5F93CE}"/>
          </ac:spMkLst>
        </pc:spChg>
        <pc:picChg chg="mod">
          <ac:chgData name="Falkenheim, Jaquelina C" userId="4709aafb-bb4c-4577-8165-f1ccd7c5efbe" providerId="ADAL" clId="{E9AAEA66-3909-4BDC-B4D1-0AA5930E0C43}" dt="2021-03-17T18:04:50.078" v="6" actId="1076"/>
          <ac:picMkLst>
            <pc:docMk/>
            <pc:sldMk cId="424724968" sldId="1180"/>
            <ac:picMk id="7" creationId="{9E0CAA8A-2979-4DDE-9563-B2A98BCDA552}"/>
          </ac:picMkLst>
        </pc:picChg>
        <pc:picChg chg="mod">
          <ac:chgData name="Falkenheim, Jaquelina C" userId="4709aafb-bb4c-4577-8165-f1ccd7c5efbe" providerId="ADAL" clId="{E9AAEA66-3909-4BDC-B4D1-0AA5930E0C43}" dt="2021-03-17T18:04:50.078" v="6" actId="1076"/>
          <ac:picMkLst>
            <pc:docMk/>
            <pc:sldMk cId="424724968" sldId="1180"/>
            <ac:picMk id="11" creationId="{25163F13-9B12-476B-94FC-8B927EB4C184}"/>
          </ac:picMkLst>
        </pc:picChg>
        <pc:picChg chg="mod">
          <ac:chgData name="Falkenheim, Jaquelina C" userId="4709aafb-bb4c-4577-8165-f1ccd7c5efbe" providerId="ADAL" clId="{E9AAEA66-3909-4BDC-B4D1-0AA5930E0C43}" dt="2021-03-17T18:04:42.625" v="5" actId="1076"/>
          <ac:picMkLst>
            <pc:docMk/>
            <pc:sldMk cId="424724968" sldId="1180"/>
            <ac:picMk id="19" creationId="{E6219FC5-1CB8-41E5-BD2C-E6FE9BE54C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CDD88A-BEF1-43A7-AAB2-2945115055BD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2EC19D-13F7-40E8-AC83-ADE6EC0FA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2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49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0E126-DB1A-4A35-B5FB-52F8A8E88B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92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06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9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5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1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84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EC19D-13F7-40E8-AC83-ADE6EC0FAC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13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0E126-DB1A-4A35-B5FB-52F8A8E88B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89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0E126-DB1A-4A35-B5FB-52F8A8E88B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3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0E126-DB1A-4A35-B5FB-52F8A8E88B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90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0E126-DB1A-4A35-B5FB-52F8A8E88B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3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74E5976-0E3A-4708-A5F2-63B8FB2B8214}"/>
              </a:ext>
            </a:extLst>
          </p:cNvPr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8AB84FAB-264C-4020-9768-890FCC3AC163}"/>
              </a:ext>
            </a:extLst>
          </p:cNvPr>
          <p:cNvSpPr txBox="1">
            <a:spLocks/>
          </p:cNvSpPr>
          <p:nvPr/>
        </p:nvSpPr>
        <p:spPr>
          <a:xfrm>
            <a:off x="1066800" y="4775661"/>
            <a:ext cx="10058400" cy="11430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National Center for Science and Engineering Statistics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US" dirty="0"/>
              <a:t>Social, Behavioral and Economic Sciences</a:t>
            </a:r>
          </a:p>
          <a:p>
            <a:r>
              <a:rPr lang="en-US" dirty="0"/>
              <a:t>National Science Foundation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7A4F5A5-F75B-44A3-880E-30B841883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71" y="243078"/>
            <a:ext cx="2477175" cy="10972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A77BDF0-1918-429F-9FAF-5BC476526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7658" y="1548185"/>
            <a:ext cx="9875520" cy="140592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16E40B8-14FA-4E1C-ACF5-8ADE6602E482}"/>
              </a:ext>
            </a:extLst>
          </p:cNvPr>
          <p:cNvSpPr/>
          <p:nvPr/>
        </p:nvSpPr>
        <p:spPr>
          <a:xfrm>
            <a:off x="0" y="6386842"/>
            <a:ext cx="12188825" cy="472993"/>
          </a:xfrm>
          <a:prstGeom prst="rect">
            <a:avLst/>
          </a:prstGeom>
          <a:solidFill>
            <a:srgbClr val="02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B75410F-659E-4C7C-9D3D-AA577FB5F14E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DCC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3987F0F5-2B33-4ABF-A03B-AEE734D2E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660CFA-0427-4EAA-BAC3-C56DE1100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8088" y="2954338"/>
            <a:ext cx="9875090" cy="1360487"/>
          </a:xfrm>
        </p:spPr>
        <p:txBody>
          <a:bodyPr anchor="b">
            <a:normAutofit/>
          </a:bodyPr>
          <a:lstStyle>
            <a:lvl1pPr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Date</a:t>
            </a:r>
          </a:p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14284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74CAD2-33ED-4955-9094-1FBBEFA90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3C4E802-22F8-4131-80EA-EEF592C91DC9}"/>
              </a:ext>
            </a:extLst>
          </p:cNvPr>
          <p:cNvSpPr/>
          <p:nvPr userDrawn="1"/>
        </p:nvSpPr>
        <p:spPr>
          <a:xfrm>
            <a:off x="0" y="6386842"/>
            <a:ext cx="12188825" cy="472993"/>
          </a:xfrm>
          <a:prstGeom prst="rect">
            <a:avLst/>
          </a:prstGeom>
          <a:solidFill>
            <a:srgbClr val="02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60D6FF5-93CE-4B5E-8FDE-AC22745764AD}"/>
              </a:ext>
            </a:extLst>
          </p:cNvPr>
          <p:cNvGrpSpPr/>
          <p:nvPr userDrawn="1"/>
        </p:nvGrpSpPr>
        <p:grpSpPr>
          <a:xfrm>
            <a:off x="274996" y="6400800"/>
            <a:ext cx="866854" cy="457200"/>
            <a:chOff x="255405" y="6367710"/>
            <a:chExt cx="866854" cy="4572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4FBCB45A-E31B-4E17-90E0-1911A0973A38}"/>
                </a:ext>
              </a:extLst>
            </p:cNvPr>
            <p:cNvGrpSpPr/>
            <p:nvPr/>
          </p:nvGrpSpPr>
          <p:grpSpPr>
            <a:xfrm>
              <a:off x="255405" y="6367710"/>
              <a:ext cx="498133" cy="457200"/>
              <a:chOff x="255405" y="6367710"/>
              <a:chExt cx="498133" cy="457200"/>
            </a:xfrm>
          </p:grpSpPr>
          <p:pic>
            <p:nvPicPr>
              <p:cNvPr id="13" name="Picture 2" descr="https://www.nsf.gov/images/logos/NSF_AllWhite_bitmap_Logo.png">
                <a:extLst>
                  <a:ext uri="{FF2B5EF4-FFF2-40B4-BE49-F238E27FC236}">
                    <a16:creationId xmlns:a16="http://schemas.microsoft.com/office/drawing/2014/main" xmlns="" id="{38B62231-E9A3-46E5-A6E8-5EAE9AEFAF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405" y="6367710"/>
                <a:ext cx="456565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76C71BDC-EBF0-42FC-9B94-9D4E9D2F55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538" y="6413747"/>
                <a:ext cx="0" cy="4111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1E23C0E-08FE-420A-B1AB-FA60D8ABD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07" y="6413747"/>
              <a:ext cx="301752" cy="358430"/>
            </a:xfrm>
            <a:prstGeom prst="rect">
              <a:avLst/>
            </a:prstGeom>
          </p:spPr>
        </p:pic>
      </p:grp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325846A5-6DD1-4C9B-AE8B-B27500DA1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4598" y="6356252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438368-5B7B-4331-A193-98785D90EE21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DCC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399614CE-B240-48BC-8FB3-83C009004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AAA0362A-AE8C-4D09-8556-DF9E18601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695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33C0C9-B880-4F39-9010-4F6E8C41C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02E0BD-BF3B-418D-8007-CDBE6731E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1439FD1-703E-4C11-9E43-AF93D92834B8}"/>
              </a:ext>
            </a:extLst>
          </p:cNvPr>
          <p:cNvSpPr/>
          <p:nvPr userDrawn="1"/>
        </p:nvSpPr>
        <p:spPr>
          <a:xfrm>
            <a:off x="0" y="6386842"/>
            <a:ext cx="12188825" cy="472993"/>
          </a:xfrm>
          <a:prstGeom prst="rect">
            <a:avLst/>
          </a:prstGeom>
          <a:solidFill>
            <a:srgbClr val="02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4F4B471-3355-4F82-BB6D-DC7A3D45C949}"/>
              </a:ext>
            </a:extLst>
          </p:cNvPr>
          <p:cNvGrpSpPr/>
          <p:nvPr userDrawn="1"/>
        </p:nvGrpSpPr>
        <p:grpSpPr>
          <a:xfrm>
            <a:off x="274996" y="6400800"/>
            <a:ext cx="866854" cy="457200"/>
            <a:chOff x="255405" y="6367710"/>
            <a:chExt cx="866854" cy="4572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BBCAC74-85D3-4305-A413-F163B60CCB39}"/>
                </a:ext>
              </a:extLst>
            </p:cNvPr>
            <p:cNvGrpSpPr/>
            <p:nvPr/>
          </p:nvGrpSpPr>
          <p:grpSpPr>
            <a:xfrm>
              <a:off x="255405" y="6367710"/>
              <a:ext cx="498133" cy="457200"/>
              <a:chOff x="255405" y="6367710"/>
              <a:chExt cx="498133" cy="457200"/>
            </a:xfrm>
          </p:grpSpPr>
          <p:pic>
            <p:nvPicPr>
              <p:cNvPr id="13" name="Picture 2" descr="https://www.nsf.gov/images/logos/NSF_AllWhite_bitmap_Logo.png">
                <a:extLst>
                  <a:ext uri="{FF2B5EF4-FFF2-40B4-BE49-F238E27FC236}">
                    <a16:creationId xmlns:a16="http://schemas.microsoft.com/office/drawing/2014/main" xmlns="" id="{776AE4C3-E834-4055-A66F-FD8E890AF9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405" y="6367710"/>
                <a:ext cx="456565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05E824D2-4F57-49A5-8368-563B5FE211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538" y="6413747"/>
                <a:ext cx="0" cy="4111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8A0AE2F-B59E-4A0F-A4B3-02E8C23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07" y="6413747"/>
              <a:ext cx="301752" cy="358430"/>
            </a:xfrm>
            <a:prstGeom prst="rect">
              <a:avLst/>
            </a:prstGeom>
          </p:spPr>
        </p:pic>
      </p:grp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16063FEF-4DEB-48FF-B015-4CE578317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4598" y="6356252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baseline="0">
                <a:solidFill>
                  <a:srgbClr val="FFFFFF"/>
                </a:solidFill>
              </a:defRPr>
            </a:lvl1pPr>
          </a:lstStyle>
          <a:p>
            <a:endParaRPr lang="en-US" sz="900" kern="1200" cap="none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F406CA1-F97B-4AE0-8503-584405A8E244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DCC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95E2C05D-1292-4D10-8ED6-9FFB2FCB9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99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98D08CD-4287-4ADD-A92C-6725F5F725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3700" y="1252728"/>
            <a:ext cx="6201873" cy="27471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9E9264-DBC6-44A0-AFD2-FC6DD8B1E377}"/>
              </a:ext>
            </a:extLst>
          </p:cNvPr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2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C613C18-22AD-470B-AF8D-48A540C40390}"/>
              </a:ext>
            </a:extLst>
          </p:cNvPr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DCC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3AC3F1F-64E5-431E-A9EA-1015D1C26DBF}"/>
              </a:ext>
            </a:extLst>
          </p:cNvPr>
          <p:cNvGrpSpPr/>
          <p:nvPr/>
        </p:nvGrpSpPr>
        <p:grpSpPr>
          <a:xfrm>
            <a:off x="274996" y="6400800"/>
            <a:ext cx="866854" cy="457200"/>
            <a:chOff x="255405" y="6367710"/>
            <a:chExt cx="866854" cy="4572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AF5B85DA-5786-4157-823F-4772EF068B03}"/>
                </a:ext>
              </a:extLst>
            </p:cNvPr>
            <p:cNvGrpSpPr/>
            <p:nvPr/>
          </p:nvGrpSpPr>
          <p:grpSpPr>
            <a:xfrm>
              <a:off x="255405" y="6367710"/>
              <a:ext cx="498133" cy="457200"/>
              <a:chOff x="255405" y="6367710"/>
              <a:chExt cx="498133" cy="457200"/>
            </a:xfrm>
          </p:grpSpPr>
          <p:pic>
            <p:nvPicPr>
              <p:cNvPr id="10" name="Picture 2" descr="https://www.nsf.gov/images/logos/NSF_AllWhite_bitmap_Logo.png">
                <a:extLst>
                  <a:ext uri="{FF2B5EF4-FFF2-40B4-BE49-F238E27FC236}">
                    <a16:creationId xmlns:a16="http://schemas.microsoft.com/office/drawing/2014/main" xmlns="" id="{52F6BC18-2308-49AC-A03A-64707DD897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405" y="6367710"/>
                <a:ext cx="456565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5C439C15-4C83-4831-8C20-7A39D082B1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538" y="6413747"/>
                <a:ext cx="0" cy="4111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F761EE6-73B6-4210-83E2-C536BD642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07" y="6413747"/>
              <a:ext cx="301752" cy="35843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08B6688-DD3A-44AF-A093-A5E794709AE0}"/>
              </a:ext>
            </a:extLst>
          </p:cNvPr>
          <p:cNvGrpSpPr/>
          <p:nvPr/>
        </p:nvGrpSpPr>
        <p:grpSpPr>
          <a:xfrm>
            <a:off x="274996" y="6400800"/>
            <a:ext cx="866854" cy="457200"/>
            <a:chOff x="255405" y="6367710"/>
            <a:chExt cx="866854" cy="4572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F85A72C-C267-4DE9-AAB0-345BA384071C}"/>
                </a:ext>
              </a:extLst>
            </p:cNvPr>
            <p:cNvGrpSpPr/>
            <p:nvPr/>
          </p:nvGrpSpPr>
          <p:grpSpPr>
            <a:xfrm>
              <a:off x="255405" y="6367710"/>
              <a:ext cx="498133" cy="457200"/>
              <a:chOff x="255405" y="6367710"/>
              <a:chExt cx="498133" cy="457200"/>
            </a:xfrm>
          </p:grpSpPr>
          <p:pic>
            <p:nvPicPr>
              <p:cNvPr id="15" name="Picture 2" descr="https://www.nsf.gov/images/logos/NSF_AllWhite_bitmap_Logo.png">
                <a:extLst>
                  <a:ext uri="{FF2B5EF4-FFF2-40B4-BE49-F238E27FC236}">
                    <a16:creationId xmlns:a16="http://schemas.microsoft.com/office/drawing/2014/main" xmlns="" id="{14D626E1-3A4E-4806-A4BB-C09E08A24A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405" y="6367710"/>
                <a:ext cx="456565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739EA3F1-023F-488B-B86A-88E3FE4C42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538" y="6413747"/>
                <a:ext cx="0" cy="4111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13EF3C4-3624-4616-9285-7EB3DEB04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07" y="6413747"/>
              <a:ext cx="301752" cy="358430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5B870BE-5F63-4D43-AD34-174EE90D297D}"/>
              </a:ext>
            </a:extLst>
          </p:cNvPr>
          <p:cNvSpPr/>
          <p:nvPr userDrawn="1"/>
        </p:nvSpPr>
        <p:spPr>
          <a:xfrm>
            <a:off x="3175" y="6400800"/>
            <a:ext cx="12188825" cy="472993"/>
          </a:xfrm>
          <a:prstGeom prst="rect">
            <a:avLst/>
          </a:prstGeom>
          <a:solidFill>
            <a:srgbClr val="02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A9C38C64-59C8-4D4C-8169-D53B16D66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E3D28B-3865-4ECA-9BC2-EC9C99CF371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5295900"/>
            <a:ext cx="10972800" cy="10445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Contact:</a:t>
            </a:r>
          </a:p>
        </p:txBody>
      </p:sp>
    </p:spTree>
    <p:extLst>
      <p:ext uri="{BB962C8B-B14F-4D97-AF65-F5344CB8AC3E}">
        <p14:creationId xmlns:p14="http://schemas.microsoft.com/office/powerpoint/2010/main" val="384749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3794CC-8722-41B4-8A39-D971A086D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7C90C6-7136-4374-B40B-F9117AB87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CCB2571-673D-40E6-B7D5-DB2B9DF1D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DB01920-6FC0-47C0-806C-CED2B0B47C2F}"/>
              </a:ext>
            </a:extLst>
          </p:cNvPr>
          <p:cNvCxnSpPr>
            <a:cxnSpLocks/>
          </p:cNvCxnSpPr>
          <p:nvPr userDrawn="1"/>
        </p:nvCxnSpPr>
        <p:spPr>
          <a:xfrm>
            <a:off x="838200" y="993859"/>
            <a:ext cx="105156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21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3794CC-8722-41B4-8A39-D971A086D5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26364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line</a:t>
            </a:r>
            <a:br>
              <a:rPr lang="en-US" dirty="0"/>
            </a:br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7C90C6-7136-4374-B40B-F9117AB8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076"/>
            <a:ext cx="10515600" cy="4433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CCB2571-673D-40E6-B7D5-DB2B9DF1D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8763C38-47A6-40D1-8417-FA07B0B42CB6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28774"/>
            <a:ext cx="105156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02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34C78C6-6FAE-438D-9FC0-F4D9ADF81B00}"/>
              </a:ext>
            </a:extLst>
          </p:cNvPr>
          <p:cNvSpPr/>
          <p:nvPr userDrawn="1"/>
        </p:nvSpPr>
        <p:spPr>
          <a:xfrm>
            <a:off x="16" y="0"/>
            <a:ext cx="1548047" cy="6858000"/>
          </a:xfrm>
          <a:prstGeom prst="rect">
            <a:avLst/>
          </a:prstGeom>
          <a:solidFill>
            <a:srgbClr val="02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8938634-4A5A-400F-8FC2-A509DB028011}"/>
              </a:ext>
            </a:extLst>
          </p:cNvPr>
          <p:cNvSpPr/>
          <p:nvPr userDrawn="1"/>
        </p:nvSpPr>
        <p:spPr>
          <a:xfrm>
            <a:off x="1536843" y="0"/>
            <a:ext cx="64008" cy="6858000"/>
          </a:xfrm>
          <a:prstGeom prst="rect">
            <a:avLst/>
          </a:prstGeom>
          <a:solidFill>
            <a:srgbClr val="DCC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6A8FC06-B53C-4950-9846-BCD6E434F782}"/>
              </a:ext>
            </a:extLst>
          </p:cNvPr>
          <p:cNvGrpSpPr/>
          <p:nvPr userDrawn="1"/>
        </p:nvGrpSpPr>
        <p:grpSpPr>
          <a:xfrm>
            <a:off x="274996" y="6400800"/>
            <a:ext cx="866854" cy="457200"/>
            <a:chOff x="255405" y="6367710"/>
            <a:chExt cx="866854" cy="4572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1EB9CB8-EB0A-419B-A4AA-B54CE7297AF8}"/>
                </a:ext>
              </a:extLst>
            </p:cNvPr>
            <p:cNvGrpSpPr/>
            <p:nvPr/>
          </p:nvGrpSpPr>
          <p:grpSpPr>
            <a:xfrm>
              <a:off x="255405" y="6367710"/>
              <a:ext cx="498133" cy="457200"/>
              <a:chOff x="255405" y="6367710"/>
              <a:chExt cx="498133" cy="457200"/>
            </a:xfrm>
          </p:grpSpPr>
          <p:pic>
            <p:nvPicPr>
              <p:cNvPr id="12" name="Picture 2" descr="https://www.nsf.gov/images/logos/NSF_AllWhite_bitmap_Logo.png">
                <a:extLst>
                  <a:ext uri="{FF2B5EF4-FFF2-40B4-BE49-F238E27FC236}">
                    <a16:creationId xmlns:a16="http://schemas.microsoft.com/office/drawing/2014/main" xmlns="" id="{7017AFC3-89A0-4C75-8720-7D158E4582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405" y="6367710"/>
                <a:ext cx="456565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A10069C1-E077-4577-8598-C1ACA45C56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538" y="6413747"/>
                <a:ext cx="0" cy="4111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7693574A-F469-4324-8179-E7CF2281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07" y="6413747"/>
              <a:ext cx="301752" cy="358430"/>
            </a:xfrm>
            <a:prstGeom prst="rect">
              <a:avLst/>
            </a:prstGeom>
          </p:spPr>
        </p:pic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3817F882-886F-499E-945D-DBEA8305CFB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772653" y="2526631"/>
            <a:ext cx="9581147" cy="902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274320" indent="-274320">
              <a:buClr>
                <a:srgbClr val="025695"/>
              </a:buClr>
              <a:buFont typeface="Arial" panose="020B0604020202020204" pitchFamily="34" charset="0"/>
              <a:buChar char="•"/>
              <a:defRPr sz="3200">
                <a:latin typeface="+mj-lt"/>
              </a:defRPr>
            </a:lvl2pPr>
            <a:lvl3pPr>
              <a:buClr>
                <a:srgbClr val="025695"/>
              </a:buClr>
              <a:defRPr sz="2800">
                <a:latin typeface="+mj-lt"/>
              </a:defRPr>
            </a:lvl3pPr>
            <a:lvl4pPr>
              <a:defRPr sz="2800"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Section divider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FF1AD861-348C-4F94-A32D-E3D3A8938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7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0F943B-0871-48D5-B734-53386C85E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935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D8D050-6474-4C2F-A6DA-12437DDE8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935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BE281D0-8FD0-4E64-9F72-51923565C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3F30621-099A-479F-B8A1-7A19E2D0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3FB075E-D0F7-45D3-BBA8-F513D2F688DF}"/>
              </a:ext>
            </a:extLst>
          </p:cNvPr>
          <p:cNvCxnSpPr>
            <a:cxnSpLocks/>
          </p:cNvCxnSpPr>
          <p:nvPr userDrawn="1"/>
        </p:nvCxnSpPr>
        <p:spPr>
          <a:xfrm>
            <a:off x="838200" y="993859"/>
            <a:ext cx="105156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31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FC8080-C231-41F6-A5B8-EAFA1F489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287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32807CB-4D1A-4816-BD00-F3A02574A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5262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C3860F-01BD-4B70-965C-C46447C9A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287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D66BE8-B7C3-436E-B5E6-26BA9F5B1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5262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4A2D9CC6-4FF9-4482-ACE6-E5C59BD53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114873F-1487-4F09-84A8-B75A889E2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2A0D2DF-6B61-453F-A4D4-CF7A0B78521B}"/>
              </a:ext>
            </a:extLst>
          </p:cNvPr>
          <p:cNvCxnSpPr>
            <a:cxnSpLocks/>
          </p:cNvCxnSpPr>
          <p:nvPr userDrawn="1"/>
        </p:nvCxnSpPr>
        <p:spPr>
          <a:xfrm>
            <a:off x="838200" y="993859"/>
            <a:ext cx="105156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52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DC7C8CC-DD0E-4351-B8D6-669D8D641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84D1917-98AF-410D-B307-4C31EF41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9AE7DD-42A5-4DF8-B47E-51550DFE9F68}"/>
              </a:ext>
            </a:extLst>
          </p:cNvPr>
          <p:cNvCxnSpPr>
            <a:cxnSpLocks/>
          </p:cNvCxnSpPr>
          <p:nvPr userDrawn="1"/>
        </p:nvCxnSpPr>
        <p:spPr>
          <a:xfrm>
            <a:off x="838200" y="993859"/>
            <a:ext cx="105156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48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E4F6C-EECB-493D-BA6F-CBFFF9271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EDC571-EAB9-427B-BAC7-E551ACF12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DB2A0A-0DDA-4339-BCB4-EAB22DA5A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0403DC8-296C-4553-88A7-F1960172A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040B74E-D7D5-4680-9371-D63E099B33C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9788" y="457200"/>
            <a:ext cx="10512425" cy="5302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D47655F-0F19-4D87-9439-D2EB73D74BE6}"/>
              </a:ext>
            </a:extLst>
          </p:cNvPr>
          <p:cNvCxnSpPr>
            <a:cxnSpLocks/>
          </p:cNvCxnSpPr>
          <p:nvPr userDrawn="1"/>
        </p:nvCxnSpPr>
        <p:spPr>
          <a:xfrm>
            <a:off x="838200" y="993859"/>
            <a:ext cx="105156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35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C2AB08-624C-44C0-9CD0-C6AA5C35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3860"/>
            <a:ext cx="3932237" cy="10635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AA2C93C-FA50-403E-A684-EBDF83FFA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49AE69-8748-4574-AC76-2508ED23F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19CA149E-F34C-4615-A1F1-A2049DB78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3F20CD2-C108-4F16-93D5-92DC0658FA8D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6"/>
            <a:ext cx="10515600" cy="628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76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506715E-91F8-46A3-BA6C-5E57B4ACF621}"/>
              </a:ext>
            </a:extLst>
          </p:cNvPr>
          <p:cNvSpPr/>
          <p:nvPr userDrawn="1"/>
        </p:nvSpPr>
        <p:spPr>
          <a:xfrm>
            <a:off x="0" y="6386842"/>
            <a:ext cx="12188825" cy="472993"/>
          </a:xfrm>
          <a:prstGeom prst="rect">
            <a:avLst/>
          </a:prstGeom>
          <a:solidFill>
            <a:srgbClr val="02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D68D88C-AE6A-4AE8-83F6-B5C0EFFD16DD}"/>
              </a:ext>
            </a:extLst>
          </p:cNvPr>
          <p:cNvGrpSpPr/>
          <p:nvPr userDrawn="1"/>
        </p:nvGrpSpPr>
        <p:grpSpPr>
          <a:xfrm>
            <a:off x="274996" y="6400800"/>
            <a:ext cx="866854" cy="457200"/>
            <a:chOff x="255405" y="6367710"/>
            <a:chExt cx="866854" cy="4572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E0AAE400-74E8-4B81-9A41-410A178CF103}"/>
                </a:ext>
              </a:extLst>
            </p:cNvPr>
            <p:cNvGrpSpPr/>
            <p:nvPr/>
          </p:nvGrpSpPr>
          <p:grpSpPr>
            <a:xfrm>
              <a:off x="255405" y="6367710"/>
              <a:ext cx="498133" cy="457200"/>
              <a:chOff x="255405" y="6367710"/>
              <a:chExt cx="498133" cy="457200"/>
            </a:xfrm>
          </p:grpSpPr>
          <p:pic>
            <p:nvPicPr>
              <p:cNvPr id="21" name="Picture 2" descr="https://www.nsf.gov/images/logos/NSF_AllWhite_bitmap_Logo.png">
                <a:extLst>
                  <a:ext uri="{FF2B5EF4-FFF2-40B4-BE49-F238E27FC236}">
                    <a16:creationId xmlns:a16="http://schemas.microsoft.com/office/drawing/2014/main" xmlns="" id="{F20B7617-ABD8-405B-A2D3-A68F174E25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405" y="6367710"/>
                <a:ext cx="456565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E22EC125-4713-4E0E-945C-F3A1363ABD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538" y="6413747"/>
                <a:ext cx="0" cy="4111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A15767B2-90F6-4FC7-B2AE-3E5AD21FD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07" y="6413747"/>
              <a:ext cx="301752" cy="358430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7573008-6DC9-4437-A50A-63C077E84E6D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DCC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FB31F15-9584-45A4-B727-1D135FB7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B2CCA3-EF1B-43E1-9C99-9BDA293F5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43001"/>
            <a:ext cx="10515600" cy="503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7C4966-BE22-4BE5-980E-57ECA0F17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FE73926C-A040-4F9E-B9BD-25137AE941ED}"/>
              </a:ext>
            </a:extLst>
          </p:cNvPr>
          <p:cNvSpPr txBox="1">
            <a:spLocks/>
          </p:cNvSpPr>
          <p:nvPr userDrawn="1"/>
        </p:nvSpPr>
        <p:spPr>
          <a:xfrm>
            <a:off x="4046891" y="6476202"/>
            <a:ext cx="4114779" cy="4729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5695"/>
              </a:buClr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569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5695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569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5695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56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dirty="0">
                <a:solidFill>
                  <a:schemeClr val="bg1"/>
                </a:solidFill>
              </a:rPr>
              <a:t>National Center for Science and Engineering Statistics   https://ncses.nsf.gov</a:t>
            </a:r>
            <a:endParaRPr lang="en-US" sz="90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3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3" r:id="rId2"/>
    <p:sldLayoutId id="2147483714" r:id="rId3"/>
    <p:sldLayoutId id="2147483674" r:id="rId4"/>
    <p:sldLayoutId id="2147483675" r:id="rId5"/>
    <p:sldLayoutId id="2147483676" r:id="rId6"/>
    <p:sldLayoutId id="2147483677" r:id="rId7"/>
    <p:sldLayoutId id="2147483679" r:id="rId8"/>
    <p:sldLayoutId id="2147483680" r:id="rId9"/>
    <p:sldLayoutId id="2147483681" r:id="rId10"/>
    <p:sldLayoutId id="2147483682" r:id="rId11"/>
    <p:sldLayoutId id="214748371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025695"/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2569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25695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25695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025695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sf.gov/statistics/2017/nsf17313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cses.nsf.go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sf.gov/statistics/license/index.cfm" TargetMode="External"/><Relationship Id="rId4" Type="http://schemas.openxmlformats.org/officeDocument/2006/relationships/hyperlink" Target="https://ncsesdata.nsf.gov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svg"/><Relationship Id="rId1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17" Type="http://schemas.openxmlformats.org/officeDocument/2006/relationships/image" Target="../media/image32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6.svg"/><Relationship Id="rId5" Type="http://schemas.openxmlformats.org/officeDocument/2006/relationships/image" Target="../media/image19.png"/><Relationship Id="rId15" Type="http://schemas.openxmlformats.org/officeDocument/2006/relationships/image" Target="../media/image30.svg"/><Relationship Id="rId10" Type="http://schemas.openxmlformats.org/officeDocument/2006/relationships/image" Target="../media/image22.png"/><Relationship Id="rId19" Type="http://schemas.openxmlformats.org/officeDocument/2006/relationships/image" Target="../media/image34.svg"/><Relationship Id="rId4" Type="http://schemas.openxmlformats.org/officeDocument/2006/relationships/image" Target="../media/image19.sv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hyperlink" Target="https://ncsesdata.nsf.gov/home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www.nsf.gov/statistics/next-releases.cf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emf"/><Relationship Id="rId5" Type="http://schemas.openxmlformats.org/officeDocument/2006/relationships/image" Target="../media/image29.png"/><Relationship Id="rId15" Type="http://schemas.openxmlformats.org/officeDocument/2006/relationships/image" Target="../media/image37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emf"/><Relationship Id="rId14" Type="http://schemas.openxmlformats.org/officeDocument/2006/relationships/hyperlink" Target="https://ncsesdata.nsf.gov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39.png"/><Relationship Id="rId4" Type="http://schemas.openxmlformats.org/officeDocument/2006/relationships/image" Target="../media/image4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sf.gov/statistics/srvyecd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57C2C218-B823-47FB-BA99-3FB2CF98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082" y="1726250"/>
            <a:ext cx="10464198" cy="149551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</a:t>
            </a:r>
            <a:r>
              <a:rPr lang="en-US" sz="4400" b="1" dirty="0"/>
              <a:t>ata on Early Career Doctorates</a:t>
            </a:r>
            <a:r>
              <a:rPr lang="en-US" sz="3600" i="1" dirty="0"/>
              <a:t/>
            </a:r>
            <a:br>
              <a:rPr lang="en-US" sz="3600" i="1" dirty="0"/>
            </a:br>
            <a:r>
              <a:rPr lang="en-US" sz="2700" i="1" dirty="0"/>
              <a:t>presentation at the National Bureau of Economic Research conference </a:t>
            </a:r>
            <a:br>
              <a:rPr lang="en-US" sz="2700" i="1" dirty="0"/>
            </a:br>
            <a:r>
              <a:rPr lang="en-US" sz="2700" i="1" dirty="0"/>
              <a:t>“Investments in Early Career Scientists: Data and Research Gaps Spring 2021”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6CB6EB2-7279-4119-A462-7C3D4D2E83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081" y="3221764"/>
            <a:ext cx="9875837" cy="1107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Jaquelina Falkenheim, Ph.D.</a:t>
            </a:r>
          </a:p>
          <a:p>
            <a:pPr marL="0" indent="0">
              <a:buNone/>
            </a:pPr>
            <a:r>
              <a:rPr lang="en-US" sz="2000" dirty="0"/>
              <a:t>March 19, 2021</a:t>
            </a:r>
          </a:p>
        </p:txBody>
      </p:sp>
    </p:spTree>
    <p:extLst>
      <p:ext uri="{BB962C8B-B14F-4D97-AF65-F5344CB8AC3E}">
        <p14:creationId xmlns:p14="http://schemas.microsoft.com/office/powerpoint/2010/main" val="3208080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1D7E5F-B3C6-416C-A5F7-9FB9CAFA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34"/>
          </a:xfrm>
        </p:spPr>
        <p:txBody>
          <a:bodyPr>
            <a:normAutofit fontScale="90000"/>
          </a:bodyPr>
          <a:lstStyle/>
          <a:p>
            <a:r>
              <a:rPr lang="en-US" dirty="0"/>
              <a:t>ECDS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E53A7B-32BB-4945-B330-B92446CC7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1"/>
            <a:ext cx="10515600" cy="503396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2015 ECDS pilot study</a:t>
            </a:r>
          </a:p>
          <a:p>
            <a:pPr marL="1143000" lvl="1" indent="-457200"/>
            <a:r>
              <a:rPr lang="en-US" sz="2600" dirty="0"/>
              <a:t>Sample size: 6,827</a:t>
            </a:r>
          </a:p>
          <a:p>
            <a:pPr marL="1143000" lvl="1" indent="-457200"/>
            <a:r>
              <a:rPr lang="en-US" sz="2600" dirty="0"/>
              <a:t>Results were released in an </a:t>
            </a:r>
            <a:r>
              <a:rPr lang="en-US" sz="2600" dirty="0" err="1"/>
              <a:t>InfoBrief</a:t>
            </a:r>
            <a:r>
              <a:rPr lang="en-US" sz="2600" dirty="0"/>
              <a:t> available here: </a:t>
            </a:r>
            <a:r>
              <a:rPr lang="en-US" sz="26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3"/>
              </a:rPr>
              <a:t>https://nsf.gov/statistics/2017/nsf17313/</a:t>
            </a:r>
            <a:endParaRPr lang="en-US" sz="2600" u="sng" dirty="0">
              <a:solidFill>
                <a:srgbClr val="0563C1"/>
              </a:solidFill>
              <a:effectLst/>
              <a:ea typeface="Times New Roman" panose="02020603050405020304" pitchFamily="18" charset="0"/>
            </a:endParaRPr>
          </a:p>
          <a:p>
            <a:pPr marL="1143000" lvl="1" indent="-457200"/>
            <a:r>
              <a:rPr lang="en-US" sz="2600" i="1" u="sng" dirty="0">
                <a:ea typeface="Times New Roman" panose="02020603050405020304" pitchFamily="18" charset="0"/>
              </a:rPr>
              <a:t>2017 Women, Minorities, and Persons with Disabilities in Science and Engineering </a:t>
            </a:r>
            <a:r>
              <a:rPr lang="en-US" sz="2600" u="sng" dirty="0">
                <a:ea typeface="Times New Roman" panose="02020603050405020304" pitchFamily="18" charset="0"/>
              </a:rPr>
              <a:t>(WMPD) Report</a:t>
            </a:r>
          </a:p>
          <a:p>
            <a:pPr marL="1143000" lvl="1" indent="-457200"/>
            <a:r>
              <a:rPr lang="en-US" sz="2600" dirty="0">
                <a:ea typeface="Times New Roman" panose="02020603050405020304" pitchFamily="18" charset="0"/>
              </a:rPr>
              <a:t>Restricted-use data</a:t>
            </a:r>
          </a:p>
          <a:p>
            <a:pPr marL="1143000" lvl="1" indent="-457200"/>
            <a:endParaRPr lang="en-US" u="sng" dirty="0">
              <a:solidFill>
                <a:srgbClr val="0563C1"/>
              </a:solidFill>
              <a:effectLst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2017 ECDS full-scale survey</a:t>
            </a:r>
          </a:p>
          <a:p>
            <a:pPr marL="1143000" lvl="1" indent="-457200"/>
            <a:r>
              <a:rPr lang="en-US" sz="2600" dirty="0">
                <a:ea typeface="Times New Roman" panose="02020603050405020304" pitchFamily="18" charset="0"/>
              </a:rPr>
              <a:t>Sample size: 21,742</a:t>
            </a:r>
          </a:p>
          <a:p>
            <a:pPr marL="1143000" lvl="1" indent="-457200"/>
            <a:r>
              <a:rPr lang="en-US" sz="2600" dirty="0" err="1">
                <a:effectLst/>
                <a:ea typeface="Times New Roman" panose="02020603050405020304" pitchFamily="18" charset="0"/>
              </a:rPr>
              <a:t>InfoBrief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and data tables (Apri</a:t>
            </a:r>
            <a:r>
              <a:rPr lang="en-US" sz="2600" dirty="0">
                <a:ea typeface="Times New Roman" panose="02020603050405020304" pitchFamily="18" charset="0"/>
              </a:rPr>
              <a:t>l 2021)</a:t>
            </a:r>
          </a:p>
          <a:p>
            <a:pPr marL="1143000" lvl="1" indent="-457200"/>
            <a:r>
              <a:rPr lang="en-US" sz="2600" dirty="0">
                <a:ea typeface="Times New Roman" panose="02020603050405020304" pitchFamily="18" charset="0"/>
              </a:rPr>
              <a:t>2021 WMPD report (April 2021)</a:t>
            </a:r>
          </a:p>
          <a:p>
            <a:pPr marL="1143000" lvl="1" indent="-457200"/>
            <a:r>
              <a:rPr lang="en-US" sz="2600" dirty="0">
                <a:ea typeface="Times New Roman" panose="02020603050405020304" pitchFamily="18" charset="0"/>
              </a:rPr>
              <a:t>Restricted-use data (After April 2021)</a:t>
            </a:r>
          </a:p>
          <a:p>
            <a:pPr lvl="1" indent="0"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1143000" lvl="1" indent="-457200"/>
            <a:endParaRPr lang="en-US" sz="2400" dirty="0">
              <a:ea typeface="Times New Roman" panose="02020603050405020304" pitchFamily="18" charset="0"/>
            </a:endParaRPr>
          </a:p>
          <a:p>
            <a:pPr marL="1143000" lvl="1" indent="-457200"/>
            <a:endParaRPr lang="en-US" u="sng" dirty="0">
              <a:effectLst/>
              <a:ea typeface="Times New Roman" panose="02020603050405020304" pitchFamily="18" charset="0"/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65342E-BC41-4B25-ABB2-1C95708B2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46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71F84-FF9B-4DAA-85DF-7DA01D62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34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obtain access to 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8B9206-3419-4CB2-9868-22EBC7E36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1"/>
            <a:ext cx="10515600" cy="503396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Visit </a:t>
            </a:r>
            <a:r>
              <a:rPr lang="en-US" dirty="0">
                <a:hlinkClick r:id="rId3"/>
              </a:rPr>
              <a:t>http://ncses.nsf.gov </a:t>
            </a:r>
            <a:r>
              <a:rPr lang="en-US" dirty="0"/>
              <a:t>to view data products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Visit </a:t>
            </a:r>
            <a:r>
              <a:rPr lang="en-US" dirty="0">
                <a:hlinkClick r:id="rId4"/>
              </a:rPr>
              <a:t>https://ncsesdata.nsf.gov/</a:t>
            </a:r>
            <a:r>
              <a:rPr lang="en-US" dirty="0"/>
              <a:t> to access our public-facing data 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ECDS: Restricted data access through a licensing agreement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Information on how to obtain a license for any of our restricted data sets is available here: </a:t>
            </a:r>
            <a:r>
              <a:rPr lang="en-US" dirty="0">
                <a:hlinkClick r:id="rId5"/>
              </a:rPr>
              <a:t>https://nsf.gov/statistics/license/index.cfm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33B8D8D-6EEB-4E71-90BD-FF9B82A4D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B4F171C-4DB4-43B7-9F3F-A8020A33C3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Jaquelina Falkenheim, Ph.D.</a:t>
            </a:r>
          </a:p>
          <a:p>
            <a:r>
              <a:rPr lang="en-US" dirty="0"/>
              <a:t>jfalkenh@nsf.gov, 703-292-7798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60711E4-AB86-45B9-B103-B6ABF1598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6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0EF9A-2FFE-466E-921B-363C7E4B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34"/>
          </a:xfrm>
        </p:spPr>
        <p:txBody>
          <a:bodyPr>
            <a:normAutofit/>
          </a:bodyPr>
          <a:lstStyle/>
          <a:p>
            <a:r>
              <a:rPr lang="en-US" sz="3600" dirty="0"/>
              <a:t>National Center for Science and Engineering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8AD0CA-EBE1-42E0-BBE5-F5D518072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347" y="3032037"/>
            <a:ext cx="10345453" cy="263456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indent="-228600"/>
            <a:r>
              <a:rPr lang="en-US" sz="2800" dirty="0"/>
              <a:t>We provide policy-neutral policy-relevant statistical data on the U.S. science and engineering enterprise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3E818E-D788-40EE-958F-377D33814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48A7F6-AEDB-4ACB-B5FE-41C9859837FA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F2AB2B9-1589-460C-867A-158CF61FAF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70864" y="4950567"/>
            <a:ext cx="11650271" cy="752271"/>
            <a:chOff x="223886" y="5475796"/>
            <a:chExt cx="11757515" cy="752271"/>
          </a:xfrm>
        </p:grpSpPr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B794D809-F122-459D-B51F-5D7245416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707" y="5684401"/>
              <a:ext cx="540837" cy="4737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C1ACDA-33A7-45B0-8A09-98660CF64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3266" y="5599203"/>
              <a:ext cx="968135" cy="3651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A4CB8FD7-0F58-4354-ABB6-041BB80A0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6414" y="5567286"/>
              <a:ext cx="660781" cy="66078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86956BD9-D41E-4A42-A392-79E199A2F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6012" y="5475796"/>
              <a:ext cx="533121" cy="62785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FED2E63C-4BA2-4172-A8C1-BA9B35918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8543" y="5714461"/>
              <a:ext cx="680252" cy="35710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FD14FFB-6962-4D97-B98B-4661CECF1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74543" y="5500842"/>
              <a:ext cx="602807" cy="60280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F8237E48-A135-43DE-9824-5D27A9C8C3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8462"/>
            <a:stretch/>
          </p:blipFill>
          <p:spPr>
            <a:xfrm>
              <a:off x="2118966" y="5628356"/>
              <a:ext cx="578800" cy="52981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4B1BB52-2877-4A8E-A650-8C48C12D9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63106" y="5603884"/>
              <a:ext cx="826930" cy="54577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35B62881-6DDA-46F0-92A8-BA138A299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066649" y="5560402"/>
              <a:ext cx="613074" cy="45142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089F4975-E465-457C-B45A-07B63DA56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66337" y="5572646"/>
              <a:ext cx="578905" cy="58035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BF778639-B4DF-43E5-A271-E19B57AB9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273989" y="5607018"/>
              <a:ext cx="492323" cy="49663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1768F855-FDB8-4899-B2FF-ED19759AE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86" y="5759320"/>
              <a:ext cx="744272" cy="390338"/>
            </a:xfrm>
            <a:prstGeom prst="rect">
              <a:avLst/>
            </a:prstGeom>
          </p:spPr>
        </p:pic>
      </p:grpSp>
      <p:pic>
        <p:nvPicPr>
          <p:cNvPr id="18" name="Picture 17" descr="upload image">
            <a:extLst>
              <a:ext uri="{FF2B5EF4-FFF2-40B4-BE49-F238E27FC236}">
                <a16:creationId xmlns:a16="http://schemas.microsoft.com/office/drawing/2014/main" xmlns="" id="{38EA60FC-1C27-4D29-821D-93F4B49C65EB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922" y="1531297"/>
            <a:ext cx="1452202" cy="145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Content Placeholder 8">
            <a:extLst>
              <a:ext uri="{FF2B5EF4-FFF2-40B4-BE49-F238E27FC236}">
                <a16:creationId xmlns:a16="http://schemas.microsoft.com/office/drawing/2014/main" xmlns="" id="{7EF80359-9F02-4B2D-8F30-58D7C777D29B}"/>
              </a:ext>
            </a:extLst>
          </p:cNvPr>
          <p:cNvPicPr>
            <a:picLocks noGrp="1"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13" y="1288281"/>
            <a:ext cx="1864159" cy="1873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52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C61A48-DEFF-4FC4-9E97-4C157534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256"/>
            <a:ext cx="10515600" cy="628650"/>
          </a:xfrm>
        </p:spPr>
        <p:txBody>
          <a:bodyPr>
            <a:noAutofit/>
          </a:bodyPr>
          <a:lstStyle/>
          <a:p>
            <a:r>
              <a:rPr lang="en-US" sz="4000" dirty="0"/>
              <a:t>Mission of NCSES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4C8A60-E099-4F24-8F6B-7D47D93B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50"/>
            <a:ext cx="10515600" cy="465878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/>
              <a:t>To be the federal clearinghouse for data that provides key insights on the American economy: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Science and engineering (S&amp;E) education </a:t>
            </a:r>
          </a:p>
          <a:p>
            <a:pPr lvl="1"/>
            <a:r>
              <a:rPr lang="en-US" sz="3200" dirty="0"/>
              <a:t>S&amp;E workforce</a:t>
            </a:r>
          </a:p>
          <a:p>
            <a:pPr lvl="1"/>
            <a:r>
              <a:rPr lang="en-US" sz="3200" dirty="0"/>
              <a:t>Research and development (R&amp;D)</a:t>
            </a:r>
          </a:p>
          <a:p>
            <a:pPr lvl="1"/>
            <a:r>
              <a:rPr lang="en-US" sz="3200" dirty="0"/>
              <a:t>U.S. competitiveness in S&amp;E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4112E3-39F8-4881-A673-B8FD1FF13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48A7F6-AEDB-4ACB-B5FE-41C9859837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2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C61A48-DEFF-4FC4-9E97-4C157534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256"/>
            <a:ext cx="10515600" cy="628650"/>
          </a:xfrm>
        </p:spPr>
        <p:txBody>
          <a:bodyPr>
            <a:noAutofit/>
          </a:bodyPr>
          <a:lstStyle/>
          <a:p>
            <a:r>
              <a:rPr lang="en-US" sz="4000" dirty="0"/>
              <a:t>The NCSES Surveys Cover Key Populations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4112E3-39F8-4881-A673-B8FD1FF13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29000" cy="365125"/>
          </a:xfr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48A7F6-AEDB-4ACB-B5FE-41C9859837F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BB8DF8F1-B08F-44B2-8DCF-ED85A9CF5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63959" y="2009707"/>
            <a:ext cx="869907" cy="869907"/>
          </a:xfrm>
          <a:prstGeom prst="rect">
            <a:avLst/>
          </a:prstGeom>
        </p:spPr>
      </p:pic>
      <p:pic>
        <p:nvPicPr>
          <p:cNvPr id="9" name="Graphic 8" descr="City">
            <a:extLst>
              <a:ext uri="{FF2B5EF4-FFF2-40B4-BE49-F238E27FC236}">
                <a16:creationId xmlns:a16="http://schemas.microsoft.com/office/drawing/2014/main" xmlns="" id="{A62460A4-2458-47DE-8344-7EB8ACF22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78395" y="1986705"/>
            <a:ext cx="892910" cy="89291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D4D732E5-7D4C-45C0-BADF-F42B34D34F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588003" y="1871189"/>
            <a:ext cx="1008426" cy="1008426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38139CD-72B7-49A6-BC48-3009E5A142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488" y="1865251"/>
            <a:ext cx="869909" cy="869909"/>
          </a:xfrm>
          <a:prstGeom prst="rect">
            <a:avLst/>
          </a:prstGeom>
        </p:spPr>
      </p:pic>
      <p:pic>
        <p:nvPicPr>
          <p:cNvPr id="12" name="Graphic 11" descr="Test tubes">
            <a:extLst>
              <a:ext uri="{FF2B5EF4-FFF2-40B4-BE49-F238E27FC236}">
                <a16:creationId xmlns:a16="http://schemas.microsoft.com/office/drawing/2014/main" xmlns="" id="{E2247458-03D3-4C82-BE24-67F900D24B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166081" y="1986705"/>
            <a:ext cx="892910" cy="8929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8F9F855-4709-4638-9A8D-036A14784660}"/>
              </a:ext>
            </a:extLst>
          </p:cNvPr>
          <p:cNvSpPr/>
          <p:nvPr/>
        </p:nvSpPr>
        <p:spPr>
          <a:xfrm>
            <a:off x="544768" y="2847542"/>
            <a:ext cx="1385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Roboto Light"/>
              </a:rPr>
              <a:t>Businesses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7D3D9D6-3AE2-4736-8F03-DD1057D054BF}"/>
              </a:ext>
            </a:extLst>
          </p:cNvPr>
          <p:cNvSpPr/>
          <p:nvPr/>
        </p:nvSpPr>
        <p:spPr>
          <a:xfrm>
            <a:off x="2975702" y="2904897"/>
            <a:ext cx="140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Roboto Light"/>
              </a:rPr>
              <a:t>Universities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EC18ADC-A6A3-41E0-9141-1CAF3F0D858E}"/>
              </a:ext>
            </a:extLst>
          </p:cNvPr>
          <p:cNvSpPr/>
          <p:nvPr/>
        </p:nvSpPr>
        <p:spPr>
          <a:xfrm>
            <a:off x="7133251" y="2787940"/>
            <a:ext cx="2655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Roboto Light"/>
              </a:rPr>
              <a:t>Federally funded research &amp; development centers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E3EDCE6-3891-40E8-BF72-38FF70A81488}"/>
              </a:ext>
            </a:extLst>
          </p:cNvPr>
          <p:cNvSpPr/>
          <p:nvPr/>
        </p:nvSpPr>
        <p:spPr>
          <a:xfrm>
            <a:off x="5473700" y="2922551"/>
            <a:ext cx="1287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Roboto Light"/>
              </a:rPr>
              <a:t>Nonprofits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51A0322-9618-4CF2-A523-C35FAEA20622}"/>
              </a:ext>
            </a:extLst>
          </p:cNvPr>
          <p:cNvSpPr/>
          <p:nvPr/>
        </p:nvSpPr>
        <p:spPr>
          <a:xfrm>
            <a:off x="9955594" y="2941985"/>
            <a:ext cx="1884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Roboto Light"/>
              </a:rPr>
              <a:t>Federal &amp; state government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Roboto Light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ABAE7D6F-2A21-455D-95B8-F4750A47F6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156468" y="4024529"/>
            <a:ext cx="1021864" cy="102186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E4CEA022-DFB8-435E-811C-621D12B671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930640" y="4024529"/>
            <a:ext cx="1021864" cy="1021864"/>
          </a:xfrm>
          <a:prstGeom prst="rect">
            <a:avLst/>
          </a:prstGeom>
        </p:spPr>
      </p:pic>
      <p:pic>
        <p:nvPicPr>
          <p:cNvPr id="20" name="Graphic 19" descr="Diploma roll">
            <a:extLst>
              <a:ext uri="{FF2B5EF4-FFF2-40B4-BE49-F238E27FC236}">
                <a16:creationId xmlns:a16="http://schemas.microsoft.com/office/drawing/2014/main" xmlns="" id="{35AA0BE2-5536-4940-B81C-29846BA25D7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396340" y="4024529"/>
            <a:ext cx="1021864" cy="1021864"/>
          </a:xfrm>
          <a:prstGeom prst="rect">
            <a:avLst/>
          </a:prstGeom>
        </p:spPr>
      </p:pic>
      <p:pic>
        <p:nvPicPr>
          <p:cNvPr id="21" name="Graphic 20" descr="Scientist">
            <a:extLst>
              <a:ext uri="{FF2B5EF4-FFF2-40B4-BE49-F238E27FC236}">
                <a16:creationId xmlns:a16="http://schemas.microsoft.com/office/drawing/2014/main" xmlns="" id="{A62B00B8-6CE4-4ED2-8163-C98BF73DC84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421464" y="4024529"/>
            <a:ext cx="1021864" cy="102186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FDC9DD5-08ED-4423-A2E4-0C807E6FED8F}"/>
              </a:ext>
            </a:extLst>
          </p:cNvPr>
          <p:cNvSpPr/>
          <p:nvPr/>
        </p:nvSpPr>
        <p:spPr>
          <a:xfrm>
            <a:off x="1551131" y="5032444"/>
            <a:ext cx="1560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Roboto Light"/>
              </a:rPr>
              <a:t>S&amp;E graduate students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D4E62FC-3524-4418-9E4F-753D87BC5DF7}"/>
              </a:ext>
            </a:extLst>
          </p:cNvPr>
          <p:cNvSpPr/>
          <p:nvPr/>
        </p:nvSpPr>
        <p:spPr>
          <a:xfrm>
            <a:off x="3767295" y="5041900"/>
            <a:ext cx="1593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Roboto Light"/>
              </a:rPr>
              <a:t>S&amp;E college graduates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69C18B6-8400-4AB3-8DEC-A7C239E3C7F6}"/>
              </a:ext>
            </a:extLst>
          </p:cNvPr>
          <p:cNvSpPr/>
          <p:nvPr/>
        </p:nvSpPr>
        <p:spPr>
          <a:xfrm>
            <a:off x="6066750" y="5041900"/>
            <a:ext cx="1471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Roboto Light"/>
              </a:rPr>
              <a:t>Doctorate recipients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F23EEC0-F019-4304-BFA1-B1E9CB460609}"/>
              </a:ext>
            </a:extLst>
          </p:cNvPr>
          <p:cNvSpPr/>
          <p:nvPr/>
        </p:nvSpPr>
        <p:spPr>
          <a:xfrm>
            <a:off x="7903312" y="5068668"/>
            <a:ext cx="1884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Roboto Light"/>
              </a:rPr>
              <a:t>Early-career doctorates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B484CDE-D848-4022-805E-564CA7B71337}"/>
              </a:ext>
            </a:extLst>
          </p:cNvPr>
          <p:cNvCxnSpPr/>
          <p:nvPr/>
        </p:nvCxnSpPr>
        <p:spPr>
          <a:xfrm>
            <a:off x="544768" y="3705532"/>
            <a:ext cx="10805920" cy="0"/>
          </a:xfrm>
          <a:prstGeom prst="line">
            <a:avLst/>
          </a:prstGeom>
          <a:ln w="63500">
            <a:solidFill>
              <a:srgbClr val="D3B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F2D3665C-F17F-491D-AD26-A112AE61D8F0}"/>
              </a:ext>
            </a:extLst>
          </p:cNvPr>
          <p:cNvCxnSpPr/>
          <p:nvPr/>
        </p:nvCxnSpPr>
        <p:spPr>
          <a:xfrm>
            <a:off x="547880" y="1599927"/>
            <a:ext cx="10805920" cy="0"/>
          </a:xfrm>
          <a:prstGeom prst="line">
            <a:avLst/>
          </a:prstGeom>
          <a:ln w="63500">
            <a:solidFill>
              <a:srgbClr val="D3B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E0810AA-9CFE-49CA-B044-835381F03820}"/>
              </a:ext>
            </a:extLst>
          </p:cNvPr>
          <p:cNvSpPr/>
          <p:nvPr/>
        </p:nvSpPr>
        <p:spPr>
          <a:xfrm>
            <a:off x="224888" y="1388371"/>
            <a:ext cx="183347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Roboto Light"/>
              </a:rPr>
              <a:t>Establishments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183DB10-CB8C-45F8-940A-4D93A09C69F2}"/>
              </a:ext>
            </a:extLst>
          </p:cNvPr>
          <p:cNvSpPr/>
          <p:nvPr/>
        </p:nvSpPr>
        <p:spPr>
          <a:xfrm>
            <a:off x="369304" y="3498561"/>
            <a:ext cx="9144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Roboto Light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306761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0E5090B2-C4E6-4894-A5C3-2358B82D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165"/>
            <a:ext cx="10670628" cy="750500"/>
          </a:xfrm>
        </p:spPr>
        <p:txBody>
          <a:bodyPr>
            <a:noAutofit/>
          </a:bodyPr>
          <a:lstStyle/>
          <a:p>
            <a:r>
              <a:rPr lang="en-US" sz="4000" dirty="0"/>
              <a:t>NCSES Data Products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5245550-D021-460D-AD4F-7B9CDCC68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739" y="1143001"/>
            <a:ext cx="4730447" cy="527320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tabLst>
                <a:tab pos="461963" algn="l"/>
              </a:tabLst>
            </a:pPr>
            <a:r>
              <a:rPr lang="en-US" sz="2400" b="1" dirty="0"/>
              <a:t>Indicators, WMPD, and SED Digest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1319ABB1-9D0C-4B93-853D-2C019E5F93CE}"/>
              </a:ext>
            </a:extLst>
          </p:cNvPr>
          <p:cNvSpPr txBox="1">
            <a:spLocks/>
          </p:cNvSpPr>
          <p:nvPr/>
        </p:nvSpPr>
        <p:spPr>
          <a:xfrm>
            <a:off x="6812781" y="1174939"/>
            <a:ext cx="5184839" cy="860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5695"/>
              </a:buClr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569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5695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569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5695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tabLst>
                <a:tab pos="461963" algn="l"/>
              </a:tabLst>
            </a:pPr>
            <a:r>
              <a:rPr lang="en-US" sz="2400" b="1" dirty="0"/>
              <a:t>InfoBriefs, Infographics, and 1-pagers</a:t>
            </a:r>
          </a:p>
          <a:p>
            <a:pPr marL="457200" indent="-457200"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61963" algn="l"/>
              </a:tabLst>
            </a:pPr>
            <a:endParaRPr lang="en-US" sz="2400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B641C7F1-D70D-44B1-8C95-2CC4A617E27E}"/>
              </a:ext>
            </a:extLst>
          </p:cNvPr>
          <p:cNvSpPr txBox="1">
            <a:spLocks/>
          </p:cNvSpPr>
          <p:nvPr/>
        </p:nvSpPr>
        <p:spPr>
          <a:xfrm>
            <a:off x="838201" y="3509521"/>
            <a:ext cx="3067756" cy="770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5695"/>
              </a:buClr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569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5695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569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5695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tabLst>
                <a:tab pos="461963" algn="l"/>
              </a:tabLst>
            </a:pPr>
            <a:r>
              <a:rPr lang="en-US" sz="2400" b="1" dirty="0"/>
              <a:t>NCSEStats and Tweets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D23CF7D-4CAA-438D-8BCB-D1E92616D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48" y="1670320"/>
            <a:ext cx="1144098" cy="1480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ACA913F-B74B-4BEE-AD9E-09F1F1808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260" y="1670322"/>
            <a:ext cx="1280160" cy="148788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E7ABAB9-0AD6-410B-AABD-CBFECE74EFD5}"/>
              </a:ext>
            </a:extLst>
          </p:cNvPr>
          <p:cNvGrpSpPr/>
          <p:nvPr/>
        </p:nvGrpSpPr>
        <p:grpSpPr>
          <a:xfrm>
            <a:off x="1119117" y="4122828"/>
            <a:ext cx="2065216" cy="1749163"/>
            <a:chOff x="836327" y="1190138"/>
            <a:chExt cx="4843357" cy="46565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F96AE67-63B7-4970-A659-E9F17651B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1190138"/>
              <a:ext cx="2286000" cy="217967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8C33BC3D-CF52-40FB-872C-5D2CC7143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93684" y="1210412"/>
              <a:ext cx="2286000" cy="215411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7DED4791-EFFD-4E56-9510-6867487AE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6327" y="3652046"/>
              <a:ext cx="2286000" cy="217967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356408F6-7C7E-4BE8-8322-6C2F751E2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86189" y="3650006"/>
              <a:ext cx="2286000" cy="219670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165A53-A57E-4028-9C59-ECD38D176E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7893" y="1720198"/>
            <a:ext cx="1141933" cy="1481328"/>
          </a:xfrm>
          <a:prstGeom prst="rect">
            <a:avLst/>
          </a:prstGeom>
          <a:effectLst>
            <a:outerShdw blurRad="292100" dist="139700" dir="2700000" algn="br" rotWithShape="0">
              <a:prstClr val="black">
                <a:alpha val="65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0CAA8A-2979-4DDE-9563-B2A98BCDA5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9777" y="1698352"/>
            <a:ext cx="1284101" cy="1645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5163F13-9B12-476B-94FC-8B927EB4C1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39086" y="1687186"/>
            <a:ext cx="1272322" cy="1645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hlinkClick r:id="rId12" tooltip="NCSES interactive data tool"/>
            <a:extLst>
              <a:ext uri="{FF2B5EF4-FFF2-40B4-BE49-F238E27FC236}">
                <a16:creationId xmlns:a16="http://schemas.microsoft.com/office/drawing/2014/main" xmlns="" id="{E6219FC5-1CB8-41E5-BD2C-E6FE9BE54C6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11487"/>
          <a:stretch/>
        </p:blipFill>
        <p:spPr>
          <a:xfrm>
            <a:off x="7609359" y="4006872"/>
            <a:ext cx="3034925" cy="19511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BFC9F5F5-B944-4634-8067-C27FC48A878C}"/>
              </a:ext>
            </a:extLst>
          </p:cNvPr>
          <p:cNvSpPr txBox="1">
            <a:spLocks/>
          </p:cNvSpPr>
          <p:nvPr/>
        </p:nvSpPr>
        <p:spPr>
          <a:xfrm>
            <a:off x="7112000" y="3509520"/>
            <a:ext cx="4927600" cy="770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25695"/>
              </a:buClr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569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5695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569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5695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  <a:spcBef>
                <a:spcPts val="0"/>
              </a:spcBef>
              <a:spcAft>
                <a:spcPts val="1800"/>
              </a:spcAft>
              <a:tabLst>
                <a:tab pos="461963" algn="l"/>
              </a:tabLst>
            </a:pPr>
            <a:r>
              <a:rPr lang="en-US" sz="2400" b="1" dirty="0"/>
              <a:t>Data Tool – </a:t>
            </a:r>
            <a:r>
              <a:rPr lang="en-US" sz="2400" dirty="0">
                <a:hlinkClick r:id="rId14"/>
              </a:rPr>
              <a:t>https://ncsesdata.nsf.gov/</a:t>
            </a:r>
            <a:r>
              <a:rPr lang="en-US" sz="2400" dirty="0"/>
              <a:t> </a:t>
            </a: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9C6EF57-CDB9-4D78-B798-E1FF88E54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xmlns="" id="{A4775A5E-B467-499D-A8BA-89B291475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76" y="4782958"/>
            <a:ext cx="19145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47A335-BD41-4EE5-A233-4C51F09CC7EE}"/>
              </a:ext>
            </a:extLst>
          </p:cNvPr>
          <p:cNvSpPr txBox="1"/>
          <p:nvPr/>
        </p:nvSpPr>
        <p:spPr>
          <a:xfrm>
            <a:off x="4184263" y="4034930"/>
            <a:ext cx="25401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6"/>
              </a:rPr>
              <a:t>https://www.nsf.gov/statistics/next-releases.cfm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18EE63-8798-4A13-97AF-5027BEEBC119}"/>
              </a:ext>
            </a:extLst>
          </p:cNvPr>
          <p:cNvSpPr txBox="1"/>
          <p:nvPr/>
        </p:nvSpPr>
        <p:spPr>
          <a:xfrm>
            <a:off x="4154311" y="3565754"/>
            <a:ext cx="338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Upcoming releases</a:t>
            </a:r>
          </a:p>
        </p:txBody>
      </p:sp>
    </p:spTree>
    <p:extLst>
      <p:ext uri="{BB962C8B-B14F-4D97-AF65-F5344CB8AC3E}">
        <p14:creationId xmlns:p14="http://schemas.microsoft.com/office/powerpoint/2010/main" val="42472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9DBC81-26F6-404E-8C28-67360905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9240" y="172085"/>
            <a:ext cx="11806484" cy="116201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NCSES Surveys with data on early career doctorates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2EE6530C-A9AD-4A7E-AB1F-DB5EFF81FF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017859"/>
              </p:ext>
            </p:extLst>
          </p:nvPr>
        </p:nvGraphicFramePr>
        <p:xfrm>
          <a:off x="2280355" y="1851378"/>
          <a:ext cx="7969956" cy="3443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978">
                  <a:extLst>
                    <a:ext uri="{9D8B030D-6E8A-4147-A177-3AD203B41FA5}">
                      <a16:colId xmlns:a16="http://schemas.microsoft.com/office/drawing/2014/main" xmlns="" val="3984053914"/>
                    </a:ext>
                  </a:extLst>
                </a:gridCol>
                <a:gridCol w="3984978">
                  <a:extLst>
                    <a:ext uri="{9D8B030D-6E8A-4147-A177-3AD203B41FA5}">
                      <a16:colId xmlns:a16="http://schemas.microsoft.com/office/drawing/2014/main" xmlns="" val="213685505"/>
                    </a:ext>
                  </a:extLst>
                </a:gridCol>
              </a:tblGrid>
              <a:tr h="100843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l"/>
                      <a:r>
                        <a:rPr lang="en-US" dirty="0"/>
                        <a:t>Surveys with data on early career doctorates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  <a:p>
                      <a:pPr algn="ctr"/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0326596"/>
                  </a:ext>
                </a:extLst>
              </a:tr>
              <a:tr h="503648">
                <a:tc>
                  <a:txBody>
                    <a:bodyPr/>
                    <a:lstStyle/>
                    <a:p>
                      <a:r>
                        <a:rPr lang="en-US" dirty="0"/>
                        <a:t>Survey of Earned Doctorates (SED)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639219"/>
                  </a:ext>
                </a:extLst>
              </a:tr>
              <a:tr h="496717">
                <a:tc>
                  <a:txBody>
                    <a:bodyPr/>
                    <a:lstStyle/>
                    <a:p>
                      <a:r>
                        <a:rPr lang="en-US" dirty="0"/>
                        <a:t>Survey of Doctorate Recipients (SDR)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Biennial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6085836"/>
                  </a:ext>
                </a:extLst>
              </a:tr>
              <a:tr h="828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Survey of Graduate Students and Postdoctorates in S&amp;E (GSS)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Annual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9052701"/>
                  </a:ext>
                </a:extLst>
              </a:tr>
              <a:tr h="60632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2683C6"/>
                          </a:solidFill>
                        </a:rPr>
                        <a:t>Early Career Doctorates Survey (ECDS)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683C6"/>
                          </a:solidFill>
                        </a:rPr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220028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20F9C6-0F28-424D-8881-7FF5417F6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3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1D7E5F-B3C6-416C-A5F7-9FB9CAFAF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Unique Contributions of the ECDS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C90C4D73-62BC-4C28-9667-7E68FB60E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926132"/>
              </p:ext>
            </p:extLst>
          </p:nvPr>
        </p:nvGraphicFramePr>
        <p:xfrm>
          <a:off x="948267" y="1220611"/>
          <a:ext cx="10515599" cy="448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5350">
                  <a:extLst>
                    <a:ext uri="{9D8B030D-6E8A-4147-A177-3AD203B41FA5}">
                      <a16:colId xmlns:a16="http://schemas.microsoft.com/office/drawing/2014/main" xmlns="" val="3727691868"/>
                    </a:ext>
                  </a:extLst>
                </a:gridCol>
                <a:gridCol w="1203005">
                  <a:extLst>
                    <a:ext uri="{9D8B030D-6E8A-4147-A177-3AD203B41FA5}">
                      <a16:colId xmlns:a16="http://schemas.microsoft.com/office/drawing/2014/main" xmlns="" val="2843550948"/>
                    </a:ext>
                  </a:extLst>
                </a:gridCol>
                <a:gridCol w="1365956">
                  <a:extLst>
                    <a:ext uri="{9D8B030D-6E8A-4147-A177-3AD203B41FA5}">
                      <a16:colId xmlns:a16="http://schemas.microsoft.com/office/drawing/2014/main" xmlns="" val="2815529121"/>
                    </a:ext>
                  </a:extLst>
                </a:gridCol>
                <a:gridCol w="1095022">
                  <a:extLst>
                    <a:ext uri="{9D8B030D-6E8A-4147-A177-3AD203B41FA5}">
                      <a16:colId xmlns:a16="http://schemas.microsoft.com/office/drawing/2014/main" xmlns="" val="60939876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xmlns="" val="3161309743"/>
                    </a:ext>
                  </a:extLst>
                </a:gridCol>
                <a:gridCol w="778933">
                  <a:extLst>
                    <a:ext uri="{9D8B030D-6E8A-4147-A177-3AD203B41FA5}">
                      <a16:colId xmlns:a16="http://schemas.microsoft.com/office/drawing/2014/main" xmlns="" val="53869659"/>
                    </a:ext>
                  </a:extLst>
                </a:gridCol>
                <a:gridCol w="829733">
                  <a:extLst>
                    <a:ext uri="{9D8B030D-6E8A-4147-A177-3AD203B41FA5}">
                      <a16:colId xmlns:a16="http://schemas.microsoft.com/office/drawing/2014/main" xmlns="" val="3434933269"/>
                    </a:ext>
                  </a:extLst>
                </a:gridCol>
              </a:tblGrid>
              <a:tr h="665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Surveys with data on early career doctorates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n-US" dirty="0"/>
                    </a:p>
                    <a:p>
                      <a:pPr algn="ctr"/>
                      <a:r>
                        <a:rPr lang="en-US" dirty="0"/>
                        <a:t>Type of doctorate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n-US" dirty="0"/>
                    </a:p>
                    <a:p>
                      <a:pPr algn="ctr"/>
                      <a:r>
                        <a:rPr lang="en-US" dirty="0"/>
                        <a:t>Field of study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Country of Doctorate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576372"/>
                  </a:ext>
                </a:extLst>
              </a:tr>
              <a:tr h="45014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Professional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S&amp;E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Non-S&amp;E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5482505"/>
                  </a:ext>
                </a:extLst>
              </a:tr>
              <a:tr h="66586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Survey of Earned Doctorates (SED)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2198123"/>
                  </a:ext>
                </a:extLst>
              </a:tr>
              <a:tr h="66586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Survey of Doctorate Recipients (SDR)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1604183"/>
                  </a:ext>
                </a:extLst>
              </a:tr>
              <a:tr h="872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Survey of Graduate Students and Postdoctorates in S&amp;E (GSS)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2021202"/>
                  </a:ext>
                </a:extLst>
              </a:tr>
              <a:tr h="87272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Early Career Doctorates Survey</a:t>
                      </a:r>
                    </a:p>
                    <a:p>
                      <a:pPr algn="l"/>
                      <a:r>
                        <a:rPr lang="en-US" dirty="0"/>
                        <a:t>(ECDS)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1369467"/>
                  </a:ext>
                </a:extLst>
              </a:tr>
            </a:tbl>
          </a:graphicData>
        </a:graphic>
      </p:graphicFrame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xmlns="" id="{80A3EAA1-3538-44D6-B878-86E47E701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00528" y="2585332"/>
            <a:ext cx="368300" cy="368300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xmlns="" id="{D2C8DE12-E877-43AB-A4EC-7FB5137BE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63718" y="2590835"/>
            <a:ext cx="368300" cy="368300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xmlns="" id="{7770474C-872C-478E-9228-312048539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086673" y="4963639"/>
            <a:ext cx="368300" cy="368300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xmlns="" id="{1756B343-A711-4C38-B3BB-4831BADA3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29280" y="4112286"/>
            <a:ext cx="368300" cy="368300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xmlns="" id="{837362FF-B6BA-40C8-91E4-C3EBCE3C8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49384" y="4974296"/>
            <a:ext cx="368300" cy="368300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xmlns="" id="{4FDEF02B-C8DA-4D4D-B3DC-3CCDC885D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25275" y="4156339"/>
            <a:ext cx="368300" cy="368300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xmlns="" id="{CE3E0F5E-BE30-46F7-ABC8-8B9B97ED2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72833" y="3338382"/>
            <a:ext cx="368300" cy="368300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xmlns="" id="{CE023019-5A21-497F-B67C-4D7B64D13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49384" y="2585332"/>
            <a:ext cx="368300" cy="368300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xmlns="" id="{1646D816-A09A-42FD-BA59-CF463A608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81722" y="4974296"/>
            <a:ext cx="368300" cy="368300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xmlns="" id="{75EAE5C6-785E-4C15-811E-F84A078AE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81722" y="4111270"/>
            <a:ext cx="368300" cy="368300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xmlns="" id="{ACBFA7EC-CF80-46C1-A7BF-6A98B1608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93902" y="3325689"/>
            <a:ext cx="368300" cy="368300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xmlns="" id="{D283362C-F770-43FE-B739-DA352D385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93902" y="2611231"/>
            <a:ext cx="368300" cy="368300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xmlns="" id="{2D2B7F35-B1EB-46A4-93E2-C438A8AA7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00528" y="3298994"/>
            <a:ext cx="368300" cy="368300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xmlns="" id="{3E64C7C3-AED6-4D76-8487-41CCE09A1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00528" y="4112286"/>
            <a:ext cx="368300" cy="368300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xmlns="" id="{CA56D1D4-CD0F-4151-AAA5-31F695AE3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00528" y="4963639"/>
            <a:ext cx="368300" cy="368300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xmlns="" id="{938D3CDA-CA95-4434-9211-35EC0F055C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27945" y="4974296"/>
            <a:ext cx="368300" cy="368300"/>
          </a:xfrm>
          <a:prstGeom prst="rect">
            <a:avLst/>
          </a:prstGeom>
        </p:spPr>
      </p:pic>
      <p:pic>
        <p:nvPicPr>
          <p:cNvPr id="25" name="Graphic 24" descr="Checkmark with solid fill">
            <a:extLst>
              <a:ext uri="{FF2B5EF4-FFF2-40B4-BE49-F238E27FC236}">
                <a16:creationId xmlns:a16="http://schemas.microsoft.com/office/drawing/2014/main" xmlns="" id="{46C933A6-C805-402A-A9A5-21C7138F0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875433" y="4974296"/>
            <a:ext cx="368300" cy="368300"/>
          </a:xfrm>
          <a:prstGeom prst="rect">
            <a:avLst/>
          </a:prstGeom>
        </p:spPr>
      </p:pic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xmlns="" id="{14AB1A46-A73B-413D-B078-0F195F576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875433" y="4109065"/>
            <a:ext cx="368300" cy="3683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9784234-D8DE-4F43-8A64-0EFCF554F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9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9DBC81-26F6-404E-8C28-67360905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085"/>
            <a:ext cx="9408160" cy="1162017"/>
          </a:xfrm>
        </p:spPr>
        <p:txBody>
          <a:bodyPr>
            <a:normAutofit/>
          </a:bodyPr>
          <a:lstStyle/>
          <a:p>
            <a:r>
              <a:rPr lang="en-US" sz="4000" dirty="0"/>
              <a:t>ECDS Target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791905-8510-4AF0-9424-1D4C91399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234"/>
            <a:ext cx="10515600" cy="428376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Individuals who earned their first doctorate or equivalent degree within the last 10 years, including:</a:t>
            </a:r>
          </a:p>
          <a:p>
            <a:pPr marL="1143000" lvl="1" indent="-457200"/>
            <a:r>
              <a:rPr lang="en-US" sz="2600" dirty="0"/>
              <a:t>Postdocs</a:t>
            </a:r>
          </a:p>
          <a:p>
            <a:pPr marL="1143000" lvl="1" indent="-457200"/>
            <a:r>
              <a:rPr lang="en-US" sz="2600" dirty="0"/>
              <a:t>Faculty</a:t>
            </a:r>
          </a:p>
          <a:p>
            <a:pPr marL="1143000" lvl="1" indent="-457200"/>
            <a:r>
              <a:rPr lang="en-US" sz="2600" dirty="0"/>
              <a:t>Non-faculty researchers, research scientists</a:t>
            </a:r>
          </a:p>
          <a:p>
            <a:pPr marL="1143000" lvl="1" indent="-457200"/>
            <a:r>
              <a:rPr lang="en-US" sz="2600" dirty="0"/>
              <a:t>Administrators, other staff</a:t>
            </a:r>
          </a:p>
          <a:p>
            <a:pPr marL="1143000" lvl="1" indent="-457200"/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Individuals working in the United States in:</a:t>
            </a:r>
          </a:p>
          <a:p>
            <a:pPr marL="1143000" lvl="1" indent="-457200"/>
            <a:r>
              <a:rPr lang="en-US" sz="2600" dirty="0"/>
              <a:t>Master’s degree- and doctorate-granting academic institutions</a:t>
            </a:r>
          </a:p>
          <a:p>
            <a:pPr marL="1143000" lvl="1" indent="-457200"/>
            <a:r>
              <a:rPr lang="en-US" sz="2600" dirty="0"/>
              <a:t>Federal funded research and development centers </a:t>
            </a:r>
          </a:p>
          <a:p>
            <a:pPr marL="1143000" lvl="1" indent="-457200"/>
            <a:r>
              <a:rPr lang="en-US" sz="2600" dirty="0"/>
              <a:t>National Institutes of Health Intramural Research Program</a:t>
            </a:r>
          </a:p>
          <a:p>
            <a:pPr marL="457200" indent="-457200"/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71AB7B-B94E-4372-80C3-5B30C0FAB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6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1D7E5F-B3C6-416C-A5F7-9FB9CAFAF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ECDS Survey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E53A7B-32BB-4945-B330-B92446CC7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2508"/>
            <a:ext cx="10515600" cy="46701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Topics covered</a:t>
            </a:r>
          </a:p>
          <a:p>
            <a:pPr lvl="1"/>
            <a:r>
              <a:rPr lang="en-US" dirty="0"/>
              <a:t>Educational history</a:t>
            </a:r>
          </a:p>
          <a:p>
            <a:pPr lvl="1"/>
            <a:r>
              <a:rPr lang="en-US" dirty="0"/>
              <a:t>Demographics </a:t>
            </a:r>
          </a:p>
          <a:p>
            <a:pPr lvl="1"/>
            <a:r>
              <a:rPr lang="en-US" dirty="0"/>
              <a:t>Professional activities</a:t>
            </a:r>
          </a:p>
          <a:p>
            <a:pPr lvl="1"/>
            <a:r>
              <a:rPr lang="en-US" dirty="0"/>
              <a:t>Employment</a:t>
            </a:r>
          </a:p>
          <a:p>
            <a:pPr lvl="1"/>
            <a:r>
              <a:rPr lang="en-US" dirty="0"/>
              <a:t>Work and personal life</a:t>
            </a:r>
          </a:p>
          <a:p>
            <a:pPr lvl="1"/>
            <a:r>
              <a:rPr lang="en-US" dirty="0"/>
              <a:t>Career development and planning</a:t>
            </a:r>
          </a:p>
          <a:p>
            <a:endParaRPr lang="en-US" dirty="0"/>
          </a:p>
          <a:p>
            <a:r>
              <a:rPr lang="en-US" sz="2800" dirty="0"/>
              <a:t>Questionnaires available here: </a:t>
            </a:r>
            <a:r>
              <a:rPr lang="en-US" sz="2800" dirty="0">
                <a:solidFill>
                  <a:srgbClr val="02569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Early Career Doctorates Survey | NCSES | NSF</a:t>
            </a:r>
            <a:endParaRPr lang="en-US" sz="2800" dirty="0">
              <a:solidFill>
                <a:srgbClr val="02569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71F67-12FA-4740-B3EB-EC6C17751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270" y="1232508"/>
            <a:ext cx="2938527" cy="325554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7FFCC5-402E-4ED9-B200-964D9D196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48A7F6-AEDB-4ACB-B5FE-41C9859837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535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NCSES templat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025695"/>
      </a:accent1>
      <a:accent2>
        <a:srgbClr val="038CF3"/>
      </a:accent2>
      <a:accent3>
        <a:srgbClr val="7BC5FD"/>
      </a:accent3>
      <a:accent4>
        <a:srgbClr val="DCC081"/>
      </a:accent4>
      <a:accent5>
        <a:srgbClr val="BD9335"/>
      </a:accent5>
      <a:accent6>
        <a:srgbClr val="EEE1C4"/>
      </a:accent6>
      <a:hlink>
        <a:srgbClr val="025695"/>
      </a:hlink>
      <a:folHlink>
        <a:srgbClr val="BD93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F_NBER_in template_March 10 2021_revised" id="{11624E8B-9C89-4C51-9CC2-9492CE0F3D3D}" vid="{50AC0497-6294-4394-A7A9-2F3F717B1D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54FAEE088C9444B6B43226759CA786" ma:contentTypeVersion="4" ma:contentTypeDescription="Create a new document." ma:contentTypeScope="" ma:versionID="3b7c8e96ae04dcabd89ef88c6c563252">
  <xsd:schema xmlns:xsd="http://www.w3.org/2001/XMLSchema" xmlns:xs="http://www.w3.org/2001/XMLSchema" xmlns:p="http://schemas.microsoft.com/office/2006/metadata/properties" xmlns:ns2="79360cf7-ce50-4d50-b6ae-356c841d972a" xmlns:ns3="http://schemas.microsoft.com/sharepoint/v4" targetNamespace="http://schemas.microsoft.com/office/2006/metadata/properties" ma:root="true" ma:fieldsID="1f85abd02339f6df133bfcf0473841a0" ns2:_="" ns3:_="">
    <xsd:import namespace="79360cf7-ce50-4d50-b6ae-356c841d972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60cf7-ce50-4d50-b6ae-356c841d97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FE818E-4DD6-43AA-B0A8-38421FC47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360cf7-ce50-4d50-b6ae-356c841d972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9C0BBF-B2A0-4FDE-B655-1774FF8CD628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79360cf7-ce50-4d50-b6ae-356c841d972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89A401-650D-4AFF-9B58-8445FAA170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JF_NBER_in template_March 10 2021_revised</Template>
  <TotalTime>448</TotalTime>
  <Words>492</Words>
  <Application>Microsoft Office PowerPoint</Application>
  <PresentationFormat>Custom</PresentationFormat>
  <Paragraphs>134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Custom Design</vt:lpstr>
      <vt:lpstr>       Data on Early Career Doctorates presentation at the National Bureau of Economic Research conference  “Investments in Early Career Scientists: Data and Research Gaps Spring 2021”</vt:lpstr>
      <vt:lpstr>National Center for Science and Engineering Statistics</vt:lpstr>
      <vt:lpstr>Mission of NCSES</vt:lpstr>
      <vt:lpstr>The NCSES Surveys Cover Key Populations</vt:lpstr>
      <vt:lpstr>NCSES Data Products</vt:lpstr>
      <vt:lpstr>NCSES Surveys with data on early career doctorates</vt:lpstr>
      <vt:lpstr>Unique Contributions of the ECDS</vt:lpstr>
      <vt:lpstr>ECDS Target Population</vt:lpstr>
      <vt:lpstr>ECDS Survey Content</vt:lpstr>
      <vt:lpstr>ECDS Data</vt:lpstr>
      <vt:lpstr>How to obtain access to our data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on Early Career Doctorates   presentation at the National Bureau of Economic Research conference  “Investments in Early Career Scientists: Data and Research Gaps Spring 2021”</dc:title>
  <dc:creator>Falkenheim, Jaquelina C</dc:creator>
  <cp:lastModifiedBy>maranjian</cp:lastModifiedBy>
  <cp:revision>12</cp:revision>
  <dcterms:created xsi:type="dcterms:W3CDTF">2021-03-12T19:29:33Z</dcterms:created>
  <dcterms:modified xsi:type="dcterms:W3CDTF">2021-03-17T18:45:04Z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0x010100FA54FAEE088C9444B6B43226759CA786</vt:lpwstr>
  </property>
</Properties>
</file>