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50" r:id="rId3"/>
    <p:sldId id="451" r:id="rId4"/>
    <p:sldId id="478" r:id="rId5"/>
    <p:sldId id="369" r:id="rId6"/>
    <p:sldId id="370" r:id="rId7"/>
    <p:sldId id="371" r:id="rId8"/>
    <p:sldId id="445" r:id="rId9"/>
    <p:sldId id="375" r:id="rId10"/>
    <p:sldId id="376" r:id="rId11"/>
    <p:sldId id="407" r:id="rId12"/>
    <p:sldId id="433" r:id="rId13"/>
    <p:sldId id="452" r:id="rId14"/>
    <p:sldId id="453" r:id="rId15"/>
    <p:sldId id="454" r:id="rId16"/>
    <p:sldId id="404" r:id="rId17"/>
    <p:sldId id="456" r:id="rId18"/>
    <p:sldId id="436" r:id="rId19"/>
    <p:sldId id="477" r:id="rId20"/>
    <p:sldId id="458" r:id="rId21"/>
    <p:sldId id="455" r:id="rId22"/>
    <p:sldId id="438" r:id="rId23"/>
    <p:sldId id="439" r:id="rId24"/>
    <p:sldId id="441" r:id="rId25"/>
    <p:sldId id="442" r:id="rId26"/>
    <p:sldId id="460" r:id="rId27"/>
    <p:sldId id="461" r:id="rId28"/>
    <p:sldId id="457" r:id="rId29"/>
    <p:sldId id="476" r:id="rId30"/>
    <p:sldId id="463" r:id="rId31"/>
    <p:sldId id="464" r:id="rId32"/>
    <p:sldId id="465" r:id="rId33"/>
    <p:sldId id="466" r:id="rId34"/>
    <p:sldId id="480" r:id="rId35"/>
    <p:sldId id="479" r:id="rId36"/>
    <p:sldId id="468" r:id="rId37"/>
    <p:sldId id="475" r:id="rId38"/>
    <p:sldId id="481" r:id="rId39"/>
    <p:sldId id="473" r:id="rId40"/>
    <p:sldId id="447" r:id="rId41"/>
  </p:sldIdLst>
  <p:sldSz cx="12192000" cy="6858000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0" autoAdjust="0"/>
    <p:restoredTop sz="90714" autoAdjust="0"/>
  </p:normalViewPr>
  <p:slideViewPr>
    <p:cSldViewPr>
      <p:cViewPr varScale="1">
        <p:scale>
          <a:sx n="105" d="100"/>
          <a:sy n="105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Auerbach" userId="5cafcba344de9756" providerId="LiveId" clId="{0C00C27D-D98C-4EED-BE66-0C2EA755F810}"/>
    <pc:docChg chg="undo redo custSel modSld">
      <pc:chgData name="Alan Auerbach" userId="5cafcba344de9756" providerId="LiveId" clId="{0C00C27D-D98C-4EED-BE66-0C2EA755F810}" dt="2021-03-22T15:46:47.113" v="294" actId="20577"/>
      <pc:docMkLst>
        <pc:docMk/>
      </pc:docMkLst>
      <pc:sldChg chg="modSp mod">
        <pc:chgData name="Alan Auerbach" userId="5cafcba344de9756" providerId="LiveId" clId="{0C00C27D-D98C-4EED-BE66-0C2EA755F810}" dt="2021-03-22T15:29:02.729" v="4" actId="207"/>
        <pc:sldMkLst>
          <pc:docMk/>
          <pc:sldMk cId="0" sldId="256"/>
        </pc:sldMkLst>
        <pc:spChg chg="mod">
          <ac:chgData name="Alan Auerbach" userId="5cafcba344de9756" providerId="LiveId" clId="{0C00C27D-D98C-4EED-BE66-0C2EA755F810}" dt="2021-03-22T15:29:02.729" v="4" actId="20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Alan Auerbach" userId="5cafcba344de9756" providerId="LiveId" clId="{0C00C27D-D98C-4EED-BE66-0C2EA755F810}" dt="2021-03-22T15:28:51.971" v="2" actId="1076"/>
        <pc:sldMkLst>
          <pc:docMk/>
          <pc:sldMk cId="1804291897" sldId="368"/>
        </pc:sldMkLst>
        <pc:picChg chg="mod">
          <ac:chgData name="Alan Auerbach" userId="5cafcba344de9756" providerId="LiveId" clId="{0C00C27D-D98C-4EED-BE66-0C2EA755F810}" dt="2021-03-22T15:28:51.971" v="2" actId="1076"/>
          <ac:picMkLst>
            <pc:docMk/>
            <pc:sldMk cId="1804291897" sldId="368"/>
            <ac:picMk id="6" creationId="{59185FC9-44DE-4D7F-AEDE-5E87334878E7}"/>
          </ac:picMkLst>
        </pc:picChg>
      </pc:sldChg>
      <pc:sldChg chg="modSp mod">
        <pc:chgData name="Alan Auerbach" userId="5cafcba344de9756" providerId="LiveId" clId="{0C00C27D-D98C-4EED-BE66-0C2EA755F810}" dt="2021-03-22T15:31:38.159" v="15" actId="6549"/>
        <pc:sldMkLst>
          <pc:docMk/>
          <pc:sldMk cId="2126077305" sldId="375"/>
        </pc:sldMkLst>
        <pc:spChg chg="mod">
          <ac:chgData name="Alan Auerbach" userId="5cafcba344de9756" providerId="LiveId" clId="{0C00C27D-D98C-4EED-BE66-0C2EA755F810}" dt="2021-03-22T15:31:38.159" v="15" actId="6549"/>
          <ac:spMkLst>
            <pc:docMk/>
            <pc:sldMk cId="2126077305" sldId="375"/>
            <ac:spMk id="3" creationId="{00000000-0000-0000-0000-000000000000}"/>
          </ac:spMkLst>
        </pc:spChg>
      </pc:sldChg>
      <pc:sldChg chg="modSp mod">
        <pc:chgData name="Alan Auerbach" userId="5cafcba344de9756" providerId="LiveId" clId="{0C00C27D-D98C-4EED-BE66-0C2EA755F810}" dt="2021-03-22T15:33:54.669" v="57" actId="20577"/>
        <pc:sldMkLst>
          <pc:docMk/>
          <pc:sldMk cId="3615903144" sldId="404"/>
        </pc:sldMkLst>
        <pc:spChg chg="mod">
          <ac:chgData name="Alan Auerbach" userId="5cafcba344de9756" providerId="LiveId" clId="{0C00C27D-D98C-4EED-BE66-0C2EA755F810}" dt="2021-03-22T15:33:54.669" v="57" actId="20577"/>
          <ac:spMkLst>
            <pc:docMk/>
            <pc:sldMk cId="3615903144" sldId="404"/>
            <ac:spMk id="3" creationId="{00000000-0000-0000-0000-000000000000}"/>
          </ac:spMkLst>
        </pc:spChg>
      </pc:sldChg>
      <pc:sldChg chg="modSp mod">
        <pc:chgData name="Alan Auerbach" userId="5cafcba344de9756" providerId="LiveId" clId="{0C00C27D-D98C-4EED-BE66-0C2EA755F810}" dt="2021-03-22T15:34:57.597" v="116" actId="20577"/>
        <pc:sldMkLst>
          <pc:docMk/>
          <pc:sldMk cId="1205588087" sldId="407"/>
        </pc:sldMkLst>
        <pc:spChg chg="mod">
          <ac:chgData name="Alan Auerbach" userId="5cafcba344de9756" providerId="LiveId" clId="{0C00C27D-D98C-4EED-BE66-0C2EA755F810}" dt="2021-03-22T15:34:57.597" v="116" actId="20577"/>
          <ac:spMkLst>
            <pc:docMk/>
            <pc:sldMk cId="1205588087" sldId="407"/>
            <ac:spMk id="6" creationId="{ED79F0CB-8D16-45C6-8803-7F0FAA7AE0B6}"/>
          </ac:spMkLst>
        </pc:spChg>
      </pc:sldChg>
      <pc:sldChg chg="modSp mod">
        <pc:chgData name="Alan Auerbach" userId="5cafcba344de9756" providerId="LiveId" clId="{0C00C27D-D98C-4EED-BE66-0C2EA755F810}" dt="2021-03-22T15:35:42.567" v="132" actId="20577"/>
        <pc:sldMkLst>
          <pc:docMk/>
          <pc:sldMk cId="3026327536" sldId="432"/>
        </pc:sldMkLst>
        <pc:spChg chg="mod">
          <ac:chgData name="Alan Auerbach" userId="5cafcba344de9756" providerId="LiveId" clId="{0C00C27D-D98C-4EED-BE66-0C2EA755F810}" dt="2021-03-22T15:35:42.567" v="132" actId="20577"/>
          <ac:spMkLst>
            <pc:docMk/>
            <pc:sldMk cId="3026327536" sldId="432"/>
            <ac:spMk id="6" creationId="{ED79F0CB-8D16-45C6-8803-7F0FAA7AE0B6}"/>
          </ac:spMkLst>
        </pc:spChg>
      </pc:sldChg>
      <pc:sldChg chg="modSp mod">
        <pc:chgData name="Alan Auerbach" userId="5cafcba344de9756" providerId="LiveId" clId="{0C00C27D-D98C-4EED-BE66-0C2EA755F810}" dt="2021-03-22T15:36:49.861" v="151" actId="20577"/>
        <pc:sldMkLst>
          <pc:docMk/>
          <pc:sldMk cId="3443420674" sldId="433"/>
        </pc:sldMkLst>
        <pc:spChg chg="mod">
          <ac:chgData name="Alan Auerbach" userId="5cafcba344de9756" providerId="LiveId" clId="{0C00C27D-D98C-4EED-BE66-0C2EA755F810}" dt="2021-03-22T15:36:49.861" v="151" actId="20577"/>
          <ac:spMkLst>
            <pc:docMk/>
            <pc:sldMk cId="3443420674" sldId="433"/>
            <ac:spMk id="6" creationId="{ED79F0CB-8D16-45C6-8803-7F0FAA7AE0B6}"/>
          </ac:spMkLst>
        </pc:spChg>
      </pc:sldChg>
      <pc:sldChg chg="modSp mod">
        <pc:chgData name="Alan Auerbach" userId="5cafcba344de9756" providerId="LiveId" clId="{0C00C27D-D98C-4EED-BE66-0C2EA755F810}" dt="2021-03-22T15:38:18.137" v="196" actId="14100"/>
        <pc:sldMkLst>
          <pc:docMk/>
          <pc:sldMk cId="1014826630" sldId="435"/>
        </pc:sldMkLst>
        <pc:spChg chg="mod">
          <ac:chgData name="Alan Auerbach" userId="5cafcba344de9756" providerId="LiveId" clId="{0C00C27D-D98C-4EED-BE66-0C2EA755F810}" dt="2021-03-22T15:38:18.137" v="196" actId="14100"/>
          <ac:spMkLst>
            <pc:docMk/>
            <pc:sldMk cId="1014826630" sldId="435"/>
            <ac:spMk id="6" creationId="{ED79F0CB-8D16-45C6-8803-7F0FAA7AE0B6}"/>
          </ac:spMkLst>
        </pc:spChg>
      </pc:sldChg>
      <pc:sldChg chg="modSp mod">
        <pc:chgData name="Alan Auerbach" userId="5cafcba344de9756" providerId="LiveId" clId="{0C00C27D-D98C-4EED-BE66-0C2EA755F810}" dt="2021-03-22T15:39:59.794" v="217" actId="20577"/>
        <pc:sldMkLst>
          <pc:docMk/>
          <pc:sldMk cId="4078841176" sldId="436"/>
        </pc:sldMkLst>
        <pc:spChg chg="mod">
          <ac:chgData name="Alan Auerbach" userId="5cafcba344de9756" providerId="LiveId" clId="{0C00C27D-D98C-4EED-BE66-0C2EA755F810}" dt="2021-03-22T15:39:59.794" v="217" actId="20577"/>
          <ac:spMkLst>
            <pc:docMk/>
            <pc:sldMk cId="4078841176" sldId="436"/>
            <ac:spMk id="6" creationId="{ED79F0CB-8D16-45C6-8803-7F0FAA7AE0B6}"/>
          </ac:spMkLst>
        </pc:spChg>
      </pc:sldChg>
      <pc:sldChg chg="modSp mod">
        <pc:chgData name="Alan Auerbach" userId="5cafcba344de9756" providerId="LiveId" clId="{0C00C27D-D98C-4EED-BE66-0C2EA755F810}" dt="2021-03-22T15:41:25.234" v="241" actId="20577"/>
        <pc:sldMkLst>
          <pc:docMk/>
          <pc:sldMk cId="936265806" sldId="437"/>
        </pc:sldMkLst>
        <pc:spChg chg="mod">
          <ac:chgData name="Alan Auerbach" userId="5cafcba344de9756" providerId="LiveId" clId="{0C00C27D-D98C-4EED-BE66-0C2EA755F810}" dt="2021-03-22T15:41:25.234" v="241" actId="20577"/>
          <ac:spMkLst>
            <pc:docMk/>
            <pc:sldMk cId="936265806" sldId="437"/>
            <ac:spMk id="6" creationId="{ED79F0CB-8D16-45C6-8803-7F0FAA7AE0B6}"/>
          </ac:spMkLst>
        </pc:spChg>
      </pc:sldChg>
      <pc:sldChg chg="modSp mod">
        <pc:chgData name="Alan Auerbach" userId="5cafcba344de9756" providerId="LiveId" clId="{0C00C27D-D98C-4EED-BE66-0C2EA755F810}" dt="2021-03-22T15:42:37.754" v="276" actId="20577"/>
        <pc:sldMkLst>
          <pc:docMk/>
          <pc:sldMk cId="355638188" sldId="439"/>
        </pc:sldMkLst>
        <pc:spChg chg="mod">
          <ac:chgData name="Alan Auerbach" userId="5cafcba344de9756" providerId="LiveId" clId="{0C00C27D-D98C-4EED-BE66-0C2EA755F810}" dt="2021-03-22T15:42:37.754" v="276" actId="20577"/>
          <ac:spMkLst>
            <pc:docMk/>
            <pc:sldMk cId="355638188" sldId="439"/>
            <ac:spMk id="6" creationId="{ED79F0CB-8D16-45C6-8803-7F0FAA7AE0B6}"/>
          </ac:spMkLst>
        </pc:spChg>
      </pc:sldChg>
      <pc:sldChg chg="modSp mod">
        <pc:chgData name="Alan Auerbach" userId="5cafcba344de9756" providerId="LiveId" clId="{0C00C27D-D98C-4EED-BE66-0C2EA755F810}" dt="2021-03-22T15:43:44.864" v="283" actId="108"/>
        <pc:sldMkLst>
          <pc:docMk/>
          <pc:sldMk cId="2335774343" sldId="440"/>
        </pc:sldMkLst>
        <pc:spChg chg="mod">
          <ac:chgData name="Alan Auerbach" userId="5cafcba344de9756" providerId="LiveId" clId="{0C00C27D-D98C-4EED-BE66-0C2EA755F810}" dt="2021-03-22T15:43:44.864" v="283" actId="108"/>
          <ac:spMkLst>
            <pc:docMk/>
            <pc:sldMk cId="2335774343" sldId="440"/>
            <ac:spMk id="6" creationId="{ED79F0CB-8D16-45C6-8803-7F0FAA7AE0B6}"/>
          </ac:spMkLst>
        </pc:spChg>
      </pc:sldChg>
      <pc:sldChg chg="modSp mod">
        <pc:chgData name="Alan Auerbach" userId="5cafcba344de9756" providerId="LiveId" clId="{0C00C27D-D98C-4EED-BE66-0C2EA755F810}" dt="2021-03-22T15:46:47.113" v="294" actId="20577"/>
        <pc:sldMkLst>
          <pc:docMk/>
          <pc:sldMk cId="2007210730" sldId="441"/>
        </pc:sldMkLst>
        <pc:spChg chg="mod">
          <ac:chgData name="Alan Auerbach" userId="5cafcba344de9756" providerId="LiveId" clId="{0C00C27D-D98C-4EED-BE66-0C2EA755F810}" dt="2021-03-22T15:46:47.113" v="294" actId="20577"/>
          <ac:spMkLst>
            <pc:docMk/>
            <pc:sldMk cId="2007210730" sldId="441"/>
            <ac:spMk id="6" creationId="{ED79F0CB-8D16-45C6-8803-7F0FAA7AE0B6}"/>
          </ac:spMkLst>
        </pc:spChg>
      </pc:sldChg>
      <pc:sldChg chg="modSp mod">
        <pc:chgData name="Alan Auerbach" userId="5cafcba344de9756" providerId="LiveId" clId="{0C00C27D-D98C-4EED-BE66-0C2EA755F810}" dt="2021-03-22T15:45:45.951" v="292" actId="6549"/>
        <pc:sldMkLst>
          <pc:docMk/>
          <pc:sldMk cId="2308766456" sldId="442"/>
        </pc:sldMkLst>
        <pc:spChg chg="mod">
          <ac:chgData name="Alan Auerbach" userId="5cafcba344de9756" providerId="LiveId" clId="{0C00C27D-D98C-4EED-BE66-0C2EA755F810}" dt="2021-03-22T15:45:45.951" v="292" actId="6549"/>
          <ac:spMkLst>
            <pc:docMk/>
            <pc:sldMk cId="2308766456" sldId="442"/>
            <ac:spMk id="6" creationId="{ED79F0CB-8D16-45C6-8803-7F0FAA7AE0B6}"/>
          </ac:spMkLst>
        </pc:spChg>
      </pc:sldChg>
      <pc:sldChg chg="modSp mod">
        <pc:chgData name="Alan Auerbach" userId="5cafcba344de9756" providerId="LiveId" clId="{0C00C27D-D98C-4EED-BE66-0C2EA755F810}" dt="2021-03-22T15:43:06.576" v="279" actId="20577"/>
        <pc:sldMkLst>
          <pc:docMk/>
          <pc:sldMk cId="994083514" sldId="444"/>
        </pc:sldMkLst>
        <pc:spChg chg="mod">
          <ac:chgData name="Alan Auerbach" userId="5cafcba344de9756" providerId="LiveId" clId="{0C00C27D-D98C-4EED-BE66-0C2EA755F810}" dt="2021-03-22T15:43:06.576" v="279" actId="20577"/>
          <ac:spMkLst>
            <pc:docMk/>
            <pc:sldMk cId="994083514" sldId="444"/>
            <ac:spMk id="6" creationId="{ED79F0CB-8D16-45C6-8803-7F0FAA7AE0B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uerbach_admin\Desktop\Feldstein%20lecture\G-7%20tax%20rat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uerbach_admin\Desktop\Feldstein%20lecture\vat-gst-rates-historical-tax-databas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3894526928467"/>
          <c:y val="6.6270139187991753E-2"/>
          <c:w val="0.81469762986817307"/>
          <c:h val="0.802898084582798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41.45</c:v>
                </c:pt>
                <c:pt idx="1">
                  <c:v>41.81</c:v>
                </c:pt>
                <c:pt idx="2">
                  <c:v>42.519999999999996</c:v>
                </c:pt>
                <c:pt idx="3">
                  <c:v>42.56</c:v>
                </c:pt>
                <c:pt idx="4">
                  <c:v>42.58</c:v>
                </c:pt>
                <c:pt idx="5">
                  <c:v>42.86</c:v>
                </c:pt>
                <c:pt idx="6">
                  <c:v>42.94</c:v>
                </c:pt>
                <c:pt idx="7">
                  <c:v>42.94</c:v>
                </c:pt>
                <c:pt idx="8">
                  <c:v>42.94</c:v>
                </c:pt>
                <c:pt idx="9">
                  <c:v>42.870000000000005</c:v>
                </c:pt>
                <c:pt idx="10">
                  <c:v>42.43</c:v>
                </c:pt>
                <c:pt idx="11">
                  <c:v>40.479999999999997</c:v>
                </c:pt>
                <c:pt idx="12">
                  <c:v>38.020000000000003</c:v>
                </c:pt>
                <c:pt idx="13">
                  <c:v>35.869999999999997</c:v>
                </c:pt>
                <c:pt idx="14">
                  <c:v>34.380000000000003</c:v>
                </c:pt>
                <c:pt idx="15">
                  <c:v>34.18</c:v>
                </c:pt>
                <c:pt idx="16">
                  <c:v>33.93</c:v>
                </c:pt>
                <c:pt idx="17">
                  <c:v>33.950000000000003</c:v>
                </c:pt>
                <c:pt idx="18">
                  <c:v>31.4</c:v>
                </c:pt>
                <c:pt idx="19">
                  <c:v>30.9</c:v>
                </c:pt>
                <c:pt idx="20">
                  <c:v>29.4</c:v>
                </c:pt>
                <c:pt idx="21">
                  <c:v>27.7</c:v>
                </c:pt>
                <c:pt idx="22">
                  <c:v>26.1</c:v>
                </c:pt>
                <c:pt idx="23">
                  <c:v>26.2</c:v>
                </c:pt>
                <c:pt idx="24">
                  <c:v>26.2</c:v>
                </c:pt>
                <c:pt idx="25">
                  <c:v>26.7</c:v>
                </c:pt>
                <c:pt idx="26">
                  <c:v>26.7</c:v>
                </c:pt>
                <c:pt idx="27">
                  <c:v>26.7</c:v>
                </c:pt>
                <c:pt idx="28" formatCode="#,##0.00_ ;\-#,##0.00\ ">
                  <c:v>26.8</c:v>
                </c:pt>
                <c:pt idx="29" formatCode="#,##0.00_ ;\-#,##0.00\ ">
                  <c:v>26.62</c:v>
                </c:pt>
                <c:pt idx="30" formatCode="#,##0.00_ ;\-#,##0.00\ ">
                  <c:v>26.47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F7B-4987-B9A1-66F2037B40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42</c:v>
                </c:pt>
                <c:pt idx="1">
                  <c:v>42</c:v>
                </c:pt>
                <c:pt idx="2">
                  <c:v>34</c:v>
                </c:pt>
                <c:pt idx="3">
                  <c:v>33.33</c:v>
                </c:pt>
                <c:pt idx="4">
                  <c:v>33.33</c:v>
                </c:pt>
                <c:pt idx="5">
                  <c:v>36.659999999999997</c:v>
                </c:pt>
                <c:pt idx="6">
                  <c:v>36.659999999999997</c:v>
                </c:pt>
                <c:pt idx="7">
                  <c:v>41.66</c:v>
                </c:pt>
                <c:pt idx="8">
                  <c:v>41.66</c:v>
                </c:pt>
                <c:pt idx="9">
                  <c:v>40</c:v>
                </c:pt>
                <c:pt idx="10">
                  <c:v>37.762889999999999</c:v>
                </c:pt>
                <c:pt idx="11">
                  <c:v>36.429690000000001</c:v>
                </c:pt>
                <c:pt idx="12">
                  <c:v>35.429789999999997</c:v>
                </c:pt>
                <c:pt idx="13">
                  <c:v>35.429789999999997</c:v>
                </c:pt>
                <c:pt idx="14">
                  <c:v>35.429789999999997</c:v>
                </c:pt>
                <c:pt idx="15">
                  <c:v>34.950000000000003</c:v>
                </c:pt>
                <c:pt idx="16">
                  <c:v>34.43</c:v>
                </c:pt>
                <c:pt idx="17">
                  <c:v>34.42989</c:v>
                </c:pt>
                <c:pt idx="18">
                  <c:v>34.42989</c:v>
                </c:pt>
                <c:pt idx="19">
                  <c:v>34.42989</c:v>
                </c:pt>
                <c:pt idx="20">
                  <c:v>34.42989</c:v>
                </c:pt>
                <c:pt idx="21">
                  <c:v>36.09639</c:v>
                </c:pt>
                <c:pt idx="22">
                  <c:v>36.09639</c:v>
                </c:pt>
                <c:pt idx="23">
                  <c:v>37.996200000000002</c:v>
                </c:pt>
                <c:pt idx="24">
                  <c:v>37.996200000000002</c:v>
                </c:pt>
                <c:pt idx="25">
                  <c:v>37.996200000000002</c:v>
                </c:pt>
                <c:pt idx="26">
                  <c:v>34.43</c:v>
                </c:pt>
                <c:pt idx="27">
                  <c:v>34.43</c:v>
                </c:pt>
                <c:pt idx="28" formatCode="#,##0.00_ ;\-#,##0.00\ ">
                  <c:v>34.43</c:v>
                </c:pt>
                <c:pt idx="29" formatCode="#,##0.00_ ;\-#,##0.00\ ">
                  <c:v>34.43</c:v>
                </c:pt>
                <c:pt idx="30" formatCode="#,##0.00_ ;\-#,##0.00\ ">
                  <c:v>32.020000000000003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F7B-4987-B9A1-66F2037B40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54.545454545454547</c:v>
                </c:pt>
                <c:pt idx="1">
                  <c:v>56.25</c:v>
                </c:pt>
                <c:pt idx="2">
                  <c:v>58.152173913043477</c:v>
                </c:pt>
                <c:pt idx="3">
                  <c:v>56.521739130434781</c:v>
                </c:pt>
                <c:pt idx="4">
                  <c:v>52.173913043478258</c:v>
                </c:pt>
                <c:pt idx="5">
                  <c:v>55.108695652173907</c:v>
                </c:pt>
                <c:pt idx="6">
                  <c:v>55.876068376068375</c:v>
                </c:pt>
                <c:pt idx="7">
                  <c:v>56.79916317991632</c:v>
                </c:pt>
                <c:pt idx="8">
                  <c:v>56.046025104602506</c:v>
                </c:pt>
                <c:pt idx="9">
                  <c:v>52.033195020746888</c:v>
                </c:pt>
                <c:pt idx="10">
                  <c:v>52.033194999999999</c:v>
                </c:pt>
                <c:pt idx="11">
                  <c:v>38.901249999999997</c:v>
                </c:pt>
                <c:pt idx="12">
                  <c:v>38.900415000000002</c:v>
                </c:pt>
                <c:pt idx="13">
                  <c:v>40.215767999999997</c:v>
                </c:pt>
                <c:pt idx="14">
                  <c:v>38.900415000000002</c:v>
                </c:pt>
                <c:pt idx="15">
                  <c:v>38.900415000000002</c:v>
                </c:pt>
                <c:pt idx="16">
                  <c:v>38.900415000000002</c:v>
                </c:pt>
                <c:pt idx="17">
                  <c:v>38.900415000000002</c:v>
                </c:pt>
                <c:pt idx="18">
                  <c:v>30.175000000000001</c:v>
                </c:pt>
                <c:pt idx="19">
                  <c:v>30.175000000000001</c:v>
                </c:pt>
                <c:pt idx="20">
                  <c:v>30.175000000000001</c:v>
                </c:pt>
                <c:pt idx="21">
                  <c:v>30.175000000000001</c:v>
                </c:pt>
                <c:pt idx="22">
                  <c:v>30.175000000000001</c:v>
                </c:pt>
                <c:pt idx="23">
                  <c:v>30.175000000000001</c:v>
                </c:pt>
                <c:pt idx="24">
                  <c:v>30.175000000000001</c:v>
                </c:pt>
                <c:pt idx="25">
                  <c:v>30.175000000000001</c:v>
                </c:pt>
                <c:pt idx="26">
                  <c:v>30.175000000000001</c:v>
                </c:pt>
                <c:pt idx="27">
                  <c:v>30.175000000000001</c:v>
                </c:pt>
                <c:pt idx="28" formatCode="#,##0.00_ ;\-#,##0.00\ ">
                  <c:v>29.824999999999999</c:v>
                </c:pt>
                <c:pt idx="29" formatCode="#,##0.00_ ;\-#,##0.00\ ">
                  <c:v>29.897058999999999</c:v>
                </c:pt>
                <c:pt idx="30" formatCode="#,##0.00_ ;\-#,##0.00\ ">
                  <c:v>29.897058999999999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F7B-4987-B9A1-66F2037B403B}"/>
            </c:ext>
          </c:extLst>
        </c:ser>
        <c:ser>
          <c:idx val="5"/>
          <c:order val="3"/>
          <c:tx>
            <c:strRef>
              <c:f>Sheet1!$F$1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46.4</c:v>
                </c:pt>
                <c:pt idx="1">
                  <c:v>47.8</c:v>
                </c:pt>
                <c:pt idx="2">
                  <c:v>52.2</c:v>
                </c:pt>
                <c:pt idx="3">
                  <c:v>52.2</c:v>
                </c:pt>
                <c:pt idx="4">
                  <c:v>53.2</c:v>
                </c:pt>
                <c:pt idx="5">
                  <c:v>53.2</c:v>
                </c:pt>
                <c:pt idx="6">
                  <c:v>53.2</c:v>
                </c:pt>
                <c:pt idx="7">
                  <c:v>53.2</c:v>
                </c:pt>
                <c:pt idx="8">
                  <c:v>37</c:v>
                </c:pt>
                <c:pt idx="9">
                  <c:v>37</c:v>
                </c:pt>
                <c:pt idx="10">
                  <c:v>41.25</c:v>
                </c:pt>
                <c:pt idx="11">
                  <c:v>40.25</c:v>
                </c:pt>
                <c:pt idx="12">
                  <c:v>40.25</c:v>
                </c:pt>
                <c:pt idx="13">
                  <c:v>38.25</c:v>
                </c:pt>
                <c:pt idx="14">
                  <c:v>37.25</c:v>
                </c:pt>
                <c:pt idx="15">
                  <c:v>37.25</c:v>
                </c:pt>
                <c:pt idx="16">
                  <c:v>37.25</c:v>
                </c:pt>
                <c:pt idx="17">
                  <c:v>37.25</c:v>
                </c:pt>
                <c:pt idx="18">
                  <c:v>31.4</c:v>
                </c:pt>
                <c:pt idx="19">
                  <c:v>31.4</c:v>
                </c:pt>
                <c:pt idx="20">
                  <c:v>31.4</c:v>
                </c:pt>
                <c:pt idx="21">
                  <c:v>31.4</c:v>
                </c:pt>
                <c:pt idx="22">
                  <c:v>31.292750000000002</c:v>
                </c:pt>
                <c:pt idx="23">
                  <c:v>31.292750000000002</c:v>
                </c:pt>
                <c:pt idx="24">
                  <c:v>31.292750000000002</c:v>
                </c:pt>
                <c:pt idx="25">
                  <c:v>31.292750000000002</c:v>
                </c:pt>
                <c:pt idx="26">
                  <c:v>31.292750000000002</c:v>
                </c:pt>
                <c:pt idx="27">
                  <c:v>27.8064</c:v>
                </c:pt>
                <c:pt idx="28" formatCode="#,##0.00_ ;\-#,##0.00\ ">
                  <c:v>27.8064</c:v>
                </c:pt>
                <c:pt idx="29" formatCode="#,##0.00_ ;\-#,##0.00\ ">
                  <c:v>27.8064</c:v>
                </c:pt>
                <c:pt idx="30" formatCode="#,##0.00_ ;\-#,##0.00\ ">
                  <c:v>27.81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F7B-4987-B9A1-66F2037B403B}"/>
            </c:ext>
          </c:extLst>
        </c:ser>
        <c:ser>
          <c:idx val="6"/>
          <c:order val="4"/>
          <c:tx>
            <c:strRef>
              <c:f>Sheet1!$G$1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49.98</c:v>
                </c:pt>
                <c:pt idx="1">
                  <c:v>49.98</c:v>
                </c:pt>
                <c:pt idx="2">
                  <c:v>49.98</c:v>
                </c:pt>
                <c:pt idx="3">
                  <c:v>49.98</c:v>
                </c:pt>
                <c:pt idx="4">
                  <c:v>49.98</c:v>
                </c:pt>
                <c:pt idx="5">
                  <c:v>49.98</c:v>
                </c:pt>
                <c:pt idx="6">
                  <c:v>49.98</c:v>
                </c:pt>
                <c:pt idx="7">
                  <c:v>49.98</c:v>
                </c:pt>
                <c:pt idx="8">
                  <c:v>46.36</c:v>
                </c:pt>
                <c:pt idx="9">
                  <c:v>40.869999999999997</c:v>
                </c:pt>
                <c:pt idx="10">
                  <c:v>40.869999999999997</c:v>
                </c:pt>
                <c:pt idx="11">
                  <c:v>40.869999999999997</c:v>
                </c:pt>
                <c:pt idx="12">
                  <c:v>40.869999999999997</c:v>
                </c:pt>
                <c:pt idx="13">
                  <c:v>40.869999999999997</c:v>
                </c:pt>
                <c:pt idx="14">
                  <c:v>39.54</c:v>
                </c:pt>
                <c:pt idx="15">
                  <c:v>39.54</c:v>
                </c:pt>
                <c:pt idx="16">
                  <c:v>39.54</c:v>
                </c:pt>
                <c:pt idx="17">
                  <c:v>39.54</c:v>
                </c:pt>
                <c:pt idx="18">
                  <c:v>39.54</c:v>
                </c:pt>
                <c:pt idx="19">
                  <c:v>39.54</c:v>
                </c:pt>
                <c:pt idx="20">
                  <c:v>39.54</c:v>
                </c:pt>
                <c:pt idx="21">
                  <c:v>39.54</c:v>
                </c:pt>
                <c:pt idx="22">
                  <c:v>39.54</c:v>
                </c:pt>
                <c:pt idx="23">
                  <c:v>36.99</c:v>
                </c:pt>
                <c:pt idx="24">
                  <c:v>36.99</c:v>
                </c:pt>
                <c:pt idx="25">
                  <c:v>32.11</c:v>
                </c:pt>
                <c:pt idx="26">
                  <c:v>29.97</c:v>
                </c:pt>
                <c:pt idx="27">
                  <c:v>29.97</c:v>
                </c:pt>
                <c:pt idx="28" formatCode="#,##0.00_ ;\-#,##0.00\ ">
                  <c:v>29.74</c:v>
                </c:pt>
                <c:pt idx="29" formatCode="#,##0.00_ ;\-#,##0.00\ ">
                  <c:v>29.74</c:v>
                </c:pt>
                <c:pt idx="30" formatCode="#,##0.00_ ;\-#,##0.00\ ">
                  <c:v>29.74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F7B-4987-B9A1-66F2037B403B}"/>
            </c:ext>
          </c:extLst>
        </c:ser>
        <c:ser>
          <c:idx val="7"/>
          <c:order val="5"/>
          <c:tx>
            <c:strRef>
              <c:f>Sheet1!$H$1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34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33</c:v>
                </c:pt>
                <c:pt idx="6">
                  <c:v>33</c:v>
                </c:pt>
                <c:pt idx="7">
                  <c:v>31</c:v>
                </c:pt>
                <c:pt idx="8">
                  <c:v>31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28</c:v>
                </c:pt>
                <c:pt idx="19">
                  <c:v>28</c:v>
                </c:pt>
                <c:pt idx="20">
                  <c:v>28</c:v>
                </c:pt>
                <c:pt idx="21">
                  <c:v>26</c:v>
                </c:pt>
                <c:pt idx="22">
                  <c:v>24</c:v>
                </c:pt>
                <c:pt idx="23">
                  <c:v>23</c:v>
                </c:pt>
                <c:pt idx="24">
                  <c:v>21</c:v>
                </c:pt>
                <c:pt idx="25">
                  <c:v>20</c:v>
                </c:pt>
                <c:pt idx="26">
                  <c:v>20</c:v>
                </c:pt>
                <c:pt idx="27">
                  <c:v>19</c:v>
                </c:pt>
                <c:pt idx="28" formatCode="#,##0.00_ ;\-#,##0.00\ ">
                  <c:v>19</c:v>
                </c:pt>
                <c:pt idx="29" formatCode="#,##0.00_ ;\-#,##0.00\ ">
                  <c:v>19</c:v>
                </c:pt>
                <c:pt idx="30" formatCode="#,##0.00_ ;\-#,##0.00\ ">
                  <c:v>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F7B-4987-B9A1-66F2037B403B}"/>
            </c:ext>
          </c:extLst>
        </c:ser>
        <c:ser>
          <c:idx val="3"/>
          <c:order val="6"/>
          <c:tx>
            <c:strRef>
              <c:f>Sheet1!$I$1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Sheet1!$I$2:$I$32</c:f>
              <c:numCache>
                <c:formatCode>General</c:formatCode>
                <c:ptCount val="31"/>
                <c:pt idx="0">
                  <c:v>38.652999999999999</c:v>
                </c:pt>
                <c:pt idx="1">
                  <c:v>38.850999999999999</c:v>
                </c:pt>
                <c:pt idx="2">
                  <c:v>38.864199999999997</c:v>
                </c:pt>
                <c:pt idx="3">
                  <c:v>39.7515</c:v>
                </c:pt>
                <c:pt idx="4">
                  <c:v>39.686500000000002</c:v>
                </c:pt>
                <c:pt idx="5">
                  <c:v>39.608500000000006</c:v>
                </c:pt>
                <c:pt idx="6">
                  <c:v>39.530499999999996</c:v>
                </c:pt>
                <c:pt idx="7">
                  <c:v>39.452500000000001</c:v>
                </c:pt>
                <c:pt idx="8">
                  <c:v>39.439499999999995</c:v>
                </c:pt>
                <c:pt idx="9">
                  <c:v>39.393999999999998</c:v>
                </c:pt>
                <c:pt idx="10">
                  <c:v>39.340000000000003</c:v>
                </c:pt>
                <c:pt idx="11">
                  <c:v>39.270499999999998</c:v>
                </c:pt>
                <c:pt idx="12">
                  <c:v>39.296500000000002</c:v>
                </c:pt>
                <c:pt idx="13">
                  <c:v>39.322499999999998</c:v>
                </c:pt>
                <c:pt idx="14">
                  <c:v>39.316000000000003</c:v>
                </c:pt>
                <c:pt idx="15">
                  <c:v>39.29</c:v>
                </c:pt>
                <c:pt idx="16">
                  <c:v>39.302999999999997</c:v>
                </c:pt>
                <c:pt idx="17">
                  <c:v>39.270499999999998</c:v>
                </c:pt>
                <c:pt idx="18">
                  <c:v>39.250999999999998</c:v>
                </c:pt>
                <c:pt idx="19">
                  <c:v>39.159999999999997</c:v>
                </c:pt>
                <c:pt idx="20">
                  <c:v>39.205500000000001</c:v>
                </c:pt>
                <c:pt idx="21">
                  <c:v>39.192500000000003</c:v>
                </c:pt>
                <c:pt idx="22">
                  <c:v>39.134</c:v>
                </c:pt>
                <c:pt idx="23">
                  <c:v>39.049500000000002</c:v>
                </c:pt>
                <c:pt idx="24">
                  <c:v>39.075499999999998</c:v>
                </c:pt>
                <c:pt idx="25">
                  <c:v>38.997500000000002</c:v>
                </c:pt>
                <c:pt idx="26">
                  <c:v>38.923934000000003</c:v>
                </c:pt>
                <c:pt idx="27">
                  <c:v>38.906474000000003</c:v>
                </c:pt>
                <c:pt idx="28" formatCode="#,##0.00_ ;\-#,##0.00\ ">
                  <c:v>25.83858</c:v>
                </c:pt>
                <c:pt idx="29" formatCode="#,##0.00_ ;\-#,##0.00\ ">
                  <c:v>25.886140999999999</c:v>
                </c:pt>
                <c:pt idx="30" formatCode="#,##0.00_ ;\-#,##0.00\ ">
                  <c:v>25.766570999999999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F7B-4987-B9A1-66F2037B4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731648"/>
        <c:axId val="284737136"/>
      </c:lineChart>
      <c:catAx>
        <c:axId val="2847316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473713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84737136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4.1994036396317103E-2"/>
              <c:y val="0.45967287883088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4731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aseline="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'2021'!$A$3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'2021'!$Y$2:$BC$2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'2021'!$Y$3:$BC$3</c:f>
              <c:numCache>
                <c:formatCode>0.00</c:formatCode>
                <c:ptCount val="31"/>
                <c:pt idx="0" formatCode="General">
                  <c:v>0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6</c:v>
                </c:pt>
                <c:pt idx="17">
                  <c:v>6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63-4DAE-8971-5C3DC55FFE06}"/>
            </c:ext>
          </c:extLst>
        </c:ser>
        <c:ser>
          <c:idx val="1"/>
          <c:order val="1"/>
          <c:tx>
            <c:strRef>
              <c:f>'2021'!$A$4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'2021'!$Y$2:$BC$2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'2021'!$Y$4:$BC$4</c:f>
              <c:numCache>
                <c:formatCode>0.00</c:formatCode>
                <c:ptCount val="31"/>
                <c:pt idx="0">
                  <c:v>18.600000000000001</c:v>
                </c:pt>
                <c:pt idx="1">
                  <c:v>18.600000000000001</c:v>
                </c:pt>
                <c:pt idx="2">
                  <c:v>18.600000000000001</c:v>
                </c:pt>
                <c:pt idx="3">
                  <c:v>18.600000000000001</c:v>
                </c:pt>
                <c:pt idx="4">
                  <c:v>18.600000000000001</c:v>
                </c:pt>
                <c:pt idx="5">
                  <c:v>20.6</c:v>
                </c:pt>
                <c:pt idx="6">
                  <c:v>20.6</c:v>
                </c:pt>
                <c:pt idx="7">
                  <c:v>20.6</c:v>
                </c:pt>
                <c:pt idx="8">
                  <c:v>20.6</c:v>
                </c:pt>
                <c:pt idx="9">
                  <c:v>20.6</c:v>
                </c:pt>
                <c:pt idx="10">
                  <c:v>19.600000000000001</c:v>
                </c:pt>
                <c:pt idx="11">
                  <c:v>19.600000000000001</c:v>
                </c:pt>
                <c:pt idx="12">
                  <c:v>19.600000000000001</c:v>
                </c:pt>
                <c:pt idx="13">
                  <c:v>19.600000000000001</c:v>
                </c:pt>
                <c:pt idx="14">
                  <c:v>19.600000000000001</c:v>
                </c:pt>
                <c:pt idx="15">
                  <c:v>19.600000000000001</c:v>
                </c:pt>
                <c:pt idx="16">
                  <c:v>19.600000000000001</c:v>
                </c:pt>
                <c:pt idx="17">
                  <c:v>19.600000000000001</c:v>
                </c:pt>
                <c:pt idx="18">
                  <c:v>19.600000000000001</c:v>
                </c:pt>
                <c:pt idx="19">
                  <c:v>19.600000000000001</c:v>
                </c:pt>
                <c:pt idx="20">
                  <c:v>19.600000000000001</c:v>
                </c:pt>
                <c:pt idx="21">
                  <c:v>19.600000000000001</c:v>
                </c:pt>
                <c:pt idx="22">
                  <c:v>19.600000000000001</c:v>
                </c:pt>
                <c:pt idx="23">
                  <c:v>19.600000000000001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563-4DAE-8971-5C3DC55FFE06}"/>
            </c:ext>
          </c:extLst>
        </c:ser>
        <c:ser>
          <c:idx val="2"/>
          <c:order val="2"/>
          <c:tx>
            <c:strRef>
              <c:f>'2021'!$A$5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'2021'!$Y$2:$BC$2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'2021'!$Y$5:$BC$5</c:f>
              <c:numCache>
                <c:formatCode>0.00</c:formatCode>
                <c:ptCount val="31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 formatCode="0.0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19</c:v>
                </c:pt>
                <c:pt idx="18">
                  <c:v>19</c:v>
                </c:pt>
                <c:pt idx="19">
                  <c:v>19</c:v>
                </c:pt>
                <c:pt idx="20">
                  <c:v>19</c:v>
                </c:pt>
                <c:pt idx="21">
                  <c:v>19</c:v>
                </c:pt>
                <c:pt idx="22">
                  <c:v>19</c:v>
                </c:pt>
                <c:pt idx="23">
                  <c:v>19</c:v>
                </c:pt>
                <c:pt idx="24">
                  <c:v>19</c:v>
                </c:pt>
                <c:pt idx="25">
                  <c:v>19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563-4DAE-8971-5C3DC55FFE06}"/>
            </c:ext>
          </c:extLst>
        </c:ser>
        <c:ser>
          <c:idx val="3"/>
          <c:order val="3"/>
          <c:tx>
            <c:strRef>
              <c:f>'2021'!$A$6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'2021'!$Y$2:$BC$2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'2021'!$Y$6:$BC$6</c:f>
              <c:numCache>
                <c:formatCode>0.00</c:formatCode>
                <c:ptCount val="31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19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21</c:v>
                </c:pt>
                <c:pt idx="22">
                  <c:v>21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563-4DAE-8971-5C3DC55FFE06}"/>
            </c:ext>
          </c:extLst>
        </c:ser>
        <c:ser>
          <c:idx val="4"/>
          <c:order val="4"/>
          <c:tx>
            <c:strRef>
              <c:f>'2021'!$A$7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'2021'!$Y$2:$BC$2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'2021'!$Y$7:$BC$7</c:f>
              <c:numCache>
                <c:formatCode>0.00</c:formatCode>
                <c:ptCount val="3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10</c:v>
                </c:pt>
                <c:pt idx="30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563-4DAE-8971-5C3DC55FFE06}"/>
            </c:ext>
          </c:extLst>
        </c:ser>
        <c:ser>
          <c:idx val="5"/>
          <c:order val="5"/>
          <c:tx>
            <c:strRef>
              <c:f>'2021'!$A$8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'2021'!$Y$2:$BC$2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'2021'!$Y$8:$BC$8</c:f>
              <c:numCache>
                <c:formatCode>0.00</c:formatCode>
                <c:ptCount val="31"/>
                <c:pt idx="0">
                  <c:v>15</c:v>
                </c:pt>
                <c:pt idx="1">
                  <c:v>17.5</c:v>
                </c:pt>
                <c:pt idx="2">
                  <c:v>17.5</c:v>
                </c:pt>
                <c:pt idx="3">
                  <c:v>17.5</c:v>
                </c:pt>
                <c:pt idx="4">
                  <c:v>17.5</c:v>
                </c:pt>
                <c:pt idx="5">
                  <c:v>17.5</c:v>
                </c:pt>
                <c:pt idx="6">
                  <c:v>17.5</c:v>
                </c:pt>
                <c:pt idx="7">
                  <c:v>17.5</c:v>
                </c:pt>
                <c:pt idx="8">
                  <c:v>17.5</c:v>
                </c:pt>
                <c:pt idx="9">
                  <c:v>17.5</c:v>
                </c:pt>
                <c:pt idx="10">
                  <c:v>17.5</c:v>
                </c:pt>
                <c:pt idx="11">
                  <c:v>17.5</c:v>
                </c:pt>
                <c:pt idx="12">
                  <c:v>17.5</c:v>
                </c:pt>
                <c:pt idx="13">
                  <c:v>17.5</c:v>
                </c:pt>
                <c:pt idx="14">
                  <c:v>17.5</c:v>
                </c:pt>
                <c:pt idx="15">
                  <c:v>17.5</c:v>
                </c:pt>
                <c:pt idx="16">
                  <c:v>17.5</c:v>
                </c:pt>
                <c:pt idx="17">
                  <c:v>17.5</c:v>
                </c:pt>
                <c:pt idx="18">
                  <c:v>15</c:v>
                </c:pt>
                <c:pt idx="19">
                  <c:v>15</c:v>
                </c:pt>
                <c:pt idx="20">
                  <c:v>17.5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563-4DAE-8971-5C3DC55FF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731256"/>
        <c:axId val="284737528"/>
      </c:lineChart>
      <c:catAx>
        <c:axId val="28473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37528"/>
        <c:crosses val="autoZero"/>
        <c:auto val="1"/>
        <c:lblAlgn val="ctr"/>
        <c:lblOffset val="100"/>
        <c:tickLblSkip val="5"/>
        <c:noMultiLvlLbl val="0"/>
      </c:catAx>
      <c:valAx>
        <c:axId val="284737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3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0.54668</cdr:x>
      <cdr:y>0.04352</cdr:y>
    </cdr:from>
    <cdr:to>
      <cdr:x>0.65225</cdr:x>
      <cdr:y>0.18907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34870" y="2733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0.3363</cdr:x>
      <cdr:y>0.07386</cdr:y>
    </cdr:from>
    <cdr:to>
      <cdr:x>0.47129</cdr:x>
      <cdr:y>0.11268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11231" y="463973"/>
          <a:ext cx="1168564" cy="243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US" sz="1800" i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Germany</a:t>
          </a:r>
        </a:p>
      </cdr:txBody>
    </cdr:sp>
  </cdr:relSizeAnchor>
  <cdr:relSizeAnchor xmlns:cdr="http://schemas.openxmlformats.org/drawingml/2006/chartDrawing">
    <cdr:from>
      <cdr:x>0.7019</cdr:x>
      <cdr:y>0.41414</cdr:y>
    </cdr:from>
    <cdr:to>
      <cdr:x>0.80313</cdr:x>
      <cdr:y>0.44469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76100" y="2601668"/>
          <a:ext cx="876315" cy="191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i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Italy</a:t>
          </a:r>
        </a:p>
      </cdr:txBody>
    </cdr:sp>
  </cdr:relSizeAnchor>
  <cdr:relSizeAnchor xmlns:cdr="http://schemas.openxmlformats.org/drawingml/2006/chartDrawing">
    <cdr:from>
      <cdr:x>0.2519</cdr:x>
      <cdr:y>0.19966</cdr:y>
    </cdr:from>
    <cdr:to>
      <cdr:x>0.36522</cdr:x>
      <cdr:y>0.23412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80621" y="1254282"/>
          <a:ext cx="980974" cy="216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i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Japan</a:t>
          </a:r>
        </a:p>
      </cdr:txBody>
    </cdr:sp>
  </cdr:relSizeAnchor>
  <cdr:relSizeAnchor xmlns:cdr="http://schemas.openxmlformats.org/drawingml/2006/chartDrawing">
    <cdr:from>
      <cdr:x>0.18277</cdr:x>
      <cdr:y>0.26021</cdr:y>
    </cdr:from>
    <cdr:to>
      <cdr:x>0.333</cdr:x>
      <cdr:y>0.29653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582168" y="1634654"/>
          <a:ext cx="1300504" cy="228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i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Canada</a:t>
          </a:r>
        </a:p>
      </cdr:txBody>
    </cdr:sp>
  </cdr:relSizeAnchor>
  <cdr:relSizeAnchor xmlns:cdr="http://schemas.openxmlformats.org/drawingml/2006/chartDrawing">
    <cdr:from>
      <cdr:x>0.61256</cdr:x>
      <cdr:y>0.37446</cdr:y>
    </cdr:from>
    <cdr:to>
      <cdr:x>0.74755</cdr:x>
      <cdr:y>0.40501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302747" y="2352404"/>
          <a:ext cx="1168565" cy="191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i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France</a:t>
          </a:r>
        </a:p>
      </cdr:txBody>
    </cdr:sp>
  </cdr:relSizeAnchor>
  <cdr:relSizeAnchor xmlns:cdr="http://schemas.openxmlformats.org/drawingml/2006/chartDrawing">
    <cdr:from>
      <cdr:x>0.4127</cdr:x>
      <cdr:y>0.42651</cdr:y>
    </cdr:from>
    <cdr:to>
      <cdr:x>0.61887</cdr:x>
      <cdr:y>0.46655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962400" y="2254212"/>
          <a:ext cx="1979480" cy="211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i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United Kingdom</a:t>
          </a:r>
        </a:p>
      </cdr:txBody>
    </cdr:sp>
  </cdr:relSizeAnchor>
  <cdr:relSizeAnchor xmlns:cdr="http://schemas.openxmlformats.org/drawingml/2006/chartDrawing">
    <cdr:from>
      <cdr:x>0.75397</cdr:x>
      <cdr:y>0.30796</cdr:y>
    </cdr:from>
    <cdr:to>
      <cdr:x>0.92169</cdr:x>
      <cdr:y>0.33852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239000" y="1627632"/>
          <a:ext cx="1610313" cy="161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i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United States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0.28895</cdr:x>
      <cdr:y>0.13246</cdr:y>
    </cdr:from>
    <cdr:to>
      <cdr:x>0.37841</cdr:x>
      <cdr:y>0.1875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5EE00F2-9AE8-4EE0-A5FC-130CAC8265E3}"/>
            </a:ext>
          </a:extLst>
        </cdr:cNvPr>
        <cdr:cNvSpPr txBox="1"/>
      </cdr:nvSpPr>
      <cdr:spPr>
        <a:xfrm xmlns:a="http://schemas.openxmlformats.org/drawingml/2006/main">
          <a:off x="3294184" y="832338"/>
          <a:ext cx="1019908" cy="345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/>
            <a:t>France</a:t>
          </a:r>
        </a:p>
      </cdr:txBody>
    </cdr:sp>
  </cdr:relSizeAnchor>
  <cdr:relSizeAnchor xmlns:cdr="http://schemas.openxmlformats.org/drawingml/2006/chartDrawing">
    <cdr:from>
      <cdr:x>0.11602</cdr:x>
      <cdr:y>0.42413</cdr:y>
    </cdr:from>
    <cdr:to>
      <cdr:x>0.23136</cdr:x>
      <cdr:y>0.47917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B94956B-DCCB-44BB-B499-5ACBC083C980}"/>
            </a:ext>
          </a:extLst>
        </cdr:cNvPr>
        <cdr:cNvSpPr txBox="1"/>
      </cdr:nvSpPr>
      <cdr:spPr>
        <a:xfrm xmlns:a="http://schemas.openxmlformats.org/drawingml/2006/main">
          <a:off x="1322755" y="2665047"/>
          <a:ext cx="1314938" cy="345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/>
            <a:t>Germany</a:t>
          </a:r>
        </a:p>
      </cdr:txBody>
    </cdr:sp>
  </cdr:relSizeAnchor>
  <cdr:relSizeAnchor xmlns:cdr="http://schemas.openxmlformats.org/drawingml/2006/chartDrawing">
    <cdr:from>
      <cdr:x>0.46032</cdr:x>
      <cdr:y>0.59112</cdr:y>
    </cdr:from>
    <cdr:to>
      <cdr:x>0.57566</cdr:x>
      <cdr:y>0.64616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5E5A3A7A-E23E-463D-AD88-A554226E0349}"/>
            </a:ext>
          </a:extLst>
        </cdr:cNvPr>
        <cdr:cNvSpPr txBox="1"/>
      </cdr:nvSpPr>
      <cdr:spPr>
        <a:xfrm xmlns:a="http://schemas.openxmlformats.org/drawingml/2006/main">
          <a:off x="4419600" y="3124200"/>
          <a:ext cx="1107402" cy="290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Canada</a:t>
          </a:r>
        </a:p>
      </cdr:txBody>
    </cdr:sp>
  </cdr:relSizeAnchor>
  <cdr:relSizeAnchor xmlns:cdr="http://schemas.openxmlformats.org/drawingml/2006/chartDrawing">
    <cdr:from>
      <cdr:x>0.33175</cdr:x>
      <cdr:y>0.72088</cdr:y>
    </cdr:from>
    <cdr:to>
      <cdr:x>0.44709</cdr:x>
      <cdr:y>0.77592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3EAFE76-3DE8-4205-A864-37F78E57125C}"/>
            </a:ext>
          </a:extLst>
        </cdr:cNvPr>
        <cdr:cNvSpPr txBox="1"/>
      </cdr:nvSpPr>
      <cdr:spPr>
        <a:xfrm xmlns:a="http://schemas.openxmlformats.org/drawingml/2006/main">
          <a:off x="3185198" y="3810000"/>
          <a:ext cx="1107402" cy="290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Japan</a:t>
          </a:r>
        </a:p>
      </cdr:txBody>
    </cdr:sp>
  </cdr:relSizeAnchor>
  <cdr:relSizeAnchor xmlns:cdr="http://schemas.openxmlformats.org/drawingml/2006/chartDrawing">
    <cdr:from>
      <cdr:x>0.65638</cdr:x>
      <cdr:y>0.32618</cdr:y>
    </cdr:from>
    <cdr:to>
      <cdr:x>0.81954</cdr:x>
      <cdr:y>0.38122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B271AE08-C4F3-479B-A214-A9C8ACDEBB71}"/>
            </a:ext>
          </a:extLst>
        </cdr:cNvPr>
        <cdr:cNvSpPr txBox="1"/>
      </cdr:nvSpPr>
      <cdr:spPr>
        <a:xfrm xmlns:a="http://schemas.openxmlformats.org/drawingml/2006/main">
          <a:off x="7483230" y="2049584"/>
          <a:ext cx="1860063" cy="345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/>
            <a:t>United Kingdom</a:t>
          </a:r>
        </a:p>
      </cdr:txBody>
    </cdr:sp>
  </cdr:relSizeAnchor>
  <cdr:relSizeAnchor xmlns:cdr="http://schemas.openxmlformats.org/drawingml/2006/chartDrawing">
    <cdr:from>
      <cdr:x>0.80034</cdr:x>
      <cdr:y>0.08178</cdr:y>
    </cdr:from>
    <cdr:to>
      <cdr:x>0.91568</cdr:x>
      <cdr:y>0.13682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E6DD6C9-FF5F-4ECE-8271-B3246DCDFDB6}"/>
            </a:ext>
          </a:extLst>
        </cdr:cNvPr>
        <cdr:cNvSpPr txBox="1"/>
      </cdr:nvSpPr>
      <cdr:spPr>
        <a:xfrm xmlns:a="http://schemas.openxmlformats.org/drawingml/2006/main">
          <a:off x="9124461" y="513861"/>
          <a:ext cx="1314938" cy="345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/>
            <a:t>Italy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57753" cy="35397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223" y="1"/>
            <a:ext cx="4057753" cy="35397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9DBB802B-0F7C-47CA-8FDD-BDBC81208F8C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902"/>
            <a:ext cx="4057753" cy="35397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223" y="6721902"/>
            <a:ext cx="4057753" cy="35397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5ED98F3D-559A-4AE4-8BD7-FD246D2201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3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57333" cy="3538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7" y="0"/>
            <a:ext cx="4057333" cy="3538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r">
              <a:defRPr sz="1200"/>
            </a:lvl1pPr>
          </a:lstStyle>
          <a:p>
            <a:fld id="{BE4C4146-3D72-46E2-BCFF-605EA5EDF6EE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30225"/>
            <a:ext cx="47180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1" tIns="46960" rIns="93921" bIns="469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vert="horz" lIns="93921" tIns="46960" rIns="93921" bIns="469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21993"/>
            <a:ext cx="4057333" cy="3538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7" y="6721993"/>
            <a:ext cx="4057333" cy="3538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r">
              <a:defRPr sz="1200"/>
            </a:lvl1pPr>
          </a:lstStyle>
          <a:p>
            <a:fld id="{6F3A18CC-8CD5-44A1-85C9-5AFCC57A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5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39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5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30225"/>
            <a:ext cx="4718050" cy="2654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9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57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30225"/>
            <a:ext cx="4718050" cy="2654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48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26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30225"/>
            <a:ext cx="4718050" cy="2654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62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2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30225"/>
            <a:ext cx="4718050" cy="2654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71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30225"/>
            <a:ext cx="4718050" cy="2654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33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30225"/>
            <a:ext cx="4718050" cy="2654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1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69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30225"/>
            <a:ext cx="4718050" cy="2654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38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30225"/>
            <a:ext cx="4718050" cy="2654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78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4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0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11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77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17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64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47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85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23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5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6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30225"/>
            <a:ext cx="4718050" cy="2654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04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30225"/>
            <a:ext cx="4718050" cy="2654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5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30225"/>
            <a:ext cx="4718050" cy="2654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6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lan\Desktop\stationery\Burchlogo blu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1810" y="1"/>
            <a:ext cx="2070201" cy="13606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347200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lan\Desktop\stationery\Burchlogo blu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1810" y="1"/>
            <a:ext cx="2070201" cy="13606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Alan\Desktop\stationery\Burchlogo blu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1810" y="1"/>
            <a:ext cx="2070201" cy="13606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Alan\Desktop\stationery\Burchlogo blu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1810" y="1"/>
            <a:ext cx="2070201" cy="13606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A1E4F-7611-4AE6-A23D-ABEC3512DB95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349145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16517652100022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048733320302043?via%3Dihu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oecd.org/Index.aspx?QueryId=7816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xfordtax.sbs.ox.ac.uk/files/tpiage-full-text-9780192535573pdf" TargetMode="Externa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aweb.org/articles?id=10.1257/pol.2017010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pol.eu/publications/policy_brief_3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oecd.org/Index.aspx?QueryId=781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.nyu.edu/sites/default/files/Who%E2%80%99s%20Left%20to%20Tax?%20US%20Taxation%20of%20Corporations%20and%20Their%20Shareholders-%20Rosenthal%20and%20Burk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louisfed.org/publications/regional-economist/first_quarter_2017/a-look-at-corporate-inversions-inside-and-ou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42"/>
            <a:ext cx="9296400" cy="1470025"/>
          </a:xfrm>
        </p:spPr>
        <p:txBody>
          <a:bodyPr>
            <a:normAutofit/>
          </a:bodyPr>
          <a:lstStyle/>
          <a:p>
            <a:r>
              <a:rPr lang="en-US" dirty="0"/>
              <a:t>The Taxation of Business Income in the Global Economy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286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Alan J. Auerbach</a:t>
            </a:r>
          </a:p>
          <a:p>
            <a:r>
              <a:rPr lang="en-US" sz="3600" dirty="0">
                <a:solidFill>
                  <a:schemeClr val="tx1"/>
                </a:solidFill>
              </a:rPr>
              <a:t>Martin Feldstein Lecture</a:t>
            </a:r>
          </a:p>
          <a:p>
            <a:r>
              <a:rPr lang="en-US" sz="3600" dirty="0">
                <a:solidFill>
                  <a:schemeClr val="tx1"/>
                </a:solidFill>
              </a:rPr>
              <a:t>July 28,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8E11C50-A823-4B05-ABAD-5C870E7E529E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Tax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84" y="1600205"/>
            <a:ext cx="10415016" cy="4724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Increased pressure on tax systems based on where companies </a:t>
            </a:r>
            <a:r>
              <a:rPr lang="en-US" b="1" u="sng" dirty="0"/>
              <a:t>report profits</a:t>
            </a:r>
            <a:r>
              <a:rPr lang="en-US" b="1" dirty="0"/>
              <a:t> </a:t>
            </a:r>
            <a:r>
              <a:rPr lang="en-US" dirty="0"/>
              <a:t>(as distinct from where they produce)</a:t>
            </a:r>
            <a:endParaRPr lang="en-US" u="sng" dirty="0"/>
          </a:p>
          <a:p>
            <a:r>
              <a:rPr lang="en-US" b="0" dirty="0"/>
              <a:t>Profit-shifting </a:t>
            </a:r>
            <a:r>
              <a:rPr lang="en-US" dirty="0"/>
              <a:t>easier when </a:t>
            </a:r>
            <a:r>
              <a:rPr lang="en-US" b="0" dirty="0"/>
              <a:t>companies already have foreign operations and are developing, locating, and valuing IP</a:t>
            </a:r>
          </a:p>
          <a:p>
            <a:pPr lvl="1"/>
            <a:r>
              <a:rPr lang="en-US" dirty="0"/>
              <a:t>How much profit shifting now exists may have been significantly </a:t>
            </a:r>
            <a:r>
              <a:rPr lang="en-US" dirty="0">
                <a:hlinkClick r:id="rId3"/>
              </a:rPr>
              <a:t>overstated</a:t>
            </a:r>
            <a:r>
              <a:rPr lang="en-US" dirty="0"/>
              <a:t> by some studies, but still an important issue</a:t>
            </a: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5C964A-6C69-41C3-87B9-7339D2BFA975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2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43CCB39-D0E9-4DD5-8017-26F094C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Reform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D79F0CB-8D16-45C6-8803-7F0FAA7AE0B6}"/>
              </a:ext>
            </a:extLst>
          </p:cNvPr>
          <p:cNvSpPr txBox="1">
            <a:spLocks/>
          </p:cNvSpPr>
          <p:nvPr/>
        </p:nvSpPr>
        <p:spPr>
          <a:xfrm>
            <a:off x="914400" y="1600205"/>
            <a:ext cx="104150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Traditional approach to taxing multinationals based on location of production and corporate residence appears to be unstable.  What are the options for reform?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DC683A-7C82-4D8A-B932-CD8935CCD86B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8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43CCB39-D0E9-4DD5-8017-26F094C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Anti-Avoidance Rules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D79F0CB-8D16-45C6-8803-7F0FAA7AE0B6}"/>
              </a:ext>
            </a:extLst>
          </p:cNvPr>
          <p:cNvSpPr txBox="1">
            <a:spLocks/>
          </p:cNvSpPr>
          <p:nvPr/>
        </p:nvSpPr>
        <p:spPr>
          <a:xfrm>
            <a:off x="914400" y="1600205"/>
            <a:ext cx="104150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Tighten tax rules to limit profit shifting</a:t>
            </a:r>
          </a:p>
          <a:p>
            <a:pPr lvl="1"/>
            <a:r>
              <a:rPr lang="en-US" dirty="0"/>
              <a:t>Works to reduce tax avoidance</a:t>
            </a:r>
          </a:p>
          <a:p>
            <a:pPr lvl="1"/>
            <a:r>
              <a:rPr lang="en-US" dirty="0"/>
              <a:t>But has adverse effects on other margins (e.g., </a:t>
            </a:r>
            <a:r>
              <a:rPr lang="en-US" dirty="0">
                <a:hlinkClick r:id="rId3"/>
              </a:rPr>
              <a:t>investment</a:t>
            </a:r>
            <a:r>
              <a:rPr lang="en-US" dirty="0"/>
              <a:t>)</a:t>
            </a:r>
          </a:p>
          <a:p>
            <a:r>
              <a:rPr lang="en-US" dirty="0"/>
              <a:t>Tighten tax rules to limit inversions</a:t>
            </a:r>
          </a:p>
          <a:p>
            <a:pPr lvl="1"/>
            <a:r>
              <a:rPr lang="en-US" dirty="0"/>
              <a:t>Increasingly complex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DC683A-7C82-4D8A-B932-CD8935CCD86B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2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43CCB39-D0E9-4DD5-8017-26F094C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Patent Boxes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D79F0CB-8D16-45C6-8803-7F0FAA7AE0B6}"/>
              </a:ext>
            </a:extLst>
          </p:cNvPr>
          <p:cNvSpPr txBox="1">
            <a:spLocks/>
          </p:cNvSpPr>
          <p:nvPr/>
        </p:nvSpPr>
        <p:spPr>
          <a:xfrm>
            <a:off x="914400" y="1600205"/>
            <a:ext cx="104150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/>
            <a:r>
              <a:rPr lang="en-US" dirty="0"/>
              <a:t>Try to limit tax competition to more mobile income, e.g., through the enactment of </a:t>
            </a:r>
            <a:r>
              <a:rPr lang="en-US" u="sng" dirty="0"/>
              <a:t>patent boxes</a:t>
            </a:r>
          </a:p>
          <a:p>
            <a:pPr marL="971550" lvl="1" indent="-514350"/>
            <a:r>
              <a:rPr lang="en-US" dirty="0"/>
              <a:t>A lower tax rate on intellectual property income</a:t>
            </a:r>
          </a:p>
          <a:p>
            <a:pPr marL="971550" lvl="1" indent="-514350"/>
            <a:r>
              <a:rPr lang="en-US" dirty="0"/>
              <a:t>Also justified as encouraging activities with positive spillovers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DC683A-7C82-4D8A-B932-CD8935CCD86B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97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DC4FF6-CD53-48F6-8484-DB2446E15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33" y="228600"/>
            <a:ext cx="6221723" cy="6400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B2F7F0-951C-4C66-A53C-13B30C681B20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0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43CCB39-D0E9-4DD5-8017-26F094C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Patent Boxes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D79F0CB-8D16-45C6-8803-7F0FAA7AE0B6}"/>
              </a:ext>
            </a:extLst>
          </p:cNvPr>
          <p:cNvSpPr txBox="1">
            <a:spLocks/>
          </p:cNvSpPr>
          <p:nvPr/>
        </p:nvSpPr>
        <p:spPr>
          <a:xfrm>
            <a:off x="914400" y="1600205"/>
            <a:ext cx="10415016" cy="487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/>
            <a:r>
              <a:rPr lang="en-US" dirty="0"/>
              <a:t>Try to limit tax competition to more mobile income, e.g., through the enactment of </a:t>
            </a:r>
            <a:r>
              <a:rPr lang="en-US" u="sng" dirty="0"/>
              <a:t>patent boxes</a:t>
            </a:r>
          </a:p>
          <a:p>
            <a:pPr marL="97155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lower tax rate on intellectual property income</a:t>
            </a:r>
          </a:p>
          <a:p>
            <a:pPr marL="97155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Also justified as encouraging activities with positive spillovers</a:t>
            </a:r>
          </a:p>
          <a:p>
            <a:pPr marL="971550" lvl="1" indent="-514350"/>
            <a:r>
              <a:rPr lang="en-US" dirty="0"/>
              <a:t>But still promotes profit-shifting and may have </a:t>
            </a:r>
            <a:r>
              <a:rPr lang="en-US" dirty="0">
                <a:hlinkClick r:id="rId3"/>
              </a:rPr>
              <a:t>little impact </a:t>
            </a:r>
            <a:r>
              <a:rPr lang="en-US" dirty="0"/>
              <a:t>on the location of innovative activity</a:t>
            </a:r>
          </a:p>
          <a:p>
            <a:pPr marL="971550" lvl="1" indent="-514350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DC683A-7C82-4D8A-B932-CD8935CCD86B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5"/>
            <a:ext cx="10415016" cy="4724395"/>
          </a:xfrm>
        </p:spPr>
        <p:txBody>
          <a:bodyPr>
            <a:normAutofit/>
          </a:bodyPr>
          <a:lstStyle/>
          <a:p>
            <a:r>
              <a:rPr lang="en-US" dirty="0"/>
              <a:t>Target big, primarily US companies (e.g., Google, Facebook) with a new, separate tax on gross receipts, based on where their users are, even if the companies have little or no activity there (“nexus”), as defined by income tax rules</a:t>
            </a:r>
          </a:p>
          <a:p>
            <a:r>
              <a:rPr lang="en-US" dirty="0"/>
              <a:t>Several individual countries, starting in Europe, have adopted digital service taxes (DSTs)</a:t>
            </a:r>
            <a:endParaRPr lang="en-US" b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1566A1E-52A5-487F-9CA7-6F6920B9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Digital Services Taxation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86BD18-BB75-4F04-9118-9CCE3386E415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25DB49-8DD4-4086-9507-1B02A4B08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69" y="228600"/>
            <a:ext cx="6635872" cy="6400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BCD54A-7603-4CFD-82DF-B8086AAB2287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9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43CCB39-D0E9-4DD5-8017-26F094C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Destination-Based Taxation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D79F0CB-8D16-45C6-8803-7F0FAA7AE0B6}"/>
              </a:ext>
            </a:extLst>
          </p:cNvPr>
          <p:cNvSpPr txBox="1">
            <a:spLocks/>
          </p:cNvSpPr>
          <p:nvPr/>
        </p:nvSpPr>
        <p:spPr>
          <a:xfrm>
            <a:off x="914400" y="1600205"/>
            <a:ext cx="104150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>
              <a:spcBef>
                <a:spcPts val="768"/>
              </a:spcBef>
            </a:pPr>
            <a:r>
              <a:rPr lang="en-US" dirty="0"/>
              <a:t>Focus tax base on </a:t>
            </a:r>
            <a:r>
              <a:rPr lang="en-US" u="sng" dirty="0"/>
              <a:t>destination</a:t>
            </a:r>
            <a:r>
              <a:rPr lang="en-US" dirty="0"/>
              <a:t>, i.e., location of consumers</a:t>
            </a:r>
          </a:p>
          <a:p>
            <a:r>
              <a:rPr lang="en-US" dirty="0"/>
              <a:t>Since this tax base is relatively immobile, less susceptible to competition over tax rates</a:t>
            </a:r>
          </a:p>
          <a:p>
            <a:pPr lvl="1"/>
            <a:r>
              <a:rPr lang="en-US" dirty="0"/>
              <a:t>E.g., the main existing tax based on location of consumption – </a:t>
            </a:r>
            <a:r>
              <a:rPr lang="en-US" b="1" dirty="0"/>
              <a:t>VAT</a:t>
            </a:r>
            <a:r>
              <a:rPr lang="en-US" dirty="0"/>
              <a:t> – shows little susceptibility to tax-rate competition, unlike the corporate income tax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DC683A-7C82-4D8A-B932-CD8935CCD86B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4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G-7 Value Added Tax Rates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2CDBD4-4ECC-4619-B941-D2C166AF921B}"/>
              </a:ext>
            </a:extLst>
          </p:cNvPr>
          <p:cNvSpPr txBox="1"/>
          <p:nvPr/>
        </p:nvSpPr>
        <p:spPr>
          <a:xfrm>
            <a:off x="304800" y="623720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OECD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822769-9965-4B4A-B986-2C3834D85901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EFC59D9E-D8E7-4DAD-8FC2-0EB0CD569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46206"/>
              </p:ext>
            </p:extLst>
          </p:nvPr>
        </p:nvGraphicFramePr>
        <p:xfrm>
          <a:off x="990600" y="990600"/>
          <a:ext cx="9601200" cy="528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388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A4C08-2E62-4AF3-AE05-9D98A785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Feldstein on International Taxation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3419D7-35AE-44AD-BB97-BEAE84C08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355099"/>
            <a:ext cx="10972800" cy="19330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399F11-C2DA-4C4B-A300-95AF06A5A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08" y="4599122"/>
            <a:ext cx="11127783" cy="658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F475F6-BC5A-4702-AFDD-3CE7E54FFF8A}"/>
              </a:ext>
            </a:extLst>
          </p:cNvPr>
          <p:cNvSpPr txBox="1"/>
          <p:nvPr/>
        </p:nvSpPr>
        <p:spPr>
          <a:xfrm>
            <a:off x="8458200" y="30480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33730A-C649-48C4-942A-DF6BB69E6D27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36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43CCB39-D0E9-4DD5-8017-26F094C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Destination-Based Taxation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D79F0CB-8D16-45C6-8803-7F0FAA7AE0B6}"/>
              </a:ext>
            </a:extLst>
          </p:cNvPr>
          <p:cNvSpPr txBox="1">
            <a:spLocks/>
          </p:cNvSpPr>
          <p:nvPr/>
        </p:nvSpPr>
        <p:spPr>
          <a:xfrm>
            <a:off x="914400" y="1600205"/>
            <a:ext cx="10415016" cy="4983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Focus tax base on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destination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i.e., location of consumers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Since this tax base is relatively immobile, less susceptible to competition over tax rates</a:t>
            </a:r>
          </a:p>
          <a:p>
            <a:pPr lvl="1"/>
            <a:r>
              <a:rPr lang="en-US" dirty="0"/>
              <a:t>Because of reduced focus on residence or location of production, unilateral adoption might induce adoption by other countries</a:t>
            </a:r>
          </a:p>
          <a:p>
            <a:pPr lvl="1"/>
            <a:r>
              <a:rPr lang="en-US" dirty="0"/>
              <a:t>A form of tax competition, but over tax </a:t>
            </a:r>
            <a:r>
              <a:rPr lang="en-US" u="sng" dirty="0"/>
              <a:t>systems</a:t>
            </a:r>
            <a:r>
              <a:rPr lang="en-US" dirty="0"/>
              <a:t>, not tax </a:t>
            </a:r>
            <a:r>
              <a:rPr lang="en-US" u="sng" dirty="0"/>
              <a:t>rates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Reflects an additional objective of tax design (efficiency, equity, administrability, etc.): </a:t>
            </a:r>
            <a:r>
              <a:rPr lang="en-US" u="sng" dirty="0"/>
              <a:t>incentive compatibility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DC683A-7C82-4D8A-B932-CD8935CCD86B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35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F7DAFE-0F07-4542-BDF9-D76CF3DC0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88" y="228600"/>
            <a:ext cx="4260812" cy="6400800"/>
          </a:xfrm>
          <a:prstGeom prst="rect">
            <a:avLst/>
          </a:prstGeom>
        </p:spPr>
      </p:pic>
      <p:pic>
        <p:nvPicPr>
          <p:cNvPr id="1026" name="Picture 2" descr="oxford international tax group">
            <a:extLst>
              <a:ext uri="{FF2B5EF4-FFF2-40B4-BE49-F238E27FC236}">
                <a16:creationId xmlns:a16="http://schemas.microsoft.com/office/drawing/2014/main" xmlns="" id="{CBBEA3B4-CC74-439E-8B9B-85C9FFB30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6400800" cy="42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F4739A-6B99-4210-B6AA-1FD432AF4F34}"/>
              </a:ext>
            </a:extLst>
          </p:cNvPr>
          <p:cNvSpPr txBox="1"/>
          <p:nvPr/>
        </p:nvSpPr>
        <p:spPr>
          <a:xfrm>
            <a:off x="7010400" y="59552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solidFill>
                  <a:srgbClr val="2A6492"/>
                </a:solidFill>
                <a:effectLst/>
                <a:latin typeface="Roboto" panose="020B0604020202020204" pitchFamily="2" charset="0"/>
                <a:hlinkClick r:id="rId5"/>
              </a:rPr>
              <a:t>Download the full book for free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4D4C58-297C-48C3-A255-F2AA5C920CA8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91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43CCB39-D0E9-4DD5-8017-26F094C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to Reform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D79F0CB-8D16-45C6-8803-7F0FAA7AE0B6}"/>
              </a:ext>
            </a:extLst>
          </p:cNvPr>
          <p:cNvSpPr txBox="1">
            <a:spLocks/>
          </p:cNvSpPr>
          <p:nvPr/>
        </p:nvSpPr>
        <p:spPr>
          <a:xfrm>
            <a:off x="914400" y="1600205"/>
            <a:ext cx="10415016" cy="510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14350">
              <a:buFont typeface="+mj-lt"/>
              <a:buAutoNum type="arabicPeriod"/>
            </a:pPr>
            <a:r>
              <a:rPr lang="en-US" dirty="0"/>
              <a:t>Residual Profit Allocation by Income (RPAI) – Incremental 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Destination-Based Cash Flow Taxation (DBCFT) – Big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DC683A-7C82-4D8A-B932-CD8935CCD86B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1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43CCB39-D0E9-4DD5-8017-26F094C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RPAI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D79F0CB-8D16-45C6-8803-7F0FAA7AE0B6}"/>
              </a:ext>
            </a:extLst>
          </p:cNvPr>
          <p:cNvSpPr txBox="1">
            <a:spLocks/>
          </p:cNvSpPr>
          <p:nvPr/>
        </p:nvSpPr>
        <p:spPr>
          <a:xfrm>
            <a:off x="914400" y="1600205"/>
            <a:ext cx="10415016" cy="510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/>
            <a:r>
              <a:rPr lang="en-US" dirty="0"/>
              <a:t>Allocate earnings on “routine” operations as under current system, based on location of production</a:t>
            </a:r>
          </a:p>
          <a:p>
            <a:pPr marL="347472" indent="-347472"/>
            <a:r>
              <a:rPr lang="en-US" dirty="0"/>
              <a:t>Allocate residual earnings (including earnings attributable to intellectual property) based on location of net sales revenue</a:t>
            </a:r>
          </a:p>
          <a:p>
            <a:pPr marL="347472" indent="-347472"/>
            <a:r>
              <a:rPr lang="en-US" dirty="0"/>
              <a:t>US states have moved over time toward the use of apportionment based on sales (rather than payroll or assets), confirming the incentive for governments </a:t>
            </a:r>
            <a:r>
              <a:rPr lang="en-US" u="sng" dirty="0"/>
              <a:t>acting independently</a:t>
            </a:r>
            <a:r>
              <a:rPr lang="en-US" dirty="0"/>
              <a:t> for this type of shift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DC683A-7C82-4D8A-B932-CD8935CCD86B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43CCB39-D0E9-4DD5-8017-26F094C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DBCFT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D79F0CB-8D16-45C6-8803-7F0FAA7AE0B6}"/>
              </a:ext>
            </a:extLst>
          </p:cNvPr>
          <p:cNvSpPr txBox="1">
            <a:spLocks/>
          </p:cNvSpPr>
          <p:nvPr/>
        </p:nvSpPr>
        <p:spPr>
          <a:xfrm>
            <a:off x="914400" y="1600205"/>
            <a:ext cx="10415016" cy="510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/>
            <a:r>
              <a:rPr lang="en-US" dirty="0"/>
              <a:t>Would impose</a:t>
            </a:r>
          </a:p>
          <a:p>
            <a:pPr marL="971550" lvl="1" indent="-514350"/>
            <a:r>
              <a:rPr lang="en-US" dirty="0"/>
              <a:t>a cash flow tax on domestic operations</a:t>
            </a:r>
          </a:p>
          <a:p>
            <a:pPr marL="971550" lvl="1" indent="-514350"/>
            <a:r>
              <a:rPr lang="en-US" dirty="0"/>
              <a:t>border adjustments eliminating import deduction &amp; export tax</a:t>
            </a:r>
          </a:p>
          <a:p>
            <a:pPr marL="347472" indent="-347472"/>
            <a:r>
              <a:rPr lang="en-US" dirty="0"/>
              <a:t>Border adjustment would </a:t>
            </a:r>
          </a:p>
          <a:p>
            <a:pPr marL="971550" lvl="1" indent="-514350"/>
            <a:r>
              <a:rPr lang="en-US" dirty="0"/>
              <a:t>Shift location of tax from production to consumption</a:t>
            </a:r>
          </a:p>
          <a:p>
            <a:pPr marL="971550" lvl="1" indent="-514350"/>
            <a:r>
              <a:rPr lang="en-US" dirty="0"/>
              <a:t>Eliminate profit shifting opportunities</a:t>
            </a:r>
          </a:p>
          <a:p>
            <a:pPr marL="347472" indent="-347472"/>
            <a:r>
              <a:rPr lang="en-US" dirty="0"/>
              <a:t>Equivalent to a VAT with wage component excluded, so just a tax on profits</a:t>
            </a:r>
          </a:p>
          <a:p>
            <a:pPr marL="971550" lvl="1" indent="-514350"/>
            <a:r>
              <a:rPr lang="en-US" dirty="0"/>
              <a:t>Also equivalent to one-time tax on </a:t>
            </a:r>
            <a:r>
              <a:rPr lang="en-US" dirty="0">
                <a:hlinkClick r:id="rId3"/>
              </a:rPr>
              <a:t>residents’ wealth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DC683A-7C82-4D8A-B932-CD8935CCD86B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1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43CCB39-D0E9-4DD5-8017-26F094C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DBCFT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D79F0CB-8D16-45C6-8803-7F0FAA7AE0B6}"/>
              </a:ext>
            </a:extLst>
          </p:cNvPr>
          <p:cNvSpPr txBox="1">
            <a:spLocks/>
          </p:cNvSpPr>
          <p:nvPr/>
        </p:nvSpPr>
        <p:spPr>
          <a:xfrm>
            <a:off x="914400" y="1600205"/>
            <a:ext cx="10415016" cy="510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/>
            <a:r>
              <a:rPr lang="en-US" dirty="0"/>
              <a:t>Proposed in US in 2016; not implemented in 2017 because of concerns including</a:t>
            </a:r>
          </a:p>
          <a:p>
            <a:pPr marL="971550" lvl="1" indent="-514350"/>
            <a:r>
              <a:rPr lang="en-US" dirty="0"/>
              <a:t>Short-run effects associated with exchange rate adjustment</a:t>
            </a:r>
          </a:p>
          <a:p>
            <a:pPr marL="971550" lvl="1" indent="-514350"/>
            <a:r>
              <a:rPr lang="en-US" dirty="0"/>
              <a:t>Possible WTO reaction</a:t>
            </a:r>
          </a:p>
          <a:p>
            <a:pPr marL="971550" lvl="1" indent="-514350"/>
            <a:r>
              <a:rPr lang="en-US" dirty="0"/>
              <a:t>General lack of understanding of the plan’s operation, incidence, and economic impact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DC683A-7C82-4D8A-B932-CD8935CCD86B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66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43CCB39-D0E9-4DD5-8017-26F094C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The Kitchen Sink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D79F0CB-8D16-45C6-8803-7F0FAA7AE0B6}"/>
              </a:ext>
            </a:extLst>
          </p:cNvPr>
          <p:cNvSpPr txBox="1">
            <a:spLocks/>
          </p:cNvSpPr>
          <p:nvPr/>
        </p:nvSpPr>
        <p:spPr>
          <a:xfrm>
            <a:off x="914400" y="1600205"/>
            <a:ext cx="10415016" cy="510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 Tax Cuts and Jobs Act (2017)</a:t>
            </a:r>
          </a:p>
          <a:p>
            <a:pPr lvl="1"/>
            <a:r>
              <a:rPr lang="en-US" dirty="0"/>
              <a:t>Reduced tax rate, continuing tax competition</a:t>
            </a:r>
          </a:p>
          <a:p>
            <a:pPr lvl="1"/>
            <a:r>
              <a:rPr lang="en-US" dirty="0"/>
              <a:t>Global minimum tax </a:t>
            </a:r>
            <a:r>
              <a:rPr lang="en-US" u="sng" dirty="0"/>
              <a:t>on US companies</a:t>
            </a:r>
            <a:r>
              <a:rPr lang="en-US" dirty="0"/>
              <a:t>, aimed at tax avoidance (GILTI)</a:t>
            </a:r>
          </a:p>
          <a:p>
            <a:pPr lvl="1"/>
            <a:r>
              <a:rPr lang="en-US" dirty="0"/>
              <a:t>Investment expensing and targeted provisions reducing tax on exports and reducing deduction for imports, like the DBCFT</a:t>
            </a:r>
          </a:p>
          <a:p>
            <a:r>
              <a:rPr lang="en-US" dirty="0"/>
              <a:t>Not a stable situation, for the US or the world</a:t>
            </a:r>
          </a:p>
          <a:p>
            <a:pPr lvl="1"/>
            <a:r>
              <a:rPr lang="en-US" dirty="0"/>
              <a:t>US tax revenue loss</a:t>
            </a:r>
          </a:p>
          <a:p>
            <a:pPr lvl="1"/>
            <a:r>
              <a:rPr lang="en-US" dirty="0"/>
              <a:t>Discourages US residence (to avoid GILTI)</a:t>
            </a:r>
          </a:p>
          <a:p>
            <a:pPr lvl="1"/>
            <a:r>
              <a:rPr lang="en-US" dirty="0"/>
              <a:t>No measures to deal with digital services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DC683A-7C82-4D8A-B932-CD8935CCD86B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17150-3C06-40B6-9D2D-63671B993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OECD and the Two Pillars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372452-D9DA-4650-BF86-94F951265058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30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40FE94-C201-4085-8987-8C13153E7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"/>
            <a:ext cx="7620001" cy="640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74419B-8056-4102-9902-A63BD2EA25C4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39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40FE94-C201-4085-8987-8C13153E7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"/>
            <a:ext cx="7620001" cy="640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23D5C1-3C32-46ED-9FBF-CEE602C2C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1348">
            <a:off x="5299940" y="2755732"/>
            <a:ext cx="1709523" cy="11638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6E4D1A-E462-4D04-854D-151223855E16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A4C08-2E62-4AF3-AE05-9D98A785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Feldstein on International Taxation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CEDBA1-4247-4DBA-B667-D332D2847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8800"/>
            <a:ext cx="7315200" cy="2107769"/>
          </a:xfrm>
          <a:prstGeom prst="rect">
            <a:avLst/>
          </a:prstGeom>
        </p:spPr>
      </p:pic>
      <p:pic>
        <p:nvPicPr>
          <p:cNvPr id="1026" name="Picture 2" descr="Taxation in the Global Economy">
            <a:extLst>
              <a:ext uri="{FF2B5EF4-FFF2-40B4-BE49-F238E27FC236}">
                <a16:creationId xmlns:a16="http://schemas.microsoft.com/office/drawing/2014/main" xmlns="" id="{56B8B339-2E32-4466-BAA6-39BE5929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05000"/>
            <a:ext cx="242760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B7EE04-D3F7-4853-97DD-D0F11441F1BB}"/>
              </a:ext>
            </a:extLst>
          </p:cNvPr>
          <p:cNvSpPr/>
          <p:nvPr/>
        </p:nvSpPr>
        <p:spPr>
          <a:xfrm>
            <a:off x="1371600" y="4623137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</a:rPr>
              <a:t>“The point of this analysis is more modest; we want to show that the common belief that a VAT is a kind of disguised protectionist policy is based on a misunderstanding.”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0AC2A8-B00B-428D-9689-F89699C5F596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77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1E3F2-E9CC-459D-BB88-026AE099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1 and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585D71-69D4-41DD-A782-CBD1EECCC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876795"/>
          </a:xfrm>
        </p:spPr>
        <p:txBody>
          <a:bodyPr>
            <a:normAutofit/>
          </a:bodyPr>
          <a:lstStyle/>
          <a:p>
            <a:r>
              <a:rPr lang="en-US" b="1" dirty="0"/>
              <a:t>Pillar 1</a:t>
            </a:r>
            <a:r>
              <a:rPr lang="en-US" dirty="0"/>
              <a:t>: Allocation to market countries of a fraction (20-30%) of profits above a threshold (&gt; 10% of revenues) of extremely large multinationals (&gt; €20B annual revenues)</a:t>
            </a:r>
          </a:p>
          <a:p>
            <a:pPr lvl="1"/>
            <a:r>
              <a:rPr lang="en-US" dirty="0"/>
              <a:t>Pillar 1 would replace existing and proposed DSTs</a:t>
            </a:r>
          </a:p>
          <a:p>
            <a:pPr lvl="1"/>
            <a:r>
              <a:rPr lang="en-US" dirty="0"/>
              <a:t>Excludes financial services companies &amp; those in extractive industries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3C9400-641E-4D4B-960D-78D018DD3427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82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1E3F2-E9CC-459D-BB88-026AE099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1 and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585D71-69D4-41DD-A782-CBD1EECCC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1053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Pillar 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Allocation to market countries of a fraction (20-30%) of profits above a threshold (&gt; 10% of revenues) of extremely large multinationals (&gt; €20B annual revenues)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Pillar 1 would replace existing and proposed DSTs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Excludes financial services companies &amp; those in extractive industries </a:t>
            </a:r>
          </a:p>
          <a:p>
            <a:r>
              <a:rPr lang="en-US" b="1" dirty="0"/>
              <a:t>Pillar 2</a:t>
            </a:r>
            <a:r>
              <a:rPr lang="en-US" dirty="0"/>
              <a:t>: A global minimum tax of at least 15% imposed on profits above a threshold (&gt; 7.5% of tangible assets plus payroll) for large multinationals (&gt; €750M annual revenues) </a:t>
            </a:r>
          </a:p>
          <a:p>
            <a:pPr lvl="1"/>
            <a:r>
              <a:rPr lang="en-US" dirty="0"/>
              <a:t>Pillar 2 also includes provisions to tax domestic payments to related parties in noncomplying or low-tax countries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8B6B8D9-CB89-4AA7-8867-E49E94F64138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3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EBB85-329A-43FC-BFCD-0F7F07680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F17AED-FFE2-4CB0-9E84-DD79623DE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952995"/>
          </a:xfrm>
        </p:spPr>
        <p:txBody>
          <a:bodyPr>
            <a:normAutofit/>
          </a:bodyPr>
          <a:lstStyle/>
          <a:p>
            <a:r>
              <a:rPr lang="en-US" dirty="0"/>
              <a:t>Like the DSTs, essentially a </a:t>
            </a:r>
            <a:r>
              <a:rPr lang="en-US" dirty="0">
                <a:hlinkClick r:id="rId3"/>
              </a:rPr>
              <a:t>tax on large US multinationals </a:t>
            </a:r>
            <a:r>
              <a:rPr lang="en-US" dirty="0"/>
              <a:t>providing digital services, with estimates that</a:t>
            </a:r>
          </a:p>
          <a:p>
            <a:pPr lvl="1"/>
            <a:r>
              <a:rPr lang="en-US" dirty="0"/>
              <a:t>around 64% of global tax revenues generated by US companies</a:t>
            </a:r>
          </a:p>
          <a:p>
            <a:pPr lvl="1"/>
            <a:r>
              <a:rPr lang="en-US" dirty="0"/>
              <a:t>half of this from Apple, Microsoft, Alphabet, Intel &amp; Facebook</a:t>
            </a:r>
          </a:p>
          <a:p>
            <a:r>
              <a:rPr lang="en-US" dirty="0"/>
              <a:t>Like RPAI, but much more limited</a:t>
            </a:r>
          </a:p>
          <a:p>
            <a:pPr lvl="1"/>
            <a:r>
              <a:rPr lang="en-US" dirty="0"/>
              <a:t>Applies only to a small number of extremely large tech companies</a:t>
            </a:r>
          </a:p>
          <a:p>
            <a:pPr lvl="1"/>
            <a:r>
              <a:rPr lang="en-US" dirty="0"/>
              <a:t>Allocates only 20-30% of excess profits, rather than 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C41F2D-C5B2-408E-8553-BC10005C3FC6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6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3192E5-5F4E-45F8-8092-F55BBD89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DCE082-B5A4-44CB-947B-21B3F6FAC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existing US GILTI provision, but at a </a:t>
            </a:r>
            <a:r>
              <a:rPr lang="en-US" b="1" i="1" dirty="0"/>
              <a:t>higher</a:t>
            </a:r>
            <a:r>
              <a:rPr lang="en-US" dirty="0"/>
              <a:t> tax rate</a:t>
            </a:r>
          </a:p>
          <a:p>
            <a:r>
              <a:rPr lang="en-US" dirty="0"/>
              <a:t>Like Biden proposal, but at a </a:t>
            </a:r>
            <a:r>
              <a:rPr lang="en-US" b="1" i="1" dirty="0"/>
              <a:t>lower</a:t>
            </a:r>
            <a:r>
              <a:rPr lang="en-US" dirty="0"/>
              <a:t> tax rate and with </a:t>
            </a:r>
            <a:r>
              <a:rPr lang="en-US"/>
              <a:t>a rate-of-return </a:t>
            </a:r>
            <a:r>
              <a:rPr lang="en-US" b="1" i="1" dirty="0"/>
              <a:t>threshold</a:t>
            </a:r>
            <a:r>
              <a:rPr lang="en-US" dirty="0"/>
              <a:t> for taxable profits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B3D20C-A432-4AB4-A3D7-6174C4AC9987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80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8D860-49C4-4648-B4E9-C1664BB0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the Agreement Work? Should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33FDF6-41B7-48ED-8014-5848ED272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029195"/>
          </a:xfrm>
        </p:spPr>
        <p:txBody>
          <a:bodyPr>
            <a:normAutofit/>
          </a:bodyPr>
          <a:lstStyle/>
          <a:p>
            <a:r>
              <a:rPr lang="en-US" dirty="0"/>
              <a:t>Many immediate, significant challenges, including</a:t>
            </a:r>
          </a:p>
          <a:p>
            <a:pPr lvl="1"/>
            <a:r>
              <a:rPr lang="en-US" dirty="0"/>
              <a:t>Can the US get treaty approval for Pillar 1?</a:t>
            </a:r>
          </a:p>
          <a:p>
            <a:pPr lvl="1"/>
            <a:r>
              <a:rPr lang="en-US" dirty="0"/>
              <a:t>Can the US get the minimum tax through reconciliation?</a:t>
            </a:r>
          </a:p>
          <a:p>
            <a:pPr lvl="1"/>
            <a:r>
              <a:rPr lang="en-US" dirty="0"/>
              <a:t>Can Europe achieve unanimity?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6C1890D-38F3-4376-9D16-BEFB55DDA4D7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7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8D860-49C4-4648-B4E9-C1664BB0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the Agreement Work? Should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33FDF6-41B7-48ED-8014-5848ED272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also a more fundamental challenge, arising from the attempt to preserve a system based on two concepts that are increasingly ill-defined and endogenous</a:t>
            </a:r>
          </a:p>
          <a:p>
            <a:pPr lvl="1"/>
            <a:r>
              <a:rPr lang="en-US" dirty="0"/>
              <a:t>Corporate residence</a:t>
            </a:r>
          </a:p>
          <a:p>
            <a:pPr lvl="1"/>
            <a:r>
              <a:rPr lang="en-US" dirty="0"/>
              <a:t>Location of production and profits (i.e., “value creation”)</a:t>
            </a:r>
          </a:p>
          <a:p>
            <a:r>
              <a:rPr lang="en-US" dirty="0"/>
              <a:t>System can be viable only if countries adopt and adhere to similar rules that lessen incentives to shift production, profits, or residence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6C1890D-38F3-4376-9D16-BEFB55DDA4D7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6FD5B-E839-4333-B4E8-D1B960B8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9CAF57-0735-41BA-8FE7-6898ADA7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minimum tax rates and bases across home countries, to lessen incentives for companies to shift corporate residence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F21C08-15DD-4438-A8E6-5335E9F3301B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56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6FD5B-E839-4333-B4E8-D1B960B8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9CAF57-0735-41BA-8FE7-6898ADA7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Similar minimum tax rates and bases across home countries, to lessen incentives for companies to shift corporate residence</a:t>
            </a:r>
          </a:p>
          <a:p>
            <a:r>
              <a:rPr lang="en-US" dirty="0"/>
              <a:t>Similar corporate tax rates and tax bases across countries, to lessen incentives for companies to shift production and profits</a:t>
            </a:r>
          </a:p>
          <a:p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871AAA-EFB8-4764-AC7A-9F9B9926C656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7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6FD5B-E839-4333-B4E8-D1B960B8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9CAF57-0735-41BA-8FE7-6898ADA7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Similar minimum tax rates and bases across home countries, to lessen incentives for companies to shift corporate residence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Similar corporate tax rates and tax bases across countries, to lessen incentives for companies to shift production and profits</a:t>
            </a:r>
          </a:p>
          <a:p>
            <a:r>
              <a:rPr lang="en-US" dirty="0"/>
              <a:t>Similar regular and minimum corporate tax rates and tax bases for any given country, to lessen incentives for resident companies to shift production and profits abroad</a:t>
            </a:r>
          </a:p>
          <a:p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871AAA-EFB8-4764-AC7A-9F9B9926C656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58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6FD5B-E839-4333-B4E8-D1B960B8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These Values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9CAF57-0735-41BA-8FE7-6898ADA73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029195"/>
          </a:xfrm>
        </p:spPr>
        <p:txBody>
          <a:bodyPr>
            <a:normAutofit/>
          </a:bodyPr>
          <a:lstStyle/>
          <a:p>
            <a:r>
              <a:rPr lang="en-US" dirty="0"/>
              <a:t>Limiting tax competition is not the only government objective; other objectives push different countries in different directions</a:t>
            </a:r>
          </a:p>
          <a:p>
            <a:r>
              <a:rPr lang="en-US" dirty="0"/>
              <a:t>With a destination-based approach, governments could </a:t>
            </a:r>
            <a:r>
              <a:rPr lang="en-US"/>
              <a:t>pursue different </a:t>
            </a:r>
            <a:r>
              <a:rPr lang="en-US" dirty="0"/>
              <a:t>policy objectives without worrying about tax competition</a:t>
            </a:r>
          </a:p>
          <a:p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44ADDDA-4DD1-48F2-8605-53BCFB33D6B8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G-7 Corporate Tax Rates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2CDBD4-4ECC-4619-B941-D2C166AF921B}"/>
              </a:ext>
            </a:extLst>
          </p:cNvPr>
          <p:cNvSpPr txBox="1"/>
          <p:nvPr/>
        </p:nvSpPr>
        <p:spPr>
          <a:xfrm>
            <a:off x="304800" y="623720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OECD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822769-9965-4B4A-B986-2C3834D85901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0628"/>
              </p:ext>
            </p:extLst>
          </p:nvPr>
        </p:nvGraphicFramePr>
        <p:xfrm>
          <a:off x="762000" y="963168"/>
          <a:ext cx="9601200" cy="528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7825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538256F-CC24-4497-BDE7-A78356C57DED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3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Five US Companies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600205"/>
            <a:ext cx="3429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1971: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IBM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GENERAL MOTORS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AT&amp;T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EXXON MOBIL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EASTMAN-KODAK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D5A397-9707-46B2-B1AF-F40A3FFFC00A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4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Five US Companies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600205"/>
            <a:ext cx="3429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1971: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IBM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MOTORS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AT&amp;T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EXXON MOBIL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EASTMAN-KODAK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153150" y="1600205"/>
            <a:ext cx="405765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2021: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/>
              <a:t>APPLE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/>
              <a:t>MICROSOFT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/>
              <a:t>AMAZON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/>
              <a:t>ALPHABET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/>
              <a:t>FACEBOOK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66EF1A-7BB2-41B7-A15B-A86F094A47F5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2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Changing Economic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600204"/>
            <a:ext cx="10414000" cy="4952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last half century,</a:t>
            </a:r>
          </a:p>
          <a:p>
            <a:r>
              <a:rPr lang="en-US" b="0" dirty="0"/>
              <a:t>Share of IP in US nonfinancial corporate assets more than </a:t>
            </a:r>
            <a:r>
              <a:rPr lang="en-US" b="0" u="sng" dirty="0"/>
              <a:t>doubled</a:t>
            </a:r>
            <a:r>
              <a:rPr lang="en-US" b="0" dirty="0"/>
              <a:t> (Fed FOF)</a:t>
            </a:r>
            <a:endParaRPr lang="en-US" b="0" u="sng" dirty="0"/>
          </a:p>
          <a:p>
            <a:r>
              <a:rPr lang="en-US" b="0" dirty="0"/>
              <a:t>Share of before-tax </a:t>
            </a:r>
            <a:r>
              <a:rPr lang="en-US" dirty="0"/>
              <a:t>US corporate </a:t>
            </a:r>
            <a:r>
              <a:rPr lang="en-US" b="0" dirty="0"/>
              <a:t>profits coming from overseas operations nearly </a:t>
            </a:r>
            <a:r>
              <a:rPr lang="en-US" b="0" u="sng" dirty="0"/>
              <a:t>quintupled</a:t>
            </a:r>
            <a:r>
              <a:rPr lang="en-US" b="0" dirty="0"/>
              <a:t> (BEA)</a:t>
            </a:r>
          </a:p>
          <a:p>
            <a:r>
              <a:rPr lang="en-US" dirty="0"/>
              <a:t>Share of cross-border equity ownership has </a:t>
            </a:r>
            <a:r>
              <a:rPr lang="en-US" dirty="0">
                <a:hlinkClick r:id="rId2"/>
              </a:rPr>
              <a:t>steadily increased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AE5779-2D05-45A2-8CAD-4A22657958D6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Tax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84" y="1600200"/>
            <a:ext cx="10415016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Increased pressure on tax systems based on </a:t>
            </a:r>
            <a:r>
              <a:rPr lang="en-US" b="1" u="sng" dirty="0"/>
              <a:t>corporate residence</a:t>
            </a:r>
          </a:p>
          <a:p>
            <a:r>
              <a:rPr lang="en-US" b="0" dirty="0"/>
              <a:t>With greater multinational activity and foreign ownership, easier to engage in </a:t>
            </a:r>
            <a:r>
              <a:rPr lang="en-US" b="0" u="sng" dirty="0">
                <a:hlinkClick r:id="rId2"/>
              </a:rPr>
              <a:t>inversion</a:t>
            </a:r>
            <a:r>
              <a:rPr lang="en-US" b="0" dirty="0"/>
              <a:t> (change in corporate residence resulting from corporate reorganization)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67F23B-F00B-44EF-9927-37843FC4C06F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2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Tax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84" y="1600200"/>
            <a:ext cx="104150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Increased pressure on tax systems based on where companies </a:t>
            </a:r>
            <a:r>
              <a:rPr lang="en-US" b="1" u="sng" dirty="0"/>
              <a:t>produce</a:t>
            </a:r>
          </a:p>
          <a:p>
            <a:r>
              <a:rPr lang="en-US" b="0" dirty="0"/>
              <a:t>Location of production easier to change because of internal  multinational supply chains and lower transportation costs (e.g., microchips and pharmaceuticals vs. autos and steel)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67F23B-F00B-44EF-9927-37843FC4C06F}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7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1546</Words>
  <Application>Microsoft Office PowerPoint</Application>
  <PresentationFormat>Widescreen</PresentationFormat>
  <Paragraphs>197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Roboto</vt:lpstr>
      <vt:lpstr>Times New Roman</vt:lpstr>
      <vt:lpstr>Office Theme</vt:lpstr>
      <vt:lpstr>The Taxation of Business Income in the Global Economy</vt:lpstr>
      <vt:lpstr>Feldstein on International Taxation</vt:lpstr>
      <vt:lpstr>Feldstein on International Taxation</vt:lpstr>
      <vt:lpstr>G-7 Corporate Tax Rates</vt:lpstr>
      <vt:lpstr>Top Five US Companies</vt:lpstr>
      <vt:lpstr>Top Five US Companies</vt:lpstr>
      <vt:lpstr>A Changing Economic Setting</vt:lpstr>
      <vt:lpstr>Implications for Tax Policy</vt:lpstr>
      <vt:lpstr>Implications for Tax Policy</vt:lpstr>
      <vt:lpstr>Implications for Tax Policy</vt:lpstr>
      <vt:lpstr>The Need for Reform</vt:lpstr>
      <vt:lpstr>1. Anti-Avoidance Rules</vt:lpstr>
      <vt:lpstr>2. Patent Boxes</vt:lpstr>
      <vt:lpstr>PowerPoint Presentation</vt:lpstr>
      <vt:lpstr>2. Patent Boxes</vt:lpstr>
      <vt:lpstr>3. Digital Services Taxation</vt:lpstr>
      <vt:lpstr>PowerPoint Presentation</vt:lpstr>
      <vt:lpstr>4. Destination-Based Taxation</vt:lpstr>
      <vt:lpstr>G-7 Value Added Tax Rates</vt:lpstr>
      <vt:lpstr>4. Destination-Based Taxation</vt:lpstr>
      <vt:lpstr>PowerPoint Presentation</vt:lpstr>
      <vt:lpstr>Two Approaches to Reform</vt:lpstr>
      <vt:lpstr>RPAI</vt:lpstr>
      <vt:lpstr>DBCFT</vt:lpstr>
      <vt:lpstr>DBCFT</vt:lpstr>
      <vt:lpstr>5. The Kitchen Sink</vt:lpstr>
      <vt:lpstr>The OECD and the Two Pillars</vt:lpstr>
      <vt:lpstr>PowerPoint Presentation</vt:lpstr>
      <vt:lpstr>PowerPoint Presentation</vt:lpstr>
      <vt:lpstr>Pillars 1 and 2</vt:lpstr>
      <vt:lpstr>Pillars 1 and 2</vt:lpstr>
      <vt:lpstr>Pillar 1</vt:lpstr>
      <vt:lpstr>Pillar 2</vt:lpstr>
      <vt:lpstr>Can the Agreement Work? Should It?</vt:lpstr>
      <vt:lpstr>Can the Agreement Work? Should It?</vt:lpstr>
      <vt:lpstr>What is Required?</vt:lpstr>
      <vt:lpstr>What is Required?</vt:lpstr>
      <vt:lpstr>What is Required?</vt:lpstr>
      <vt:lpstr>What Should These Values Be?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Feldstein Lecture</dc:title>
  <dc:creator>Alan J Auerbach</dc:creator>
  <cp:lastModifiedBy>Robert Shannon</cp:lastModifiedBy>
  <cp:revision>791</cp:revision>
  <cp:lastPrinted>2017-07-28T09:33:31Z</cp:lastPrinted>
  <dcterms:created xsi:type="dcterms:W3CDTF">2016-07-07T22:00:54Z</dcterms:created>
  <dcterms:modified xsi:type="dcterms:W3CDTF">2021-07-29T20:00:23Z</dcterms:modified>
</cp:coreProperties>
</file>