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68" r:id="rId5"/>
    <p:sldId id="276" r:id="rId6"/>
    <p:sldId id="272" r:id="rId7"/>
    <p:sldId id="258" r:id="rId8"/>
    <p:sldId id="278" r:id="rId9"/>
    <p:sldId id="259" r:id="rId10"/>
    <p:sldId id="260" r:id="rId11"/>
    <p:sldId id="269" r:id="rId12"/>
    <p:sldId id="262" r:id="rId13"/>
    <p:sldId id="274" r:id="rId14"/>
    <p:sldId id="270" r:id="rId15"/>
    <p:sldId id="263" r:id="rId16"/>
    <p:sldId id="26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94052FD6-194D-4543-8163-1240605122C1}" type="datetimeFigureOut">
              <a:rPr lang="en-CA" smtClean="0"/>
              <a:t>2020-03-09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4205189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94052FD6-194D-4543-8163-1240605122C1}" type="datetimeFigureOut">
              <a:rPr lang="en-CA" smtClean="0"/>
              <a:t>2020-03-09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822900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94052FD6-194D-4543-8163-1240605122C1}" type="datetimeFigureOut">
              <a:rPr lang="en-CA" smtClean="0"/>
              <a:t>2020-03-09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715003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94052FD6-194D-4543-8163-1240605122C1}" type="datetimeFigureOut">
              <a:rPr lang="en-CA" smtClean="0"/>
              <a:t>2020-03-09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1308055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052FD6-194D-4543-8163-1240605122C1}" type="datetimeFigureOut">
              <a:rPr lang="en-CA" smtClean="0"/>
              <a:t>2020-03-09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71766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94052FD6-194D-4543-8163-1240605122C1}" type="datetimeFigureOut">
              <a:rPr lang="en-CA" smtClean="0"/>
              <a:t>2020-03-09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735393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94052FD6-194D-4543-8163-1240605122C1}" type="datetimeFigureOut">
              <a:rPr lang="en-CA" smtClean="0"/>
              <a:t>2020-03-09</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2488762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94052FD6-194D-4543-8163-1240605122C1}" type="datetimeFigureOut">
              <a:rPr lang="en-CA" smtClean="0"/>
              <a:t>2020-03-09</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114560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52FD6-194D-4543-8163-1240605122C1}" type="datetimeFigureOut">
              <a:rPr lang="en-CA" smtClean="0"/>
              <a:t>2020-03-09</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17011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052FD6-194D-4543-8163-1240605122C1}" type="datetimeFigureOut">
              <a:rPr lang="en-CA" smtClean="0"/>
              <a:t>2020-03-09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557033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052FD6-194D-4543-8163-1240605122C1}" type="datetimeFigureOut">
              <a:rPr lang="en-CA" smtClean="0"/>
              <a:t>2020-03-09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96FFF62A-B3EA-4720-A352-C19178E2FB0A}" type="slidenum">
              <a:rPr lang="en-CA" smtClean="0"/>
              <a:t>‹#›</a:t>
            </a:fld>
            <a:endParaRPr lang="en-CA"/>
          </a:p>
        </p:txBody>
      </p:sp>
    </p:spTree>
    <p:extLst>
      <p:ext uri="{BB962C8B-B14F-4D97-AF65-F5344CB8AC3E}">
        <p14:creationId xmlns:p14="http://schemas.microsoft.com/office/powerpoint/2010/main" val="3448531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052FD6-194D-4543-8163-1240605122C1}" type="datetimeFigureOut">
              <a:rPr lang="en-CA" smtClean="0"/>
              <a:t>2020-03-09</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FFF62A-B3EA-4720-A352-C19178E2FB0A}" type="slidenum">
              <a:rPr lang="en-CA" smtClean="0"/>
              <a:t>‹#›</a:t>
            </a:fld>
            <a:endParaRPr lang="en-CA"/>
          </a:p>
        </p:txBody>
      </p:sp>
    </p:spTree>
    <p:extLst>
      <p:ext uri="{BB962C8B-B14F-4D97-AF65-F5344CB8AC3E}">
        <p14:creationId xmlns:p14="http://schemas.microsoft.com/office/powerpoint/2010/main" val="1455524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paper.dropbox.com/doc/Economics-of-Digitization-TfvAiXfojw4AlLnEp2Li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a:t>The market for digitization economists</a:t>
            </a:r>
          </a:p>
        </p:txBody>
      </p:sp>
      <p:sp>
        <p:nvSpPr>
          <p:cNvPr id="3" name="Subtitle 2"/>
          <p:cNvSpPr>
            <a:spLocks noGrp="1"/>
          </p:cNvSpPr>
          <p:nvPr>
            <p:ph type="subTitle" idx="1"/>
          </p:nvPr>
        </p:nvSpPr>
        <p:spPr/>
        <p:txBody>
          <a:bodyPr/>
          <a:lstStyle/>
          <a:p>
            <a:r>
              <a:rPr lang="en-CA" dirty="0"/>
              <a:t>Avi Goldfarb and Shane Greenstein</a:t>
            </a:r>
          </a:p>
          <a:p>
            <a:r>
              <a:rPr lang="en-CA" dirty="0"/>
              <a:t>(with help from Mike Luca)</a:t>
            </a:r>
          </a:p>
          <a:p>
            <a:r>
              <a:rPr lang="en-CA" dirty="0"/>
              <a:t>March 5, 2020</a:t>
            </a:r>
          </a:p>
        </p:txBody>
      </p:sp>
    </p:spTree>
    <p:extLst>
      <p:ext uri="{BB962C8B-B14F-4D97-AF65-F5344CB8AC3E}">
        <p14:creationId xmlns:p14="http://schemas.microsoft.com/office/powerpoint/2010/main" val="1455072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Prep for information systems</a:t>
            </a:r>
          </a:p>
        </p:txBody>
      </p:sp>
      <p:sp>
        <p:nvSpPr>
          <p:cNvPr id="3" name="Content Placeholder 2"/>
          <p:cNvSpPr>
            <a:spLocks noGrp="1"/>
          </p:cNvSpPr>
          <p:nvPr>
            <p:ph idx="1"/>
          </p:nvPr>
        </p:nvSpPr>
        <p:spPr/>
        <p:txBody>
          <a:bodyPr>
            <a:normAutofit fontScale="55000" lnSpcReduction="20000"/>
          </a:bodyPr>
          <a:lstStyle/>
          <a:p>
            <a:r>
              <a:rPr lang="en-CA" dirty="0"/>
              <a:t>IS includes economists, behavioral types (psychology, sociology, and communications), and computer scientists. Many research-oriented groups have several economics types. </a:t>
            </a:r>
          </a:p>
          <a:p>
            <a:pPr lvl="1"/>
            <a:r>
              <a:rPr lang="en-CA" dirty="0"/>
              <a:t>Schools that have hired economists include Minnesota, McGill, NYU, Georgia Tech, Cornell, Irvine, Rochester, Purdue, Penn, Boston College, etc..</a:t>
            </a:r>
          </a:p>
          <a:p>
            <a:endParaRPr lang="en-CA" dirty="0"/>
          </a:p>
          <a:p>
            <a:r>
              <a:rPr lang="en-CA" dirty="0"/>
              <a:t>The main job market is largely simultaneous with economics, with the main meeting in early December (“WISE”/”ICIS”) </a:t>
            </a:r>
          </a:p>
          <a:p>
            <a:endParaRPr lang="en-CA" dirty="0"/>
          </a:p>
          <a:p>
            <a:r>
              <a:rPr lang="en-CA" dirty="0"/>
              <a:t>Many business schools do not have an IS department. Even those that hire in IS often have IS as part of Operations Management.</a:t>
            </a:r>
          </a:p>
          <a:p>
            <a:endParaRPr lang="en-CA" dirty="0"/>
          </a:p>
          <a:p>
            <a:r>
              <a:rPr lang="en-CA" dirty="0"/>
              <a:t>Key journals of relevance to economists are </a:t>
            </a:r>
            <a:r>
              <a:rPr lang="en-CA" i="1" dirty="0"/>
              <a:t>Management Science (information systems section), Information Systems Research, </a:t>
            </a:r>
            <a:r>
              <a:rPr lang="en-CA" dirty="0"/>
              <a:t>and </a:t>
            </a:r>
            <a:r>
              <a:rPr lang="en-CA" i="1" dirty="0"/>
              <a:t>MISQ</a:t>
            </a:r>
          </a:p>
          <a:p>
            <a:pPr lvl="1"/>
            <a:r>
              <a:rPr lang="en-CA" dirty="0"/>
              <a:t>You should skim through a Management Science for IS articles before your interview. You will find the methods largely familiar as identification-focused empirics motivated by theory. Chris Forman is currently editor for IS at Management Science.</a:t>
            </a:r>
          </a:p>
          <a:p>
            <a:pPr lvl="1"/>
            <a:endParaRPr lang="en-CA" dirty="0"/>
          </a:p>
          <a:p>
            <a:r>
              <a:rPr lang="en-CA" dirty="0" err="1"/>
              <a:t>Gallaugher’s</a:t>
            </a:r>
            <a:r>
              <a:rPr lang="en-CA" dirty="0"/>
              <a:t> </a:t>
            </a:r>
            <a:r>
              <a:rPr lang="en-CA" i="1" dirty="0"/>
              <a:t>Information Systems: A Manager’s Guide to Harnessing Technology</a:t>
            </a:r>
            <a:r>
              <a:rPr lang="en-CA" dirty="0"/>
              <a:t> will give you a taste of some of the key ideas. </a:t>
            </a:r>
          </a:p>
          <a:p>
            <a:endParaRPr lang="en-CA" dirty="0"/>
          </a:p>
        </p:txBody>
      </p:sp>
    </p:spTree>
    <p:extLst>
      <p:ext uri="{BB962C8B-B14F-4D97-AF65-F5344CB8AC3E}">
        <p14:creationId xmlns:p14="http://schemas.microsoft.com/office/powerpoint/2010/main" val="978409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Prep for strategy</a:t>
            </a:r>
          </a:p>
        </p:txBody>
      </p:sp>
      <p:sp>
        <p:nvSpPr>
          <p:cNvPr id="3" name="Content Placeholder 2"/>
          <p:cNvSpPr>
            <a:spLocks noGrp="1"/>
          </p:cNvSpPr>
          <p:nvPr>
            <p:ph idx="1"/>
          </p:nvPr>
        </p:nvSpPr>
        <p:spPr/>
        <p:txBody>
          <a:bodyPr>
            <a:normAutofit fontScale="47500" lnSpcReduction="20000"/>
          </a:bodyPr>
          <a:lstStyle/>
          <a:p>
            <a:r>
              <a:rPr lang="en-CA" dirty="0"/>
              <a:t>Strategy is generally split between economics, sociology, and traditional strategy. Research-oriented groups could focus on one, two, or all three. </a:t>
            </a:r>
          </a:p>
          <a:p>
            <a:pPr lvl="1"/>
            <a:r>
              <a:rPr lang="en-CA" dirty="0"/>
              <a:t>Schools that have hired economists include Toronto, Minnesota, Harvard, MIT, USC, Northwestern, etc.</a:t>
            </a:r>
          </a:p>
          <a:p>
            <a:endParaRPr lang="en-CA" dirty="0"/>
          </a:p>
          <a:p>
            <a:r>
              <a:rPr lang="en-CA" dirty="0"/>
              <a:t>The main job market is simultaneous with economics, but there is an August meeting that most job market candidates attend and have “informal” conversations with hiring schools. There is no clear centralized interview conference. Instead, it is often direct from application to </a:t>
            </a:r>
            <a:r>
              <a:rPr lang="en-CA" dirty="0" err="1"/>
              <a:t>flyout</a:t>
            </a:r>
            <a:r>
              <a:rPr lang="en-CA" dirty="0"/>
              <a:t>.</a:t>
            </a:r>
          </a:p>
          <a:p>
            <a:pPr lvl="1"/>
            <a:r>
              <a:rPr lang="en-CA" dirty="0"/>
              <a:t>Some schools also hire on the econ market, but it is a thinner group.</a:t>
            </a:r>
          </a:p>
          <a:p>
            <a:pPr lvl="1"/>
            <a:r>
              <a:rPr lang="en-CA" dirty="0"/>
              <a:t>There is a PhD student conference for those interested in technology called the “CCC” that is a useful lever to get in the door.</a:t>
            </a:r>
          </a:p>
          <a:p>
            <a:endParaRPr lang="en-CA" dirty="0"/>
          </a:p>
          <a:p>
            <a:r>
              <a:rPr lang="en-CA" dirty="0"/>
              <a:t>Key journal of relevance to economists are </a:t>
            </a:r>
            <a:r>
              <a:rPr lang="en-CA" i="1" dirty="0"/>
              <a:t>Management Science (business strategy section </a:t>
            </a:r>
            <a:r>
              <a:rPr lang="en-CA" dirty="0"/>
              <a:t>and </a:t>
            </a:r>
            <a:r>
              <a:rPr lang="en-CA" i="1" dirty="0"/>
              <a:t>technology and entrepreneurship section)</a:t>
            </a:r>
            <a:r>
              <a:rPr lang="en-CA" dirty="0"/>
              <a:t>, also </a:t>
            </a:r>
            <a:r>
              <a:rPr lang="en-CA" i="1" dirty="0"/>
              <a:t>Strategic Management Journal </a:t>
            </a:r>
            <a:r>
              <a:rPr lang="en-CA" dirty="0"/>
              <a:t>and</a:t>
            </a:r>
            <a:r>
              <a:rPr lang="en-CA" i="1" dirty="0"/>
              <a:t> </a:t>
            </a:r>
            <a:r>
              <a:rPr lang="en-CA" dirty="0"/>
              <a:t>(to a lesser extent)</a:t>
            </a:r>
            <a:r>
              <a:rPr lang="en-CA" i="1" dirty="0"/>
              <a:t> Journal of Economics and Management Strategy. </a:t>
            </a:r>
            <a:r>
              <a:rPr lang="en-CA" dirty="0"/>
              <a:t>For technology strategy, other journals include </a:t>
            </a:r>
            <a:r>
              <a:rPr lang="en-CA" i="1" dirty="0"/>
              <a:t>Research Policy</a:t>
            </a:r>
            <a:r>
              <a:rPr lang="en-CA" dirty="0"/>
              <a:t> and </a:t>
            </a:r>
            <a:r>
              <a:rPr lang="en-CA" i="1" dirty="0"/>
              <a:t>Industrial and Corporate Change</a:t>
            </a:r>
          </a:p>
          <a:p>
            <a:pPr lvl="1"/>
            <a:r>
              <a:rPr lang="en-CA" dirty="0"/>
              <a:t>You should skim through a Management Science for strategy and technology articles before your interview. You will find the methods largely familiar as identification-focused empirics motivated by theory.</a:t>
            </a:r>
          </a:p>
          <a:p>
            <a:pPr lvl="1"/>
            <a:endParaRPr lang="en-CA" dirty="0"/>
          </a:p>
          <a:p>
            <a:r>
              <a:rPr lang="en-CA" dirty="0"/>
              <a:t>Econ. PhDs have had substantial success, and some continue to publish in economics (especially in the technology strategy world). </a:t>
            </a:r>
          </a:p>
          <a:p>
            <a:pPr lvl="1"/>
            <a:r>
              <a:rPr lang="en-CA" dirty="0"/>
              <a:t>The NBER Innovation group contains many economists with strategy appointments.</a:t>
            </a:r>
          </a:p>
          <a:p>
            <a:endParaRPr lang="en-CA" dirty="0"/>
          </a:p>
          <a:p>
            <a:r>
              <a:rPr lang="en-CA" dirty="0"/>
              <a:t>You should (at least!) be familiar with Porter’s Five Forces and the idea of competitive advantage as well as Christensen on Disruption. </a:t>
            </a:r>
          </a:p>
          <a:p>
            <a:endParaRPr lang="en-CA" dirty="0"/>
          </a:p>
          <a:p>
            <a:r>
              <a:rPr lang="en-CA" sz="4200" dirty="0"/>
              <a:t>Shane any additions?</a:t>
            </a:r>
          </a:p>
          <a:p>
            <a:pPr marL="0" indent="0">
              <a:buNone/>
            </a:pPr>
            <a:endParaRPr lang="en-CA" dirty="0"/>
          </a:p>
        </p:txBody>
      </p:sp>
    </p:spTree>
    <p:extLst>
      <p:ext uri="{BB962C8B-B14F-4D97-AF65-F5344CB8AC3E}">
        <p14:creationId xmlns:p14="http://schemas.microsoft.com/office/powerpoint/2010/main" val="4087835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Prep for private sector and government</a:t>
            </a:r>
          </a:p>
        </p:txBody>
      </p:sp>
      <p:sp>
        <p:nvSpPr>
          <p:cNvPr id="3" name="Content Placeholder 2"/>
          <p:cNvSpPr>
            <a:spLocks noGrp="1"/>
          </p:cNvSpPr>
          <p:nvPr>
            <p:ph idx="1"/>
          </p:nvPr>
        </p:nvSpPr>
        <p:spPr/>
        <p:txBody>
          <a:bodyPr>
            <a:normAutofit lnSpcReduction="10000"/>
          </a:bodyPr>
          <a:lstStyle/>
          <a:p>
            <a:r>
              <a:rPr lang="en-CA" dirty="0"/>
              <a:t>This is a very broad space with a wide variety of possible roles.</a:t>
            </a:r>
          </a:p>
          <a:p>
            <a:endParaRPr lang="en-CA" dirty="0"/>
          </a:p>
          <a:p>
            <a:r>
              <a:rPr lang="en-CA" dirty="0"/>
              <a:t>Research vs strategy/policy/management.</a:t>
            </a:r>
          </a:p>
          <a:p>
            <a:endParaRPr lang="en-CA" dirty="0"/>
          </a:p>
          <a:p>
            <a:r>
              <a:rPr lang="en-CA" dirty="0"/>
              <a:t>Government: Central bank, Census, BLS, BEA, Regulator (FTC, </a:t>
            </a:r>
            <a:r>
              <a:rPr lang="en-CA" dirty="0" err="1"/>
              <a:t>DoJ</a:t>
            </a:r>
            <a:r>
              <a:rPr lang="en-CA" dirty="0"/>
              <a:t>, CFPB, FCC, European Commission, etc.), etc. US and International.</a:t>
            </a:r>
          </a:p>
          <a:p>
            <a:endParaRPr lang="en-CA" dirty="0"/>
          </a:p>
          <a:p>
            <a:r>
              <a:rPr lang="en-CA" dirty="0"/>
              <a:t>Private sector: Digital company (Amazon, </a:t>
            </a:r>
            <a:r>
              <a:rPr lang="en-CA" dirty="0" err="1"/>
              <a:t>Ebay</a:t>
            </a:r>
            <a:r>
              <a:rPr lang="en-CA" dirty="0"/>
              <a:t>, Google, Facebook, Pandora, Netflix, etc.), financial services, economic consulting, etc.</a:t>
            </a:r>
          </a:p>
          <a:p>
            <a:pPr lvl="1"/>
            <a:r>
              <a:rPr lang="en-CA" dirty="0"/>
              <a:t>More from Mike Luca in a few minutes</a:t>
            </a:r>
          </a:p>
          <a:p>
            <a:endParaRPr lang="en-CA" dirty="0"/>
          </a:p>
          <a:p>
            <a:endParaRPr lang="en-CA" dirty="0"/>
          </a:p>
          <a:p>
            <a:endParaRPr lang="en-CA" dirty="0"/>
          </a:p>
          <a:p>
            <a:endParaRPr lang="en-CA" dirty="0"/>
          </a:p>
        </p:txBody>
      </p:sp>
    </p:spTree>
    <p:extLst>
      <p:ext uri="{BB962C8B-B14F-4D97-AF65-F5344CB8AC3E}">
        <p14:creationId xmlns:p14="http://schemas.microsoft.com/office/powerpoint/2010/main" val="3710710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List of related conferences</a:t>
            </a:r>
          </a:p>
        </p:txBody>
      </p:sp>
      <p:sp>
        <p:nvSpPr>
          <p:cNvPr id="3" name="Content Placeholder 2"/>
          <p:cNvSpPr>
            <a:spLocks noGrp="1"/>
          </p:cNvSpPr>
          <p:nvPr>
            <p:ph idx="1"/>
          </p:nvPr>
        </p:nvSpPr>
        <p:spPr/>
        <p:txBody>
          <a:bodyPr>
            <a:normAutofit fontScale="55000" lnSpcReduction="20000"/>
          </a:bodyPr>
          <a:lstStyle/>
          <a:p>
            <a:r>
              <a:rPr lang="en-CA" dirty="0"/>
              <a:t>NBER Summer Digitization Meetings</a:t>
            </a:r>
          </a:p>
          <a:p>
            <a:r>
              <a:rPr lang="en-CA" dirty="0"/>
              <a:t>NBER Winter Digitization Meetings</a:t>
            </a:r>
          </a:p>
          <a:p>
            <a:r>
              <a:rPr lang="en-CA" dirty="0"/>
              <a:t>Workshop on Information Systems and Economics (WISE)</a:t>
            </a:r>
          </a:p>
          <a:p>
            <a:r>
              <a:rPr lang="en-CA" dirty="0"/>
              <a:t>ZEW Conference on the Economics of Information and Communication Technologies</a:t>
            </a:r>
          </a:p>
          <a:p>
            <a:r>
              <a:rPr lang="en-CA" dirty="0"/>
              <a:t>IDEI-TSE-IAST Conference on the Economics of Intellectual Property, Software, and the Internet</a:t>
            </a:r>
          </a:p>
          <a:p>
            <a:r>
              <a:rPr lang="en-CA" dirty="0"/>
              <a:t>Searle Conference on Internet Search and Innovation</a:t>
            </a:r>
          </a:p>
          <a:p>
            <a:r>
              <a:rPr lang="en-CA" dirty="0"/>
              <a:t>NET Institute</a:t>
            </a:r>
          </a:p>
          <a:p>
            <a:r>
              <a:rPr lang="en-CA" dirty="0"/>
              <a:t>Workshop on the Economics of Information Security</a:t>
            </a:r>
          </a:p>
          <a:p>
            <a:r>
              <a:rPr lang="en-CA" dirty="0"/>
              <a:t>Conference on Health Information Technology and Analytics (CHITA)</a:t>
            </a:r>
          </a:p>
          <a:p>
            <a:r>
              <a:rPr lang="en-CA" dirty="0"/>
              <a:t>Statistical Challenges in Ecommerce Research (SCECR)</a:t>
            </a:r>
          </a:p>
          <a:p>
            <a:r>
              <a:rPr lang="en-CA" dirty="0"/>
              <a:t>National Association of Business Economists </a:t>
            </a:r>
            <a:r>
              <a:rPr lang="en-CA"/>
              <a:t>(NABE-TEC)</a:t>
            </a:r>
            <a:endParaRPr lang="en-CA" dirty="0"/>
          </a:p>
          <a:p>
            <a:endParaRPr lang="en-CA" dirty="0"/>
          </a:p>
          <a:p>
            <a:r>
              <a:rPr lang="en-CA" dirty="0"/>
              <a:t>Various “Big Data” and “Digital” one-off conferences in marketing, strategy, IS, economics, etc.</a:t>
            </a:r>
          </a:p>
          <a:p>
            <a:r>
              <a:rPr lang="en-CA" dirty="0"/>
              <a:t>Also friendly to digitization: CCC, DRUID, SMS, IIOC, EARIE, TPRC, Marketing Science, QME.</a:t>
            </a:r>
          </a:p>
        </p:txBody>
      </p:sp>
    </p:spTree>
    <p:extLst>
      <p:ext uri="{BB962C8B-B14F-4D97-AF65-F5344CB8AC3E}">
        <p14:creationId xmlns:p14="http://schemas.microsoft.com/office/powerpoint/2010/main" val="2870235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Prep for other academic positions</a:t>
            </a:r>
          </a:p>
        </p:txBody>
      </p:sp>
      <p:sp>
        <p:nvSpPr>
          <p:cNvPr id="3" name="Content Placeholder 2"/>
          <p:cNvSpPr>
            <a:spLocks noGrp="1"/>
          </p:cNvSpPr>
          <p:nvPr>
            <p:ph idx="1"/>
          </p:nvPr>
        </p:nvSpPr>
        <p:spPr/>
        <p:txBody>
          <a:bodyPr/>
          <a:lstStyle/>
          <a:p>
            <a:r>
              <a:rPr lang="en-CA" dirty="0"/>
              <a:t>Policy, Library, Public health, Medicine, etc.</a:t>
            </a:r>
          </a:p>
          <a:p>
            <a:endParaRPr lang="en-CA" dirty="0"/>
          </a:p>
          <a:p>
            <a:r>
              <a:rPr lang="en-CA" dirty="0"/>
              <a:t>Groups are idiosyncratic. </a:t>
            </a:r>
          </a:p>
          <a:p>
            <a:pPr lvl="1"/>
            <a:r>
              <a:rPr lang="en-CA" dirty="0"/>
              <a:t>Know the school (especially if you get an interview). </a:t>
            </a:r>
          </a:p>
          <a:p>
            <a:pPr lvl="1"/>
            <a:r>
              <a:rPr lang="en-CA" dirty="0"/>
              <a:t>Identify the key researchers. </a:t>
            </a:r>
          </a:p>
          <a:p>
            <a:pPr lvl="1"/>
            <a:r>
              <a:rPr lang="en-CA" dirty="0"/>
              <a:t>Identify the journal(s) they publish in (in and out of economics). </a:t>
            </a:r>
          </a:p>
          <a:p>
            <a:pPr lvl="1"/>
            <a:r>
              <a:rPr lang="en-CA" dirty="0"/>
              <a:t>Try to (quickly!) skim the relevant first year course material. </a:t>
            </a:r>
          </a:p>
          <a:p>
            <a:pPr lvl="1"/>
            <a:endParaRPr lang="en-CA" dirty="0"/>
          </a:p>
          <a:p>
            <a:endParaRPr lang="en-CA" dirty="0"/>
          </a:p>
          <a:p>
            <a:endParaRPr lang="en-CA" dirty="0"/>
          </a:p>
          <a:p>
            <a:endParaRPr lang="en-CA" dirty="0"/>
          </a:p>
        </p:txBody>
      </p:sp>
    </p:spTree>
    <p:extLst>
      <p:ext uri="{BB962C8B-B14F-4D97-AF65-F5344CB8AC3E}">
        <p14:creationId xmlns:p14="http://schemas.microsoft.com/office/powerpoint/2010/main" val="2246077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Advice for advisors</a:t>
            </a:r>
          </a:p>
        </p:txBody>
      </p:sp>
      <p:sp>
        <p:nvSpPr>
          <p:cNvPr id="3" name="Content Placeholder 2"/>
          <p:cNvSpPr>
            <a:spLocks noGrp="1"/>
          </p:cNvSpPr>
          <p:nvPr>
            <p:ph idx="1"/>
          </p:nvPr>
        </p:nvSpPr>
        <p:spPr/>
        <p:txBody>
          <a:bodyPr>
            <a:normAutofit fontScale="92500" lnSpcReduction="20000"/>
          </a:bodyPr>
          <a:lstStyle/>
          <a:p>
            <a:r>
              <a:rPr lang="en-CA" dirty="0"/>
              <a:t>If possible, separate letters for econ. departments and other places.</a:t>
            </a:r>
          </a:p>
          <a:p>
            <a:endParaRPr lang="en-CA" dirty="0"/>
          </a:p>
          <a:p>
            <a:r>
              <a:rPr lang="en-CA" dirty="0"/>
              <a:t>The letters should </a:t>
            </a:r>
            <a:r>
              <a:rPr lang="en-CA" b="1" dirty="0"/>
              <a:t>not</a:t>
            </a:r>
            <a:r>
              <a:rPr lang="en-CA" dirty="0"/>
              <a:t> say “any econ. department outside the top 25 or any business school including the top 5.”</a:t>
            </a:r>
          </a:p>
          <a:p>
            <a:endParaRPr lang="en-CA" dirty="0"/>
          </a:p>
          <a:p>
            <a:r>
              <a:rPr lang="en-CA" dirty="0"/>
              <a:t>Encourage meeting with faculty in the relevant field early (or at least before the job market). If nothing else, this helps identify relevant timelines.</a:t>
            </a:r>
          </a:p>
          <a:p>
            <a:pPr lvl="1"/>
            <a:r>
              <a:rPr lang="en-CA" dirty="0"/>
              <a:t>Faculty should consider introducing students to colleagues from other specialties early and often. Though, as students, you should take initiative on this too!</a:t>
            </a:r>
          </a:p>
          <a:p>
            <a:endParaRPr lang="en-CA" dirty="0"/>
          </a:p>
          <a:p>
            <a:r>
              <a:rPr lang="en-CA" dirty="0"/>
              <a:t>Support attending the relevant conferences.</a:t>
            </a:r>
          </a:p>
          <a:p>
            <a:endParaRPr lang="en-CA" dirty="0"/>
          </a:p>
        </p:txBody>
      </p:sp>
    </p:spTree>
    <p:extLst>
      <p:ext uri="{BB962C8B-B14F-4D97-AF65-F5344CB8AC3E}">
        <p14:creationId xmlns:p14="http://schemas.microsoft.com/office/powerpoint/2010/main" val="835774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Wrap-up</a:t>
            </a:r>
          </a:p>
        </p:txBody>
      </p:sp>
      <p:sp>
        <p:nvSpPr>
          <p:cNvPr id="3" name="Content Placeholder 2"/>
          <p:cNvSpPr>
            <a:spLocks noGrp="1"/>
          </p:cNvSpPr>
          <p:nvPr>
            <p:ph idx="1"/>
          </p:nvPr>
        </p:nvSpPr>
        <p:spPr/>
        <p:txBody>
          <a:bodyPr/>
          <a:lstStyle/>
          <a:p>
            <a:r>
              <a:rPr lang="en-CA" dirty="0"/>
              <a:t>Basic common sense: People want to know you are keen to be there.</a:t>
            </a:r>
          </a:p>
          <a:p>
            <a:endParaRPr lang="en-CA" dirty="0"/>
          </a:p>
          <a:p>
            <a:r>
              <a:rPr lang="en-CA" dirty="0"/>
              <a:t>Credible signals of that keenness are useful.</a:t>
            </a:r>
          </a:p>
          <a:p>
            <a:endParaRPr lang="en-CA" dirty="0"/>
          </a:p>
          <a:p>
            <a:r>
              <a:rPr lang="en-CA" dirty="0"/>
              <a:t>Still, they want your skills as an economist. Otherwise, they’d hire someone from their own Ph.D. programs.</a:t>
            </a:r>
          </a:p>
        </p:txBody>
      </p:sp>
    </p:spTree>
    <p:extLst>
      <p:ext uri="{BB962C8B-B14F-4D97-AF65-F5344CB8AC3E}">
        <p14:creationId xmlns:p14="http://schemas.microsoft.com/office/powerpoint/2010/main" val="1566574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Types of jobs</a:t>
            </a:r>
          </a:p>
        </p:txBody>
      </p:sp>
      <p:sp>
        <p:nvSpPr>
          <p:cNvPr id="3" name="Content Placeholder 2"/>
          <p:cNvSpPr>
            <a:spLocks noGrp="1"/>
          </p:cNvSpPr>
          <p:nvPr>
            <p:ph idx="1"/>
          </p:nvPr>
        </p:nvSpPr>
        <p:spPr/>
        <p:txBody>
          <a:bodyPr>
            <a:normAutofit fontScale="92500" lnSpcReduction="20000"/>
          </a:bodyPr>
          <a:lstStyle/>
          <a:p>
            <a:r>
              <a:rPr lang="en-CA" dirty="0"/>
              <a:t>Economics department</a:t>
            </a:r>
          </a:p>
          <a:p>
            <a:r>
              <a:rPr lang="en-CA" dirty="0"/>
              <a:t>Business School</a:t>
            </a:r>
          </a:p>
          <a:p>
            <a:pPr lvl="1"/>
            <a:r>
              <a:rPr lang="en-CA" dirty="0"/>
              <a:t>Business economics</a:t>
            </a:r>
          </a:p>
          <a:p>
            <a:pPr lvl="1"/>
            <a:r>
              <a:rPr lang="en-CA" dirty="0"/>
              <a:t>Strategy</a:t>
            </a:r>
          </a:p>
          <a:p>
            <a:pPr lvl="1"/>
            <a:r>
              <a:rPr lang="en-CA" dirty="0"/>
              <a:t>Information systems</a:t>
            </a:r>
          </a:p>
          <a:p>
            <a:pPr lvl="1"/>
            <a:r>
              <a:rPr lang="en-CA" dirty="0"/>
              <a:t>Entrepreneurship</a:t>
            </a:r>
          </a:p>
          <a:p>
            <a:pPr lvl="1"/>
            <a:r>
              <a:rPr lang="en-CA" dirty="0"/>
              <a:t>Operations</a:t>
            </a:r>
          </a:p>
          <a:p>
            <a:r>
              <a:rPr lang="en-CA" dirty="0"/>
              <a:t>Policy school</a:t>
            </a:r>
          </a:p>
          <a:p>
            <a:r>
              <a:rPr lang="en-CA" dirty="0"/>
              <a:t>Government</a:t>
            </a:r>
          </a:p>
          <a:p>
            <a:r>
              <a:rPr lang="en-CA" dirty="0"/>
              <a:t>Private sector</a:t>
            </a:r>
          </a:p>
          <a:p>
            <a:pPr lvl="1"/>
            <a:endParaRPr lang="en-CA" dirty="0"/>
          </a:p>
          <a:p>
            <a:pPr lvl="1"/>
            <a:r>
              <a:rPr lang="en-CA" dirty="0"/>
              <a:t>Also some have landed in Library, Public Health, Medicine, Engineering, etc.</a:t>
            </a:r>
          </a:p>
        </p:txBody>
      </p:sp>
    </p:spTree>
    <p:extLst>
      <p:ext uri="{BB962C8B-B14F-4D97-AF65-F5344CB8AC3E}">
        <p14:creationId xmlns:p14="http://schemas.microsoft.com/office/powerpoint/2010/main" val="3183550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CA" dirty="0"/>
              <a:t>Some examples (from this conference)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6664419"/>
              </p:ext>
            </p:extLst>
          </p:nvPr>
        </p:nvGraphicFramePr>
        <p:xfrm>
          <a:off x="120868" y="985344"/>
          <a:ext cx="5893677" cy="5317032"/>
        </p:xfrm>
        <a:graphic>
          <a:graphicData uri="http://schemas.openxmlformats.org/drawingml/2006/table">
            <a:tbl>
              <a:tblPr firstRow="1" bandRow="1">
                <a:tableStyleId>{5C22544A-7EE6-4342-B048-85BDC9FD1C3A}</a:tableStyleId>
              </a:tblPr>
              <a:tblGrid>
                <a:gridCol w="1828888">
                  <a:extLst>
                    <a:ext uri="{9D8B030D-6E8A-4147-A177-3AD203B41FA5}">
                      <a16:colId xmlns:a16="http://schemas.microsoft.com/office/drawing/2014/main" xmlns="" val="20000"/>
                    </a:ext>
                  </a:extLst>
                </a:gridCol>
                <a:gridCol w="2683082">
                  <a:extLst>
                    <a:ext uri="{9D8B030D-6E8A-4147-A177-3AD203B41FA5}">
                      <a16:colId xmlns:a16="http://schemas.microsoft.com/office/drawing/2014/main" xmlns="" val="20001"/>
                    </a:ext>
                  </a:extLst>
                </a:gridCol>
                <a:gridCol w="1381707">
                  <a:extLst>
                    <a:ext uri="{9D8B030D-6E8A-4147-A177-3AD203B41FA5}">
                      <a16:colId xmlns:a16="http://schemas.microsoft.com/office/drawing/2014/main" xmlns="" val="20002"/>
                    </a:ext>
                  </a:extLst>
                </a:gridCol>
              </a:tblGrid>
              <a:tr h="164243">
                <a:tc>
                  <a:txBody>
                    <a:bodyPr/>
                    <a:lstStyle/>
                    <a:p>
                      <a:r>
                        <a:rPr lang="en-CA" sz="1600" dirty="0"/>
                        <a:t>Person</a:t>
                      </a:r>
                    </a:p>
                  </a:txBody>
                  <a:tcPr/>
                </a:tc>
                <a:tc>
                  <a:txBody>
                    <a:bodyPr/>
                    <a:lstStyle/>
                    <a:p>
                      <a:r>
                        <a:rPr lang="en-CA" sz="1600" dirty="0"/>
                        <a:t>Position</a:t>
                      </a:r>
                    </a:p>
                  </a:txBody>
                  <a:tcPr/>
                </a:tc>
                <a:tc>
                  <a:txBody>
                    <a:bodyPr/>
                    <a:lstStyle/>
                    <a:p>
                      <a:r>
                        <a:rPr lang="en-CA" sz="1600" dirty="0"/>
                        <a:t>Employer</a:t>
                      </a:r>
                    </a:p>
                  </a:txBody>
                  <a:tcPr/>
                </a:tc>
                <a:extLst>
                  <a:ext uri="{0D108BD9-81ED-4DB2-BD59-A6C34878D82A}">
                    <a16:rowId xmlns:a16="http://schemas.microsoft.com/office/drawing/2014/main" xmlns="" val="10000"/>
                  </a:ext>
                </a:extLst>
              </a:tr>
              <a:tr h="366886">
                <a:tc>
                  <a:txBody>
                    <a:bodyPr/>
                    <a:lstStyle/>
                    <a:p>
                      <a:r>
                        <a:rPr lang="en-CA" sz="1600" dirty="0"/>
                        <a:t>Avi Goldfarb</a:t>
                      </a:r>
                    </a:p>
                  </a:txBody>
                  <a:tcPr/>
                </a:tc>
                <a:tc>
                  <a:txBody>
                    <a:bodyPr/>
                    <a:lstStyle/>
                    <a:p>
                      <a:r>
                        <a:rPr lang="en-CA" sz="1600" dirty="0"/>
                        <a:t>B. school-Marketing</a:t>
                      </a:r>
                    </a:p>
                  </a:txBody>
                  <a:tcPr/>
                </a:tc>
                <a:tc>
                  <a:txBody>
                    <a:bodyPr/>
                    <a:lstStyle/>
                    <a:p>
                      <a:r>
                        <a:rPr lang="en-CA" sz="1600" dirty="0"/>
                        <a:t>Toronto</a:t>
                      </a:r>
                    </a:p>
                  </a:txBody>
                  <a:tcPr/>
                </a:tc>
                <a:extLst>
                  <a:ext uri="{0D108BD9-81ED-4DB2-BD59-A6C34878D82A}">
                    <a16:rowId xmlns:a16="http://schemas.microsoft.com/office/drawing/2014/main" xmlns="" val="10001"/>
                  </a:ext>
                </a:extLst>
              </a:tr>
              <a:tr h="366886">
                <a:tc>
                  <a:txBody>
                    <a:bodyPr/>
                    <a:lstStyle/>
                    <a:p>
                      <a:r>
                        <a:rPr lang="en-CA" sz="1600" dirty="0"/>
                        <a:t>Shane Greenstein</a:t>
                      </a:r>
                    </a:p>
                  </a:txBody>
                  <a:tcPr/>
                </a:tc>
                <a:tc>
                  <a:txBody>
                    <a:bodyPr/>
                    <a:lstStyle/>
                    <a:p>
                      <a:r>
                        <a:rPr lang="en-CA" sz="1600" dirty="0"/>
                        <a:t>B. school-Tech. &amp; Operations</a:t>
                      </a:r>
                    </a:p>
                  </a:txBody>
                  <a:tcPr/>
                </a:tc>
                <a:tc>
                  <a:txBody>
                    <a:bodyPr/>
                    <a:lstStyle/>
                    <a:p>
                      <a:r>
                        <a:rPr lang="en-CA" sz="1600" dirty="0"/>
                        <a:t>Harvard</a:t>
                      </a:r>
                    </a:p>
                  </a:txBody>
                  <a:tcPr/>
                </a:tc>
                <a:extLst>
                  <a:ext uri="{0D108BD9-81ED-4DB2-BD59-A6C34878D82A}">
                    <a16:rowId xmlns:a16="http://schemas.microsoft.com/office/drawing/2014/main" xmlns="" val="10002"/>
                  </a:ext>
                </a:extLst>
              </a:tr>
              <a:tr h="366886">
                <a:tc>
                  <a:txBody>
                    <a:bodyPr/>
                    <a:lstStyle/>
                    <a:p>
                      <a:r>
                        <a:rPr lang="en-CA" sz="1600" dirty="0"/>
                        <a:t>Joel </a:t>
                      </a:r>
                      <a:r>
                        <a:rPr lang="en-CA" sz="1600" dirty="0" err="1"/>
                        <a:t>Waldfogel</a:t>
                      </a:r>
                      <a:endParaRPr lang="en-CA" sz="1600" dirty="0"/>
                    </a:p>
                  </a:txBody>
                  <a:tcPr/>
                </a:tc>
                <a:tc>
                  <a:txBody>
                    <a:bodyPr/>
                    <a:lstStyle/>
                    <a:p>
                      <a:r>
                        <a:rPr lang="en-CA" sz="1600" dirty="0"/>
                        <a:t>B</a:t>
                      </a:r>
                      <a:r>
                        <a:rPr lang="en-CA" sz="1600" baseline="0" dirty="0"/>
                        <a:t>. school-Strategy and Econ.</a:t>
                      </a:r>
                      <a:endParaRPr lang="en-CA" sz="1600" dirty="0"/>
                    </a:p>
                  </a:txBody>
                  <a:tcPr/>
                </a:tc>
                <a:tc>
                  <a:txBody>
                    <a:bodyPr/>
                    <a:lstStyle/>
                    <a:p>
                      <a:r>
                        <a:rPr lang="en-CA" sz="1600" dirty="0"/>
                        <a:t>Minnesota</a:t>
                      </a:r>
                    </a:p>
                  </a:txBody>
                  <a:tcPr/>
                </a:tc>
                <a:extLst>
                  <a:ext uri="{0D108BD9-81ED-4DB2-BD59-A6C34878D82A}">
                    <a16:rowId xmlns:a16="http://schemas.microsoft.com/office/drawing/2014/main" xmlns="" val="10003"/>
                  </a:ext>
                </a:extLst>
              </a:tr>
              <a:tr h="366886">
                <a:tc>
                  <a:txBody>
                    <a:bodyPr/>
                    <a:lstStyle/>
                    <a:p>
                      <a:r>
                        <a:rPr lang="en-CA" sz="1600" dirty="0"/>
                        <a:t>Mike Luca</a:t>
                      </a:r>
                    </a:p>
                  </a:txBody>
                  <a:tcPr/>
                </a:tc>
                <a:tc>
                  <a:txBody>
                    <a:bodyPr/>
                    <a:lstStyle/>
                    <a:p>
                      <a:r>
                        <a:rPr lang="en-CA" sz="1600" dirty="0"/>
                        <a:t>B. school-</a:t>
                      </a:r>
                      <a:r>
                        <a:rPr lang="en-CA" sz="1600" dirty="0" err="1"/>
                        <a:t>Negotns</a:t>
                      </a:r>
                      <a:r>
                        <a:rPr lang="en-CA" sz="1600" baseline="0" dirty="0"/>
                        <a:t> &amp; </a:t>
                      </a:r>
                      <a:r>
                        <a:rPr lang="en-CA" sz="1600" baseline="0" dirty="0" err="1"/>
                        <a:t>Organzns</a:t>
                      </a:r>
                      <a:endParaRPr lang="en-CA" sz="1600" dirty="0"/>
                    </a:p>
                  </a:txBody>
                  <a:tcPr/>
                </a:tc>
                <a:tc>
                  <a:txBody>
                    <a:bodyPr/>
                    <a:lstStyle/>
                    <a:p>
                      <a:r>
                        <a:rPr lang="en-CA" sz="1600" dirty="0"/>
                        <a:t>Harvard</a:t>
                      </a:r>
                    </a:p>
                  </a:txBody>
                  <a:tcPr/>
                </a:tc>
                <a:extLst>
                  <a:ext uri="{0D108BD9-81ED-4DB2-BD59-A6C34878D82A}">
                    <a16:rowId xmlns:a16="http://schemas.microsoft.com/office/drawing/2014/main" xmlns="" val="10004"/>
                  </a:ext>
                </a:extLst>
              </a:tr>
              <a:tr h="366886">
                <a:tc>
                  <a:txBody>
                    <a:bodyPr/>
                    <a:lstStyle/>
                    <a:p>
                      <a:r>
                        <a:rPr lang="en-CA" sz="1600" dirty="0"/>
                        <a:t>Susan </a:t>
                      </a:r>
                      <a:r>
                        <a:rPr lang="en-CA" sz="1600" dirty="0" err="1"/>
                        <a:t>Athey</a:t>
                      </a:r>
                      <a:endParaRPr lang="en-CA" sz="1600" dirty="0"/>
                    </a:p>
                  </a:txBody>
                  <a:tcPr/>
                </a:tc>
                <a:tc>
                  <a:txBody>
                    <a:bodyPr/>
                    <a:lstStyle/>
                    <a:p>
                      <a:r>
                        <a:rPr lang="en-CA" sz="1600" dirty="0"/>
                        <a:t>B. school-Economics</a:t>
                      </a:r>
                    </a:p>
                  </a:txBody>
                  <a:tcPr/>
                </a:tc>
                <a:tc>
                  <a:txBody>
                    <a:bodyPr/>
                    <a:lstStyle/>
                    <a:p>
                      <a:r>
                        <a:rPr lang="en-CA" sz="1600" dirty="0"/>
                        <a:t>Stanford</a:t>
                      </a:r>
                    </a:p>
                  </a:txBody>
                  <a:tcPr/>
                </a:tc>
                <a:extLst>
                  <a:ext uri="{0D108BD9-81ED-4DB2-BD59-A6C34878D82A}">
                    <a16:rowId xmlns:a16="http://schemas.microsoft.com/office/drawing/2014/main" xmlns="" val="10005"/>
                  </a:ext>
                </a:extLst>
              </a:tr>
              <a:tr h="366886">
                <a:tc>
                  <a:txBody>
                    <a:bodyPr/>
                    <a:lstStyle/>
                    <a:p>
                      <a:r>
                        <a:rPr lang="en-CA" sz="1600" dirty="0"/>
                        <a:t>Dina Mayzlin</a:t>
                      </a:r>
                    </a:p>
                  </a:txBody>
                  <a:tcPr/>
                </a:tc>
                <a:tc>
                  <a:txBody>
                    <a:bodyPr/>
                    <a:lstStyle/>
                    <a:p>
                      <a:r>
                        <a:rPr lang="en-CA" sz="1600" dirty="0"/>
                        <a:t>B. school-Marketing</a:t>
                      </a:r>
                    </a:p>
                  </a:txBody>
                  <a:tcPr/>
                </a:tc>
                <a:tc>
                  <a:txBody>
                    <a:bodyPr/>
                    <a:lstStyle/>
                    <a:p>
                      <a:r>
                        <a:rPr lang="en-CA" sz="1600" dirty="0"/>
                        <a:t>USC</a:t>
                      </a:r>
                    </a:p>
                  </a:txBody>
                  <a:tcPr/>
                </a:tc>
                <a:extLst>
                  <a:ext uri="{0D108BD9-81ED-4DB2-BD59-A6C34878D82A}">
                    <a16:rowId xmlns:a16="http://schemas.microsoft.com/office/drawing/2014/main" xmlns="" val="10006"/>
                  </a:ext>
                </a:extLst>
              </a:tr>
              <a:tr h="366886">
                <a:tc>
                  <a:txBody>
                    <a:bodyPr/>
                    <a:lstStyle/>
                    <a:p>
                      <a:r>
                        <a:rPr lang="en-US" sz="1600" b="0" i="0" kern="1200" dirty="0" err="1">
                          <a:solidFill>
                            <a:schemeClr val="dk1"/>
                          </a:solidFill>
                          <a:effectLst/>
                          <a:latin typeface="+mn-lt"/>
                          <a:ea typeface="+mn-ea"/>
                          <a:cs typeface="+mn-cs"/>
                        </a:rPr>
                        <a:t>Clémentine</a:t>
                      </a:r>
                      <a:r>
                        <a:rPr lang="en-US" sz="1600" b="0" i="0" kern="1200" dirty="0">
                          <a:solidFill>
                            <a:schemeClr val="dk1"/>
                          </a:solidFill>
                          <a:effectLst/>
                          <a:latin typeface="+mn-lt"/>
                          <a:ea typeface="+mn-ea"/>
                          <a:cs typeface="+mn-cs"/>
                        </a:rPr>
                        <a:t> Van </a:t>
                      </a:r>
                      <a:r>
                        <a:rPr lang="en-US" sz="1600" b="0" i="0" kern="1200" dirty="0" err="1">
                          <a:solidFill>
                            <a:schemeClr val="dk1"/>
                          </a:solidFill>
                          <a:effectLst/>
                          <a:latin typeface="+mn-lt"/>
                          <a:ea typeface="+mn-ea"/>
                          <a:cs typeface="+mn-cs"/>
                        </a:rPr>
                        <a:t>Effenterr</a:t>
                      </a:r>
                      <a:endParaRPr lang="en-CA" sz="1600" dirty="0"/>
                    </a:p>
                  </a:txBody>
                  <a:tcPr/>
                </a:tc>
                <a:tc>
                  <a:txBody>
                    <a:bodyPr/>
                    <a:lstStyle/>
                    <a:p>
                      <a:r>
                        <a:rPr lang="en-CA" sz="1600" dirty="0"/>
                        <a:t>Economics </a:t>
                      </a:r>
                      <a:r>
                        <a:rPr lang="en-CA" sz="1600" dirty="0" err="1"/>
                        <a:t>dept</a:t>
                      </a:r>
                      <a:endParaRPr lang="en-CA" sz="1600" dirty="0"/>
                    </a:p>
                  </a:txBody>
                  <a:tcPr/>
                </a:tc>
                <a:tc>
                  <a:txBody>
                    <a:bodyPr/>
                    <a:lstStyle/>
                    <a:p>
                      <a:r>
                        <a:rPr lang="en-CA" sz="1600" dirty="0"/>
                        <a:t>Toronto</a:t>
                      </a:r>
                    </a:p>
                  </a:txBody>
                  <a:tcPr/>
                </a:tc>
                <a:extLst>
                  <a:ext uri="{0D108BD9-81ED-4DB2-BD59-A6C34878D82A}">
                    <a16:rowId xmlns:a16="http://schemas.microsoft.com/office/drawing/2014/main" xmlns="" val="10007"/>
                  </a:ext>
                </a:extLst>
              </a:tr>
              <a:tr h="366886">
                <a:tc>
                  <a:txBody>
                    <a:bodyPr/>
                    <a:lstStyle/>
                    <a:p>
                      <a:r>
                        <a:rPr lang="en-CA" sz="1600" dirty="0"/>
                        <a:t>Judy Chevalier</a:t>
                      </a:r>
                    </a:p>
                  </a:txBody>
                  <a:tcPr/>
                </a:tc>
                <a:tc>
                  <a:txBody>
                    <a:bodyPr/>
                    <a:lstStyle/>
                    <a:p>
                      <a:r>
                        <a:rPr lang="en-CA" sz="1600" dirty="0"/>
                        <a:t>B. school-Economics</a:t>
                      </a:r>
                    </a:p>
                  </a:txBody>
                  <a:tcPr/>
                </a:tc>
                <a:tc>
                  <a:txBody>
                    <a:bodyPr/>
                    <a:lstStyle/>
                    <a:p>
                      <a:r>
                        <a:rPr lang="en-CA" sz="1600" dirty="0"/>
                        <a:t>Yale</a:t>
                      </a:r>
                    </a:p>
                  </a:txBody>
                  <a:tcPr/>
                </a:tc>
                <a:extLst>
                  <a:ext uri="{0D108BD9-81ED-4DB2-BD59-A6C34878D82A}">
                    <a16:rowId xmlns:a16="http://schemas.microsoft.com/office/drawing/2014/main" xmlns="" val="10011"/>
                  </a:ext>
                </a:extLst>
              </a:tr>
              <a:tr h="366886">
                <a:tc>
                  <a:txBody>
                    <a:bodyPr/>
                    <a:lstStyle/>
                    <a:p>
                      <a:r>
                        <a:rPr lang="en-CA" sz="1600" dirty="0"/>
                        <a:t>Emilio Calvano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Economics </a:t>
                      </a:r>
                      <a:r>
                        <a:rPr lang="en-CA" sz="1600" dirty="0" err="1"/>
                        <a:t>dept</a:t>
                      </a:r>
                      <a:endParaRPr lang="en-CA" sz="1600" dirty="0"/>
                    </a:p>
                  </a:txBody>
                  <a:tcPr/>
                </a:tc>
                <a:tc>
                  <a:txBody>
                    <a:bodyPr/>
                    <a:lstStyle/>
                    <a:p>
                      <a:r>
                        <a:rPr lang="en-CA" sz="1600" dirty="0"/>
                        <a:t>Bologna</a:t>
                      </a:r>
                    </a:p>
                  </a:txBody>
                  <a:tcPr/>
                </a:tc>
                <a:extLst>
                  <a:ext uri="{0D108BD9-81ED-4DB2-BD59-A6C34878D82A}">
                    <a16:rowId xmlns:a16="http://schemas.microsoft.com/office/drawing/2014/main" xmlns="" val="10012"/>
                  </a:ext>
                </a:extLst>
              </a:tr>
              <a:tr h="366886">
                <a:tc>
                  <a:txBody>
                    <a:bodyPr/>
                    <a:lstStyle/>
                    <a:p>
                      <a:r>
                        <a:rPr lang="en-CA" sz="1600" dirty="0"/>
                        <a:t>Peter Rossi</a:t>
                      </a:r>
                    </a:p>
                  </a:txBody>
                  <a:tcPr/>
                </a:tc>
                <a:tc>
                  <a:txBody>
                    <a:bodyPr/>
                    <a:lstStyle/>
                    <a:p>
                      <a:r>
                        <a:rPr lang="en-CA" sz="1600" dirty="0"/>
                        <a:t>B. school-Marketing</a:t>
                      </a:r>
                    </a:p>
                  </a:txBody>
                  <a:tcPr/>
                </a:tc>
                <a:tc>
                  <a:txBody>
                    <a:bodyPr/>
                    <a:lstStyle/>
                    <a:p>
                      <a:r>
                        <a:rPr lang="en-CA" sz="1600" dirty="0"/>
                        <a:t>UCLA</a:t>
                      </a:r>
                    </a:p>
                  </a:txBody>
                  <a:tcPr/>
                </a:tc>
                <a:extLst>
                  <a:ext uri="{0D108BD9-81ED-4DB2-BD59-A6C34878D82A}">
                    <a16:rowId xmlns:a16="http://schemas.microsoft.com/office/drawing/2014/main" xmlns="" val="10014"/>
                  </a:ext>
                </a:extLst>
              </a:tr>
              <a:tr h="366886">
                <a:tc>
                  <a:txBody>
                    <a:bodyPr/>
                    <a:lstStyle/>
                    <a:p>
                      <a:r>
                        <a:rPr lang="en-CA" sz="1600" dirty="0" err="1"/>
                        <a:t>Pai</a:t>
                      </a:r>
                      <a:r>
                        <a:rPr lang="en-CA" sz="1600" dirty="0"/>
                        <a:t>-Ling Yin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 school-Entrepreneurship</a:t>
                      </a:r>
                    </a:p>
                  </a:txBody>
                  <a:tcPr/>
                </a:tc>
                <a:tc>
                  <a:txBody>
                    <a:bodyPr/>
                    <a:lstStyle/>
                    <a:p>
                      <a:r>
                        <a:rPr lang="en-CA" sz="1600" dirty="0"/>
                        <a:t>USC</a:t>
                      </a:r>
                    </a:p>
                  </a:txBody>
                  <a:tcPr/>
                </a:tc>
                <a:extLst>
                  <a:ext uri="{0D108BD9-81ED-4DB2-BD59-A6C34878D82A}">
                    <a16:rowId xmlns:a16="http://schemas.microsoft.com/office/drawing/2014/main" xmlns="" val="372808089"/>
                  </a:ext>
                </a:extLst>
              </a:tr>
              <a:tr h="366886">
                <a:tc>
                  <a:txBody>
                    <a:bodyPr/>
                    <a:lstStyle/>
                    <a:p>
                      <a:r>
                        <a:rPr lang="en-CA" sz="1600" dirty="0"/>
                        <a:t>Pinar </a:t>
                      </a:r>
                      <a:r>
                        <a:rPr lang="en-CA" sz="1600" dirty="0" err="1"/>
                        <a:t>Yildarim</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 school-Marketing</a:t>
                      </a:r>
                    </a:p>
                  </a:txBody>
                  <a:tcPr/>
                </a:tc>
                <a:tc>
                  <a:txBody>
                    <a:bodyPr/>
                    <a:lstStyle/>
                    <a:p>
                      <a:r>
                        <a:rPr lang="en-CA" sz="1600" dirty="0"/>
                        <a:t>Penn</a:t>
                      </a:r>
                    </a:p>
                  </a:txBody>
                  <a:tcPr/>
                </a:tc>
                <a:extLst>
                  <a:ext uri="{0D108BD9-81ED-4DB2-BD59-A6C34878D82A}">
                    <a16:rowId xmlns:a16="http://schemas.microsoft.com/office/drawing/2014/main" xmlns="" val="770278142"/>
                  </a:ext>
                </a:extLst>
              </a:tr>
              <a:tr h="366886">
                <a:tc>
                  <a:txBody>
                    <a:bodyPr/>
                    <a:lstStyle/>
                    <a:p>
                      <a:r>
                        <a:rPr lang="en-CA" sz="1600" dirty="0"/>
                        <a:t>David Yang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Economics dept</a:t>
                      </a:r>
                    </a:p>
                  </a:txBody>
                  <a:tcPr/>
                </a:tc>
                <a:tc>
                  <a:txBody>
                    <a:bodyPr/>
                    <a:lstStyle/>
                    <a:p>
                      <a:r>
                        <a:rPr lang="en-CA" sz="1600" dirty="0"/>
                        <a:t>Harvard</a:t>
                      </a:r>
                    </a:p>
                  </a:txBody>
                  <a:tcPr/>
                </a:tc>
                <a:extLst>
                  <a:ext uri="{0D108BD9-81ED-4DB2-BD59-A6C34878D82A}">
                    <a16:rowId xmlns:a16="http://schemas.microsoft.com/office/drawing/2014/main" xmlns="" val="3760740424"/>
                  </a:ext>
                </a:extLst>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2131041267"/>
              </p:ext>
            </p:extLst>
          </p:nvPr>
        </p:nvGraphicFramePr>
        <p:xfrm>
          <a:off x="6177454" y="985344"/>
          <a:ext cx="5893678" cy="5130774"/>
        </p:xfrm>
        <a:graphic>
          <a:graphicData uri="http://schemas.openxmlformats.org/drawingml/2006/table">
            <a:tbl>
              <a:tblPr firstRow="1" bandRow="1">
                <a:tableStyleId>{5C22544A-7EE6-4342-B048-85BDC9FD1C3A}</a:tableStyleId>
              </a:tblPr>
              <a:tblGrid>
                <a:gridCol w="1760484">
                  <a:extLst>
                    <a:ext uri="{9D8B030D-6E8A-4147-A177-3AD203B41FA5}">
                      <a16:colId xmlns:a16="http://schemas.microsoft.com/office/drawing/2014/main" xmlns="" val="20000"/>
                    </a:ext>
                  </a:extLst>
                </a:gridCol>
                <a:gridCol w="2672255">
                  <a:extLst>
                    <a:ext uri="{9D8B030D-6E8A-4147-A177-3AD203B41FA5}">
                      <a16:colId xmlns:a16="http://schemas.microsoft.com/office/drawing/2014/main" xmlns="" val="20001"/>
                    </a:ext>
                  </a:extLst>
                </a:gridCol>
                <a:gridCol w="1460939">
                  <a:extLst>
                    <a:ext uri="{9D8B030D-6E8A-4147-A177-3AD203B41FA5}">
                      <a16:colId xmlns:a16="http://schemas.microsoft.com/office/drawing/2014/main" xmlns="" val="20002"/>
                    </a:ext>
                  </a:extLst>
                </a:gridCol>
              </a:tblGrid>
              <a:tr h="164243">
                <a:tc>
                  <a:txBody>
                    <a:bodyPr/>
                    <a:lstStyle/>
                    <a:p>
                      <a:r>
                        <a:rPr lang="en-CA" sz="1600" dirty="0"/>
                        <a:t>Person</a:t>
                      </a:r>
                    </a:p>
                  </a:txBody>
                  <a:tcPr/>
                </a:tc>
                <a:tc>
                  <a:txBody>
                    <a:bodyPr/>
                    <a:lstStyle/>
                    <a:p>
                      <a:r>
                        <a:rPr lang="en-CA" sz="1600" dirty="0"/>
                        <a:t>Position</a:t>
                      </a:r>
                    </a:p>
                  </a:txBody>
                  <a:tcPr/>
                </a:tc>
                <a:tc>
                  <a:txBody>
                    <a:bodyPr/>
                    <a:lstStyle/>
                    <a:p>
                      <a:r>
                        <a:rPr lang="en-CA" sz="1600" dirty="0"/>
                        <a:t>Employer</a:t>
                      </a:r>
                    </a:p>
                  </a:txBody>
                  <a:tcPr/>
                </a:tc>
                <a:extLst>
                  <a:ext uri="{0D108BD9-81ED-4DB2-BD59-A6C34878D82A}">
                    <a16:rowId xmlns:a16="http://schemas.microsoft.com/office/drawing/2014/main" xmlns="" val="10000"/>
                  </a:ext>
                </a:extLst>
              </a:tr>
              <a:tr h="366886">
                <a:tc>
                  <a:txBody>
                    <a:bodyPr/>
                    <a:lstStyle/>
                    <a:p>
                      <a:r>
                        <a:rPr lang="en-CA" sz="1600" dirty="0"/>
                        <a:t>Maryam </a:t>
                      </a:r>
                      <a:r>
                        <a:rPr lang="en-CA" sz="1600" dirty="0" err="1"/>
                        <a:t>Saeedi</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 school-Economics</a:t>
                      </a:r>
                    </a:p>
                  </a:txBody>
                  <a:tcPr/>
                </a:tc>
                <a:tc>
                  <a:txBody>
                    <a:bodyPr/>
                    <a:lstStyle/>
                    <a:p>
                      <a:r>
                        <a:rPr lang="en-CA" sz="1600" dirty="0"/>
                        <a:t>CMU</a:t>
                      </a:r>
                    </a:p>
                  </a:txBody>
                  <a:tcPr/>
                </a:tc>
                <a:extLst>
                  <a:ext uri="{0D108BD9-81ED-4DB2-BD59-A6C34878D82A}">
                    <a16:rowId xmlns:a16="http://schemas.microsoft.com/office/drawing/2014/main" xmlns="" val="10001"/>
                  </a:ext>
                </a:extLst>
              </a:tr>
              <a:tr h="366886">
                <a:tc>
                  <a:txBody>
                    <a:bodyPr/>
                    <a:lstStyle/>
                    <a:p>
                      <a:r>
                        <a:rPr lang="en-CA" sz="1600" dirty="0"/>
                        <a:t>Glen Weyl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Office of Chief Tech Officer</a:t>
                      </a:r>
                    </a:p>
                  </a:txBody>
                  <a:tcPr/>
                </a:tc>
                <a:tc>
                  <a:txBody>
                    <a:bodyPr/>
                    <a:lstStyle/>
                    <a:p>
                      <a:r>
                        <a:rPr lang="en-CA" sz="1600" dirty="0"/>
                        <a:t>Microsoft</a:t>
                      </a:r>
                    </a:p>
                  </a:txBody>
                  <a:tcPr/>
                </a:tc>
                <a:extLst>
                  <a:ext uri="{0D108BD9-81ED-4DB2-BD59-A6C34878D82A}">
                    <a16:rowId xmlns:a16="http://schemas.microsoft.com/office/drawing/2014/main" xmlns="" val="10002"/>
                  </a:ext>
                </a:extLst>
              </a:tr>
              <a:tr h="366886">
                <a:tc>
                  <a:txBody>
                    <a:bodyPr/>
                    <a:lstStyle/>
                    <a:p>
                      <a:r>
                        <a:rPr lang="en-CA" sz="1600" dirty="0"/>
                        <a:t>Chiara </a:t>
                      </a:r>
                      <a:r>
                        <a:rPr lang="en-CA" sz="1600" dirty="0" err="1"/>
                        <a:t>Farronato</a:t>
                      </a:r>
                      <a:endParaRPr lang="en-CA" sz="1600" dirty="0"/>
                    </a:p>
                  </a:txBody>
                  <a:tcPr/>
                </a:tc>
                <a:tc>
                  <a:txBody>
                    <a:bodyPr/>
                    <a:lstStyle/>
                    <a:p>
                      <a:r>
                        <a:rPr lang="en-CA" sz="1600" dirty="0"/>
                        <a:t>B. school-Tech. &amp; Operations</a:t>
                      </a:r>
                    </a:p>
                  </a:txBody>
                  <a:tcPr/>
                </a:tc>
                <a:tc>
                  <a:txBody>
                    <a:bodyPr/>
                    <a:lstStyle/>
                    <a:p>
                      <a:r>
                        <a:rPr lang="en-CA" sz="1600" dirty="0"/>
                        <a:t>Harvard</a:t>
                      </a:r>
                    </a:p>
                  </a:txBody>
                  <a:tcPr/>
                </a:tc>
                <a:extLst>
                  <a:ext uri="{0D108BD9-81ED-4DB2-BD59-A6C34878D82A}">
                    <a16:rowId xmlns:a16="http://schemas.microsoft.com/office/drawing/2014/main" xmlns="" val="10003"/>
                  </a:ext>
                </a:extLst>
              </a:tr>
              <a:tr h="366886">
                <a:tc>
                  <a:txBody>
                    <a:bodyPr/>
                    <a:lstStyle/>
                    <a:p>
                      <a:r>
                        <a:rPr lang="en-US" sz="1600" b="0" i="0" kern="1200" dirty="0">
                          <a:solidFill>
                            <a:schemeClr val="dk1"/>
                          </a:solidFill>
                          <a:effectLst/>
                          <a:latin typeface="+mn-lt"/>
                          <a:ea typeface="+mn-ea"/>
                          <a:cs typeface="+mn-cs"/>
                        </a:rPr>
                        <a:t>Mohammad S. Rahman</a:t>
                      </a:r>
                      <a:endParaRPr lang="en-CA" sz="1600" dirty="0"/>
                    </a:p>
                  </a:txBody>
                  <a:tcPr/>
                </a:tc>
                <a:tc>
                  <a:txBody>
                    <a:bodyPr/>
                    <a:lstStyle/>
                    <a:p>
                      <a:r>
                        <a:rPr lang="en-CA" sz="1600" dirty="0"/>
                        <a:t>B school-Information Systems</a:t>
                      </a:r>
                    </a:p>
                  </a:txBody>
                  <a:tcPr/>
                </a:tc>
                <a:tc>
                  <a:txBody>
                    <a:bodyPr/>
                    <a:lstStyle/>
                    <a:p>
                      <a:r>
                        <a:rPr lang="en-CA" sz="1600" dirty="0"/>
                        <a:t>Purdue</a:t>
                      </a:r>
                    </a:p>
                  </a:txBody>
                  <a:tcPr/>
                </a:tc>
                <a:extLst>
                  <a:ext uri="{0D108BD9-81ED-4DB2-BD59-A6C34878D82A}">
                    <a16:rowId xmlns:a16="http://schemas.microsoft.com/office/drawing/2014/main" xmlns="" val="10004"/>
                  </a:ext>
                </a:extLst>
              </a:tr>
              <a:tr h="366886">
                <a:tc>
                  <a:txBody>
                    <a:bodyPr/>
                    <a:lstStyle/>
                    <a:p>
                      <a:r>
                        <a:rPr lang="en-US" sz="1600" b="0" i="0" kern="1200" dirty="0">
                          <a:solidFill>
                            <a:schemeClr val="dk1"/>
                          </a:solidFill>
                          <a:effectLst/>
                          <a:latin typeface="+mn-lt"/>
                          <a:ea typeface="+mn-ea"/>
                          <a:cs typeface="+mn-cs"/>
                        </a:rPr>
                        <a:t>Mohammed </a:t>
                      </a:r>
                      <a:r>
                        <a:rPr lang="en-US" sz="1600" b="0" i="0" kern="1200" dirty="0" err="1">
                          <a:solidFill>
                            <a:schemeClr val="dk1"/>
                          </a:solidFill>
                          <a:effectLst/>
                          <a:latin typeface="+mn-lt"/>
                          <a:ea typeface="+mn-ea"/>
                          <a:cs typeface="+mn-cs"/>
                        </a:rPr>
                        <a:t>Alyakoob</a:t>
                      </a:r>
                      <a:r>
                        <a:rPr lang="en-US" sz="1600" b="0" i="0" kern="1200" dirty="0">
                          <a:solidFill>
                            <a:schemeClr val="dk1"/>
                          </a:solidFill>
                          <a:effectLst/>
                          <a:latin typeface="+mn-lt"/>
                          <a:ea typeface="+mn-ea"/>
                          <a:cs typeface="+mn-cs"/>
                        </a:rPr>
                        <a:t>,</a:t>
                      </a:r>
                      <a:endParaRPr lang="en-CA" sz="1600" dirty="0"/>
                    </a:p>
                  </a:txBody>
                  <a:tcPr/>
                </a:tc>
                <a:tc>
                  <a:txBody>
                    <a:bodyPr/>
                    <a:lstStyle/>
                    <a:p>
                      <a:r>
                        <a:rPr lang="en-CA" sz="1600" dirty="0"/>
                        <a:t>B school-Data science</a:t>
                      </a:r>
                    </a:p>
                  </a:txBody>
                  <a:tcPr/>
                </a:tc>
                <a:tc>
                  <a:txBody>
                    <a:bodyPr/>
                    <a:lstStyle/>
                    <a:p>
                      <a:r>
                        <a:rPr lang="en-CA" sz="1600" dirty="0"/>
                        <a:t>USC</a:t>
                      </a:r>
                    </a:p>
                  </a:txBody>
                  <a:tcPr/>
                </a:tc>
                <a:extLst>
                  <a:ext uri="{0D108BD9-81ED-4DB2-BD59-A6C34878D82A}">
                    <a16:rowId xmlns:a16="http://schemas.microsoft.com/office/drawing/2014/main" xmlns="" val="10005"/>
                  </a:ext>
                </a:extLst>
              </a:tr>
              <a:tr h="366886">
                <a:tc>
                  <a:txBody>
                    <a:bodyPr/>
                    <a:lstStyle/>
                    <a:p>
                      <a:r>
                        <a:rPr lang="en-CA" sz="1600" dirty="0"/>
                        <a:t>Alberto </a:t>
                      </a:r>
                      <a:r>
                        <a:rPr lang="en-CA" sz="1600" dirty="0" err="1"/>
                        <a:t>Cavallo</a:t>
                      </a:r>
                      <a:endParaRPr lang="en-CA" sz="1600" dirty="0"/>
                    </a:p>
                  </a:txBody>
                  <a:tcPr/>
                </a:tc>
                <a:tc>
                  <a:txBody>
                    <a:bodyPr/>
                    <a:lstStyle/>
                    <a:p>
                      <a:r>
                        <a:rPr lang="en-CA" sz="1600" dirty="0"/>
                        <a:t>B. School-Govt</a:t>
                      </a:r>
                      <a:r>
                        <a:rPr lang="en-CA" sz="1600" baseline="0" dirty="0"/>
                        <a:t> and </a:t>
                      </a:r>
                      <a:r>
                        <a:rPr lang="en-CA" sz="1600" baseline="0" dirty="0" err="1"/>
                        <a:t>internatl</a:t>
                      </a:r>
                      <a:endParaRPr lang="en-CA" sz="1600" dirty="0"/>
                    </a:p>
                  </a:txBody>
                  <a:tcPr/>
                </a:tc>
                <a:tc>
                  <a:txBody>
                    <a:bodyPr/>
                    <a:lstStyle/>
                    <a:p>
                      <a:r>
                        <a:rPr lang="en-CA" sz="1600" dirty="0"/>
                        <a:t>Harvard</a:t>
                      </a:r>
                    </a:p>
                  </a:txBody>
                  <a:tcPr/>
                </a:tc>
                <a:extLst>
                  <a:ext uri="{0D108BD9-81ED-4DB2-BD59-A6C34878D82A}">
                    <a16:rowId xmlns:a16="http://schemas.microsoft.com/office/drawing/2014/main" xmlns="" val="10006"/>
                  </a:ext>
                </a:extLst>
              </a:tr>
              <a:tr h="256830">
                <a:tc>
                  <a:txBody>
                    <a:bodyPr/>
                    <a:lstStyle/>
                    <a:p>
                      <a:r>
                        <a:rPr lang="en-CA" sz="1600" dirty="0"/>
                        <a:t>Zach Brown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Economics </a:t>
                      </a:r>
                      <a:r>
                        <a:rPr lang="en-CA" sz="1600" dirty="0" err="1"/>
                        <a:t>dept</a:t>
                      </a:r>
                      <a:endParaRPr lang="en-CA" sz="1600" dirty="0"/>
                    </a:p>
                  </a:txBody>
                  <a:tcPr/>
                </a:tc>
                <a:tc>
                  <a:txBody>
                    <a:bodyPr/>
                    <a:lstStyle/>
                    <a:p>
                      <a:r>
                        <a:rPr lang="en-CA" sz="1600" dirty="0"/>
                        <a:t>Michigan</a:t>
                      </a:r>
                    </a:p>
                  </a:txBody>
                  <a:tcPr/>
                </a:tc>
                <a:extLst>
                  <a:ext uri="{0D108BD9-81ED-4DB2-BD59-A6C34878D82A}">
                    <a16:rowId xmlns:a16="http://schemas.microsoft.com/office/drawing/2014/main" xmlns="" val="10007"/>
                  </a:ext>
                </a:extLst>
              </a:tr>
              <a:tr h="366886">
                <a:tc>
                  <a:txBody>
                    <a:bodyPr/>
                    <a:lstStyle/>
                    <a:p>
                      <a:r>
                        <a:rPr lang="en-CA" sz="1600" dirty="0"/>
                        <a:t>Hal Varian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Private sector</a:t>
                      </a:r>
                    </a:p>
                  </a:txBody>
                  <a:tcPr/>
                </a:tc>
                <a:tc>
                  <a:txBody>
                    <a:bodyPr/>
                    <a:lstStyle/>
                    <a:p>
                      <a:r>
                        <a:rPr lang="en-CA" sz="1600" dirty="0"/>
                        <a:t>Google</a:t>
                      </a:r>
                    </a:p>
                  </a:txBody>
                  <a:tcPr/>
                </a:tc>
                <a:extLst>
                  <a:ext uri="{0D108BD9-81ED-4DB2-BD59-A6C34878D82A}">
                    <a16:rowId xmlns:a16="http://schemas.microsoft.com/office/drawing/2014/main" xmlns="" val="10008"/>
                  </a:ext>
                </a:extLst>
              </a:tr>
              <a:tr h="366886">
                <a:tc>
                  <a:txBody>
                    <a:bodyPr/>
                    <a:lstStyle/>
                    <a:p>
                      <a:r>
                        <a:rPr lang="en-CA" sz="1600" dirty="0" err="1"/>
                        <a:t>Jorg</a:t>
                      </a:r>
                      <a:r>
                        <a:rPr lang="en-CA" sz="1600" dirty="0"/>
                        <a:t> Claussen</a:t>
                      </a:r>
                    </a:p>
                  </a:txBody>
                  <a:tcPr/>
                </a:tc>
                <a:tc>
                  <a:txBody>
                    <a:bodyPr/>
                    <a:lstStyle/>
                    <a:p>
                      <a:r>
                        <a:rPr lang="en-CA" sz="1600" dirty="0"/>
                        <a:t>B</a:t>
                      </a:r>
                      <a:r>
                        <a:rPr lang="en-CA" sz="1600" baseline="0" dirty="0"/>
                        <a:t>. school-Strategy </a:t>
                      </a:r>
                      <a:endParaRPr lang="en-CA" sz="1600" dirty="0"/>
                    </a:p>
                  </a:txBody>
                  <a:tcPr/>
                </a:tc>
                <a:tc>
                  <a:txBody>
                    <a:bodyPr/>
                    <a:lstStyle/>
                    <a:p>
                      <a:r>
                        <a:rPr lang="en-CA" sz="1600" dirty="0"/>
                        <a:t>Munich</a:t>
                      </a:r>
                    </a:p>
                  </a:txBody>
                  <a:tcPr/>
                </a:tc>
                <a:extLst>
                  <a:ext uri="{0D108BD9-81ED-4DB2-BD59-A6C34878D82A}">
                    <a16:rowId xmlns:a16="http://schemas.microsoft.com/office/drawing/2014/main" xmlns="" val="10009"/>
                  </a:ext>
                </a:extLst>
              </a:tr>
              <a:tr h="366886">
                <a:tc>
                  <a:txBody>
                    <a:bodyPr/>
                    <a:lstStyle/>
                    <a:p>
                      <a:r>
                        <a:rPr lang="en-CA" sz="1600" dirty="0"/>
                        <a:t>Alexander MacKay</a:t>
                      </a:r>
                    </a:p>
                  </a:txBody>
                  <a:tcPr/>
                </a:tc>
                <a:tc>
                  <a:txBody>
                    <a:bodyPr/>
                    <a:lstStyle/>
                    <a:p>
                      <a:r>
                        <a:rPr lang="en-CA" sz="1600" dirty="0"/>
                        <a:t>B</a:t>
                      </a:r>
                      <a:r>
                        <a:rPr lang="en-CA" sz="1600" baseline="0" dirty="0"/>
                        <a:t>. school-Strategy </a:t>
                      </a:r>
                      <a:endParaRPr lang="en-CA" sz="1600" dirty="0"/>
                    </a:p>
                  </a:txBody>
                  <a:tcPr/>
                </a:tc>
                <a:tc>
                  <a:txBody>
                    <a:bodyPr/>
                    <a:lstStyle/>
                    <a:p>
                      <a:r>
                        <a:rPr lang="en-CA" sz="1600" dirty="0"/>
                        <a:t>Harvard</a:t>
                      </a:r>
                    </a:p>
                  </a:txBody>
                  <a:tcPr/>
                </a:tc>
                <a:extLst>
                  <a:ext uri="{0D108BD9-81ED-4DB2-BD59-A6C34878D82A}">
                    <a16:rowId xmlns:a16="http://schemas.microsoft.com/office/drawing/2014/main" xmlns="" val="10010"/>
                  </a:ext>
                </a:extLst>
              </a:tr>
              <a:tr h="366886">
                <a:tc>
                  <a:txBody>
                    <a:bodyPr/>
                    <a:lstStyle/>
                    <a:p>
                      <a:r>
                        <a:rPr lang="en-CA" sz="1600" dirty="0"/>
                        <a:t>Dave </a:t>
                      </a:r>
                      <a:r>
                        <a:rPr lang="en-CA" sz="1600" dirty="0" err="1"/>
                        <a:t>Godes</a:t>
                      </a:r>
                      <a:endParaRPr lang="en-CA" sz="1600" dirty="0"/>
                    </a:p>
                  </a:txBody>
                  <a:tcPr/>
                </a:tc>
                <a:tc>
                  <a:txBody>
                    <a:bodyPr/>
                    <a:lstStyle/>
                    <a:p>
                      <a:r>
                        <a:rPr lang="en-CA" sz="1600" dirty="0"/>
                        <a:t>B. school-Marketing</a:t>
                      </a:r>
                    </a:p>
                  </a:txBody>
                  <a:tcPr/>
                </a:tc>
                <a:tc>
                  <a:txBody>
                    <a:bodyPr/>
                    <a:lstStyle/>
                    <a:p>
                      <a:r>
                        <a:rPr lang="en-CA" sz="1600" dirty="0"/>
                        <a:t>Maryland</a:t>
                      </a:r>
                    </a:p>
                  </a:txBody>
                  <a:tcPr/>
                </a:tc>
                <a:extLst>
                  <a:ext uri="{0D108BD9-81ED-4DB2-BD59-A6C34878D82A}">
                    <a16:rowId xmlns:a16="http://schemas.microsoft.com/office/drawing/2014/main" xmlns="" val="10011"/>
                  </a:ext>
                </a:extLst>
              </a:tr>
              <a:tr h="366886">
                <a:tc>
                  <a:txBody>
                    <a:bodyPr/>
                    <a:lstStyle/>
                    <a:p>
                      <a:r>
                        <a:rPr lang="en-CA" sz="1600" dirty="0"/>
                        <a:t>Amalia Miller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Economics dept.</a:t>
                      </a:r>
                    </a:p>
                  </a:txBody>
                  <a:tcPr/>
                </a:tc>
                <a:tc>
                  <a:txBody>
                    <a:bodyPr/>
                    <a:lstStyle/>
                    <a:p>
                      <a:r>
                        <a:rPr lang="en-CA" sz="1600" dirty="0"/>
                        <a:t>Virginia</a:t>
                      </a:r>
                    </a:p>
                  </a:txBody>
                  <a:tcPr/>
                </a:tc>
                <a:extLst>
                  <a:ext uri="{0D108BD9-81ED-4DB2-BD59-A6C34878D82A}">
                    <a16:rowId xmlns:a16="http://schemas.microsoft.com/office/drawing/2014/main" xmlns="" val="555865617"/>
                  </a:ext>
                </a:extLst>
              </a:tr>
            </a:tbl>
          </a:graphicData>
        </a:graphic>
      </p:graphicFrame>
    </p:spTree>
    <p:extLst>
      <p:ext uri="{BB962C8B-B14F-4D97-AF65-F5344CB8AC3E}">
        <p14:creationId xmlns:p14="http://schemas.microsoft.com/office/powerpoint/2010/main" val="3781636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CA" dirty="0"/>
              <a:t>Some more examples (past years)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82673055"/>
              </p:ext>
            </p:extLst>
          </p:nvPr>
        </p:nvGraphicFramePr>
        <p:xfrm>
          <a:off x="89337" y="985344"/>
          <a:ext cx="5783319" cy="5073192"/>
        </p:xfrm>
        <a:graphic>
          <a:graphicData uri="http://schemas.openxmlformats.org/drawingml/2006/table">
            <a:tbl>
              <a:tblPr firstRow="1" bandRow="1">
                <a:tableStyleId>{5C22544A-7EE6-4342-B048-85BDC9FD1C3A}</a:tableStyleId>
              </a:tblPr>
              <a:tblGrid>
                <a:gridCol w="1738498">
                  <a:extLst>
                    <a:ext uri="{9D8B030D-6E8A-4147-A177-3AD203B41FA5}">
                      <a16:colId xmlns:a16="http://schemas.microsoft.com/office/drawing/2014/main" xmlns="" val="20000"/>
                    </a:ext>
                  </a:extLst>
                </a:gridCol>
                <a:gridCol w="2784097">
                  <a:extLst>
                    <a:ext uri="{9D8B030D-6E8A-4147-A177-3AD203B41FA5}">
                      <a16:colId xmlns:a16="http://schemas.microsoft.com/office/drawing/2014/main" xmlns="" val="20001"/>
                    </a:ext>
                  </a:extLst>
                </a:gridCol>
                <a:gridCol w="1260724">
                  <a:extLst>
                    <a:ext uri="{9D8B030D-6E8A-4147-A177-3AD203B41FA5}">
                      <a16:colId xmlns:a16="http://schemas.microsoft.com/office/drawing/2014/main" xmlns="" val="20002"/>
                    </a:ext>
                  </a:extLst>
                </a:gridCol>
              </a:tblGrid>
              <a:tr h="164243">
                <a:tc>
                  <a:txBody>
                    <a:bodyPr/>
                    <a:lstStyle/>
                    <a:p>
                      <a:r>
                        <a:rPr lang="en-CA" sz="1600" dirty="0"/>
                        <a:t>Person</a:t>
                      </a:r>
                    </a:p>
                  </a:txBody>
                  <a:tcPr/>
                </a:tc>
                <a:tc>
                  <a:txBody>
                    <a:bodyPr/>
                    <a:lstStyle/>
                    <a:p>
                      <a:r>
                        <a:rPr lang="en-CA" sz="1600" dirty="0"/>
                        <a:t>Position</a:t>
                      </a:r>
                    </a:p>
                  </a:txBody>
                  <a:tcPr/>
                </a:tc>
                <a:tc>
                  <a:txBody>
                    <a:bodyPr/>
                    <a:lstStyle/>
                    <a:p>
                      <a:r>
                        <a:rPr lang="en-CA" sz="1600" dirty="0"/>
                        <a:t>Employer</a:t>
                      </a:r>
                    </a:p>
                  </a:txBody>
                  <a:tcPr/>
                </a:tc>
                <a:extLst>
                  <a:ext uri="{0D108BD9-81ED-4DB2-BD59-A6C34878D82A}">
                    <a16:rowId xmlns:a16="http://schemas.microsoft.com/office/drawing/2014/main" xmlns="" val="10000"/>
                  </a:ext>
                </a:extLst>
              </a:tr>
              <a:tr h="366886">
                <a:tc>
                  <a:txBody>
                    <a:bodyPr/>
                    <a:lstStyle/>
                    <a:p>
                      <a:r>
                        <a:rPr lang="en-CA" sz="1600" dirty="0"/>
                        <a:t>Sam </a:t>
                      </a:r>
                      <a:r>
                        <a:rPr lang="en-CA" sz="1600" dirty="0" err="1"/>
                        <a:t>Ransbotham</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a:t>
                      </a:r>
                      <a:r>
                        <a:rPr lang="en-CA" sz="1600" baseline="0" dirty="0"/>
                        <a:t> School-Information systems</a:t>
                      </a:r>
                      <a:endParaRPr lang="en-CA" sz="1600" dirty="0"/>
                    </a:p>
                  </a:txBody>
                  <a:tcPr/>
                </a:tc>
                <a:tc>
                  <a:txBody>
                    <a:bodyPr/>
                    <a:lstStyle/>
                    <a:p>
                      <a:r>
                        <a:rPr lang="en-CA" sz="1600" dirty="0"/>
                        <a:t>Boston</a:t>
                      </a:r>
                      <a:r>
                        <a:rPr lang="en-CA" sz="1600" baseline="0" dirty="0"/>
                        <a:t> Col.</a:t>
                      </a:r>
                      <a:endParaRPr lang="en-CA" sz="1600" dirty="0"/>
                    </a:p>
                  </a:txBody>
                  <a:tcPr/>
                </a:tc>
                <a:extLst>
                  <a:ext uri="{0D108BD9-81ED-4DB2-BD59-A6C34878D82A}">
                    <a16:rowId xmlns:a16="http://schemas.microsoft.com/office/drawing/2014/main" xmlns="" val="10001"/>
                  </a:ext>
                </a:extLst>
              </a:tr>
              <a:tr h="366886">
                <a:tc>
                  <a:txBody>
                    <a:bodyPr/>
                    <a:lstStyle/>
                    <a:p>
                      <a:r>
                        <a:rPr lang="en-CA" sz="1600" dirty="0"/>
                        <a:t>Frank Nagle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a:t>
                      </a:r>
                      <a:r>
                        <a:rPr lang="en-CA" sz="1600" baseline="0" dirty="0"/>
                        <a:t> school-Strategy</a:t>
                      </a:r>
                      <a:endParaRPr lang="en-CA" sz="1600" dirty="0"/>
                    </a:p>
                  </a:txBody>
                  <a:tcPr/>
                </a:tc>
                <a:tc>
                  <a:txBody>
                    <a:bodyPr/>
                    <a:lstStyle/>
                    <a:p>
                      <a:r>
                        <a:rPr lang="en-CA" sz="1600" dirty="0"/>
                        <a:t>USC</a:t>
                      </a:r>
                    </a:p>
                  </a:txBody>
                  <a:tcPr/>
                </a:tc>
                <a:extLst>
                  <a:ext uri="{0D108BD9-81ED-4DB2-BD59-A6C34878D82A}">
                    <a16:rowId xmlns:a16="http://schemas.microsoft.com/office/drawing/2014/main" xmlns="" val="10002"/>
                  </a:ext>
                </a:extLst>
              </a:tr>
              <a:tr h="366886">
                <a:tc>
                  <a:txBody>
                    <a:bodyPr/>
                    <a:lstStyle/>
                    <a:p>
                      <a:r>
                        <a:rPr lang="en-CA" sz="1600" dirty="0" err="1"/>
                        <a:t>Lorin</a:t>
                      </a:r>
                      <a:r>
                        <a:rPr lang="en-CA" sz="1600" dirty="0"/>
                        <a:t> </a:t>
                      </a:r>
                      <a:r>
                        <a:rPr lang="en-CA" sz="1600" dirty="0" err="1"/>
                        <a:t>Hitt</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a:t>
                      </a:r>
                      <a:r>
                        <a:rPr lang="en-CA" sz="1600" baseline="0" dirty="0"/>
                        <a:t> School-Information systems</a:t>
                      </a:r>
                      <a:endParaRPr lang="en-CA" sz="1600" dirty="0"/>
                    </a:p>
                  </a:txBody>
                  <a:tcPr/>
                </a:tc>
                <a:tc>
                  <a:txBody>
                    <a:bodyPr/>
                    <a:lstStyle/>
                    <a:p>
                      <a:r>
                        <a:rPr lang="en-CA" sz="1600" dirty="0"/>
                        <a:t>Penn</a:t>
                      </a:r>
                    </a:p>
                  </a:txBody>
                  <a:tcPr/>
                </a:tc>
                <a:extLst>
                  <a:ext uri="{0D108BD9-81ED-4DB2-BD59-A6C34878D82A}">
                    <a16:rowId xmlns:a16="http://schemas.microsoft.com/office/drawing/2014/main" xmlns="" val="10003"/>
                  </a:ext>
                </a:extLst>
              </a:tr>
              <a:tr h="366886">
                <a:tc>
                  <a:txBody>
                    <a:bodyPr/>
                    <a:lstStyle/>
                    <a:p>
                      <a:r>
                        <a:rPr lang="en-CA" sz="1600" dirty="0"/>
                        <a:t>Justin Rao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Private sector</a:t>
                      </a:r>
                    </a:p>
                  </a:txBody>
                  <a:tcPr/>
                </a:tc>
                <a:tc>
                  <a:txBody>
                    <a:bodyPr/>
                    <a:lstStyle/>
                    <a:p>
                      <a:r>
                        <a:rPr lang="en-CA" sz="1600" dirty="0"/>
                        <a:t>Microsoft</a:t>
                      </a:r>
                    </a:p>
                  </a:txBody>
                  <a:tcPr/>
                </a:tc>
                <a:extLst>
                  <a:ext uri="{0D108BD9-81ED-4DB2-BD59-A6C34878D82A}">
                    <a16:rowId xmlns:a16="http://schemas.microsoft.com/office/drawing/2014/main" xmlns="" val="10004"/>
                  </a:ext>
                </a:extLst>
              </a:tr>
              <a:tr h="366886">
                <a:tc>
                  <a:txBody>
                    <a:bodyPr/>
                    <a:lstStyle/>
                    <a:p>
                      <a:r>
                        <a:rPr lang="en-CA" sz="1600" dirty="0"/>
                        <a:t>Catherine</a:t>
                      </a:r>
                      <a:r>
                        <a:rPr lang="en-CA" sz="1600" baseline="0" dirty="0"/>
                        <a:t> Tucker</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a:t>
                      </a:r>
                      <a:r>
                        <a:rPr lang="en-CA" sz="1600" baseline="0" dirty="0"/>
                        <a:t> school-Marketing</a:t>
                      </a:r>
                      <a:endParaRPr lang="en-CA" sz="1600" dirty="0"/>
                    </a:p>
                  </a:txBody>
                  <a:tcPr/>
                </a:tc>
                <a:tc>
                  <a:txBody>
                    <a:bodyPr/>
                    <a:lstStyle/>
                    <a:p>
                      <a:r>
                        <a:rPr lang="en-CA" sz="1600" dirty="0"/>
                        <a:t>MIT</a:t>
                      </a:r>
                    </a:p>
                  </a:txBody>
                  <a:tcPr/>
                </a:tc>
                <a:extLst>
                  <a:ext uri="{0D108BD9-81ED-4DB2-BD59-A6C34878D82A}">
                    <a16:rowId xmlns:a16="http://schemas.microsoft.com/office/drawing/2014/main" xmlns="" val="10005"/>
                  </a:ext>
                </a:extLst>
              </a:tr>
              <a:tr h="366886">
                <a:tc>
                  <a:txBody>
                    <a:bodyPr/>
                    <a:lstStyle/>
                    <a:p>
                      <a:r>
                        <a:rPr lang="en-CA" sz="1600" dirty="0"/>
                        <a:t>Dean </a:t>
                      </a:r>
                      <a:r>
                        <a:rPr lang="en-CA" sz="1600" dirty="0" err="1"/>
                        <a:t>Eckles</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a:t>
                      </a:r>
                      <a:r>
                        <a:rPr lang="en-CA" sz="1600" baseline="0" dirty="0"/>
                        <a:t> school-Marketing</a:t>
                      </a:r>
                      <a:endParaRPr lang="en-CA" sz="1600" dirty="0"/>
                    </a:p>
                  </a:txBody>
                  <a:tcPr/>
                </a:tc>
                <a:tc>
                  <a:txBody>
                    <a:bodyPr/>
                    <a:lstStyle/>
                    <a:p>
                      <a:r>
                        <a:rPr lang="en-CA" sz="1600" dirty="0"/>
                        <a:t>MIT</a:t>
                      </a:r>
                    </a:p>
                  </a:txBody>
                  <a:tcPr/>
                </a:tc>
                <a:extLst>
                  <a:ext uri="{0D108BD9-81ED-4DB2-BD59-A6C34878D82A}">
                    <a16:rowId xmlns:a16="http://schemas.microsoft.com/office/drawing/2014/main" xmlns="" val="10007"/>
                  </a:ext>
                </a:extLst>
              </a:tr>
              <a:tr h="366886">
                <a:tc>
                  <a:txBody>
                    <a:bodyPr/>
                    <a:lstStyle/>
                    <a:p>
                      <a:r>
                        <a:rPr lang="en-CA" sz="1600" dirty="0"/>
                        <a:t>Shai Bernstein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 school-Finance</a:t>
                      </a:r>
                    </a:p>
                  </a:txBody>
                  <a:tcPr/>
                </a:tc>
                <a:tc>
                  <a:txBody>
                    <a:bodyPr/>
                    <a:lstStyle/>
                    <a:p>
                      <a:r>
                        <a:rPr lang="en-CA" sz="1600" dirty="0"/>
                        <a:t>Stanford</a:t>
                      </a:r>
                    </a:p>
                  </a:txBody>
                  <a:tcPr/>
                </a:tc>
                <a:extLst>
                  <a:ext uri="{0D108BD9-81ED-4DB2-BD59-A6C34878D82A}">
                    <a16:rowId xmlns:a16="http://schemas.microsoft.com/office/drawing/2014/main" xmlns="" val="10008"/>
                  </a:ext>
                </a:extLst>
              </a:tr>
              <a:tr h="256830">
                <a:tc>
                  <a:txBody>
                    <a:bodyPr/>
                    <a:lstStyle/>
                    <a:p>
                      <a:r>
                        <a:rPr lang="en-CA" sz="1600" dirty="0"/>
                        <a:t>Mo Xiao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 school-Economics</a:t>
                      </a:r>
                    </a:p>
                  </a:txBody>
                  <a:tcPr/>
                </a:tc>
                <a:tc>
                  <a:txBody>
                    <a:bodyPr/>
                    <a:lstStyle/>
                    <a:p>
                      <a:r>
                        <a:rPr lang="en-CA" sz="1600" dirty="0"/>
                        <a:t>Arizona</a:t>
                      </a:r>
                    </a:p>
                  </a:txBody>
                  <a:tcPr/>
                </a:tc>
                <a:extLst>
                  <a:ext uri="{0D108BD9-81ED-4DB2-BD59-A6C34878D82A}">
                    <a16:rowId xmlns:a16="http://schemas.microsoft.com/office/drawing/2014/main" xmlns="" val="10009"/>
                  </a:ext>
                </a:extLst>
              </a:tr>
              <a:tr h="366886">
                <a:tc>
                  <a:txBody>
                    <a:bodyPr/>
                    <a:lstStyle/>
                    <a:p>
                      <a:r>
                        <a:rPr lang="en-CA" sz="1600" dirty="0"/>
                        <a:t>Greg Lewis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Private sector</a:t>
                      </a:r>
                    </a:p>
                  </a:txBody>
                  <a:tcPr/>
                </a:tc>
                <a:tc>
                  <a:txBody>
                    <a:bodyPr/>
                    <a:lstStyle/>
                    <a:p>
                      <a:r>
                        <a:rPr lang="en-CA" sz="1600" dirty="0"/>
                        <a:t>Microsoft</a:t>
                      </a:r>
                    </a:p>
                  </a:txBody>
                  <a:tcPr/>
                </a:tc>
                <a:extLst>
                  <a:ext uri="{0D108BD9-81ED-4DB2-BD59-A6C34878D82A}">
                    <a16:rowId xmlns:a16="http://schemas.microsoft.com/office/drawing/2014/main" xmlns="" val="10010"/>
                  </a:ext>
                </a:extLst>
              </a:tr>
              <a:tr h="366886">
                <a:tc>
                  <a:txBody>
                    <a:bodyPr/>
                    <a:lstStyle/>
                    <a:p>
                      <a:r>
                        <a:rPr lang="en-CA" sz="1600" dirty="0"/>
                        <a:t>Ryan McDevitt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 school-Economics</a:t>
                      </a:r>
                    </a:p>
                  </a:txBody>
                  <a:tcPr/>
                </a:tc>
                <a:tc>
                  <a:txBody>
                    <a:bodyPr/>
                    <a:lstStyle/>
                    <a:p>
                      <a:r>
                        <a:rPr lang="en-CA" sz="1600" dirty="0"/>
                        <a:t>Duke</a:t>
                      </a:r>
                    </a:p>
                  </a:txBody>
                  <a:tcPr/>
                </a:tc>
                <a:extLst>
                  <a:ext uri="{0D108BD9-81ED-4DB2-BD59-A6C34878D82A}">
                    <a16:rowId xmlns:a16="http://schemas.microsoft.com/office/drawing/2014/main" xmlns="" val="10011"/>
                  </a:ext>
                </a:extLst>
              </a:tr>
              <a:tr h="366886">
                <a:tc>
                  <a:txBody>
                    <a:bodyPr/>
                    <a:lstStyle/>
                    <a:p>
                      <a:r>
                        <a:rPr lang="en-CA" sz="1600" dirty="0"/>
                        <a:t>Gordon</a:t>
                      </a:r>
                      <a:r>
                        <a:rPr lang="en-CA" sz="1600" baseline="0" dirty="0"/>
                        <a:t> </a:t>
                      </a:r>
                      <a:r>
                        <a:rPr lang="en-CA" sz="1600" baseline="0" dirty="0" err="1"/>
                        <a:t>Burtch</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a:t>
                      </a:r>
                      <a:r>
                        <a:rPr lang="en-CA" sz="1600" baseline="0" dirty="0"/>
                        <a:t> school-Information systems</a:t>
                      </a:r>
                      <a:endParaRPr lang="en-CA" sz="1600" dirty="0"/>
                    </a:p>
                  </a:txBody>
                  <a:tcPr/>
                </a:tc>
                <a:tc>
                  <a:txBody>
                    <a:bodyPr/>
                    <a:lstStyle/>
                    <a:p>
                      <a:r>
                        <a:rPr lang="en-CA" sz="1600" dirty="0"/>
                        <a:t>Minnesota</a:t>
                      </a:r>
                    </a:p>
                  </a:txBody>
                  <a:tcPr/>
                </a:tc>
                <a:extLst>
                  <a:ext uri="{0D108BD9-81ED-4DB2-BD59-A6C34878D82A}">
                    <a16:rowId xmlns:a16="http://schemas.microsoft.com/office/drawing/2014/main" xmlns="" val="10012"/>
                  </a:ext>
                </a:extLst>
              </a:tr>
              <a:tr h="366886">
                <a:tc>
                  <a:txBody>
                    <a:bodyPr/>
                    <a:lstStyle/>
                    <a:p>
                      <a:r>
                        <a:rPr lang="en-CA" sz="1600" dirty="0"/>
                        <a:t>Mike Smith</a:t>
                      </a:r>
                    </a:p>
                  </a:txBody>
                  <a:tcPr/>
                </a:tc>
                <a:tc>
                  <a:txBody>
                    <a:bodyPr/>
                    <a:lstStyle/>
                    <a:p>
                      <a:r>
                        <a:rPr lang="en-CA" sz="1600" dirty="0"/>
                        <a:t>Policy school-Info.</a:t>
                      </a:r>
                      <a:r>
                        <a:rPr lang="en-CA" sz="1600" baseline="0" dirty="0"/>
                        <a:t> systems</a:t>
                      </a:r>
                      <a:endParaRPr lang="en-CA" sz="1600" dirty="0"/>
                    </a:p>
                  </a:txBody>
                  <a:tcPr/>
                </a:tc>
                <a:tc>
                  <a:txBody>
                    <a:bodyPr/>
                    <a:lstStyle/>
                    <a:p>
                      <a:r>
                        <a:rPr lang="en-CA" sz="1600" dirty="0"/>
                        <a:t>CMU</a:t>
                      </a:r>
                    </a:p>
                  </a:txBody>
                  <a:tcPr/>
                </a:tc>
                <a:extLst>
                  <a:ext uri="{0D108BD9-81ED-4DB2-BD59-A6C34878D82A}">
                    <a16:rowId xmlns:a16="http://schemas.microsoft.com/office/drawing/2014/main" xmlns="" val="10013"/>
                  </a:ext>
                </a:extLst>
              </a:tr>
              <a:tr h="366886">
                <a:tc>
                  <a:txBody>
                    <a:bodyPr/>
                    <a:lstStyle/>
                    <a:p>
                      <a:r>
                        <a:rPr lang="en-CA" sz="1600" dirty="0"/>
                        <a:t>Heidi Williams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Economics </a:t>
                      </a:r>
                      <a:r>
                        <a:rPr lang="en-CA" sz="1600" dirty="0" err="1"/>
                        <a:t>dept</a:t>
                      </a:r>
                      <a:endParaRPr lang="en-CA" sz="1600" dirty="0"/>
                    </a:p>
                  </a:txBody>
                  <a:tcPr/>
                </a:tc>
                <a:tc>
                  <a:txBody>
                    <a:bodyPr/>
                    <a:lstStyle/>
                    <a:p>
                      <a:r>
                        <a:rPr lang="en-CA" sz="1600" dirty="0"/>
                        <a:t>MIT</a:t>
                      </a:r>
                    </a:p>
                  </a:txBody>
                  <a:tcPr/>
                </a:tc>
                <a:extLst>
                  <a:ext uri="{0D108BD9-81ED-4DB2-BD59-A6C34878D82A}">
                    <a16:rowId xmlns:a16="http://schemas.microsoft.com/office/drawing/2014/main" xmlns="" val="223464006"/>
                  </a:ext>
                </a:extLst>
              </a:tr>
            </a:tbl>
          </a:graphicData>
        </a:graphic>
      </p:graphicFrame>
      <p:graphicFrame>
        <p:nvGraphicFramePr>
          <p:cNvPr id="6" name="Content Placeholder 3"/>
          <p:cNvGraphicFramePr>
            <a:graphicFrameLocks/>
          </p:cNvGraphicFramePr>
          <p:nvPr>
            <p:extLst>
              <p:ext uri="{D42A27DB-BD31-4B8C-83A1-F6EECF244321}">
                <p14:modId xmlns:p14="http://schemas.microsoft.com/office/powerpoint/2010/main" val="706315816"/>
              </p:ext>
            </p:extLst>
          </p:nvPr>
        </p:nvGraphicFramePr>
        <p:xfrm>
          <a:off x="6177454" y="985344"/>
          <a:ext cx="5783319" cy="5073192"/>
        </p:xfrm>
        <a:graphic>
          <a:graphicData uri="http://schemas.openxmlformats.org/drawingml/2006/table">
            <a:tbl>
              <a:tblPr firstRow="1" bandRow="1">
                <a:tableStyleId>{5C22544A-7EE6-4342-B048-85BDC9FD1C3A}</a:tableStyleId>
              </a:tblPr>
              <a:tblGrid>
                <a:gridCol w="1839312">
                  <a:extLst>
                    <a:ext uri="{9D8B030D-6E8A-4147-A177-3AD203B41FA5}">
                      <a16:colId xmlns:a16="http://schemas.microsoft.com/office/drawing/2014/main" xmlns="" val="20000"/>
                    </a:ext>
                  </a:extLst>
                </a:gridCol>
                <a:gridCol w="2648606">
                  <a:extLst>
                    <a:ext uri="{9D8B030D-6E8A-4147-A177-3AD203B41FA5}">
                      <a16:colId xmlns:a16="http://schemas.microsoft.com/office/drawing/2014/main" xmlns="" val="20001"/>
                    </a:ext>
                  </a:extLst>
                </a:gridCol>
                <a:gridCol w="1295401">
                  <a:extLst>
                    <a:ext uri="{9D8B030D-6E8A-4147-A177-3AD203B41FA5}">
                      <a16:colId xmlns:a16="http://schemas.microsoft.com/office/drawing/2014/main" xmlns="" val="20002"/>
                    </a:ext>
                  </a:extLst>
                </a:gridCol>
              </a:tblGrid>
              <a:tr h="164243">
                <a:tc>
                  <a:txBody>
                    <a:bodyPr/>
                    <a:lstStyle/>
                    <a:p>
                      <a:r>
                        <a:rPr lang="en-CA" sz="1600" dirty="0"/>
                        <a:t>Person</a:t>
                      </a:r>
                    </a:p>
                  </a:txBody>
                  <a:tcPr/>
                </a:tc>
                <a:tc>
                  <a:txBody>
                    <a:bodyPr/>
                    <a:lstStyle/>
                    <a:p>
                      <a:r>
                        <a:rPr lang="en-CA" sz="1600" dirty="0"/>
                        <a:t>Position</a:t>
                      </a:r>
                    </a:p>
                  </a:txBody>
                  <a:tcPr/>
                </a:tc>
                <a:tc>
                  <a:txBody>
                    <a:bodyPr/>
                    <a:lstStyle/>
                    <a:p>
                      <a:r>
                        <a:rPr lang="en-CA" sz="1600" dirty="0"/>
                        <a:t>Employer</a:t>
                      </a:r>
                    </a:p>
                  </a:txBody>
                  <a:tcPr/>
                </a:tc>
                <a:extLst>
                  <a:ext uri="{0D108BD9-81ED-4DB2-BD59-A6C34878D82A}">
                    <a16:rowId xmlns:a16="http://schemas.microsoft.com/office/drawing/2014/main" xmlns="" val="10000"/>
                  </a:ext>
                </a:extLst>
              </a:tr>
              <a:tr h="366886">
                <a:tc>
                  <a:txBody>
                    <a:bodyPr/>
                    <a:lstStyle/>
                    <a:p>
                      <a:r>
                        <a:rPr lang="en-CA" sz="1600" dirty="0"/>
                        <a:t>Rahul </a:t>
                      </a:r>
                      <a:r>
                        <a:rPr lang="en-CA" sz="1600" dirty="0" err="1"/>
                        <a:t>Telang</a:t>
                      </a:r>
                      <a:endParaRPr lang="en-CA" sz="1600" dirty="0"/>
                    </a:p>
                  </a:txBody>
                  <a:tcPr/>
                </a:tc>
                <a:tc>
                  <a:txBody>
                    <a:bodyPr/>
                    <a:lstStyle/>
                    <a:p>
                      <a:r>
                        <a:rPr lang="en-CA" sz="1600" dirty="0"/>
                        <a:t>Policy school-Info.</a:t>
                      </a:r>
                      <a:r>
                        <a:rPr lang="en-CA" sz="1600" baseline="0" dirty="0"/>
                        <a:t> systems</a:t>
                      </a:r>
                      <a:endParaRPr lang="en-CA" sz="1600" dirty="0"/>
                    </a:p>
                  </a:txBody>
                  <a:tcPr/>
                </a:tc>
                <a:tc>
                  <a:txBody>
                    <a:bodyPr/>
                    <a:lstStyle/>
                    <a:p>
                      <a:r>
                        <a:rPr lang="en-CA" sz="1600" dirty="0"/>
                        <a:t>CMU</a:t>
                      </a:r>
                    </a:p>
                  </a:txBody>
                  <a:tcPr/>
                </a:tc>
                <a:extLst>
                  <a:ext uri="{0D108BD9-81ED-4DB2-BD59-A6C34878D82A}">
                    <a16:rowId xmlns:a16="http://schemas.microsoft.com/office/drawing/2014/main" xmlns="" val="10001"/>
                  </a:ext>
                </a:extLst>
              </a:tr>
              <a:tr h="366886">
                <a:tc>
                  <a:txBody>
                    <a:bodyPr/>
                    <a:lstStyle/>
                    <a:p>
                      <a:r>
                        <a:rPr lang="en-CA" sz="1600" dirty="0"/>
                        <a:t>Rachel </a:t>
                      </a:r>
                      <a:r>
                        <a:rPr lang="en-CA" sz="1600" dirty="0" err="1"/>
                        <a:t>Soloveichik</a:t>
                      </a:r>
                      <a:endParaRPr lang="en-CA" sz="1600" dirty="0"/>
                    </a:p>
                  </a:txBody>
                  <a:tcPr/>
                </a:tc>
                <a:tc>
                  <a:txBody>
                    <a:bodyPr/>
                    <a:lstStyle/>
                    <a:p>
                      <a:r>
                        <a:rPr lang="en-CA" sz="1600" dirty="0"/>
                        <a:t>Government</a:t>
                      </a:r>
                    </a:p>
                  </a:txBody>
                  <a:tcPr/>
                </a:tc>
                <a:tc>
                  <a:txBody>
                    <a:bodyPr/>
                    <a:lstStyle/>
                    <a:p>
                      <a:r>
                        <a:rPr lang="en-CA" sz="1600" dirty="0"/>
                        <a:t>BEA</a:t>
                      </a:r>
                    </a:p>
                  </a:txBody>
                  <a:tcPr/>
                </a:tc>
                <a:extLst>
                  <a:ext uri="{0D108BD9-81ED-4DB2-BD59-A6C34878D82A}">
                    <a16:rowId xmlns:a16="http://schemas.microsoft.com/office/drawing/2014/main" xmlns="" val="10003"/>
                  </a:ext>
                </a:extLst>
              </a:tr>
              <a:tr h="366886">
                <a:tc>
                  <a:txBody>
                    <a:bodyPr/>
                    <a:lstStyle/>
                    <a:p>
                      <a:r>
                        <a:rPr lang="en-CA" sz="1600" dirty="0"/>
                        <a:t>Peter Newberry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Economics dept.</a:t>
                      </a:r>
                    </a:p>
                  </a:txBody>
                  <a:tcPr/>
                </a:tc>
                <a:tc>
                  <a:txBody>
                    <a:bodyPr/>
                    <a:lstStyle/>
                    <a:p>
                      <a:r>
                        <a:rPr lang="en-CA" sz="1600" dirty="0"/>
                        <a:t>Penn</a:t>
                      </a:r>
                      <a:r>
                        <a:rPr lang="en-CA" sz="1600" baseline="0" dirty="0"/>
                        <a:t> State</a:t>
                      </a:r>
                      <a:endParaRPr lang="en-CA" sz="1600" dirty="0"/>
                    </a:p>
                  </a:txBody>
                  <a:tcPr/>
                </a:tc>
                <a:extLst>
                  <a:ext uri="{0D108BD9-81ED-4DB2-BD59-A6C34878D82A}">
                    <a16:rowId xmlns:a16="http://schemas.microsoft.com/office/drawing/2014/main" xmlns="" val="10004"/>
                  </a:ext>
                </a:extLst>
              </a:tr>
              <a:tr h="366886">
                <a:tc>
                  <a:txBody>
                    <a:bodyPr/>
                    <a:lstStyle/>
                    <a:p>
                      <a:r>
                        <a:rPr lang="en-CA" sz="1600" dirty="0"/>
                        <a:t>Kevin Williams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 school-Economics</a:t>
                      </a:r>
                    </a:p>
                  </a:txBody>
                  <a:tcPr/>
                </a:tc>
                <a:tc>
                  <a:txBody>
                    <a:bodyPr/>
                    <a:lstStyle/>
                    <a:p>
                      <a:r>
                        <a:rPr lang="en-CA" sz="1600" dirty="0"/>
                        <a:t>Yale</a:t>
                      </a:r>
                    </a:p>
                  </a:txBody>
                  <a:tcPr/>
                </a:tc>
                <a:extLst>
                  <a:ext uri="{0D108BD9-81ED-4DB2-BD59-A6C34878D82A}">
                    <a16:rowId xmlns:a16="http://schemas.microsoft.com/office/drawing/2014/main" xmlns="" val="10005"/>
                  </a:ext>
                </a:extLst>
              </a:tr>
              <a:tr h="366886">
                <a:tc>
                  <a:txBody>
                    <a:bodyPr/>
                    <a:lstStyle/>
                    <a:p>
                      <a:r>
                        <a:rPr lang="en-CA" sz="1600" dirty="0"/>
                        <a:t>Sonny </a:t>
                      </a:r>
                      <a:r>
                        <a:rPr lang="en-CA" sz="1600" dirty="0" err="1"/>
                        <a:t>Tambe</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a:t>
                      </a:r>
                      <a:r>
                        <a:rPr lang="en-CA" sz="1600" baseline="0" dirty="0"/>
                        <a:t> School-Info. systems</a:t>
                      </a:r>
                      <a:endParaRPr lang="en-CA" sz="1600" dirty="0"/>
                    </a:p>
                  </a:txBody>
                  <a:tcPr/>
                </a:tc>
                <a:tc>
                  <a:txBody>
                    <a:bodyPr/>
                    <a:lstStyle/>
                    <a:p>
                      <a:r>
                        <a:rPr lang="en-CA" sz="1600" dirty="0"/>
                        <a:t>NYU</a:t>
                      </a:r>
                    </a:p>
                  </a:txBody>
                  <a:tcPr/>
                </a:tc>
                <a:extLst>
                  <a:ext uri="{0D108BD9-81ED-4DB2-BD59-A6C34878D82A}">
                    <a16:rowId xmlns:a16="http://schemas.microsoft.com/office/drawing/2014/main" xmlns="" val="10006"/>
                  </a:ext>
                </a:extLst>
              </a:tr>
              <a:tr h="366886">
                <a:tc>
                  <a:txBody>
                    <a:bodyPr/>
                    <a:lstStyle/>
                    <a:p>
                      <a:r>
                        <a:rPr lang="en-CA" sz="1600" dirty="0"/>
                        <a:t>Chris Forman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a:t>
                      </a:r>
                      <a:r>
                        <a:rPr lang="en-CA" sz="1600" baseline="0" dirty="0"/>
                        <a:t> School- Strategy and IS</a:t>
                      </a:r>
                      <a:endParaRPr lang="en-CA" sz="1600" dirty="0"/>
                    </a:p>
                  </a:txBody>
                  <a:tcPr/>
                </a:tc>
                <a:tc>
                  <a:txBody>
                    <a:bodyPr/>
                    <a:lstStyle/>
                    <a:p>
                      <a:r>
                        <a:rPr lang="en-CA" sz="1600" dirty="0"/>
                        <a:t>Cornell</a:t>
                      </a:r>
                    </a:p>
                  </a:txBody>
                  <a:tcPr/>
                </a:tc>
                <a:extLst>
                  <a:ext uri="{0D108BD9-81ED-4DB2-BD59-A6C34878D82A}">
                    <a16:rowId xmlns:a16="http://schemas.microsoft.com/office/drawing/2014/main" xmlns="" val="10008"/>
                  </a:ext>
                </a:extLst>
              </a:tr>
              <a:tr h="256830">
                <a:tc>
                  <a:txBody>
                    <a:bodyPr/>
                    <a:lstStyle/>
                    <a:p>
                      <a:r>
                        <a:rPr lang="en-CA" sz="1600" dirty="0"/>
                        <a:t>Nan Li</a:t>
                      </a:r>
                    </a:p>
                  </a:txBody>
                  <a:tcPr/>
                </a:tc>
                <a:tc>
                  <a:txBody>
                    <a:bodyPr/>
                    <a:lstStyle/>
                    <a:p>
                      <a:r>
                        <a:rPr lang="en-CA" sz="1600" dirty="0"/>
                        <a:t>B. school-Accounting</a:t>
                      </a:r>
                    </a:p>
                  </a:txBody>
                  <a:tcPr/>
                </a:tc>
                <a:tc>
                  <a:txBody>
                    <a:bodyPr/>
                    <a:lstStyle/>
                    <a:p>
                      <a:r>
                        <a:rPr lang="en-CA" sz="1600" dirty="0"/>
                        <a:t>Toronto</a:t>
                      </a:r>
                    </a:p>
                  </a:txBody>
                  <a:tcPr/>
                </a:tc>
                <a:extLst>
                  <a:ext uri="{0D108BD9-81ED-4DB2-BD59-A6C34878D82A}">
                    <a16:rowId xmlns:a16="http://schemas.microsoft.com/office/drawing/2014/main" xmlns="" val="10009"/>
                  </a:ext>
                </a:extLst>
              </a:tr>
              <a:tr h="366886">
                <a:tc>
                  <a:txBody>
                    <a:bodyPr/>
                    <a:lstStyle/>
                    <a:p>
                      <a:r>
                        <a:rPr lang="en-CA" sz="1600" dirty="0"/>
                        <a:t>Pat </a:t>
                      </a:r>
                      <a:r>
                        <a:rPr lang="en-CA" sz="1600" dirty="0" err="1"/>
                        <a:t>Bajari</a:t>
                      </a:r>
                      <a:endParaRPr lang="en-CA" sz="1600" dirty="0"/>
                    </a:p>
                  </a:txBody>
                  <a:tcPr/>
                </a:tc>
                <a:tc>
                  <a:txBody>
                    <a:bodyPr/>
                    <a:lstStyle/>
                    <a:p>
                      <a:r>
                        <a:rPr lang="en-CA" sz="1600" dirty="0"/>
                        <a:t>Private</a:t>
                      </a:r>
                      <a:r>
                        <a:rPr lang="en-CA" sz="1600" baseline="0" dirty="0"/>
                        <a:t> sector</a:t>
                      </a:r>
                      <a:endParaRPr lang="en-CA" sz="1600" dirty="0"/>
                    </a:p>
                  </a:txBody>
                  <a:tcPr/>
                </a:tc>
                <a:tc>
                  <a:txBody>
                    <a:bodyPr/>
                    <a:lstStyle/>
                    <a:p>
                      <a:r>
                        <a:rPr lang="en-CA" sz="1600" dirty="0"/>
                        <a:t>Amazon</a:t>
                      </a:r>
                    </a:p>
                  </a:txBody>
                  <a:tcPr/>
                </a:tc>
                <a:extLst>
                  <a:ext uri="{0D108BD9-81ED-4DB2-BD59-A6C34878D82A}">
                    <a16:rowId xmlns:a16="http://schemas.microsoft.com/office/drawing/2014/main" xmlns="" val="10010"/>
                  </a:ext>
                </a:extLst>
              </a:tr>
              <a:tr h="366886">
                <a:tc>
                  <a:txBody>
                    <a:bodyPr/>
                    <a:lstStyle/>
                    <a:p>
                      <a:r>
                        <a:rPr lang="en-CA" sz="1600" dirty="0"/>
                        <a:t>Chris </a:t>
                      </a:r>
                      <a:r>
                        <a:rPr lang="en-CA" sz="1600" dirty="0" err="1"/>
                        <a:t>Nosko</a:t>
                      </a:r>
                      <a:endParaRPr lang="en-CA" sz="1600" dirty="0"/>
                    </a:p>
                  </a:txBody>
                  <a:tcPr/>
                </a:tc>
                <a:tc>
                  <a:txBody>
                    <a:bodyPr/>
                    <a:lstStyle/>
                    <a:p>
                      <a:r>
                        <a:rPr lang="en-CA" sz="1600" dirty="0"/>
                        <a:t>Private sector</a:t>
                      </a:r>
                    </a:p>
                  </a:txBody>
                  <a:tcPr/>
                </a:tc>
                <a:tc>
                  <a:txBody>
                    <a:bodyPr/>
                    <a:lstStyle/>
                    <a:p>
                      <a:r>
                        <a:rPr lang="en-CA" sz="1600" dirty="0"/>
                        <a:t>Amazon</a:t>
                      </a:r>
                    </a:p>
                  </a:txBody>
                  <a:tcPr/>
                </a:tc>
                <a:extLst>
                  <a:ext uri="{0D108BD9-81ED-4DB2-BD59-A6C34878D82A}">
                    <a16:rowId xmlns:a16="http://schemas.microsoft.com/office/drawing/2014/main" xmlns="" val="10011"/>
                  </a:ext>
                </a:extLst>
              </a:tr>
              <a:tr h="366886">
                <a:tc>
                  <a:txBody>
                    <a:bodyPr/>
                    <a:lstStyle/>
                    <a:p>
                      <a:r>
                        <a:rPr lang="en-CA" sz="1600" dirty="0"/>
                        <a:t>Sridhar </a:t>
                      </a:r>
                      <a:r>
                        <a:rPr lang="en-CA" sz="1600" dirty="0" err="1"/>
                        <a:t>Narayannan</a:t>
                      </a:r>
                      <a:endParaRPr lang="en-CA"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B.</a:t>
                      </a:r>
                      <a:r>
                        <a:rPr lang="en-CA" sz="1600" baseline="0" dirty="0"/>
                        <a:t> school-Marketing</a:t>
                      </a:r>
                      <a:endParaRPr lang="en-CA" sz="1600" dirty="0"/>
                    </a:p>
                  </a:txBody>
                  <a:tcPr/>
                </a:tc>
                <a:tc>
                  <a:txBody>
                    <a:bodyPr/>
                    <a:lstStyle/>
                    <a:p>
                      <a:r>
                        <a:rPr lang="en-CA" sz="1600" dirty="0"/>
                        <a:t>Stanford</a:t>
                      </a:r>
                    </a:p>
                  </a:txBody>
                  <a:tcPr/>
                </a:tc>
                <a:extLst>
                  <a:ext uri="{0D108BD9-81ED-4DB2-BD59-A6C34878D82A}">
                    <a16:rowId xmlns:a16="http://schemas.microsoft.com/office/drawing/2014/main" xmlns="" val="10012"/>
                  </a:ext>
                </a:extLst>
              </a:tr>
              <a:tr h="366886">
                <a:tc>
                  <a:txBody>
                    <a:bodyPr/>
                    <a:lstStyle/>
                    <a:p>
                      <a:r>
                        <a:rPr lang="en-CA" sz="1600" dirty="0"/>
                        <a:t>John Barrios</a:t>
                      </a:r>
                    </a:p>
                  </a:txBody>
                  <a:tcPr/>
                </a:tc>
                <a:tc>
                  <a:txBody>
                    <a:bodyPr/>
                    <a:lstStyle/>
                    <a:p>
                      <a:r>
                        <a:rPr lang="en-CA" sz="1600" dirty="0"/>
                        <a:t>B. school-Accounting</a:t>
                      </a:r>
                    </a:p>
                  </a:txBody>
                  <a:tcPr/>
                </a:tc>
                <a:tc>
                  <a:txBody>
                    <a:bodyPr/>
                    <a:lstStyle/>
                    <a:p>
                      <a:r>
                        <a:rPr lang="en-CA" sz="1600" dirty="0"/>
                        <a:t>Chicago</a:t>
                      </a:r>
                    </a:p>
                  </a:txBody>
                  <a:tcPr/>
                </a:tc>
                <a:extLst>
                  <a:ext uri="{0D108BD9-81ED-4DB2-BD59-A6C34878D82A}">
                    <a16:rowId xmlns:a16="http://schemas.microsoft.com/office/drawing/2014/main" xmlns="" val="1212269214"/>
                  </a:ext>
                </a:extLst>
              </a:tr>
              <a:tr h="366886">
                <a:tc>
                  <a:txBody>
                    <a:bodyPr/>
                    <a:lstStyle/>
                    <a:p>
                      <a:r>
                        <a:rPr lang="en-CA" sz="1600" dirty="0"/>
                        <a:t>Jonathan </a:t>
                      </a:r>
                      <a:r>
                        <a:rPr lang="en-CA" sz="1600" dirty="0" err="1"/>
                        <a:t>Timmis</a:t>
                      </a:r>
                      <a:endParaRPr lang="en-CA" sz="1600" dirty="0"/>
                    </a:p>
                  </a:txBody>
                  <a:tcPr/>
                </a:tc>
                <a:tc>
                  <a:txBody>
                    <a:bodyPr/>
                    <a:lstStyle/>
                    <a:p>
                      <a:r>
                        <a:rPr lang="en-CA" sz="1600" dirty="0"/>
                        <a:t>NGO</a:t>
                      </a:r>
                    </a:p>
                  </a:txBody>
                  <a:tcPr/>
                </a:tc>
                <a:tc>
                  <a:txBody>
                    <a:bodyPr/>
                    <a:lstStyle/>
                    <a:p>
                      <a:r>
                        <a:rPr lang="en-CA" sz="1600" dirty="0"/>
                        <a:t>OECD</a:t>
                      </a:r>
                    </a:p>
                  </a:txBody>
                  <a:tcPr/>
                </a:tc>
                <a:extLst>
                  <a:ext uri="{0D108BD9-81ED-4DB2-BD59-A6C34878D82A}">
                    <a16:rowId xmlns:a16="http://schemas.microsoft.com/office/drawing/2014/main" xmlns="" val="2632668513"/>
                  </a:ext>
                </a:extLst>
              </a:tr>
              <a:tr h="366886">
                <a:tc>
                  <a:txBody>
                    <a:bodyPr/>
                    <a:lstStyle/>
                    <a:p>
                      <a:r>
                        <a:rPr lang="en-CA" sz="1600" dirty="0"/>
                        <a:t>Yael Hochberg</a:t>
                      </a:r>
                    </a:p>
                  </a:txBody>
                  <a:tcPr/>
                </a:tc>
                <a:tc>
                  <a:txBody>
                    <a:bodyPr/>
                    <a:lstStyle/>
                    <a:p>
                      <a:r>
                        <a:rPr lang="en-CA" sz="1600" dirty="0"/>
                        <a:t>B. school-Finance</a:t>
                      </a:r>
                    </a:p>
                  </a:txBody>
                  <a:tcPr/>
                </a:tc>
                <a:tc>
                  <a:txBody>
                    <a:bodyPr/>
                    <a:lstStyle/>
                    <a:p>
                      <a:r>
                        <a:rPr lang="en-CA" sz="1600" dirty="0"/>
                        <a:t>Rice U</a:t>
                      </a:r>
                    </a:p>
                  </a:txBody>
                  <a:tcPr/>
                </a:tc>
                <a:extLst>
                  <a:ext uri="{0D108BD9-81ED-4DB2-BD59-A6C34878D82A}">
                    <a16:rowId xmlns:a16="http://schemas.microsoft.com/office/drawing/2014/main" xmlns="" val="2699186077"/>
                  </a:ext>
                </a:extLst>
              </a:tr>
            </a:tbl>
          </a:graphicData>
        </a:graphic>
      </p:graphicFrame>
    </p:spTree>
    <p:extLst>
      <p:ext uri="{BB962C8B-B14F-4D97-AF65-F5344CB8AC3E}">
        <p14:creationId xmlns:p14="http://schemas.microsoft.com/office/powerpoint/2010/main" val="1734631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669" y="65581"/>
            <a:ext cx="10515600" cy="1325563"/>
          </a:xfrm>
        </p:spPr>
        <p:txBody>
          <a:bodyPr/>
          <a:lstStyle/>
          <a:p>
            <a:r>
              <a:rPr lang="en-CA" dirty="0"/>
              <a:t>Past digitization PhD camp student outcomes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88407677"/>
              </p:ext>
            </p:extLst>
          </p:nvPr>
        </p:nvGraphicFramePr>
        <p:xfrm>
          <a:off x="719959" y="1155592"/>
          <a:ext cx="10449910" cy="5527040"/>
        </p:xfrm>
        <a:graphic>
          <a:graphicData uri="http://schemas.openxmlformats.org/drawingml/2006/table">
            <a:tbl>
              <a:tblPr firstRow="1" bandRow="1">
                <a:tableStyleId>{5C22544A-7EE6-4342-B048-85BDC9FD1C3A}</a:tableStyleId>
              </a:tblPr>
              <a:tblGrid>
                <a:gridCol w="4537819">
                  <a:extLst>
                    <a:ext uri="{9D8B030D-6E8A-4147-A177-3AD203B41FA5}">
                      <a16:colId xmlns:a16="http://schemas.microsoft.com/office/drawing/2014/main" xmlns="" val="20000"/>
                    </a:ext>
                  </a:extLst>
                </a:gridCol>
                <a:gridCol w="5912091">
                  <a:extLst>
                    <a:ext uri="{9D8B030D-6E8A-4147-A177-3AD203B41FA5}">
                      <a16:colId xmlns:a16="http://schemas.microsoft.com/office/drawing/2014/main" xmlns="" val="20001"/>
                    </a:ext>
                  </a:extLst>
                </a:gridCol>
              </a:tblGrid>
              <a:tr h="370840">
                <a:tc>
                  <a:txBody>
                    <a:bodyPr/>
                    <a:lstStyle/>
                    <a:p>
                      <a:r>
                        <a:rPr lang="en-CA" dirty="0"/>
                        <a:t>Field</a:t>
                      </a:r>
                    </a:p>
                  </a:txBody>
                  <a:tcPr/>
                </a:tc>
                <a:tc>
                  <a:txBody>
                    <a:bodyPr/>
                    <a:lstStyle/>
                    <a:p>
                      <a:r>
                        <a:rPr lang="en-CA" dirty="0"/>
                        <a:t>Schools</a:t>
                      </a:r>
                    </a:p>
                  </a:txBody>
                  <a:tcPr/>
                </a:tc>
                <a:extLst>
                  <a:ext uri="{0D108BD9-81ED-4DB2-BD59-A6C34878D82A}">
                    <a16:rowId xmlns:a16="http://schemas.microsoft.com/office/drawing/2014/main" xmlns="" val="10000"/>
                  </a:ext>
                </a:extLst>
              </a:tr>
              <a:tr h="370840">
                <a:tc>
                  <a:txBody>
                    <a:bodyPr/>
                    <a:lstStyle/>
                    <a:p>
                      <a:r>
                        <a:rPr lang="en-CA" dirty="0"/>
                        <a:t>Economics</a:t>
                      </a:r>
                    </a:p>
                  </a:txBody>
                  <a:tcPr/>
                </a:tc>
                <a:tc>
                  <a:txBody>
                    <a:bodyPr/>
                    <a:lstStyle/>
                    <a:p>
                      <a:r>
                        <a:rPr lang="en-CA" sz="1800" b="0" i="0" kern="1200" dirty="0">
                          <a:solidFill>
                            <a:schemeClr val="dk1"/>
                          </a:solidFill>
                          <a:effectLst/>
                          <a:latin typeface="+mn-lt"/>
                          <a:ea typeface="+mn-ea"/>
                          <a:cs typeface="+mn-cs"/>
                        </a:rPr>
                        <a:t>Toulouse, Singapore</a:t>
                      </a:r>
                      <a:r>
                        <a:rPr lang="en-CA" sz="1800" b="0" i="0" kern="1200" baseline="0" dirty="0">
                          <a:solidFill>
                            <a:schemeClr val="dk1"/>
                          </a:solidFill>
                          <a:effectLst/>
                          <a:latin typeface="+mn-lt"/>
                          <a:ea typeface="+mn-ea"/>
                          <a:cs typeface="+mn-cs"/>
                        </a:rPr>
                        <a:t> Management U, </a:t>
                      </a:r>
                      <a:r>
                        <a:rPr lang="en-CA" sz="1800" b="0" i="0" kern="1200" dirty="0">
                          <a:solidFill>
                            <a:schemeClr val="dk1"/>
                          </a:solidFill>
                          <a:effectLst/>
                          <a:latin typeface="+mn-lt"/>
                          <a:ea typeface="+mn-ea"/>
                          <a:cs typeface="+mn-cs"/>
                        </a:rPr>
                        <a:t>Shanghai U Science &amp; Tech., NUS, </a:t>
                      </a:r>
                      <a:endParaRPr lang="en-CA" dirty="0"/>
                    </a:p>
                  </a:txBody>
                  <a:tcPr/>
                </a:tc>
                <a:extLst>
                  <a:ext uri="{0D108BD9-81ED-4DB2-BD59-A6C34878D82A}">
                    <a16:rowId xmlns:a16="http://schemas.microsoft.com/office/drawing/2014/main" xmlns="" val="10001"/>
                  </a:ext>
                </a:extLst>
              </a:tr>
              <a:tr h="370840">
                <a:tc>
                  <a:txBody>
                    <a:bodyPr/>
                    <a:lstStyle/>
                    <a:p>
                      <a:r>
                        <a:rPr lang="en-CA" dirty="0"/>
                        <a:t>Strategy</a:t>
                      </a:r>
                    </a:p>
                  </a:txBody>
                  <a:tcPr/>
                </a:tc>
                <a:tc>
                  <a:txBody>
                    <a:bodyPr/>
                    <a:lstStyle/>
                    <a:p>
                      <a:r>
                        <a:rPr lang="en-CA" sz="1800" b="0" i="0" kern="1200" dirty="0">
                          <a:solidFill>
                            <a:schemeClr val="dk1"/>
                          </a:solidFill>
                          <a:effectLst/>
                          <a:latin typeface="+mn-lt"/>
                          <a:ea typeface="+mn-ea"/>
                          <a:cs typeface="+mn-cs"/>
                        </a:rPr>
                        <a:t>UBC, Minnesota, Arizona, Columbia,</a:t>
                      </a:r>
                      <a:r>
                        <a:rPr lang="en-CA" sz="1800" b="0" i="0" kern="1200" baseline="0" dirty="0">
                          <a:solidFill>
                            <a:schemeClr val="dk1"/>
                          </a:solidFill>
                          <a:effectLst/>
                          <a:latin typeface="+mn-lt"/>
                          <a:ea typeface="+mn-ea"/>
                          <a:cs typeface="+mn-cs"/>
                        </a:rPr>
                        <a:t> Harvard, Frankfurt, Cornell, BU, Temple, Penn, Ohio</a:t>
                      </a:r>
                      <a:endParaRPr lang="en-CA" dirty="0"/>
                    </a:p>
                  </a:txBody>
                  <a:tcPr/>
                </a:tc>
                <a:extLst>
                  <a:ext uri="{0D108BD9-81ED-4DB2-BD59-A6C34878D82A}">
                    <a16:rowId xmlns:a16="http://schemas.microsoft.com/office/drawing/2014/main" xmlns="" val="10002"/>
                  </a:ext>
                </a:extLst>
              </a:tr>
              <a:tr h="370840">
                <a:tc>
                  <a:txBody>
                    <a:bodyPr/>
                    <a:lstStyle/>
                    <a:p>
                      <a:r>
                        <a:rPr lang="en-CA" dirty="0"/>
                        <a:t>Consultant</a:t>
                      </a:r>
                    </a:p>
                  </a:txBody>
                  <a:tcPr/>
                </a:tc>
                <a:tc>
                  <a:txBody>
                    <a:bodyPr/>
                    <a:lstStyle/>
                    <a:p>
                      <a:r>
                        <a:rPr lang="en-CA" dirty="0"/>
                        <a:t>TGG, Analysis Group, Edgeworth</a:t>
                      </a:r>
                      <a:r>
                        <a:rPr lang="en-CA" baseline="0" dirty="0"/>
                        <a:t>, Cornerstone, Citadel</a:t>
                      </a:r>
                      <a:endParaRPr lang="en-CA" dirty="0"/>
                    </a:p>
                  </a:txBody>
                  <a:tcPr/>
                </a:tc>
                <a:extLst>
                  <a:ext uri="{0D108BD9-81ED-4DB2-BD59-A6C34878D82A}">
                    <a16:rowId xmlns:a16="http://schemas.microsoft.com/office/drawing/2014/main" xmlns="" val="10003"/>
                  </a:ext>
                </a:extLst>
              </a:tr>
              <a:tr h="370840">
                <a:tc>
                  <a:txBody>
                    <a:bodyPr/>
                    <a:lstStyle/>
                    <a:p>
                      <a:r>
                        <a:rPr lang="en-CA" dirty="0"/>
                        <a:t>Non profit/government</a:t>
                      </a:r>
                    </a:p>
                  </a:txBody>
                  <a:tcPr/>
                </a:tc>
                <a:tc>
                  <a:txBody>
                    <a:bodyPr/>
                    <a:lstStyle/>
                    <a:p>
                      <a:r>
                        <a:rPr lang="en-CA" dirty="0"/>
                        <a:t>Sloan,</a:t>
                      </a:r>
                      <a:r>
                        <a:rPr lang="en-CA" baseline="0" dirty="0"/>
                        <a:t> CDL, US CEA, IMF</a:t>
                      </a:r>
                      <a:endParaRPr lang="en-CA" dirty="0"/>
                    </a:p>
                  </a:txBody>
                  <a:tcPr/>
                </a:tc>
                <a:extLst>
                  <a:ext uri="{0D108BD9-81ED-4DB2-BD59-A6C34878D82A}">
                    <a16:rowId xmlns:a16="http://schemas.microsoft.com/office/drawing/2014/main" xmlns="" val="10004"/>
                  </a:ext>
                </a:extLst>
              </a:tr>
              <a:tr h="370840">
                <a:tc>
                  <a:txBody>
                    <a:bodyPr/>
                    <a:lstStyle/>
                    <a:p>
                      <a:r>
                        <a:rPr lang="en-CA" dirty="0"/>
                        <a:t>Digital firm</a:t>
                      </a:r>
                    </a:p>
                  </a:txBody>
                  <a:tcPr/>
                </a:tc>
                <a:tc>
                  <a:txBody>
                    <a:bodyPr/>
                    <a:lstStyle/>
                    <a:p>
                      <a:r>
                        <a:rPr lang="en-CA" dirty="0"/>
                        <a:t>Amazon, Facebook, Uber, LinkedIn, Lyft, Houzz, Pandora, Google</a:t>
                      </a:r>
                    </a:p>
                  </a:txBody>
                  <a:tcPr/>
                </a:tc>
                <a:extLst>
                  <a:ext uri="{0D108BD9-81ED-4DB2-BD59-A6C34878D82A}">
                    <a16:rowId xmlns:a16="http://schemas.microsoft.com/office/drawing/2014/main" xmlns="" val="10005"/>
                  </a:ext>
                </a:extLst>
              </a:tr>
              <a:tr h="370840">
                <a:tc>
                  <a:txBody>
                    <a:bodyPr/>
                    <a:lstStyle/>
                    <a:p>
                      <a:r>
                        <a:rPr lang="en-CA" dirty="0"/>
                        <a:t>Operations</a:t>
                      </a:r>
                    </a:p>
                  </a:txBody>
                  <a:tcPr/>
                </a:tc>
                <a:tc>
                  <a:txBody>
                    <a:bodyPr/>
                    <a:lstStyle/>
                    <a:p>
                      <a:r>
                        <a:rPr lang="en-CA" dirty="0"/>
                        <a:t>Indiana, USC</a:t>
                      </a:r>
                    </a:p>
                  </a:txBody>
                  <a:tcPr/>
                </a:tc>
                <a:extLst>
                  <a:ext uri="{0D108BD9-81ED-4DB2-BD59-A6C34878D82A}">
                    <a16:rowId xmlns:a16="http://schemas.microsoft.com/office/drawing/2014/main" xmlns="" val="10006"/>
                  </a:ext>
                </a:extLst>
              </a:tr>
              <a:tr h="370840">
                <a:tc>
                  <a:txBody>
                    <a:bodyPr/>
                    <a:lstStyle/>
                    <a:p>
                      <a:r>
                        <a:rPr lang="en-CA" dirty="0"/>
                        <a:t>Information systems</a:t>
                      </a:r>
                    </a:p>
                  </a:txBody>
                  <a:tcPr/>
                </a:tc>
                <a:tc>
                  <a:txBody>
                    <a:bodyPr/>
                    <a:lstStyle/>
                    <a:p>
                      <a:r>
                        <a:rPr lang="en-CA" dirty="0"/>
                        <a:t>U Washington, Boston College, USC, Dallas, Arizona</a:t>
                      </a:r>
                    </a:p>
                  </a:txBody>
                  <a:tcPr/>
                </a:tc>
                <a:extLst>
                  <a:ext uri="{0D108BD9-81ED-4DB2-BD59-A6C34878D82A}">
                    <a16:rowId xmlns:a16="http://schemas.microsoft.com/office/drawing/2014/main" xmlns="" val="10007"/>
                  </a:ext>
                </a:extLst>
              </a:tr>
              <a:tr h="370840">
                <a:tc>
                  <a:txBody>
                    <a:bodyPr/>
                    <a:lstStyle/>
                    <a:p>
                      <a:r>
                        <a:rPr lang="en-CA" dirty="0"/>
                        <a:t>Marketing</a:t>
                      </a:r>
                    </a:p>
                  </a:txBody>
                  <a:tcPr/>
                </a:tc>
                <a:tc>
                  <a:txBody>
                    <a:bodyPr/>
                    <a:lstStyle/>
                    <a:p>
                      <a:r>
                        <a:rPr lang="en-CA" dirty="0"/>
                        <a:t>Rochester, SMU, Berkeley, Toronto, Wash U, </a:t>
                      </a:r>
                      <a:r>
                        <a:rPr lang="en-CA" sz="1800" b="0" i="0" kern="1200" baseline="0" dirty="0">
                          <a:solidFill>
                            <a:schemeClr val="dk1"/>
                          </a:solidFill>
                          <a:effectLst/>
                          <a:latin typeface="+mn-lt"/>
                          <a:ea typeface="+mn-ea"/>
                          <a:cs typeface="+mn-cs"/>
                        </a:rPr>
                        <a:t>Harvard</a:t>
                      </a:r>
                      <a:r>
                        <a:rPr lang="en-CA" dirty="0"/>
                        <a:t>, UNSW, Columbia, BU, Nanyang, Kellogg, </a:t>
                      </a:r>
                    </a:p>
                  </a:txBody>
                  <a:tcPr/>
                </a:tc>
                <a:extLst>
                  <a:ext uri="{0D108BD9-81ED-4DB2-BD59-A6C34878D82A}">
                    <a16:rowId xmlns:a16="http://schemas.microsoft.com/office/drawing/2014/main" xmlns="" val="10008"/>
                  </a:ext>
                </a:extLst>
              </a:tr>
              <a:tr h="370840">
                <a:tc>
                  <a:txBody>
                    <a:bodyPr/>
                    <a:lstStyle/>
                    <a:p>
                      <a:r>
                        <a:rPr lang="en-CA" dirty="0"/>
                        <a:t>Policy</a:t>
                      </a:r>
                    </a:p>
                  </a:txBody>
                  <a:tcPr/>
                </a:tc>
                <a:tc>
                  <a:txBody>
                    <a:bodyPr/>
                    <a:lstStyle/>
                    <a:p>
                      <a:r>
                        <a:rPr lang="en-CA" dirty="0"/>
                        <a:t>Chicago</a:t>
                      </a:r>
                    </a:p>
                  </a:txBody>
                  <a:tcPr/>
                </a:tc>
                <a:extLst>
                  <a:ext uri="{0D108BD9-81ED-4DB2-BD59-A6C34878D82A}">
                    <a16:rowId xmlns:a16="http://schemas.microsoft.com/office/drawing/2014/main" xmlns="" val="10009"/>
                  </a:ext>
                </a:extLst>
              </a:tr>
              <a:tr h="370840">
                <a:tc>
                  <a:txBody>
                    <a:bodyPr/>
                    <a:lstStyle/>
                    <a:p>
                      <a:r>
                        <a:rPr lang="en-CA" dirty="0"/>
                        <a:t>Organizations</a:t>
                      </a:r>
                    </a:p>
                  </a:txBody>
                  <a:tcPr/>
                </a:tc>
                <a:tc>
                  <a:txBody>
                    <a:bodyPr/>
                    <a:lstStyle/>
                    <a:p>
                      <a:r>
                        <a:rPr lang="en-CA" dirty="0"/>
                        <a:t>Berkeley</a:t>
                      </a:r>
                    </a:p>
                  </a:txBody>
                  <a:tcPr/>
                </a:tc>
                <a:extLst>
                  <a:ext uri="{0D108BD9-81ED-4DB2-BD59-A6C34878D82A}">
                    <a16:rowId xmlns:a16="http://schemas.microsoft.com/office/drawing/2014/main" xmlns="" val="10010"/>
                  </a:ext>
                </a:extLst>
              </a:tr>
              <a:tr h="370840">
                <a:tc>
                  <a:txBody>
                    <a:bodyPr/>
                    <a:lstStyle/>
                    <a:p>
                      <a:r>
                        <a:rPr lang="en-CA" dirty="0"/>
                        <a:t>Medical</a:t>
                      </a:r>
                      <a:r>
                        <a:rPr lang="en-CA" baseline="0" dirty="0"/>
                        <a:t> School/public health</a:t>
                      </a:r>
                      <a:endParaRPr lang="en-CA" dirty="0"/>
                    </a:p>
                  </a:txBody>
                  <a:tcPr/>
                </a:tc>
                <a:tc>
                  <a:txBody>
                    <a:bodyPr/>
                    <a:lstStyle/>
                    <a:p>
                      <a:r>
                        <a:rPr lang="en-CA" dirty="0"/>
                        <a:t>Cornell (medical</a:t>
                      </a:r>
                      <a:r>
                        <a:rPr lang="en-CA" baseline="0" dirty="0"/>
                        <a:t> </a:t>
                      </a:r>
                      <a:r>
                        <a:rPr lang="en-CA" dirty="0"/>
                        <a:t>informatics), UIC, </a:t>
                      </a:r>
                    </a:p>
                  </a:txBody>
                  <a:tcPr/>
                </a:tc>
                <a:extLst>
                  <a:ext uri="{0D108BD9-81ED-4DB2-BD59-A6C34878D82A}">
                    <a16:rowId xmlns:a16="http://schemas.microsoft.com/office/drawing/2014/main" xmlns="" val="10011"/>
                  </a:ext>
                </a:extLst>
              </a:tr>
            </a:tbl>
          </a:graphicData>
        </a:graphic>
      </p:graphicFrame>
    </p:spTree>
    <p:extLst>
      <p:ext uri="{BB962C8B-B14F-4D97-AF65-F5344CB8AC3E}">
        <p14:creationId xmlns:p14="http://schemas.microsoft.com/office/powerpoint/2010/main" val="3780524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Resources</a:t>
            </a:r>
          </a:p>
        </p:txBody>
      </p:sp>
      <p:sp>
        <p:nvSpPr>
          <p:cNvPr id="3" name="Content Placeholder 2"/>
          <p:cNvSpPr>
            <a:spLocks noGrp="1"/>
          </p:cNvSpPr>
          <p:nvPr>
            <p:ph idx="1"/>
          </p:nvPr>
        </p:nvSpPr>
        <p:spPr>
          <a:xfrm>
            <a:off x="838200" y="1825625"/>
            <a:ext cx="4963510" cy="4351338"/>
          </a:xfrm>
        </p:spPr>
        <p:txBody>
          <a:bodyPr>
            <a:normAutofit lnSpcReduction="10000"/>
          </a:bodyPr>
          <a:lstStyle/>
          <a:p>
            <a:r>
              <a:rPr lang="en-CA" dirty="0">
                <a:hlinkClick r:id="rId2"/>
              </a:rPr>
              <a:t>Economics of digitization website</a:t>
            </a:r>
            <a:r>
              <a:rPr lang="en-CA" dirty="0"/>
              <a:t>: bit.ly/</a:t>
            </a:r>
            <a:r>
              <a:rPr lang="en-CA" dirty="0" err="1"/>
              <a:t>econdigitization</a:t>
            </a:r>
            <a:r>
              <a:rPr lang="en-CA" dirty="0"/>
              <a:t> </a:t>
            </a:r>
          </a:p>
          <a:p>
            <a:pPr marL="898525"/>
            <a:endParaRPr lang="en-CA" dirty="0"/>
          </a:p>
          <a:p>
            <a:pPr marL="898525"/>
            <a:r>
              <a:rPr lang="en-CA" dirty="0"/>
              <a:t>List of program activities</a:t>
            </a:r>
          </a:p>
          <a:p>
            <a:pPr marL="898525"/>
            <a:r>
              <a:rPr lang="en-CA" dirty="0" err="1"/>
              <a:t>Hackpad</a:t>
            </a:r>
            <a:r>
              <a:rPr lang="en-CA" dirty="0"/>
              <a:t> reading list</a:t>
            </a:r>
          </a:p>
          <a:p>
            <a:pPr marL="898525"/>
            <a:r>
              <a:rPr lang="en-CA" dirty="0"/>
              <a:t>Data Sources</a:t>
            </a:r>
          </a:p>
          <a:p>
            <a:pPr marL="898525"/>
            <a:r>
              <a:rPr lang="en-CA" dirty="0"/>
              <a:t>Course syllabi</a:t>
            </a:r>
          </a:p>
          <a:p>
            <a:pPr marL="898525"/>
            <a:r>
              <a:rPr lang="en-CA" dirty="0"/>
              <a:t>Wikipedia page</a:t>
            </a:r>
          </a:p>
          <a:p>
            <a:pPr marL="898525"/>
            <a:r>
              <a:rPr lang="en-CA" dirty="0"/>
              <a:t>Facebook group</a:t>
            </a:r>
          </a:p>
        </p:txBody>
      </p:sp>
      <p:pic>
        <p:nvPicPr>
          <p:cNvPr id="4" name="Picture 3"/>
          <p:cNvPicPr>
            <a:picLocks noChangeAspect="1"/>
          </p:cNvPicPr>
          <p:nvPr/>
        </p:nvPicPr>
        <p:blipFill>
          <a:blip r:embed="rId3"/>
          <a:stretch>
            <a:fillRect/>
          </a:stretch>
        </p:blipFill>
        <p:spPr>
          <a:xfrm>
            <a:off x="6836234" y="149773"/>
            <a:ext cx="4716770" cy="6398499"/>
          </a:xfrm>
          <a:prstGeom prst="rect">
            <a:avLst/>
          </a:prstGeom>
        </p:spPr>
      </p:pic>
    </p:spTree>
    <p:extLst>
      <p:ext uri="{BB962C8B-B14F-4D97-AF65-F5344CB8AC3E}">
        <p14:creationId xmlns:p14="http://schemas.microsoft.com/office/powerpoint/2010/main" val="244388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General advice</a:t>
            </a:r>
          </a:p>
        </p:txBody>
      </p:sp>
      <p:sp>
        <p:nvSpPr>
          <p:cNvPr id="3" name="Content Placeholder 2"/>
          <p:cNvSpPr>
            <a:spLocks noGrp="1"/>
          </p:cNvSpPr>
          <p:nvPr>
            <p:ph idx="1"/>
          </p:nvPr>
        </p:nvSpPr>
        <p:spPr>
          <a:xfrm>
            <a:off x="838200" y="1600200"/>
            <a:ext cx="10515600" cy="4892675"/>
          </a:xfrm>
        </p:spPr>
        <p:txBody>
          <a:bodyPr>
            <a:normAutofit fontScale="70000" lnSpcReduction="20000"/>
          </a:bodyPr>
          <a:lstStyle/>
          <a:p>
            <a:r>
              <a:rPr lang="en-CA" dirty="0"/>
              <a:t>Search widely.</a:t>
            </a:r>
          </a:p>
          <a:p>
            <a:pPr lvl="1"/>
            <a:r>
              <a:rPr lang="en-CA" dirty="0"/>
              <a:t>This research area is applicable to an unusually large number of opportunities.</a:t>
            </a:r>
          </a:p>
          <a:p>
            <a:pPr lvl="1"/>
            <a:r>
              <a:rPr lang="en-CA" dirty="0"/>
              <a:t>Examine the reading lists on the digitization home page to decide what you’d be willing to teach. </a:t>
            </a:r>
          </a:p>
          <a:p>
            <a:endParaRPr lang="en-CA" dirty="0"/>
          </a:p>
          <a:p>
            <a:r>
              <a:rPr lang="en-CA" dirty="0"/>
              <a:t>Show interest in the job. Don’t make it seem like they are a consolation prize.</a:t>
            </a:r>
          </a:p>
          <a:p>
            <a:pPr lvl="1"/>
            <a:r>
              <a:rPr lang="en-CA" dirty="0"/>
              <a:t>Credible signals are best: e.g. skim the basic textbook before the interview (or at least the </a:t>
            </a:r>
            <a:r>
              <a:rPr lang="en-CA" dirty="0" err="1"/>
              <a:t>flyout</a:t>
            </a:r>
            <a:r>
              <a:rPr lang="en-CA" dirty="0"/>
              <a:t>).</a:t>
            </a:r>
          </a:p>
          <a:p>
            <a:pPr lvl="1"/>
            <a:r>
              <a:rPr lang="en-CA" dirty="0"/>
              <a:t>Use the reading lists to have a clear vision of what it takes to teach a course in the topic. Some schools may want to hire you explicitly in order to teach economics of digitization as it applies to marketing/strategy/IS/.... </a:t>
            </a:r>
          </a:p>
          <a:p>
            <a:pPr lvl="1"/>
            <a:r>
              <a:rPr lang="en-CA" dirty="0"/>
              <a:t>Some practice teaching can help too. Or some </a:t>
            </a:r>
            <a:r>
              <a:rPr lang="en-CA" dirty="0" err="1"/>
              <a:t>TAship</a:t>
            </a:r>
            <a:r>
              <a:rPr lang="en-CA" dirty="0"/>
              <a:t> in an MBA classroom. </a:t>
            </a:r>
          </a:p>
          <a:p>
            <a:endParaRPr lang="en-CA" dirty="0"/>
          </a:p>
          <a:p>
            <a:r>
              <a:rPr lang="en-CA" dirty="0"/>
              <a:t>Show interest in the research and activities of the people who are interviewing you.</a:t>
            </a:r>
          </a:p>
          <a:p>
            <a:pPr lvl="1"/>
            <a:r>
              <a:rPr lang="en-CA" dirty="0"/>
              <a:t>Look them up and try to find common areas of interest.</a:t>
            </a:r>
          </a:p>
          <a:p>
            <a:pPr lvl="1"/>
            <a:endParaRPr lang="en-CA" dirty="0"/>
          </a:p>
          <a:p>
            <a:r>
              <a:rPr lang="en-CA" dirty="0"/>
              <a:t>Don’t be shy about being an economist though.</a:t>
            </a:r>
          </a:p>
          <a:p>
            <a:pPr lvl="1"/>
            <a:r>
              <a:rPr lang="en-CA" dirty="0"/>
              <a:t>You have a particular perspective that can contribute to the broader research area of marketing, strategy, policy, etc.</a:t>
            </a:r>
          </a:p>
          <a:p>
            <a:pPr lvl="1"/>
            <a:r>
              <a:rPr lang="en-CA" dirty="0"/>
              <a:t>Lots of schools have new data analytics programs. They need economists to teach data-driven decision-making.</a:t>
            </a:r>
          </a:p>
        </p:txBody>
      </p:sp>
    </p:spTree>
    <p:extLst>
      <p:ext uri="{BB962C8B-B14F-4D97-AF65-F5344CB8AC3E}">
        <p14:creationId xmlns:p14="http://schemas.microsoft.com/office/powerpoint/2010/main" val="243970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F79E7E-DD09-4FBF-A8AE-6757A21F5098}"/>
              </a:ext>
            </a:extLst>
          </p:cNvPr>
          <p:cNvSpPr>
            <a:spLocks noGrp="1"/>
          </p:cNvSpPr>
          <p:nvPr>
            <p:ph type="title"/>
          </p:nvPr>
        </p:nvSpPr>
        <p:spPr/>
        <p:txBody>
          <a:bodyPr/>
          <a:lstStyle/>
          <a:p>
            <a:r>
              <a:rPr lang="en-US" dirty="0"/>
              <a:t>Digitization economists in economics depts.</a:t>
            </a:r>
          </a:p>
        </p:txBody>
      </p:sp>
      <p:sp>
        <p:nvSpPr>
          <p:cNvPr id="3" name="Content Placeholder 2">
            <a:extLst>
              <a:ext uri="{FF2B5EF4-FFF2-40B4-BE49-F238E27FC236}">
                <a16:creationId xmlns:a16="http://schemas.microsoft.com/office/drawing/2014/main" xmlns="" id="{FC51BCFD-533D-4323-8261-D688DE8C1695}"/>
              </a:ext>
            </a:extLst>
          </p:cNvPr>
          <p:cNvSpPr>
            <a:spLocks noGrp="1"/>
          </p:cNvSpPr>
          <p:nvPr>
            <p:ph idx="1"/>
          </p:nvPr>
        </p:nvSpPr>
        <p:spPr/>
        <p:txBody>
          <a:bodyPr/>
          <a:lstStyle/>
          <a:p>
            <a:r>
              <a:rPr lang="en-US" dirty="0"/>
              <a:t>Used to be very rare. No longer.</a:t>
            </a:r>
          </a:p>
          <a:p>
            <a:endParaRPr lang="en-US" dirty="0"/>
          </a:p>
          <a:p>
            <a:r>
              <a:rPr lang="en-US" dirty="0"/>
              <a:t>Usually digitization as applied in a particular established field:</a:t>
            </a:r>
          </a:p>
          <a:p>
            <a:pPr lvl="1"/>
            <a:r>
              <a:rPr lang="en-US" dirty="0"/>
              <a:t>IO (e.g. Imke Reimers, Brad Larsen, Matt Gentzkow, etc.)</a:t>
            </a:r>
          </a:p>
          <a:p>
            <a:pPr lvl="1"/>
            <a:r>
              <a:rPr lang="en-US" dirty="0"/>
              <a:t>Labor/health (e.g. Amalia Miller)</a:t>
            </a:r>
          </a:p>
          <a:p>
            <a:pPr lvl="1"/>
            <a:r>
              <a:rPr lang="en-US" dirty="0"/>
              <a:t>Macro (e.g. Pascual Restrepo)</a:t>
            </a:r>
          </a:p>
          <a:p>
            <a:pPr lvl="1"/>
            <a:r>
              <a:rPr lang="en-US" dirty="0"/>
              <a:t>Political economy (e.g. David Yang)</a:t>
            </a:r>
          </a:p>
          <a:p>
            <a:pPr lvl="1"/>
            <a:endParaRPr lang="en-US" dirty="0"/>
          </a:p>
        </p:txBody>
      </p:sp>
    </p:spTree>
    <p:extLst>
      <p:ext uri="{BB962C8B-B14F-4D97-AF65-F5344CB8AC3E}">
        <p14:creationId xmlns:p14="http://schemas.microsoft.com/office/powerpoint/2010/main" val="1795625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Prep for marketing</a:t>
            </a:r>
          </a:p>
        </p:txBody>
      </p:sp>
      <p:sp>
        <p:nvSpPr>
          <p:cNvPr id="3" name="Content Placeholder 2"/>
          <p:cNvSpPr>
            <a:spLocks noGrp="1"/>
          </p:cNvSpPr>
          <p:nvPr>
            <p:ph idx="1"/>
          </p:nvPr>
        </p:nvSpPr>
        <p:spPr/>
        <p:txBody>
          <a:bodyPr>
            <a:normAutofit fontScale="55000" lnSpcReduction="20000"/>
          </a:bodyPr>
          <a:lstStyle/>
          <a:p>
            <a:r>
              <a:rPr lang="en-CA" dirty="0"/>
              <a:t>Marketing is split between “quant”, “behavioral”, and “strategy”. Most research-oriented groups have mainly quant and behavioral. About half of the quants are economists (the rest are statisticians and computer scientists). </a:t>
            </a:r>
          </a:p>
          <a:p>
            <a:pPr lvl="1"/>
            <a:r>
              <a:rPr lang="en-CA" dirty="0"/>
              <a:t>Schools that have hired economists include Minnesota, UCLA, Penn, Harvard, MIT, Duke, USC, McGill, etc., and especially Chicago, Northwestern, Berkeley, Stanford, Rochester, Yale, and Toronto.</a:t>
            </a:r>
          </a:p>
          <a:p>
            <a:endParaRPr lang="en-CA" dirty="0"/>
          </a:p>
          <a:p>
            <a:r>
              <a:rPr lang="en-CA" dirty="0"/>
              <a:t>The main job market is early.</a:t>
            </a:r>
          </a:p>
          <a:p>
            <a:pPr lvl="1"/>
            <a:r>
              <a:rPr lang="en-CA" dirty="0"/>
              <a:t>Applications are due July 1, </a:t>
            </a:r>
            <a:r>
              <a:rPr lang="en-CA" dirty="0" err="1"/>
              <a:t>flyouts</a:t>
            </a:r>
            <a:r>
              <a:rPr lang="en-CA" dirty="0"/>
              <a:t> in the fall, offers before Thanksgiving.</a:t>
            </a:r>
          </a:p>
          <a:p>
            <a:pPr lvl="1"/>
            <a:r>
              <a:rPr lang="en-CA" dirty="0"/>
              <a:t>Some schools also hire on the econ market, but it is a thinner group.</a:t>
            </a:r>
          </a:p>
          <a:p>
            <a:endParaRPr lang="en-CA" dirty="0"/>
          </a:p>
          <a:p>
            <a:r>
              <a:rPr lang="en-CA" dirty="0"/>
              <a:t>Key journals of relevance to economists are </a:t>
            </a:r>
            <a:r>
              <a:rPr lang="en-CA" i="1" dirty="0"/>
              <a:t>Marketing Science, Management Science (marketing section)</a:t>
            </a:r>
            <a:r>
              <a:rPr lang="en-CA" dirty="0"/>
              <a:t>, </a:t>
            </a:r>
            <a:r>
              <a:rPr lang="en-CA" i="1" dirty="0"/>
              <a:t>Quantitative Marketing and Economics, </a:t>
            </a:r>
            <a:r>
              <a:rPr lang="en-CA" dirty="0"/>
              <a:t>(to a lesser extent)</a:t>
            </a:r>
            <a:r>
              <a:rPr lang="en-CA" i="1" dirty="0"/>
              <a:t> Journal of Marketing Research</a:t>
            </a:r>
          </a:p>
          <a:p>
            <a:pPr lvl="1"/>
            <a:r>
              <a:rPr lang="en-CA" dirty="0"/>
              <a:t>You should skim through a Marketing Science or QME before your interview. You will find the methods largely familiar (and perhaps some of the papers too from NBER Digitization or IO)</a:t>
            </a:r>
          </a:p>
          <a:p>
            <a:pPr lvl="1"/>
            <a:endParaRPr lang="en-CA" dirty="0"/>
          </a:p>
          <a:p>
            <a:r>
              <a:rPr lang="en-CA" dirty="0"/>
              <a:t>Econ. PhDs have had substantial success, and can continue to publish in economics. </a:t>
            </a:r>
          </a:p>
          <a:p>
            <a:pPr lvl="1"/>
            <a:r>
              <a:rPr lang="en-CA" dirty="0"/>
              <a:t>Most econ. PhDs with tenure at top schools have at least one top 5 econ publication and </a:t>
            </a:r>
            <a:r>
              <a:rPr lang="en-CA" b="1" dirty="0"/>
              <a:t>also</a:t>
            </a:r>
            <a:r>
              <a:rPr lang="en-CA" dirty="0"/>
              <a:t> publications in Marketing Science and/or QME.</a:t>
            </a:r>
          </a:p>
          <a:p>
            <a:endParaRPr lang="en-CA" dirty="0"/>
          </a:p>
          <a:p>
            <a:r>
              <a:rPr lang="en-CA" dirty="0"/>
              <a:t>The traditional textbook is Kotler’s </a:t>
            </a:r>
            <a:r>
              <a:rPr lang="en-CA" i="1" dirty="0"/>
              <a:t>Marketing Management</a:t>
            </a:r>
            <a:r>
              <a:rPr lang="en-CA" dirty="0"/>
              <a:t>. It isn’t too informative about the research, but it does give the basic language for teaching of “3 C’s and 4 P’s”. </a:t>
            </a:r>
          </a:p>
          <a:p>
            <a:pPr marL="0" indent="0">
              <a:buNone/>
            </a:pPr>
            <a:endParaRPr lang="en-CA" dirty="0"/>
          </a:p>
        </p:txBody>
      </p:sp>
    </p:spTree>
    <p:extLst>
      <p:ext uri="{BB962C8B-B14F-4D97-AF65-F5344CB8AC3E}">
        <p14:creationId xmlns:p14="http://schemas.microsoft.com/office/powerpoint/2010/main" val="34180343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756</TotalTime>
  <Words>2002</Words>
  <Application>Microsoft Office PowerPoint</Application>
  <PresentationFormat>Widescreen</PresentationFormat>
  <Paragraphs>337</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The market for digitization economists</vt:lpstr>
      <vt:lpstr>Types of jobs</vt:lpstr>
      <vt:lpstr>Some examples (from this conference)</vt:lpstr>
      <vt:lpstr>Some more examples (past years)</vt:lpstr>
      <vt:lpstr>Past digitization PhD camp student outcomes</vt:lpstr>
      <vt:lpstr>Resources</vt:lpstr>
      <vt:lpstr>General advice</vt:lpstr>
      <vt:lpstr>Digitization economists in economics depts.</vt:lpstr>
      <vt:lpstr>Prep for marketing</vt:lpstr>
      <vt:lpstr>Prep for information systems</vt:lpstr>
      <vt:lpstr>Prep for strategy</vt:lpstr>
      <vt:lpstr>Prep for private sector and government</vt:lpstr>
      <vt:lpstr>List of related conferences</vt:lpstr>
      <vt:lpstr>Prep for other academic positions</vt:lpstr>
      <vt:lpstr>Advice for advisors</vt:lpstr>
      <vt:lpstr>Wrap-up</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Avi Goldfarb</dc:creator>
  <cp:lastModifiedBy>Robert Shannon</cp:lastModifiedBy>
  <cp:revision>75</cp:revision>
  <dcterms:created xsi:type="dcterms:W3CDTF">2017-02-25T18:34:09Z</dcterms:created>
  <dcterms:modified xsi:type="dcterms:W3CDTF">2020-03-09T13:37:22Z</dcterms:modified>
</cp:coreProperties>
</file>