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362" r:id="rId3"/>
    <p:sldId id="369" r:id="rId4"/>
    <p:sldId id="434" r:id="rId5"/>
    <p:sldId id="435" r:id="rId6"/>
    <p:sldId id="436" r:id="rId7"/>
    <p:sldId id="437" r:id="rId8"/>
    <p:sldId id="438" r:id="rId9"/>
    <p:sldId id="376" r:id="rId10"/>
    <p:sldId id="373" r:id="rId11"/>
    <p:sldId id="431" r:id="rId12"/>
    <p:sldId id="433" r:id="rId13"/>
    <p:sldId id="432" r:id="rId14"/>
    <p:sldId id="390" r:id="rId15"/>
    <p:sldId id="377" r:id="rId16"/>
    <p:sldId id="389" r:id="rId17"/>
    <p:sldId id="391" r:id="rId18"/>
    <p:sldId id="378" r:id="rId19"/>
    <p:sldId id="388" r:id="rId20"/>
    <p:sldId id="439" r:id="rId21"/>
    <p:sldId id="441" r:id="rId22"/>
    <p:sldId id="446" r:id="rId23"/>
    <p:sldId id="440" r:id="rId24"/>
    <p:sldId id="443" r:id="rId25"/>
    <p:sldId id="444" r:id="rId26"/>
    <p:sldId id="326" r:id="rId27"/>
    <p:sldId id="419" r:id="rId28"/>
    <p:sldId id="361" r:id="rId29"/>
    <p:sldId id="448" r:id="rId30"/>
    <p:sldId id="451" r:id="rId31"/>
    <p:sldId id="44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788BA-AD0B-42D5-A29E-FA1D8255F6D3}" type="datetimeFigureOut">
              <a:rPr lang="en-CA" smtClean="0"/>
              <a:t>2020-03-05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9F7EA-D923-4CF8-883E-4DF5701339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9488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9F7EA-D923-4CF8-883E-4DF5701339A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9832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9CD6-95E8-4C81-9FB6-5235335F5AE3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38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FC90-B639-4562-B1EC-116EB27C69DF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068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5285-AA57-4102-8BFC-6341BC8B5E90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32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2FAFB-8DCD-4C4F-89EE-D84DB0C8DA22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647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DD81-BC59-45CF-9EBE-7C6378A1FA08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54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D033-FF87-43E2-A163-60973C99DB82}" type="datetime1">
              <a:rPr lang="en-CA" smtClean="0"/>
              <a:t>2020-03-05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12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9A2A-67F5-43AD-9312-10DEEB65EBE0}" type="datetime1">
              <a:rPr lang="en-CA" smtClean="0"/>
              <a:t>2020-03-05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903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CCD-A7A3-4B84-857E-03CB7385D8B2}" type="datetime1">
              <a:rPr lang="en-CA" smtClean="0"/>
              <a:t>2020-03-05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148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54BC-4525-4100-9C15-DEB67F6C8D6A}" type="datetime1">
              <a:rPr lang="en-CA" smtClean="0"/>
              <a:t>2020-03-05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0D54D-D262-4E0F-A592-356C3BABAA17}" type="datetime1">
              <a:rPr lang="en-CA" smtClean="0"/>
              <a:t>2020-03-05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79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2650-A36F-4363-861E-B766B2DFA573}" type="datetime1">
              <a:rPr lang="en-CA" smtClean="0"/>
              <a:t>2020-03-05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914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0C642-A1D6-413B-9577-485286D19870}" type="datetime1">
              <a:rPr lang="en-CA" smtClean="0"/>
              <a:t>2020-03-05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528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goldfarb@rotman.utoronto.c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Digital Economics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Avi Goldfarb</a:t>
            </a:r>
          </a:p>
          <a:p>
            <a:r>
              <a:rPr lang="en-CA" dirty="0"/>
              <a:t>University of Toronto and NBER </a:t>
            </a:r>
          </a:p>
          <a:p>
            <a:r>
              <a:rPr lang="en-CA" dirty="0"/>
              <a:t>(Based on the </a:t>
            </a:r>
            <a:r>
              <a:rPr lang="en-CA" i="1" dirty="0"/>
              <a:t>Journal of Economic Literature</a:t>
            </a:r>
            <a:r>
              <a:rPr lang="en-CA" dirty="0"/>
              <a:t> article with Catherine Tucker)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3764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Five distinct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0586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CA" dirty="0"/>
              <a:t>Thus far, the literature has emphasized five distinct changes:</a:t>
            </a:r>
          </a:p>
          <a:p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search costs for 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Zero marginal costs of production of 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cost of transportation of 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cost of tracking behavior.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cost of verification of information.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510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1. Low cost of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985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Price dispersion</a:t>
            </a:r>
          </a:p>
          <a:p>
            <a:r>
              <a:rPr lang="en-CA" dirty="0"/>
              <a:t>Efficiency</a:t>
            </a:r>
          </a:p>
          <a:p>
            <a:r>
              <a:rPr lang="en-CA" dirty="0"/>
              <a:t>Matching</a:t>
            </a:r>
          </a:p>
          <a:p>
            <a:r>
              <a:rPr lang="en-CA" dirty="0"/>
              <a:t>Two-sided markets and peer-to-peer markets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12</a:t>
            </a:fld>
            <a:endParaRPr lang="en-CA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31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If the internet lowered search costs…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526875"/>
            <a:ext cx="8161668" cy="4650088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/>
              <a:t>Internet technology should reduce prices</a:t>
            </a:r>
          </a:p>
          <a:p>
            <a:pPr lvl="1"/>
            <a:r>
              <a:rPr lang="en-US" dirty="0"/>
              <a:t>Life insurance: Brown and </a:t>
            </a:r>
            <a:r>
              <a:rPr lang="en-US" dirty="0" err="1"/>
              <a:t>Goolsbee</a:t>
            </a:r>
            <a:r>
              <a:rPr lang="en-US" dirty="0"/>
              <a:t> (2002)</a:t>
            </a:r>
          </a:p>
          <a:p>
            <a:pPr lvl="1"/>
            <a:r>
              <a:rPr lang="en-US" dirty="0"/>
              <a:t>Books and CDs: Brynjolfsson and Smith (2000)</a:t>
            </a:r>
          </a:p>
          <a:p>
            <a:pPr lvl="1"/>
            <a:endParaRPr lang="en-US" sz="1800" dirty="0"/>
          </a:p>
          <a:p>
            <a:r>
              <a:rPr lang="en-US" sz="3600" dirty="0"/>
              <a:t>Internet technology should lower price dispersion</a:t>
            </a:r>
          </a:p>
          <a:p>
            <a:pPr lvl="1"/>
            <a:r>
              <a:rPr lang="en-US" dirty="0"/>
              <a:t>It might have: Brynjolfsson and Smith (2000) </a:t>
            </a:r>
          </a:p>
          <a:p>
            <a:pPr lvl="1"/>
            <a:r>
              <a:rPr lang="en-US" dirty="0"/>
              <a:t>It is still substantial: </a:t>
            </a:r>
            <a:r>
              <a:rPr lang="en-US" dirty="0" err="1"/>
              <a:t>Baye</a:t>
            </a:r>
            <a:r>
              <a:rPr lang="en-US" dirty="0"/>
              <a:t>, Morgan, and </a:t>
            </a:r>
            <a:r>
              <a:rPr lang="en-US" dirty="0" err="1"/>
              <a:t>Scholten</a:t>
            </a:r>
            <a:r>
              <a:rPr lang="en-US" dirty="0"/>
              <a:t> (2004)</a:t>
            </a:r>
          </a:p>
          <a:p>
            <a:pPr lvl="1"/>
            <a:endParaRPr lang="en-US" dirty="0"/>
          </a:p>
          <a:p>
            <a:r>
              <a:rPr lang="en-US" sz="3600" dirty="0"/>
              <a:t>Internet technology should reduce unemployment and vacancies</a:t>
            </a:r>
          </a:p>
          <a:p>
            <a:pPr lvl="1"/>
            <a:r>
              <a:rPr lang="en-US" dirty="0"/>
              <a:t>Mixed evidence: </a:t>
            </a:r>
            <a:r>
              <a:rPr lang="en-US" dirty="0" err="1"/>
              <a:t>Autor</a:t>
            </a:r>
            <a:r>
              <a:rPr lang="en-US" dirty="0"/>
              <a:t> (2001), Kuhn and </a:t>
            </a:r>
            <a:r>
              <a:rPr lang="en-US" dirty="0" err="1"/>
              <a:t>Skuterud</a:t>
            </a:r>
            <a:r>
              <a:rPr lang="en-US" dirty="0"/>
              <a:t> (2004), Stevenson (2008), Kuhn and </a:t>
            </a:r>
            <a:r>
              <a:rPr lang="en-US" dirty="0" err="1"/>
              <a:t>Mansoor</a:t>
            </a:r>
            <a:r>
              <a:rPr lang="en-US" dirty="0"/>
              <a:t> (2014)</a:t>
            </a:r>
          </a:p>
          <a:p>
            <a:pPr lvl="1"/>
            <a:endParaRPr lang="en-US" sz="1800" dirty="0"/>
          </a:p>
          <a:p>
            <a:r>
              <a:rPr lang="en-US" sz="3600" dirty="0"/>
              <a:t>The types of products offered should change</a:t>
            </a:r>
          </a:p>
          <a:p>
            <a:pPr lvl="1"/>
            <a:r>
              <a:rPr lang="en-US" dirty="0"/>
              <a:t>Theory: Bar Isaac, </a:t>
            </a:r>
            <a:r>
              <a:rPr lang="en-US" dirty="0" err="1"/>
              <a:t>Caruana</a:t>
            </a:r>
            <a:r>
              <a:rPr lang="en-US" dirty="0"/>
              <a:t>, and </a:t>
            </a:r>
            <a:r>
              <a:rPr lang="en-US" dirty="0" err="1"/>
              <a:t>Cunat</a:t>
            </a:r>
            <a:r>
              <a:rPr lang="en-US" dirty="0"/>
              <a:t> (2012)</a:t>
            </a:r>
            <a:endParaRPr lang="en-CA" dirty="0"/>
          </a:p>
          <a:p>
            <a:pPr lvl="1"/>
            <a:r>
              <a:rPr lang="en-CA" dirty="0"/>
              <a:t>Long tail: </a:t>
            </a:r>
            <a:r>
              <a:rPr lang="en-US" dirty="0"/>
              <a:t>Brynjolfsson, Hu, and </a:t>
            </a:r>
            <a:r>
              <a:rPr lang="en-US" dirty="0" err="1"/>
              <a:t>Simester</a:t>
            </a:r>
            <a:r>
              <a:rPr lang="en-US" dirty="0"/>
              <a:t> (2009), </a:t>
            </a:r>
            <a:r>
              <a:rPr lang="en-US" dirty="0" err="1"/>
              <a:t>Fleder</a:t>
            </a:r>
            <a:r>
              <a:rPr lang="en-US" dirty="0"/>
              <a:t> and </a:t>
            </a:r>
            <a:r>
              <a:rPr lang="en-US" dirty="0" err="1"/>
              <a:t>Hosanagar</a:t>
            </a:r>
            <a:r>
              <a:rPr lang="en-US" dirty="0"/>
              <a:t> (2009)</a:t>
            </a:r>
          </a:p>
          <a:p>
            <a:pPr lvl="1"/>
            <a:endParaRPr lang="en-US" sz="1800" dirty="0"/>
          </a:p>
          <a:p>
            <a:r>
              <a:rPr lang="en-US" sz="3600" dirty="0"/>
              <a:t>The search algorithm should matter</a:t>
            </a:r>
          </a:p>
          <a:p>
            <a:pPr lvl="1"/>
            <a:r>
              <a:rPr lang="en-US" dirty="0"/>
              <a:t>Easy quality search reduces price sensitivity: Lynch and </a:t>
            </a:r>
            <a:r>
              <a:rPr lang="en-US" dirty="0" err="1"/>
              <a:t>Ariely</a:t>
            </a:r>
            <a:r>
              <a:rPr lang="en-US" dirty="0"/>
              <a:t> (2000)</a:t>
            </a:r>
          </a:p>
          <a:p>
            <a:pPr lvl="1"/>
            <a:r>
              <a:rPr lang="en-US" dirty="0"/>
              <a:t>Manipulation of the search process to raise margins: Ellison and Ellison (2009), Hossain and Morgan (2006).</a:t>
            </a:r>
          </a:p>
          <a:p>
            <a:pPr lvl="1"/>
            <a:r>
              <a:rPr lang="en-US" dirty="0"/>
              <a:t>The search algorithm affects matching: </a:t>
            </a:r>
            <a:r>
              <a:rPr lang="en-US" dirty="0" err="1"/>
              <a:t>Hitsch</a:t>
            </a:r>
            <a:r>
              <a:rPr lang="en-US" dirty="0"/>
              <a:t>, </a:t>
            </a:r>
            <a:r>
              <a:rPr lang="en-US" dirty="0" err="1"/>
              <a:t>Hortacsu</a:t>
            </a:r>
            <a:r>
              <a:rPr lang="en-US" dirty="0"/>
              <a:t>, and </a:t>
            </a:r>
            <a:r>
              <a:rPr lang="en-US" dirty="0" err="1"/>
              <a:t>Ariely</a:t>
            </a:r>
            <a:r>
              <a:rPr lang="en-US" dirty="0"/>
              <a:t> (2010)</a:t>
            </a:r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53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2. Zero MC of production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8309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Open source/Wikipedia</a:t>
            </a:r>
          </a:p>
          <a:p>
            <a:r>
              <a:rPr lang="en-CA" dirty="0"/>
              <a:t>Public goods</a:t>
            </a:r>
          </a:p>
          <a:p>
            <a:r>
              <a:rPr lang="en-CA" dirty="0"/>
              <a:t>Government information</a:t>
            </a:r>
          </a:p>
          <a:p>
            <a:r>
              <a:rPr lang="en-CA" dirty="0"/>
              <a:t>Copyright and “Piracy”</a:t>
            </a:r>
          </a:p>
          <a:p>
            <a:r>
              <a:rPr lang="en-CA" dirty="0"/>
              <a:t>Bundling</a:t>
            </a:r>
          </a:p>
          <a:p>
            <a:r>
              <a:rPr lang="en-CA" dirty="0"/>
              <a:t>Inequality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144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Economics with zero MC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132"/>
            <a:ext cx="7886700" cy="4423317"/>
          </a:xfrm>
        </p:spPr>
        <p:txBody>
          <a:bodyPr>
            <a:normAutofit fontScale="85000" lnSpcReduction="20000"/>
          </a:bodyPr>
          <a:lstStyle/>
          <a:p>
            <a:r>
              <a:rPr lang="en-CA" b="1" dirty="0"/>
              <a:t>Old ideas are interesting again!</a:t>
            </a:r>
          </a:p>
          <a:p>
            <a:endParaRPr lang="en-CA" dirty="0"/>
          </a:p>
          <a:p>
            <a:r>
              <a:rPr lang="en-CA" dirty="0"/>
              <a:t>Copyright (and piracy)</a:t>
            </a:r>
          </a:p>
          <a:p>
            <a:pPr lvl="1"/>
            <a:r>
              <a:rPr lang="en-CA" dirty="0"/>
              <a:t>Media revenues fall (</a:t>
            </a:r>
            <a:r>
              <a:rPr lang="en-CA" dirty="0" err="1"/>
              <a:t>Waldfogel</a:t>
            </a:r>
            <a:r>
              <a:rPr lang="en-CA" dirty="0"/>
              <a:t>, Smith/</a:t>
            </a:r>
            <a:r>
              <a:rPr lang="en-CA" dirty="0" err="1"/>
              <a:t>Telang</a:t>
            </a:r>
            <a:r>
              <a:rPr lang="en-CA" dirty="0"/>
              <a:t>, </a:t>
            </a:r>
            <a:r>
              <a:rPr lang="en-CA" dirty="0" err="1"/>
              <a:t>Zentner</a:t>
            </a:r>
            <a:r>
              <a:rPr lang="en-CA" dirty="0"/>
              <a:t>).</a:t>
            </a:r>
          </a:p>
          <a:p>
            <a:pPr lvl="1"/>
            <a:r>
              <a:rPr lang="en-CA" dirty="0"/>
              <a:t>In the static model, piracy is good for welfare (</a:t>
            </a:r>
            <a:r>
              <a:rPr lang="en-CA" dirty="0" err="1"/>
              <a:t>Waldfogel</a:t>
            </a:r>
            <a:r>
              <a:rPr lang="en-CA" dirty="0"/>
              <a:t>). </a:t>
            </a:r>
          </a:p>
          <a:p>
            <a:pPr lvl="1"/>
            <a:r>
              <a:rPr lang="en-CA" dirty="0"/>
              <a:t>Production costs fall so media quality and variety may be rising (</a:t>
            </a:r>
            <a:r>
              <a:rPr lang="en-CA" dirty="0" err="1"/>
              <a:t>Waldfogel</a:t>
            </a:r>
            <a:r>
              <a:rPr lang="en-CA" dirty="0"/>
              <a:t>).</a:t>
            </a:r>
          </a:p>
          <a:p>
            <a:r>
              <a:rPr lang="en-CA" dirty="0"/>
              <a:t>Public goods</a:t>
            </a:r>
          </a:p>
          <a:p>
            <a:pPr lvl="1"/>
            <a:r>
              <a:rPr lang="en-CA" dirty="0"/>
              <a:t>Open source and Wikipedia. Why contribute? Biases in open platforms? (Greenstein/Zhu, Lerner/</a:t>
            </a:r>
            <a:r>
              <a:rPr lang="en-CA" dirty="0" err="1"/>
              <a:t>Tirole</a:t>
            </a:r>
            <a:r>
              <a:rPr lang="en-CA" dirty="0"/>
              <a:t>, Nagaraj)</a:t>
            </a:r>
          </a:p>
          <a:p>
            <a:r>
              <a:rPr lang="en-CA" dirty="0"/>
              <a:t>Inequality</a:t>
            </a:r>
          </a:p>
          <a:p>
            <a:pPr lvl="1"/>
            <a:r>
              <a:rPr lang="en-CA" dirty="0"/>
              <a:t>Scalability of innovation without need for many employees.</a:t>
            </a:r>
          </a:p>
          <a:p>
            <a:r>
              <a:rPr lang="en-CA" dirty="0"/>
              <a:t>Bundling</a:t>
            </a:r>
          </a:p>
          <a:p>
            <a:pPr lvl="1"/>
            <a:r>
              <a:rPr lang="en-CA" dirty="0"/>
              <a:t>Bundling models got interesting again! (Brynjolfsson)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625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361" y="1736727"/>
            <a:ext cx="7992288" cy="2852737"/>
          </a:xfrm>
        </p:spPr>
        <p:txBody>
          <a:bodyPr>
            <a:normAutofit/>
          </a:bodyPr>
          <a:lstStyle/>
          <a:p>
            <a:r>
              <a:rPr lang="en-CA" sz="5200" dirty="0"/>
              <a:t>3. Low cost of transportation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2564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Market definition and scope of competition</a:t>
            </a:r>
          </a:p>
          <a:p>
            <a:r>
              <a:rPr lang="en-CA" dirty="0"/>
              <a:t>Homogenization</a:t>
            </a:r>
          </a:p>
          <a:p>
            <a:r>
              <a:rPr lang="en-CA" dirty="0"/>
              <a:t>Online sales of physical goods</a:t>
            </a:r>
          </a:p>
          <a:p>
            <a:r>
              <a:rPr lang="en-CA" dirty="0"/>
              <a:t>Online sales of digital goods </a:t>
            </a:r>
          </a:p>
          <a:p>
            <a:r>
              <a:rPr lang="en-CA" dirty="0"/>
              <a:t>Collaboration</a:t>
            </a:r>
          </a:p>
          <a:p>
            <a:r>
              <a:rPr lang="en-CA" dirty="0"/>
              <a:t>Agglomeration vs dispersion</a:t>
            </a:r>
          </a:p>
          <a:p>
            <a:r>
              <a:rPr lang="en-CA" dirty="0"/>
              <a:t>Centralization vs decentralization</a:t>
            </a:r>
          </a:p>
          <a:p>
            <a:r>
              <a:rPr lang="en-CA" dirty="0"/>
              <a:t>Taxes and jurisdiction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698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101283" cy="4351338"/>
          </a:xfrm>
        </p:spPr>
        <p:txBody>
          <a:bodyPr>
            <a:normAutofit fontScale="55000" lnSpcReduction="20000"/>
          </a:bodyPr>
          <a:lstStyle/>
          <a:p>
            <a:r>
              <a:rPr lang="en-CA" sz="3600" dirty="0"/>
              <a:t>Offline options matter</a:t>
            </a:r>
          </a:p>
          <a:p>
            <a:pPr lvl="1"/>
            <a:r>
              <a:rPr lang="en-CA" dirty="0" err="1"/>
              <a:t>Balasubramanian</a:t>
            </a:r>
            <a:r>
              <a:rPr lang="en-CA" dirty="0"/>
              <a:t> (1998), Brynjolfsson, Hu, and Rahman (2009), Forman, </a:t>
            </a:r>
            <a:r>
              <a:rPr lang="en-CA" dirty="0" err="1"/>
              <a:t>Ghose</a:t>
            </a:r>
            <a:r>
              <a:rPr lang="en-CA" dirty="0"/>
              <a:t>, and Goldfarb (2009), Choi and Bell (2011), </a:t>
            </a:r>
            <a:r>
              <a:rPr lang="en-CA" dirty="0" err="1"/>
              <a:t>Lieber</a:t>
            </a:r>
            <a:r>
              <a:rPr lang="en-CA" dirty="0"/>
              <a:t> and </a:t>
            </a:r>
            <a:r>
              <a:rPr lang="en-CA" dirty="0" err="1"/>
              <a:t>Syversson</a:t>
            </a:r>
            <a:r>
              <a:rPr lang="en-CA" dirty="0"/>
              <a:t> (2012), </a:t>
            </a:r>
            <a:r>
              <a:rPr lang="en-CA" dirty="0" err="1"/>
              <a:t>Gentzkow</a:t>
            </a:r>
            <a:r>
              <a:rPr lang="en-CA" dirty="0"/>
              <a:t> and Shapiro (2011), Sinai and </a:t>
            </a:r>
            <a:r>
              <a:rPr lang="en-CA" dirty="0" err="1"/>
              <a:t>Waldfogel</a:t>
            </a:r>
            <a:r>
              <a:rPr lang="en-CA" dirty="0"/>
              <a:t> (2004)</a:t>
            </a:r>
          </a:p>
          <a:p>
            <a:endParaRPr lang="en-CA" dirty="0"/>
          </a:p>
          <a:p>
            <a:r>
              <a:rPr lang="en-CA" sz="3600" dirty="0"/>
              <a:t>…Government policy</a:t>
            </a:r>
          </a:p>
          <a:p>
            <a:pPr lvl="1"/>
            <a:r>
              <a:rPr lang="en-CA" dirty="0"/>
              <a:t>Taxes: </a:t>
            </a:r>
            <a:r>
              <a:rPr lang="en-CA" dirty="0" err="1"/>
              <a:t>Goolsbee</a:t>
            </a:r>
            <a:r>
              <a:rPr lang="en-CA" dirty="0"/>
              <a:t> (2000), Ellison and Ellison (2009), Anderson et al (2011), </a:t>
            </a:r>
            <a:r>
              <a:rPr lang="en-CA" dirty="0" err="1"/>
              <a:t>Einav</a:t>
            </a:r>
            <a:r>
              <a:rPr lang="en-CA" dirty="0"/>
              <a:t> et al (2014)</a:t>
            </a:r>
          </a:p>
          <a:p>
            <a:pPr lvl="1"/>
            <a:r>
              <a:rPr lang="en-CA" dirty="0"/>
              <a:t>Copyright policy: Gomez Herrera and Martens (2014)</a:t>
            </a:r>
          </a:p>
          <a:p>
            <a:pPr lvl="1"/>
            <a:r>
              <a:rPr lang="en-CA" dirty="0"/>
              <a:t>Privacy policy, cultural policy (play and download limits), etc.</a:t>
            </a:r>
          </a:p>
          <a:p>
            <a:pPr lvl="1"/>
            <a:endParaRPr lang="en-CA" dirty="0"/>
          </a:p>
          <a:p>
            <a:r>
              <a:rPr lang="en-CA" sz="3600" dirty="0"/>
              <a:t>…Trust is easier locally</a:t>
            </a:r>
          </a:p>
          <a:p>
            <a:pPr lvl="1"/>
            <a:r>
              <a:rPr lang="en-CA" dirty="0"/>
              <a:t>Jin and Kato (2007), Douglas, </a:t>
            </a:r>
            <a:r>
              <a:rPr lang="en-CA" dirty="0" err="1"/>
              <a:t>Hortacsu</a:t>
            </a:r>
            <a:r>
              <a:rPr lang="en-CA" dirty="0"/>
              <a:t>, and Martinez-Jerez (2009)</a:t>
            </a:r>
          </a:p>
          <a:p>
            <a:endParaRPr lang="en-CA" dirty="0"/>
          </a:p>
          <a:p>
            <a:r>
              <a:rPr lang="en-CA" sz="3600" dirty="0"/>
              <a:t>…Spatial correlation in tastes (local culture)</a:t>
            </a:r>
          </a:p>
          <a:p>
            <a:pPr lvl="1"/>
            <a:r>
              <a:rPr lang="en-CA" dirty="0"/>
              <a:t>Blum and Goldfarb (2006), Sinai and </a:t>
            </a:r>
            <a:r>
              <a:rPr lang="en-CA" dirty="0" err="1"/>
              <a:t>Waldfogel</a:t>
            </a:r>
            <a:r>
              <a:rPr lang="en-CA" dirty="0"/>
              <a:t> (2004), </a:t>
            </a:r>
            <a:r>
              <a:rPr lang="en-CA" dirty="0" err="1"/>
              <a:t>Gandal</a:t>
            </a:r>
            <a:r>
              <a:rPr lang="en-CA" dirty="0"/>
              <a:t> (2006), </a:t>
            </a:r>
            <a:r>
              <a:rPr lang="en-CA" dirty="0" err="1"/>
              <a:t>Gentzkow</a:t>
            </a:r>
            <a:r>
              <a:rPr lang="en-CA" dirty="0"/>
              <a:t> and Shapiro (2011)</a:t>
            </a:r>
          </a:p>
          <a:p>
            <a:pPr lvl="1"/>
            <a:endParaRPr lang="en-CA" dirty="0"/>
          </a:p>
          <a:p>
            <a:r>
              <a:rPr lang="en-CA" sz="3600" dirty="0"/>
              <a:t>…Social networks are disproportionately local</a:t>
            </a:r>
          </a:p>
          <a:p>
            <a:pPr lvl="1"/>
            <a:r>
              <a:rPr lang="en-CA" dirty="0"/>
              <a:t>Gaspar and </a:t>
            </a:r>
            <a:r>
              <a:rPr lang="en-CA" dirty="0" err="1"/>
              <a:t>Glaeser</a:t>
            </a:r>
            <a:r>
              <a:rPr lang="en-CA" dirty="0"/>
              <a:t> (1998), Hampton and Wellman (2002), Forman, </a:t>
            </a:r>
            <a:r>
              <a:rPr lang="en-CA" dirty="0" err="1"/>
              <a:t>Ghose</a:t>
            </a:r>
            <a:r>
              <a:rPr lang="en-CA" dirty="0"/>
              <a:t>, and </a:t>
            </a:r>
            <a:r>
              <a:rPr lang="en-CA" dirty="0" err="1"/>
              <a:t>Weisenfeld</a:t>
            </a:r>
            <a:r>
              <a:rPr lang="en-CA" dirty="0"/>
              <a:t> (2008), Agrawal and Goldfarb (2008), Agrawal, </a:t>
            </a:r>
            <a:r>
              <a:rPr lang="en-CA" dirty="0" err="1"/>
              <a:t>Catalini</a:t>
            </a:r>
            <a:r>
              <a:rPr lang="en-CA" dirty="0"/>
              <a:t>, and Goldfarb (2015)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CA" dirty="0"/>
              <a:t>Low transportation costs but location still matters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41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i="1" dirty="0"/>
              <a:t>Digital technology </a:t>
            </a:r>
            <a:r>
              <a:rPr lang="en-CA" dirty="0"/>
              <a:t>is the representation of information in bits.</a:t>
            </a:r>
          </a:p>
          <a:p>
            <a:endParaRPr lang="en-CA" dirty="0"/>
          </a:p>
          <a:p>
            <a:r>
              <a:rPr lang="en-CA" dirty="0"/>
              <a:t>This has reduced the cost of storage, computation, and transmission of data.</a:t>
            </a:r>
          </a:p>
          <a:p>
            <a:endParaRPr lang="en-CA" dirty="0"/>
          </a:p>
          <a:p>
            <a:r>
              <a:rPr lang="en-CA" b="1" i="1" dirty="0"/>
              <a:t>Digital economics </a:t>
            </a:r>
            <a:r>
              <a:rPr lang="en-CA" dirty="0"/>
              <a:t>examines whether and how digital technology changes markets.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9687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361" y="1736727"/>
            <a:ext cx="7992288" cy="2852737"/>
          </a:xfrm>
        </p:spPr>
        <p:txBody>
          <a:bodyPr>
            <a:normAutofit/>
          </a:bodyPr>
          <a:lstStyle/>
          <a:p>
            <a:r>
              <a:rPr lang="en-CA" sz="5200" dirty="0"/>
              <a:t>4. Low cost of tracking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1852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Price discrimination</a:t>
            </a:r>
          </a:p>
          <a:p>
            <a:r>
              <a:rPr lang="en-CA" dirty="0"/>
              <a:t>Targeting and personalized advertising</a:t>
            </a:r>
          </a:p>
          <a:p>
            <a:r>
              <a:rPr lang="en-CA" dirty="0"/>
              <a:t>Privacy</a:t>
            </a:r>
          </a:p>
          <a:p>
            <a:r>
              <a:rPr lang="en-CA" dirty="0"/>
              <a:t>Data and analytics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7322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Low tracking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132"/>
            <a:ext cx="7886700" cy="4423317"/>
          </a:xfrm>
        </p:spPr>
        <p:txBody>
          <a:bodyPr>
            <a:normAutofit fontScale="70000" lnSpcReduction="20000"/>
          </a:bodyPr>
          <a:lstStyle/>
          <a:p>
            <a:endParaRPr lang="en-CA" dirty="0"/>
          </a:p>
          <a:p>
            <a:r>
              <a:rPr lang="en-CA" dirty="0"/>
              <a:t>Price discrimination</a:t>
            </a:r>
          </a:p>
          <a:p>
            <a:pPr lvl="1"/>
            <a:r>
              <a:rPr lang="en-CA" dirty="0"/>
              <a:t>Behavioral price discrimination (</a:t>
            </a:r>
            <a:r>
              <a:rPr lang="en-CA" dirty="0" err="1"/>
              <a:t>Fudenberg</a:t>
            </a:r>
            <a:r>
              <a:rPr lang="en-CA" dirty="0"/>
              <a:t>/Villas Boas, Shin/Sudhir, </a:t>
            </a:r>
            <a:r>
              <a:rPr lang="en-CA" dirty="0" err="1"/>
              <a:t>Acquisti</a:t>
            </a:r>
            <a:r>
              <a:rPr lang="en-CA" dirty="0"/>
              <a:t>/Varian)</a:t>
            </a:r>
          </a:p>
          <a:p>
            <a:pPr lvl="1"/>
            <a:r>
              <a:rPr lang="en-CA" dirty="0"/>
              <a:t>Versioning (Bhargava/</a:t>
            </a:r>
            <a:r>
              <a:rPr lang="en-CA" dirty="0" err="1"/>
              <a:t>Choudhary</a:t>
            </a:r>
            <a:r>
              <a:rPr lang="en-CA" dirty="0"/>
              <a:t>, Fay/</a:t>
            </a:r>
            <a:r>
              <a:rPr lang="en-CA" dirty="0" err="1"/>
              <a:t>Xie</a:t>
            </a:r>
            <a:r>
              <a:rPr lang="en-CA" dirty="0"/>
              <a:t>, Rao, </a:t>
            </a:r>
            <a:r>
              <a:rPr lang="en-CA" dirty="0" err="1"/>
              <a:t>Lambrecht</a:t>
            </a:r>
            <a:r>
              <a:rPr lang="en-CA" dirty="0"/>
              <a:t>/Misra, etc.)</a:t>
            </a:r>
          </a:p>
          <a:p>
            <a:pPr lvl="1"/>
            <a:r>
              <a:rPr lang="en-CA" dirty="0"/>
              <a:t>Too little (Shiller/</a:t>
            </a:r>
            <a:r>
              <a:rPr lang="en-CA" dirty="0" err="1"/>
              <a:t>Waldfogel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First degree (Dube/Misra)</a:t>
            </a:r>
          </a:p>
          <a:p>
            <a:r>
              <a:rPr lang="en-CA" dirty="0"/>
              <a:t>Personalized advertising</a:t>
            </a:r>
          </a:p>
          <a:p>
            <a:pPr lvl="1"/>
            <a:r>
              <a:rPr lang="en-CA" dirty="0"/>
              <a:t>Two-sided markets (</a:t>
            </a:r>
            <a:r>
              <a:rPr lang="en-CA" dirty="0" err="1"/>
              <a:t>Baye</a:t>
            </a:r>
            <a:r>
              <a:rPr lang="en-CA" dirty="0"/>
              <a:t>/Morgan, Athey/</a:t>
            </a:r>
            <a:r>
              <a:rPr lang="en-CA" dirty="0" err="1"/>
              <a:t>Calvano</a:t>
            </a:r>
            <a:r>
              <a:rPr lang="en-CA" dirty="0"/>
              <a:t>/Gans, etc.)</a:t>
            </a:r>
          </a:p>
          <a:p>
            <a:pPr lvl="1"/>
            <a:r>
              <a:rPr lang="en-CA" dirty="0"/>
              <a:t>Targeting opportunities (Goldfarb/Tucker, </a:t>
            </a:r>
            <a:r>
              <a:rPr lang="en-CA" dirty="0" err="1"/>
              <a:t>Bergemann</a:t>
            </a:r>
            <a:r>
              <a:rPr lang="en-CA" dirty="0"/>
              <a:t>/Bonatti, Iyer/Soberman/Villas Boas)</a:t>
            </a:r>
          </a:p>
          <a:p>
            <a:pPr lvl="1"/>
            <a:r>
              <a:rPr lang="en-CA" dirty="0"/>
              <a:t>Ad measurement (Lewis/Rao/</a:t>
            </a:r>
            <a:r>
              <a:rPr lang="en-CA" dirty="0" err="1"/>
              <a:t>Reiley</a:t>
            </a:r>
            <a:r>
              <a:rPr lang="en-CA" dirty="0"/>
              <a:t>, Blake/</a:t>
            </a:r>
            <a:r>
              <a:rPr lang="en-CA" dirty="0" err="1"/>
              <a:t>Nosko</a:t>
            </a:r>
            <a:r>
              <a:rPr lang="en-CA" dirty="0"/>
              <a:t>/Tadelis, Gordon/</a:t>
            </a:r>
            <a:r>
              <a:rPr lang="en-CA" dirty="0" err="1"/>
              <a:t>Zettelmeyer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Pricing by auction (Varian, Edelman/</a:t>
            </a:r>
            <a:r>
              <a:rPr lang="en-CA" dirty="0" err="1"/>
              <a:t>Ostrovsky</a:t>
            </a:r>
            <a:r>
              <a:rPr lang="en-CA" dirty="0"/>
              <a:t>/Schwarz)</a:t>
            </a:r>
          </a:p>
          <a:p>
            <a:r>
              <a:rPr lang="en-CA" dirty="0"/>
              <a:t>Privacy</a:t>
            </a:r>
          </a:p>
          <a:p>
            <a:pPr lvl="1"/>
            <a:r>
              <a:rPr lang="en-CA" dirty="0"/>
              <a:t>Price discrimination (Taylor, </a:t>
            </a:r>
            <a:r>
              <a:rPr lang="en-CA" dirty="0" err="1"/>
              <a:t>Acquisti</a:t>
            </a:r>
            <a:r>
              <a:rPr lang="en-CA" dirty="0"/>
              <a:t>/Varian)</a:t>
            </a:r>
          </a:p>
          <a:p>
            <a:pPr lvl="1"/>
            <a:r>
              <a:rPr lang="en-CA" dirty="0"/>
              <a:t>Regulation (Goldfarb/Tucker, Johnson, Miller/Tucker, Kim/</a:t>
            </a:r>
            <a:r>
              <a:rPr lang="en-CA" dirty="0" err="1"/>
              <a:t>Wagman</a:t>
            </a:r>
            <a:r>
              <a:rPr lang="en-CA" dirty="0"/>
              <a:t>)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356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361" y="1736727"/>
            <a:ext cx="7992288" cy="2852737"/>
          </a:xfrm>
        </p:spPr>
        <p:txBody>
          <a:bodyPr>
            <a:normAutofit/>
          </a:bodyPr>
          <a:lstStyle/>
          <a:p>
            <a:r>
              <a:rPr lang="en-CA" sz="5200" dirty="0"/>
              <a:t>5. Low cost of verification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281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Reputation systems</a:t>
            </a:r>
          </a:p>
          <a:p>
            <a:r>
              <a:rPr lang="en-CA" dirty="0"/>
              <a:t>Trust</a:t>
            </a:r>
          </a:p>
          <a:p>
            <a:r>
              <a:rPr lang="en-CA" dirty="0"/>
              <a:t>Brands</a:t>
            </a:r>
          </a:p>
          <a:p>
            <a:r>
              <a:rPr lang="en-CA" dirty="0"/>
              <a:t>User generated content and social media</a:t>
            </a:r>
          </a:p>
          <a:p>
            <a:r>
              <a:rPr lang="en-CA" dirty="0" err="1"/>
              <a:t>Blockchain</a:t>
            </a:r>
            <a:endParaRPr lang="en-CA" dirty="0"/>
          </a:p>
          <a:p>
            <a:r>
              <a:rPr lang="en-CA" dirty="0"/>
              <a:t>Discrimination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9195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Low verification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132"/>
            <a:ext cx="7886700" cy="4423317"/>
          </a:xfrm>
        </p:spPr>
        <p:txBody>
          <a:bodyPr>
            <a:normAutofit fontScale="55000" lnSpcReduction="20000"/>
          </a:bodyPr>
          <a:lstStyle/>
          <a:p>
            <a:r>
              <a:rPr lang="en-CA" dirty="0"/>
              <a:t>Historically, branding (Tadelis, </a:t>
            </a:r>
            <a:r>
              <a:rPr lang="en-CA" dirty="0" err="1"/>
              <a:t>Waldfogel</a:t>
            </a:r>
            <a:r>
              <a:rPr lang="en-CA" dirty="0"/>
              <a:t>/Chen)</a:t>
            </a:r>
          </a:p>
          <a:p>
            <a:endParaRPr lang="en-CA" dirty="0"/>
          </a:p>
          <a:p>
            <a:r>
              <a:rPr lang="en-CA" dirty="0"/>
              <a:t>Move to reputation systems</a:t>
            </a:r>
          </a:p>
          <a:p>
            <a:pPr lvl="1"/>
            <a:r>
              <a:rPr lang="en-CA" dirty="0" err="1"/>
              <a:t>Ebay</a:t>
            </a:r>
            <a:r>
              <a:rPr lang="en-CA" dirty="0"/>
              <a:t> (Resnick/</a:t>
            </a:r>
            <a:r>
              <a:rPr lang="en-CA" dirty="0" err="1"/>
              <a:t>Zeckhauser</a:t>
            </a:r>
            <a:r>
              <a:rPr lang="en-CA" dirty="0"/>
              <a:t>, Cabral/Hortacsu)</a:t>
            </a:r>
          </a:p>
          <a:p>
            <a:pPr lvl="1"/>
            <a:r>
              <a:rPr lang="en-CA" dirty="0"/>
              <a:t>Theory of feedback (</a:t>
            </a:r>
            <a:r>
              <a:rPr lang="en-CA" dirty="0" err="1"/>
              <a:t>Dellarocas</a:t>
            </a:r>
            <a:r>
              <a:rPr lang="en-CA" dirty="0"/>
              <a:t> 2003)</a:t>
            </a:r>
          </a:p>
          <a:p>
            <a:pPr lvl="1"/>
            <a:r>
              <a:rPr lang="en-CA" dirty="0"/>
              <a:t>Intermediaries (Stanton/Thomas, Jin/Kato)</a:t>
            </a:r>
          </a:p>
          <a:p>
            <a:pPr lvl="1"/>
            <a:r>
              <a:rPr lang="en-CA" dirty="0"/>
              <a:t>Reviews and user generated content (Mayzlin/Chevalier, Godes/Mayzlin, </a:t>
            </a:r>
            <a:r>
              <a:rPr lang="en-CA" dirty="0" err="1"/>
              <a:t>Fradkin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Online reputation systems for offline products (Luca, Hollenbeck)</a:t>
            </a:r>
          </a:p>
          <a:p>
            <a:pPr lvl="1"/>
            <a:r>
              <a:rPr lang="en-CA" dirty="0"/>
              <a:t>Manipulation of reputation systems (Mayzlin/Dover/Chevalier, Luca/Zervas)</a:t>
            </a:r>
          </a:p>
          <a:p>
            <a:pPr lvl="1"/>
            <a:endParaRPr lang="en-CA" dirty="0"/>
          </a:p>
          <a:p>
            <a:r>
              <a:rPr lang="en-CA" dirty="0"/>
              <a:t>Secure payments</a:t>
            </a:r>
          </a:p>
          <a:p>
            <a:pPr lvl="1"/>
            <a:r>
              <a:rPr lang="en-CA" dirty="0"/>
              <a:t>In developing markets (Economides/</a:t>
            </a:r>
            <a:r>
              <a:rPr lang="en-CA" dirty="0" err="1"/>
              <a:t>Jeziorski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Through </a:t>
            </a:r>
            <a:r>
              <a:rPr lang="en-CA" dirty="0" err="1"/>
              <a:t>blockchain</a:t>
            </a:r>
            <a:r>
              <a:rPr lang="en-CA" dirty="0"/>
              <a:t> (</a:t>
            </a:r>
            <a:r>
              <a:rPr lang="en-CA" dirty="0" err="1"/>
              <a:t>Catalini</a:t>
            </a:r>
            <a:r>
              <a:rPr lang="en-CA" dirty="0"/>
              <a:t>/Gans)</a:t>
            </a:r>
          </a:p>
          <a:p>
            <a:pPr lvl="1"/>
            <a:endParaRPr lang="en-CA" dirty="0"/>
          </a:p>
          <a:p>
            <a:r>
              <a:rPr lang="en-CA" dirty="0"/>
              <a:t>Discrimination</a:t>
            </a:r>
          </a:p>
          <a:p>
            <a:pPr lvl="1"/>
            <a:r>
              <a:rPr lang="en-CA" dirty="0"/>
              <a:t>Reduced: Scott Morton/</a:t>
            </a:r>
            <a:r>
              <a:rPr lang="en-CA" dirty="0" err="1"/>
              <a:t>Zettelmeyer</a:t>
            </a:r>
            <a:endParaRPr lang="en-CA" dirty="0"/>
          </a:p>
          <a:p>
            <a:pPr lvl="1"/>
            <a:r>
              <a:rPr lang="en-CA" dirty="0"/>
              <a:t>Enabled by accident: </a:t>
            </a:r>
            <a:r>
              <a:rPr lang="en-CA" dirty="0" err="1"/>
              <a:t>Lambrecht</a:t>
            </a:r>
            <a:r>
              <a:rPr lang="en-CA" dirty="0"/>
              <a:t>/Tucker</a:t>
            </a:r>
          </a:p>
          <a:p>
            <a:pPr lvl="1"/>
            <a:r>
              <a:rPr lang="en-CA" dirty="0"/>
              <a:t>Enabled on purpose: Edelman/Luca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042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Wrap-Up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7654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Frameworks are useful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11170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opportunity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/>
              <a:t>In my own research, I try to think through what the new technology enables.</a:t>
            </a:r>
          </a:p>
          <a:p>
            <a:endParaRPr lang="en-CA" dirty="0"/>
          </a:p>
          <a:p>
            <a:r>
              <a:rPr lang="en-CA" dirty="0"/>
              <a:t>This involves thinking through “what’s different?” and “what’s not different?”</a:t>
            </a:r>
          </a:p>
          <a:p>
            <a:endParaRPr lang="en-CA" dirty="0"/>
          </a:p>
          <a:p>
            <a:r>
              <a:rPr lang="en-CA" dirty="0"/>
              <a:t>Often this can be see as a reduction in some kind of economic friction, or, in other words, a reduction in some kind of cost.</a:t>
            </a:r>
          </a:p>
          <a:p>
            <a:endParaRPr lang="en-CA" dirty="0"/>
          </a:p>
          <a:p>
            <a:r>
              <a:rPr lang="en-CA" dirty="0"/>
              <a:t>You are in a nice position: Technology is changing rapidly and the literature has not caught up.</a:t>
            </a:r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527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Next…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Tomorrow afternoon, you will work in groups to develop and present a description of the biggest unanswered question in your research area.</a:t>
            </a:r>
          </a:p>
          <a:p>
            <a:endParaRPr lang="en-CA" dirty="0"/>
          </a:p>
          <a:p>
            <a:r>
              <a:rPr lang="en-CA" dirty="0"/>
              <a:t>I would like you to find those groups now.</a:t>
            </a:r>
          </a:p>
          <a:p>
            <a:endParaRPr lang="en-CA" dirty="0"/>
          </a:p>
          <a:p>
            <a:r>
              <a:rPr lang="en-CA" dirty="0"/>
              <a:t>Start by identifying one person whose interests are related to yours. </a:t>
            </a:r>
          </a:p>
          <a:p>
            <a:endParaRPr lang="en-CA" dirty="0"/>
          </a:p>
          <a:p>
            <a:r>
              <a:rPr lang="en-CA" dirty="0"/>
              <a:t>We will then regroup and reshuffle several times until we have an appropriate number of relatively homogenous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964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is different?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“What is different if information is represented in bits?” </a:t>
            </a:r>
          </a:p>
          <a:p>
            <a:endParaRPr lang="en-CA" dirty="0"/>
          </a:p>
          <a:p>
            <a:r>
              <a:rPr lang="en-CA" dirty="0"/>
              <a:t>“What is easier to do when information in represented in bits relative to when information is represented in atoms?”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0543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Exercise (tomorrow 1:30-3:30)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59878"/>
          </a:xfrm>
        </p:spPr>
        <p:txBody>
          <a:bodyPr>
            <a:normAutofit fontScale="62500" lnSpcReduction="20000"/>
          </a:bodyPr>
          <a:lstStyle/>
          <a:p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What is the biggest unanswered research question in your particular area of interest? </a:t>
            </a:r>
          </a:p>
          <a:p>
            <a:pPr lvl="1"/>
            <a:r>
              <a:rPr lang="en-CA" dirty="0"/>
              <a:t>One sentence. Ending in a question mark.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Describe the idea, paper, or discussion point that you heard at the workshop that is most related to this unanswered research question.</a:t>
            </a:r>
          </a:p>
          <a:p>
            <a:pPr lvl="1"/>
            <a:r>
              <a:rPr lang="en-CA" dirty="0"/>
              <a:t>Did it make the open research question clear? Why?</a:t>
            </a:r>
          </a:p>
          <a:p>
            <a:pPr lvl="1"/>
            <a:r>
              <a:rPr lang="en-CA" dirty="0"/>
              <a:t>Did it make progress toward answering it? How?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(If time) Develop a concrete research idea to address the research question.</a:t>
            </a:r>
          </a:p>
          <a:p>
            <a:pPr lvl="1"/>
            <a:r>
              <a:rPr lang="en-CA" dirty="0"/>
              <a:t>Core literature(s) that you will reference.</a:t>
            </a:r>
          </a:p>
          <a:p>
            <a:pPr lvl="1"/>
            <a:r>
              <a:rPr lang="en-CA" dirty="0"/>
              <a:t>Overall framework for the research project.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51784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4000" dirty="0"/>
              <a:t>I look forward to hearing your ideas over the next few days!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/>
              <a:t>And in the future…</a:t>
            </a:r>
          </a:p>
          <a:p>
            <a:pPr marL="900113" indent="0">
              <a:buNone/>
            </a:pPr>
            <a:r>
              <a:rPr lang="en-CA" sz="2400">
                <a:hlinkClick r:id="rId2"/>
              </a:rPr>
              <a:t>agoldfarb@rotman.utoronto.ca</a:t>
            </a:r>
            <a:r>
              <a:rPr lang="en-CA" sz="2400"/>
              <a:t> </a:t>
            </a:r>
            <a:endParaRPr lang="en-CA" sz="2400" dirty="0"/>
          </a:p>
          <a:p>
            <a:pPr marL="0" indent="0">
              <a:buNone/>
              <a:tabLst>
                <a:tab pos="357188" algn="l"/>
                <a:tab pos="1346200" algn="l"/>
              </a:tabLst>
            </a:pPr>
            <a:r>
              <a:rPr lang="en-CA" sz="2400" dirty="0"/>
              <a:t>		@</a:t>
            </a:r>
            <a:r>
              <a:rPr lang="en-CA" sz="2400" dirty="0" err="1"/>
              <a:t>avicgoldfarb</a:t>
            </a:r>
            <a:endParaRPr lang="en-CA" sz="2400" dirty="0"/>
          </a:p>
          <a:p>
            <a:pPr marL="0" indent="0">
              <a:buNone/>
            </a:pPr>
            <a:endParaRPr lang="en-CA" sz="4000" dirty="0"/>
          </a:p>
          <a:p>
            <a:pPr marL="0" indent="0">
              <a:buNone/>
            </a:pPr>
            <a:r>
              <a:rPr lang="en-CA" sz="4000" dirty="0"/>
              <a:t>QUESTIONS?</a:t>
            </a:r>
          </a:p>
          <a:p>
            <a:pPr marL="0" indent="0">
              <a:buNone/>
            </a:pPr>
            <a:endParaRPr lang="en-CA" sz="4000" dirty="0"/>
          </a:p>
          <a:p>
            <a:pPr marL="0" indent="0">
              <a:buNone/>
            </a:pPr>
            <a:endParaRPr lang="en-CA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31</a:t>
            </a:fld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239" y="4263599"/>
            <a:ext cx="24765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120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Understanding digital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074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focus of digital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Three ways to think about digital for economists:</a:t>
            </a:r>
          </a:p>
          <a:p>
            <a:pPr lvl="0"/>
            <a:endParaRPr lang="en-CA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is a lab for testing existing models.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motivates new models.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889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focus of digital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Three ways to think about digital for economists:</a:t>
            </a:r>
          </a:p>
          <a:p>
            <a:pPr lvl="0"/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Digital is a lab for testing existing models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Digital motivates new models.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matter.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28650" y="4157932"/>
            <a:ext cx="7886700" cy="143198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817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/>
              <a:t>Importance of (already-established)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6"/>
            <a:ext cx="7886700" cy="3427861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/>
              <a:t>Key models are pre-internet papers:</a:t>
            </a:r>
          </a:p>
          <a:p>
            <a:pPr lvl="2"/>
            <a:r>
              <a:rPr lang="en-CA" dirty="0" err="1"/>
              <a:t>Hotelling</a:t>
            </a:r>
            <a:r>
              <a:rPr lang="en-CA" dirty="0"/>
              <a:t> (1929), Stigler (1961), Becker (1965), </a:t>
            </a:r>
            <a:r>
              <a:rPr lang="en-CA" dirty="0" err="1"/>
              <a:t>Akerlof</a:t>
            </a:r>
            <a:r>
              <a:rPr lang="en-CA" dirty="0"/>
              <a:t> (1970), Diamond (1971), Spence (1973), Butters (1977), </a:t>
            </a:r>
            <a:r>
              <a:rPr lang="en-CA" dirty="0" err="1"/>
              <a:t>Holmstrom</a:t>
            </a:r>
            <a:r>
              <a:rPr lang="en-CA" dirty="0"/>
              <a:t> (1979), Salop (1979), Varian (1980), Klein and </a:t>
            </a:r>
            <a:r>
              <a:rPr lang="en-CA" dirty="0" err="1"/>
              <a:t>Leffler</a:t>
            </a:r>
            <a:r>
              <a:rPr lang="en-CA" dirty="0"/>
              <a:t> (1981), Rosen (1981), Grossman-Shapiro (1984), etc.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138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/>
              <a:t>Importance of (already-established)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/>
              <a:t>Key models are pre-internet papers:</a:t>
            </a:r>
          </a:p>
          <a:p>
            <a:pPr lvl="2"/>
            <a:r>
              <a:rPr lang="en-CA" dirty="0" err="1"/>
              <a:t>Hotelling</a:t>
            </a:r>
            <a:r>
              <a:rPr lang="en-CA" dirty="0"/>
              <a:t> (1929), Stigler (1961), Becker (1965), </a:t>
            </a:r>
            <a:r>
              <a:rPr lang="en-CA" dirty="0" err="1"/>
              <a:t>Akerlof</a:t>
            </a:r>
            <a:r>
              <a:rPr lang="en-CA" dirty="0"/>
              <a:t> (1970), Diamond (1971), Spence (1973), Butters (1977), </a:t>
            </a:r>
            <a:r>
              <a:rPr lang="en-CA" dirty="0" err="1"/>
              <a:t>Holmstrom</a:t>
            </a:r>
            <a:r>
              <a:rPr lang="en-CA" dirty="0"/>
              <a:t> (1979), Salop (1979), Varian (1980), Klein and </a:t>
            </a:r>
            <a:r>
              <a:rPr lang="en-CA" dirty="0" err="1"/>
              <a:t>Leffler</a:t>
            </a:r>
            <a:r>
              <a:rPr lang="en-CA" dirty="0"/>
              <a:t> (1981), Rosen (1981), Grossman-Shapiro (1984), etc.</a:t>
            </a:r>
          </a:p>
          <a:p>
            <a:endParaRPr lang="en-CA" dirty="0"/>
          </a:p>
          <a:p>
            <a:r>
              <a:rPr lang="en-CA" b="1" dirty="0"/>
              <a:t>Generally, the key question is what happens to markets when the marginal cost of some, but not all, activities approaches zero?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39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Organizing the literature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699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4013</TotalTime>
  <Words>1533</Words>
  <Application>Microsoft Office PowerPoint</Application>
  <PresentationFormat>On-screen Show (4:3)</PresentationFormat>
  <Paragraphs>243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 Theme</vt:lpstr>
      <vt:lpstr>Digital Economics</vt:lpstr>
      <vt:lpstr>Definitions</vt:lpstr>
      <vt:lpstr>What is different?</vt:lpstr>
      <vt:lpstr>Understanding digital economics</vt:lpstr>
      <vt:lpstr>The focus of digital economics</vt:lpstr>
      <vt:lpstr>The focus of digital economics</vt:lpstr>
      <vt:lpstr>Importance of (already-established) theory</vt:lpstr>
      <vt:lpstr>Importance of (already-established) theory</vt:lpstr>
      <vt:lpstr>Organizing the literature</vt:lpstr>
      <vt:lpstr>Five distinct changes</vt:lpstr>
      <vt:lpstr>1. Low cost of search</vt:lpstr>
      <vt:lpstr>PowerPoint Presentation</vt:lpstr>
      <vt:lpstr>If the internet lowered search costs…</vt:lpstr>
      <vt:lpstr>2. Zero MC of production</vt:lpstr>
      <vt:lpstr>PowerPoint Presentation</vt:lpstr>
      <vt:lpstr>Economics with zero MC</vt:lpstr>
      <vt:lpstr>3. Low cost of transportation</vt:lpstr>
      <vt:lpstr>PowerPoint Presentation</vt:lpstr>
      <vt:lpstr>Low transportation costs but location still matters</vt:lpstr>
      <vt:lpstr>4. Low cost of tracking</vt:lpstr>
      <vt:lpstr>PowerPoint Presentation</vt:lpstr>
      <vt:lpstr>Low tracking costs</vt:lpstr>
      <vt:lpstr>5. Low cost of verification</vt:lpstr>
      <vt:lpstr>PowerPoint Presentation</vt:lpstr>
      <vt:lpstr>Low verification costs</vt:lpstr>
      <vt:lpstr>Wrap-Up</vt:lpstr>
      <vt:lpstr>Frameworks are useful</vt:lpstr>
      <vt:lpstr>The opportunity</vt:lpstr>
      <vt:lpstr>Next…</vt:lpstr>
      <vt:lpstr>Exercise (tomorrow 1:30-3:30)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digital different?</dc:title>
  <dc:creator>Avi Goldfarb</dc:creator>
  <cp:lastModifiedBy>Robert Shannon</cp:lastModifiedBy>
  <cp:revision>170</cp:revision>
  <dcterms:created xsi:type="dcterms:W3CDTF">2016-02-24T22:09:50Z</dcterms:created>
  <dcterms:modified xsi:type="dcterms:W3CDTF">2020-03-05T14:56:16Z</dcterms:modified>
</cp:coreProperties>
</file>