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1"/>
  </p:notesMasterIdLst>
  <p:handoutMasterIdLst>
    <p:handoutMasterId r:id="rId12"/>
  </p:handoutMasterIdLst>
  <p:sldIdLst>
    <p:sldId id="335" r:id="rId2"/>
    <p:sldId id="338" r:id="rId3"/>
    <p:sldId id="346" r:id="rId4"/>
    <p:sldId id="340" r:id="rId5"/>
    <p:sldId id="344" r:id="rId6"/>
    <p:sldId id="341" r:id="rId7"/>
    <p:sldId id="343" r:id="rId8"/>
    <p:sldId id="342" r:id="rId9"/>
    <p:sldId id="345" r:id="rId10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BD6"/>
    <a:srgbClr val="FFD1D1"/>
    <a:srgbClr val="FFF7F7"/>
    <a:srgbClr val="D7EBF5"/>
    <a:srgbClr val="FBFECE"/>
    <a:srgbClr val="84C1E0"/>
    <a:srgbClr val="F1FC68"/>
    <a:srgbClr val="0000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43" autoAdjust="0"/>
    <p:restoredTop sz="91935" autoAdjust="0"/>
  </p:normalViewPr>
  <p:slideViewPr>
    <p:cSldViewPr>
      <p:cViewPr varScale="1">
        <p:scale>
          <a:sx n="82" d="100"/>
          <a:sy n="82" d="100"/>
        </p:scale>
        <p:origin x="103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1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928" y="-108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upjohn-my.sharepoint.com/personal/houseman_upjohn_org/Documents/houseman/FILES/ifolder_copy/Upjohn/Conferences_Travel/NBER-CRIW/July%202017/oes_research_2016_sec_42-44-4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700" dirty="0"/>
              <a:t>Automotive</a:t>
            </a:r>
            <a:r>
              <a:rPr lang="en-US" sz="1700" baseline="0" dirty="0"/>
              <a:t> and watercraft service attendants as percent all gas station employees, by state, May 2016</a:t>
            </a:r>
            <a:endParaRPr lang="en-US" sz="17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'[oes_research_2016_sec_42-44-45.xlsx]gas_stations_4-digitocc'!$H$1</c:f>
              <c:strCache>
                <c:ptCount val="1"/>
                <c:pt idx="0">
                  <c:v>pct_total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'[oes_research_2016_sec_42-44-45.xlsx]gas_stations_4-digitocc'!$G$2:$G$14</c:f>
              <c:strCache>
                <c:ptCount val="13"/>
                <c:pt idx="0">
                  <c:v>Texas</c:v>
                </c:pt>
                <c:pt idx="1">
                  <c:v>North Carolina</c:v>
                </c:pt>
                <c:pt idx="2">
                  <c:v>California</c:v>
                </c:pt>
                <c:pt idx="3">
                  <c:v>Minnesota</c:v>
                </c:pt>
                <c:pt idx="4">
                  <c:v>Maryland</c:v>
                </c:pt>
                <c:pt idx="5">
                  <c:v>Tennessee</c:v>
                </c:pt>
                <c:pt idx="6">
                  <c:v>Illinois</c:v>
                </c:pt>
                <c:pt idx="7">
                  <c:v>Michigan</c:v>
                </c:pt>
                <c:pt idx="8">
                  <c:v>New York</c:v>
                </c:pt>
                <c:pt idx="9">
                  <c:v>Maine</c:v>
                </c:pt>
                <c:pt idx="10">
                  <c:v>Massachusetts</c:v>
                </c:pt>
                <c:pt idx="11">
                  <c:v>Oregon</c:v>
                </c:pt>
                <c:pt idx="12">
                  <c:v>New Jersey</c:v>
                </c:pt>
              </c:strCache>
            </c:strRef>
          </c:cat>
          <c:val>
            <c:numRef>
              <c:f>'[oes_research_2016_sec_42-44-45.xlsx]gas_stations_4-digitocc'!$H$2:$H$14</c:f>
              <c:numCache>
                <c:formatCode>0.0</c:formatCode>
                <c:ptCount val="13"/>
                <c:pt idx="0">
                  <c:v>0.71</c:v>
                </c:pt>
                <c:pt idx="1">
                  <c:v>0.75</c:v>
                </c:pt>
                <c:pt idx="2">
                  <c:v>0.9</c:v>
                </c:pt>
                <c:pt idx="3">
                  <c:v>0.9</c:v>
                </c:pt>
                <c:pt idx="4">
                  <c:v>0.92</c:v>
                </c:pt>
                <c:pt idx="5">
                  <c:v>2.06</c:v>
                </c:pt>
                <c:pt idx="6">
                  <c:v>2.27</c:v>
                </c:pt>
                <c:pt idx="7">
                  <c:v>2.4500000000000002</c:v>
                </c:pt>
                <c:pt idx="8">
                  <c:v>5.56</c:v>
                </c:pt>
                <c:pt idx="9">
                  <c:v>5.57</c:v>
                </c:pt>
                <c:pt idx="10">
                  <c:v>18.93</c:v>
                </c:pt>
                <c:pt idx="11">
                  <c:v>24.24</c:v>
                </c:pt>
                <c:pt idx="12">
                  <c:v>42.05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EF-444C-9418-E22BACB76B3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64188512"/>
        <c:axId val="264187728"/>
      </c:barChart>
      <c:catAx>
        <c:axId val="264188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4187728"/>
        <c:crosses val="autoZero"/>
        <c:auto val="1"/>
        <c:lblAlgn val="ctr"/>
        <c:lblOffset val="100"/>
        <c:noMultiLvlLbl val="0"/>
      </c:catAx>
      <c:valAx>
        <c:axId val="26418772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26418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FFFFF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3B972-45EC-4F4C-AD79-9BA76B1AA3EC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119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675"/>
            <a:ext cx="2982119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A0991-8EAC-4E0B-BBDF-869A0053BE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0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6" rIns="92291" bIns="46146" numCol="1" anchor="t" anchorCtr="0" compatLnSpc="1">
            <a:prstTxWarp prst="textNoShape">
              <a:avLst/>
            </a:prstTxWarp>
          </a:bodyPr>
          <a:lstStyle>
            <a:lvl1pPr defTabSz="923186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902" y="2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6" rIns="92291" bIns="46146" numCol="1" anchor="t" anchorCtr="0" compatLnSpc="1">
            <a:prstTxWarp prst="textNoShape">
              <a:avLst/>
            </a:prstTxWarp>
          </a:bodyPr>
          <a:lstStyle>
            <a:lvl1pPr algn="r" defTabSz="923186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481" y="4416100"/>
            <a:ext cx="5504853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6" rIns="92291" bIns="461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60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6" rIns="92291" bIns="46146" numCol="1" anchor="b" anchorCtr="0" compatLnSpc="1">
            <a:prstTxWarp prst="textNoShape">
              <a:avLst/>
            </a:prstTxWarp>
          </a:bodyPr>
          <a:lstStyle>
            <a:lvl1pPr defTabSz="923186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902" y="8830660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6" rIns="92291" bIns="46146" numCol="1" anchor="b" anchorCtr="0" compatLnSpc="1">
            <a:prstTxWarp prst="textNoShape">
              <a:avLst/>
            </a:prstTxWarp>
          </a:bodyPr>
          <a:lstStyle>
            <a:lvl1pPr algn="r" defTabSz="923186" eaLnBrk="1" hangingPunct="1">
              <a:defRPr sz="1200">
                <a:latin typeface="Arial" charset="0"/>
              </a:defRPr>
            </a:lvl1pPr>
          </a:lstStyle>
          <a:p>
            <a:fld id="{17183841-CC42-4474-A6A5-2AB762418B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66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5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78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478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478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B2D9805-9FA6-4874-9C4E-40D85F2AF8C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47815" name="AutoShape 7"/>
          <p:cNvSpPr>
            <a:spLocks noChangeArrowheads="1"/>
          </p:cNvSpPr>
          <p:nvPr/>
        </p:nvSpPr>
        <p:spPr bwMode="auto">
          <a:xfrm>
            <a:off x="685800" y="2514600"/>
            <a:ext cx="7772400" cy="109538"/>
          </a:xfrm>
          <a:custGeom>
            <a:avLst/>
            <a:gdLst>
              <a:gd name="G0" fmla="+- 1002 0 0"/>
            </a:gdLst>
            <a:ahLst/>
            <a:cxnLst>
              <a:cxn ang="0">
                <a:pos x="0" y="0"/>
              </a:cxn>
              <a:cxn ang="0">
                <a:pos x="1002" y="0"/>
              </a:cxn>
              <a:cxn ang="0">
                <a:pos x="1002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1002" y="0"/>
                </a:lnTo>
                <a:lnTo>
                  <a:pt x="100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066800"/>
            <a:ext cx="39243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3438" y="1066800"/>
            <a:ext cx="39243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066800"/>
            <a:ext cx="39243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066800"/>
            <a:ext cx="3924300" cy="2743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743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066800"/>
            <a:ext cx="39243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066800"/>
            <a:ext cx="39243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nar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066800"/>
            <a:ext cx="8001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6788" name="AutoShape 4"/>
          <p:cNvSpPr>
            <a:spLocks noChangeArrowheads="1"/>
          </p:cNvSpPr>
          <p:nvPr/>
        </p:nvSpPr>
        <p:spPr bwMode="auto">
          <a:xfrm>
            <a:off x="533400" y="914400"/>
            <a:ext cx="7958138" cy="109538"/>
          </a:xfrm>
          <a:custGeom>
            <a:avLst/>
            <a:gdLst>
              <a:gd name="G0" fmla="+- 1012 0 0"/>
            </a:gdLst>
            <a:ahLst/>
            <a:cxnLst>
              <a:cxn ang="0">
                <a:pos x="0" y="0"/>
              </a:cxn>
              <a:cxn ang="0">
                <a:pos x="1012" y="0"/>
              </a:cxn>
              <a:cxn ang="0">
                <a:pos x="1012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1012" y="0"/>
                </a:lnTo>
                <a:lnTo>
                  <a:pt x="101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Garamond" pitchFamily="18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000" b="1">
          <a:solidFill>
            <a:schemeClr val="folHlink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Char char="o"/>
        <a:defRPr sz="20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p"/>
        <a:defRPr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8077200" cy="1752600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Comments on “Customer-Employee Substitution: Evidence from Gasoline Stations”</a:t>
            </a:r>
            <a:br>
              <a:rPr lang="en-US" sz="3200" b="1" dirty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/>
              <a:t>Emek Basker, Lucia Foster and Shawn </a:t>
            </a:r>
            <a:r>
              <a:rPr lang="en-US" sz="3200" b="1" dirty="0" err="1"/>
              <a:t>Klimek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819400"/>
            <a:ext cx="8458200" cy="3810000"/>
          </a:xfrm>
        </p:spPr>
        <p:txBody>
          <a:bodyPr anchor="t">
            <a:normAutofit/>
          </a:bodyPr>
          <a:lstStyle/>
          <a:p>
            <a:pPr marL="342900" indent="-342900">
              <a:lnSpc>
                <a:spcPct val="90000"/>
              </a:lnSpc>
            </a:pPr>
            <a:endParaRPr lang="en-US" sz="2600" dirty="0">
              <a:solidFill>
                <a:schemeClr val="tx1"/>
              </a:solidFill>
              <a:cs typeface="Garamond"/>
            </a:endParaRPr>
          </a:p>
          <a:p>
            <a:pPr marL="342900" indent="-342900">
              <a:lnSpc>
                <a:spcPct val="90000"/>
              </a:lnSpc>
            </a:pPr>
            <a:endParaRPr lang="en-US" sz="2600" dirty="0">
              <a:solidFill>
                <a:schemeClr val="tx1"/>
              </a:solidFill>
              <a:cs typeface="Garamond"/>
            </a:endParaRPr>
          </a:p>
          <a:p>
            <a:pPr marL="342900" indent="-342900">
              <a:lnSpc>
                <a:spcPct val="90000"/>
              </a:lnSpc>
            </a:pPr>
            <a:endParaRPr lang="en-US" sz="2600" dirty="0">
              <a:solidFill>
                <a:schemeClr val="tx1"/>
              </a:solidFill>
              <a:cs typeface="Garamond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2600" dirty="0">
                <a:solidFill>
                  <a:schemeClr val="tx1"/>
                </a:solidFill>
                <a:cs typeface="Garamond"/>
              </a:rPr>
              <a:t>Susan Houseman, Upjohn Institute for Employment Research</a:t>
            </a:r>
          </a:p>
          <a:p>
            <a:pPr marL="342900" indent="-342900">
              <a:lnSpc>
                <a:spcPct val="90000"/>
              </a:lnSpc>
            </a:pPr>
            <a:endParaRPr lang="en-US" sz="2800" dirty="0">
              <a:solidFill>
                <a:schemeClr val="tx1"/>
              </a:solidFill>
              <a:cs typeface="Garamond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2200" dirty="0">
                <a:solidFill>
                  <a:schemeClr val="tx1"/>
                </a:solidFill>
                <a:cs typeface="Garamond"/>
              </a:rPr>
              <a:t>Presentation prepared for NBER-CRIW meetings, Cambridge, MA, July 18, 2017</a:t>
            </a:r>
          </a:p>
          <a:p>
            <a:pPr marL="342900" indent="-342900">
              <a:lnSpc>
                <a:spcPct val="90000"/>
              </a:lnSpc>
            </a:pPr>
            <a:endParaRPr lang="en-US" sz="2200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800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800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lnSpc>
                <a:spcPct val="90000"/>
              </a:lnSpc>
            </a:pPr>
            <a:endParaRPr lang="en-US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lnSpc>
                <a:spcPct val="90000"/>
              </a:lnSpc>
            </a:pPr>
            <a:endParaRPr lang="en-US" i="1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lnSpc>
                <a:spcPct val="90000"/>
              </a:lnSpc>
            </a:pPr>
            <a:endParaRPr lang="en-US" i="1" dirty="0">
              <a:solidFill>
                <a:srgbClr val="002060"/>
              </a:solidFill>
              <a:latin typeface="Garamond" pitchFamily="18" charset="0"/>
            </a:endParaRPr>
          </a:p>
          <a:p>
            <a:pPr algn="l">
              <a:lnSpc>
                <a:spcPct val="120000"/>
              </a:lnSpc>
            </a:pPr>
            <a:endParaRPr lang="en-US" dirty="0">
              <a:solidFill>
                <a:schemeClr val="tx1"/>
              </a:solidFill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Provocative paper on important topic: </a:t>
            </a:r>
          </a:p>
          <a:p>
            <a:pPr lvl="1"/>
            <a:r>
              <a:rPr lang="en-US" sz="2200" dirty="0"/>
              <a:t>Customers may substitute for workers in tasks that are manual, cognitively simple, but difficult to automate</a:t>
            </a:r>
          </a:p>
          <a:p>
            <a:r>
              <a:rPr lang="en-US" sz="2200" dirty="0"/>
              <a:t>Can result in sizable worker displacement</a:t>
            </a:r>
          </a:p>
          <a:p>
            <a:pPr lvl="1"/>
            <a:r>
              <a:rPr lang="en-US" sz="2200" dirty="0"/>
              <a:t>Estimated one-third fewer “attendants” in gas stations</a:t>
            </a:r>
          </a:p>
          <a:p>
            <a:r>
              <a:rPr lang="en-US" sz="2200" dirty="0"/>
              <a:t>Customer-employee substitution can significantly inflate measured productivity levels/growth </a:t>
            </a:r>
          </a:p>
          <a:p>
            <a:pPr lvl="1"/>
            <a:r>
              <a:rPr lang="en-US" sz="2200" dirty="0"/>
              <a:t>Back-of-the-envelop estimates: productivity growth inflated by 12.5% from 1977-1992</a:t>
            </a:r>
          </a:p>
          <a:p>
            <a:r>
              <a:rPr lang="en-US" sz="2200" dirty="0"/>
              <a:t>Divide comments into 3 areas:</a:t>
            </a:r>
          </a:p>
          <a:p>
            <a:pPr lvl="1"/>
            <a:r>
              <a:rPr lang="en-US" sz="2200" dirty="0"/>
              <a:t>Empirical work on gasoline stations</a:t>
            </a:r>
          </a:p>
          <a:p>
            <a:pPr lvl="1"/>
            <a:r>
              <a:rPr lang="en-US" sz="2200" dirty="0"/>
              <a:t>Broader measurement challenge of customer-employee substitution in retail</a:t>
            </a:r>
          </a:p>
          <a:p>
            <a:pPr lvl="1"/>
            <a:r>
              <a:rPr lang="en-US" sz="2200" dirty="0"/>
              <a:t>Analogy to measuring labor productivity when tasks outsourced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71487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4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xmlns="" id="{7CEBE605-9BD7-4287-89B6-323A9689D6E7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219200" y="1066800"/>
          <a:ext cx="6248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prevalence of gas station attendants in states with and without bans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90600" y="5105400"/>
            <a:ext cx="5491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Source: BLS, Occupational Employment Statistics Program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2400" y="57150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If gas station production function does not systematically differ across states, implies full service stations employ 24% (Oregon) to 42% (NJ) more workers.</a:t>
            </a:r>
          </a:p>
        </p:txBody>
      </p:sp>
    </p:spTree>
    <p:extLst>
      <p:ext uri="{BB962C8B-B14F-4D97-AF65-F5344CB8AC3E}">
        <p14:creationId xmlns:p14="http://schemas.microsoft.com/office/powerpoint/2010/main" val="1705817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customer-employee substitution in gas stations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675" y="1066800"/>
            <a:ext cx="8001000" cy="5638800"/>
          </a:xfrm>
        </p:spPr>
        <p:txBody>
          <a:bodyPr/>
          <a:lstStyle/>
          <a:p>
            <a:r>
              <a:rPr lang="en-US" sz="2200" dirty="0"/>
              <a:t>Overall approach sensible given data limitations</a:t>
            </a:r>
          </a:p>
          <a:p>
            <a:r>
              <a:rPr lang="en-US" sz="2200" dirty="0"/>
              <a:t>Endeavor to estimate effects on “attendant” employment, but lack occupation data</a:t>
            </a:r>
          </a:p>
          <a:p>
            <a:pPr lvl="1"/>
            <a:r>
              <a:rPr lang="en-US" sz="2200" dirty="0"/>
              <a:t>Attempt to control for employment associated with ancillary services provided at gas station (repair, convenience store)</a:t>
            </a:r>
          </a:p>
          <a:p>
            <a:pPr lvl="1"/>
            <a:r>
              <a:rPr lang="en-US" sz="2200" dirty="0"/>
              <a:t>Stations that are part of multi-unit or vertically integrated firm may have different employment composition—e.g., some administrative services provided at headquarters.</a:t>
            </a:r>
          </a:p>
          <a:p>
            <a:r>
              <a:rPr lang="en-US" sz="2200" dirty="0"/>
              <a:t>Controls likely incomplete/quantity gas sold or # self-service pumps could be picking up effects on other services</a:t>
            </a:r>
          </a:p>
          <a:p>
            <a:pPr lvl="1"/>
            <a:r>
              <a:rPr lang="en-US" sz="2200" dirty="0"/>
              <a:t>Regression estimates sensitive to inclusion of control variables</a:t>
            </a:r>
          </a:p>
          <a:p>
            <a:pPr lvl="1"/>
            <a:r>
              <a:rPr lang="en-US" sz="2200" dirty="0"/>
              <a:t>Estimated effects on attendant employment would be greater today, with pay-at-pump </a:t>
            </a:r>
          </a:p>
          <a:p>
            <a:pPr marL="909637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05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customer-employee substitution in gas stations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More robustness checks on estimates of employment effects desirable </a:t>
            </a:r>
          </a:p>
          <a:p>
            <a:pPr lvl="1"/>
            <a:r>
              <a:rPr lang="en-US" sz="2200" dirty="0"/>
              <a:t>Could exploit data from states with bans to estimate employment effects </a:t>
            </a:r>
          </a:p>
          <a:p>
            <a:pPr lvl="1"/>
            <a:r>
              <a:rPr lang="en-US" sz="2200" dirty="0"/>
              <a:t>States with bans used in estimating back-of-envelop productivity effects</a:t>
            </a:r>
          </a:p>
          <a:p>
            <a:r>
              <a:rPr lang="en-US" dirty="0"/>
              <a:t>Critical assumption that service provided by full and self-service gas stations, and so can be captured by gas sales, is debatable</a:t>
            </a:r>
          </a:p>
          <a:p>
            <a:pPr lvl="1"/>
            <a:r>
              <a:rPr lang="en-US" dirty="0"/>
              <a:t>Full-service stations provide a bundled service</a:t>
            </a:r>
          </a:p>
          <a:p>
            <a:pPr lvl="1"/>
            <a:r>
              <a:rPr lang="en-US" dirty="0"/>
              <a:t>Wash windshields, check oil</a:t>
            </a:r>
          </a:p>
          <a:p>
            <a:pPr lvl="1"/>
            <a:r>
              <a:rPr lang="en-US" dirty="0"/>
              <a:t>Perform task of pumping gas</a:t>
            </a:r>
          </a:p>
        </p:txBody>
      </p:sp>
    </p:spTree>
    <p:extLst>
      <p:ext uri="{BB962C8B-B14F-4D97-AF65-F5344CB8AC3E}">
        <p14:creationId xmlns:p14="http://schemas.microsoft.com/office/powerpoint/2010/main" val="409995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Customer-employee substitution in retail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rapidly developing cases in retail</a:t>
            </a:r>
          </a:p>
          <a:p>
            <a:pPr lvl="1"/>
            <a:r>
              <a:rPr lang="en-US" dirty="0"/>
              <a:t>Scanner technology allows customers to check themselves out, replace cashiers</a:t>
            </a:r>
          </a:p>
          <a:p>
            <a:pPr lvl="1"/>
            <a:r>
              <a:rPr lang="en-US" dirty="0"/>
              <a:t>On-line shopping, replace sales staff</a:t>
            </a:r>
          </a:p>
          <a:p>
            <a:pPr lvl="1"/>
            <a:r>
              <a:rPr lang="en-US" dirty="0"/>
              <a:t>On-line banking, replace tellers</a:t>
            </a:r>
          </a:p>
          <a:p>
            <a:r>
              <a:rPr lang="en-US" dirty="0"/>
              <a:t>Measuring effects on employment/worker displacement</a:t>
            </a:r>
          </a:p>
          <a:p>
            <a:pPr lvl="1"/>
            <a:r>
              <a:rPr lang="en-US" dirty="0"/>
              <a:t>May not be easy because of data constraints</a:t>
            </a:r>
          </a:p>
          <a:p>
            <a:pPr lvl="1"/>
            <a:r>
              <a:rPr lang="en-US" dirty="0"/>
              <a:t>Relatively straightforward conceptually</a:t>
            </a:r>
          </a:p>
          <a:p>
            <a:r>
              <a:rPr lang="en-US" dirty="0"/>
              <a:t>Measuring effects on productivity—trickier, raises complicated conceptual questions</a:t>
            </a:r>
          </a:p>
          <a:p>
            <a:r>
              <a:rPr lang="en-US" dirty="0"/>
              <a:t>How do we measure customer labor input?</a:t>
            </a:r>
          </a:p>
          <a:p>
            <a:pPr lvl="1"/>
            <a:r>
              <a:rPr lang="en-US" dirty="0"/>
              <a:t>How should wait time, time driving to the retail outlet be factored in?</a:t>
            </a:r>
          </a:p>
          <a:p>
            <a:pPr lvl="1"/>
            <a:r>
              <a:rPr lang="en-US" dirty="0"/>
              <a:t>Even if customers performing some tasks, total time spent in purchases may be less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86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Customer-employee substitution in retail: Alternative framing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service provided changes when customers substitute for employees</a:t>
            </a:r>
          </a:p>
          <a:p>
            <a:pPr lvl="1"/>
            <a:r>
              <a:rPr lang="en-US" dirty="0"/>
              <a:t>Typically the case (even in self-service gas stations)</a:t>
            </a:r>
          </a:p>
          <a:p>
            <a:pPr lvl="1"/>
            <a:r>
              <a:rPr lang="en-US" dirty="0"/>
              <a:t>Change, in principle, should be captured in quality-adjusted price of service </a:t>
            </a:r>
          </a:p>
          <a:p>
            <a:r>
              <a:rPr lang="en-US" dirty="0"/>
              <a:t>From customers’ perspective, quality of the service may </a:t>
            </a:r>
          </a:p>
          <a:p>
            <a:pPr lvl="1"/>
            <a:r>
              <a:rPr lang="en-US" dirty="0"/>
              <a:t>Deteriorate: e.g., requires greater effort to complete transaction, bundle of services provided less</a:t>
            </a:r>
          </a:p>
          <a:p>
            <a:pPr lvl="1"/>
            <a:r>
              <a:rPr lang="en-US" dirty="0"/>
              <a:t>Improve: e.g., less time to complete transaction (wait time, transaction may be completed on-line), extended time when transaction may be completed </a:t>
            </a:r>
          </a:p>
        </p:txBody>
      </p:sp>
    </p:spTree>
    <p:extLst>
      <p:ext uri="{BB962C8B-B14F-4D97-AF65-F5344CB8AC3E}">
        <p14:creationId xmlns:p14="http://schemas.microsoft.com/office/powerpoint/2010/main" val="1682210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Analogy to labor productivity measurement with domestic and offshore outsourcing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Contract company or independent contractors—domestic or foreign—substituted for a company’s employees</a:t>
            </a:r>
          </a:p>
          <a:p>
            <a:pPr lvl="1"/>
            <a:r>
              <a:rPr lang="en-US" dirty="0"/>
              <a:t>Rise in imported intermediates, services trade </a:t>
            </a:r>
          </a:p>
          <a:p>
            <a:pPr lvl="1"/>
            <a:r>
              <a:rPr lang="en-US" dirty="0"/>
              <a:t>Some evidence suggests recent rise in domestic outsourcing (e.g. Katz and Krueger 2016; Abraham, Haltiwanger, Sandusky, </a:t>
            </a:r>
            <a:r>
              <a:rPr lang="en-US" dirty="0" err="1"/>
              <a:t>Spletzer</a:t>
            </a:r>
            <a:r>
              <a:rPr lang="en-US" dirty="0"/>
              <a:t> 2016)</a:t>
            </a:r>
          </a:p>
          <a:p>
            <a:pPr lvl="1"/>
            <a:r>
              <a:rPr lang="en-US" dirty="0"/>
              <a:t>New technologies—e.g., mobile apps, online platforms—likely will expand scope for outsourcing</a:t>
            </a:r>
          </a:p>
          <a:p>
            <a:r>
              <a:rPr lang="en-US" dirty="0"/>
              <a:t>As in customer-employee substitution, outsourcing results in a mechanical increase in labor productivity when output concept is gross (revenue) or sectoral output (i.e., not value-added)</a:t>
            </a:r>
          </a:p>
          <a:p>
            <a:pPr lvl="1"/>
            <a:r>
              <a:rPr lang="en-US" dirty="0"/>
              <a:t>Micro studies that measure labor productivity = Revenue/L may be capturing differences across firms/establishments in degree of outsourcing, not true productivity differences</a:t>
            </a:r>
          </a:p>
          <a:p>
            <a:pPr lvl="1"/>
            <a:r>
              <a:rPr lang="en-US" dirty="0"/>
              <a:t>Dey, Houseman, Polivka (2017) estimate large biases in BLS manufacturing labor productivity measures from outsourcing to temp services: depressed during downturns, inflated during expansions (0.5 from 2009-2015)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81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Outsourcing effects on productivity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MFP and labor productivity measured using value-added concept may be subject to sourcing substitution bias</a:t>
            </a:r>
          </a:p>
          <a:p>
            <a:pPr lvl="1"/>
            <a:r>
              <a:rPr lang="en-US" dirty="0"/>
              <a:t>Outsourcing decision may be driven by lower (quality-adjusted) contractor prices/wages</a:t>
            </a:r>
          </a:p>
          <a:p>
            <a:pPr lvl="1"/>
            <a:r>
              <a:rPr lang="en-US" dirty="0"/>
              <a:t>Even if value of inputs correctly measured, price deflators will not pick up price drops (</a:t>
            </a:r>
            <a:r>
              <a:rPr lang="en-US" dirty="0" err="1"/>
              <a:t>Diewert</a:t>
            </a:r>
            <a:r>
              <a:rPr lang="en-US" dirty="0"/>
              <a:t> and Nakamura 2010, Houseman et al. 2011, Reinsdorf and </a:t>
            </a:r>
            <a:r>
              <a:rPr lang="en-US" dirty="0" err="1"/>
              <a:t>Yuskavage</a:t>
            </a:r>
            <a:r>
              <a:rPr lang="en-US" dirty="0"/>
              <a:t> 2013)</a:t>
            </a:r>
          </a:p>
          <a:p>
            <a:r>
              <a:rPr lang="en-US" dirty="0"/>
              <a:t>Data needs</a:t>
            </a:r>
          </a:p>
          <a:p>
            <a:pPr lvl="1"/>
            <a:r>
              <a:rPr lang="en-US" dirty="0"/>
              <a:t>Growth/prospective future growth in outsourcing underscores need for better data on inputs/supply chains</a:t>
            </a:r>
          </a:p>
          <a:p>
            <a:pPr lvl="1"/>
            <a:r>
              <a:rPr lang="en-US" dirty="0"/>
              <a:t>This paper points to possible need for data on customer inputs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85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Autor-Profile-Master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DAutor-Profile-Master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Autor-Profile-Master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utor-Profile-Master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utor-Profile-Master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utor-Profile-Master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utor-Profile-Master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utor-Profile-Master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utor-Profile-Master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utor-Profile-Master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utor-Profile-Master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57666</TotalTime>
  <Words>803</Words>
  <Application>Microsoft Office PowerPoint</Application>
  <PresentationFormat>On-screen Show (4:3)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Garamond</vt:lpstr>
      <vt:lpstr>Times New Roman</vt:lpstr>
      <vt:lpstr>Verdana</vt:lpstr>
      <vt:lpstr>Wingdings</vt:lpstr>
      <vt:lpstr>DAutor-Profile-Master</vt:lpstr>
      <vt:lpstr>Comments on “Customer-Employee Substitution: Evidence from Gasoline Stations”  Emek Basker, Lucia Foster and Shawn Klimek</vt:lpstr>
      <vt:lpstr>Overview </vt:lpstr>
      <vt:lpstr>Current prevalence of gas station attendants in states with and without bans</vt:lpstr>
      <vt:lpstr>Effects of customer-employee substitution in gas stations</vt:lpstr>
      <vt:lpstr>Effects of customer-employee substitution in gas stations (cont.)</vt:lpstr>
      <vt:lpstr>Customer-employee substitution in retail</vt:lpstr>
      <vt:lpstr>Customer-employee substitution in retail: Alternative framing</vt:lpstr>
      <vt:lpstr>Analogy to labor productivity measurement with domestic and offshore outsourcing</vt:lpstr>
      <vt:lpstr>Outsourcing effects on productivity measures</vt:lpstr>
    </vt:vector>
  </TitlesOfParts>
  <Company>W.E. Upjohn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Manufacturing Statistics</dc:title>
  <dc:creator>Susan N. Houseman</dc:creator>
  <cp:lastModifiedBy>Carl Beck</cp:lastModifiedBy>
  <cp:revision>1890</cp:revision>
  <cp:lastPrinted>2017-05-03T21:17:14Z</cp:lastPrinted>
  <dcterms:created xsi:type="dcterms:W3CDTF">2005-01-21T19:14:31Z</dcterms:created>
  <dcterms:modified xsi:type="dcterms:W3CDTF">2017-07-27T15:42:16Z</dcterms:modified>
</cp:coreProperties>
</file>