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264" r:id="rId3"/>
    <p:sldId id="313" r:id="rId4"/>
    <p:sldId id="310" r:id="rId5"/>
    <p:sldId id="315" r:id="rId6"/>
    <p:sldId id="348" r:id="rId7"/>
    <p:sldId id="350" r:id="rId8"/>
    <p:sldId id="351" r:id="rId9"/>
    <p:sldId id="352" r:id="rId10"/>
    <p:sldId id="378" r:id="rId11"/>
    <p:sldId id="357" r:id="rId12"/>
    <p:sldId id="359" r:id="rId13"/>
    <p:sldId id="362" r:id="rId14"/>
    <p:sldId id="319" r:id="rId15"/>
    <p:sldId id="323" r:id="rId16"/>
    <p:sldId id="325" r:id="rId17"/>
    <p:sldId id="342" r:id="rId18"/>
    <p:sldId id="332" r:id="rId19"/>
    <p:sldId id="320" r:id="rId20"/>
    <p:sldId id="344" r:id="rId21"/>
    <p:sldId id="361" r:id="rId22"/>
    <p:sldId id="322" r:id="rId23"/>
    <p:sldId id="346" r:id="rId24"/>
    <p:sldId id="360" r:id="rId25"/>
    <p:sldId id="347" r:id="rId26"/>
    <p:sldId id="377" r:id="rId2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E. Sabelhaus" initials="JES"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0" autoAdjust="0"/>
    <p:restoredTop sz="86410"/>
  </p:normalViewPr>
  <p:slideViewPr>
    <p:cSldViewPr>
      <p:cViewPr>
        <p:scale>
          <a:sx n="75" d="100"/>
          <a:sy n="75" d="100"/>
        </p:scale>
        <p:origin x="-3534" y="-990"/>
      </p:cViewPr>
      <p:guideLst>
        <p:guide orient="horz" pos="2160"/>
        <p:guide pos="2880"/>
      </p:guideLst>
    </p:cSldViewPr>
  </p:slideViewPr>
  <p:outlineViewPr>
    <p:cViewPr>
      <p:scale>
        <a:sx n="33" d="100"/>
        <a:sy n="33" d="100"/>
      </p:scale>
      <p:origin x="0" y="4823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4"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4" cy="464185"/>
          </a:xfrm>
          <a:prstGeom prst="rect">
            <a:avLst/>
          </a:prstGeom>
        </p:spPr>
        <p:txBody>
          <a:bodyPr vert="horz" lIns="92958" tIns="46479" rIns="92958" bIns="46479" rtlCol="0"/>
          <a:lstStyle>
            <a:lvl1pPr algn="r">
              <a:defRPr sz="1200"/>
            </a:lvl1pPr>
          </a:lstStyle>
          <a:p>
            <a:fld id="{5D9FB6F8-941B-46E5-8A64-6ABCFCCA867B}" type="datetimeFigureOut">
              <a:rPr lang="en-US" smtClean="0"/>
              <a:pPr/>
              <a:t>6/30/2014</a:t>
            </a:fld>
            <a:endParaRPr lang="en-US"/>
          </a:p>
        </p:txBody>
      </p:sp>
      <p:sp>
        <p:nvSpPr>
          <p:cNvPr id="4" name="Footer Placeholder 3"/>
          <p:cNvSpPr>
            <a:spLocks noGrp="1"/>
          </p:cNvSpPr>
          <p:nvPr>
            <p:ph type="ftr" sz="quarter" idx="2"/>
          </p:nvPr>
        </p:nvSpPr>
        <p:spPr>
          <a:xfrm>
            <a:off x="0" y="8817904"/>
            <a:ext cx="3026834"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4" cy="464185"/>
          </a:xfrm>
          <a:prstGeom prst="rect">
            <a:avLst/>
          </a:prstGeom>
        </p:spPr>
        <p:txBody>
          <a:bodyPr vert="horz" lIns="92958" tIns="46479" rIns="92958" bIns="46479" rtlCol="0" anchor="b"/>
          <a:lstStyle>
            <a:lvl1pPr algn="r">
              <a:defRPr sz="1200"/>
            </a:lvl1pPr>
          </a:lstStyle>
          <a:p>
            <a:fld id="{289732EF-6DBA-47EC-8277-F203118A126C}" type="slidenum">
              <a:rPr lang="en-US" smtClean="0"/>
              <a:pPr/>
              <a:t>‹#›</a:t>
            </a:fld>
            <a:endParaRPr lang="en-US"/>
          </a:p>
        </p:txBody>
      </p:sp>
    </p:spTree>
    <p:extLst>
      <p:ext uri="{BB962C8B-B14F-4D97-AF65-F5344CB8AC3E}">
        <p14:creationId xmlns:p14="http://schemas.microsoft.com/office/powerpoint/2010/main" xmlns="" val="262081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674" cy="4641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7132" y="0"/>
            <a:ext cx="3026674" cy="464185"/>
          </a:xfrm>
          <a:prstGeom prst="rect">
            <a:avLst/>
          </a:prstGeom>
        </p:spPr>
        <p:txBody>
          <a:bodyPr vert="horz" lIns="91440" tIns="45720" rIns="91440" bIns="45720" rtlCol="0"/>
          <a:lstStyle>
            <a:lvl1pPr algn="r">
              <a:defRPr sz="1200"/>
            </a:lvl1pPr>
          </a:lstStyle>
          <a:p>
            <a:fld id="{0C477BFD-18A3-4606-B53A-E986FA99064F}" type="datetimeFigureOut">
              <a:rPr lang="en-US" smtClean="0"/>
              <a:pPr/>
              <a:t>6/30/2014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740" y="4409758"/>
            <a:ext cx="5587522" cy="417766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406"/>
            <a:ext cx="3026674" cy="46418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7132" y="8817406"/>
            <a:ext cx="3026674" cy="464185"/>
          </a:xfrm>
          <a:prstGeom prst="rect">
            <a:avLst/>
          </a:prstGeom>
        </p:spPr>
        <p:txBody>
          <a:bodyPr vert="horz" lIns="91440" tIns="45720" rIns="91440" bIns="45720" rtlCol="0" anchor="b"/>
          <a:lstStyle>
            <a:lvl1pPr algn="r">
              <a:defRPr sz="1200"/>
            </a:lvl1pPr>
          </a:lstStyle>
          <a:p>
            <a:fld id="{25182FBC-2ECA-4350-A6B2-81203853A5FF}" type="slidenum">
              <a:rPr lang="en-US" smtClean="0"/>
              <a:pPr/>
              <a:t>‹#›</a:t>
            </a:fld>
            <a:endParaRPr lang="en-US"/>
          </a:p>
        </p:txBody>
      </p:sp>
    </p:spTree>
    <p:extLst>
      <p:ext uri="{BB962C8B-B14F-4D97-AF65-F5344CB8AC3E}">
        <p14:creationId xmlns:p14="http://schemas.microsoft.com/office/powerpoint/2010/main" xmlns="" val="421120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D60030-FF40-4959-A453-8EA8179CE60F}" type="datetime1">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1CFC3-AB20-4F74-BCCE-52F7A43AFB2E}" type="datetime1">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4DB-D0D7-41B4-94F0-7F09E3DBB9A5}" type="datetime1">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214B2-3081-4683-AED6-31804F426210}" type="datetime1">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5B5C3-FFE1-40B1-8D4A-0F9ECAEBD506}" type="datetime1">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A2ACCC-C0F2-429C-9D8D-ABE024F25454}" type="datetime1">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2BA8E-B5A1-41B6-B441-1360F9DBA9A1}" type="datetime1">
              <a:rPr lang="en-US" smtClean="0"/>
              <a:pPr/>
              <a:t>6/30/2014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534DF-0DFC-4E27-A5AD-1428304E00DF}" type="datetime1">
              <a:rPr lang="en-US" smtClean="0"/>
              <a:pPr/>
              <a:t>6/30/2014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21CCF-C270-4212-B683-468651A4175C}" type="datetime1">
              <a:rPr lang="en-US" smtClean="0"/>
              <a:pPr/>
              <a:t>6/30/2014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A97D1-6185-457F-B788-BEC7B4A81CD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BE9F2-8104-448C-A4D9-E2FAC01A174E}" type="datetime1">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A97D1-6185-457F-B788-BEC7B4A81CD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40FD82E-9A46-4E9B-ABBE-A566D3D9B543}" type="datetime1">
              <a:rPr lang="en-US" smtClean="0"/>
              <a:pPr/>
              <a:t>6/30/2014</a:t>
            </a:fld>
            <a:endParaRPr lang="en-US"/>
          </a:p>
        </p:txBody>
      </p:sp>
      <p:sp>
        <p:nvSpPr>
          <p:cNvPr id="9" name="Slide Number Placeholder 8"/>
          <p:cNvSpPr>
            <a:spLocks noGrp="1"/>
          </p:cNvSpPr>
          <p:nvPr>
            <p:ph type="sldNum" sz="quarter" idx="11"/>
          </p:nvPr>
        </p:nvSpPr>
        <p:spPr/>
        <p:txBody>
          <a:bodyPr/>
          <a:lstStyle/>
          <a:p>
            <a:fld id="{FA2A97D1-6185-457F-B788-BEC7B4A81CD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A2A97D1-6185-457F-B788-BEC7B4A81CD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8B267CF-A5D1-4CD0-B4E5-6378E4047F7C}" type="datetime1">
              <a:rPr lang="en-US" smtClean="0"/>
              <a:pPr/>
              <a:t>6/30/2014</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I:\create\doc\logos\scf_logo_color6.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04801"/>
            <a:ext cx="2772877" cy="2133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24438" y="2667000"/>
            <a:ext cx="7620000" cy="1295400"/>
          </a:xfrm>
        </p:spPr>
        <p:txBody>
          <a:bodyPr/>
          <a:lstStyle/>
          <a:p>
            <a:r>
              <a:rPr lang="en-US" sz="4800" dirty="0" smtClean="0"/>
              <a:t>Summary of Options for the </a:t>
            </a:r>
            <a:br>
              <a:rPr lang="en-US" sz="4800" dirty="0" smtClean="0"/>
            </a:br>
            <a:r>
              <a:rPr lang="en-US" sz="4800" dirty="0" smtClean="0"/>
              <a:t>2016 SCF Redesign</a:t>
            </a:r>
            <a:endParaRPr lang="en-US" sz="4800" dirty="0"/>
          </a:p>
        </p:txBody>
      </p:sp>
      <p:sp>
        <p:nvSpPr>
          <p:cNvPr id="3" name="Subtitle 2"/>
          <p:cNvSpPr>
            <a:spLocks noGrp="1"/>
          </p:cNvSpPr>
          <p:nvPr>
            <p:ph type="subTitle" idx="1"/>
          </p:nvPr>
        </p:nvSpPr>
        <p:spPr>
          <a:xfrm>
            <a:off x="762000" y="4114800"/>
            <a:ext cx="6934200" cy="2209800"/>
          </a:xfrm>
        </p:spPr>
        <p:txBody>
          <a:bodyPr>
            <a:normAutofit fontScale="77500" lnSpcReduction="20000"/>
          </a:bodyPr>
          <a:lstStyle/>
          <a:p>
            <a:r>
              <a:rPr lang="en-US" sz="2600" dirty="0" smtClean="0"/>
              <a:t>John Sabelhaus</a:t>
            </a:r>
          </a:p>
          <a:p>
            <a:r>
              <a:rPr lang="en-US" sz="2600" dirty="0" smtClean="0"/>
              <a:t>Board of Governors of the Federal Reserve System</a:t>
            </a:r>
            <a:endParaRPr lang="en-US" sz="2600" dirty="0"/>
          </a:p>
          <a:p>
            <a:endParaRPr lang="en-US" sz="1700" dirty="0" smtClean="0"/>
          </a:p>
          <a:p>
            <a:r>
              <a:rPr lang="en-US" sz="1700" dirty="0" smtClean="0"/>
              <a:t>Presentation prepared for the National Bureau of Economic Research Summer Institute, July, 2014.  This presentation reflects input and feedback from many participants at several Federal Reserve Board internal meetings on SCF redesign, particularly Diana Hancock, who helped to organize and conduct those meetings.  I am particularly grateful to the SCF staff for their contributions to the analysis here and for their on-going outstanding work on the survey.  The SCF staff includes Jesse Bricker, Lisa Dettling, Sebastian Devlin-Foltz, Alice Henriques, Joanne Hsu, Jake Krimmel, Kevin Moore, Sarah Pack, Max Schmeiser, Jeff Thompson, and Richard Windle. </a:t>
            </a:r>
            <a:endParaRPr lang="en-US" dirty="0" smtClean="0"/>
          </a:p>
        </p:txBody>
      </p:sp>
      <p:sp>
        <p:nvSpPr>
          <p:cNvPr id="4" name="Date Placeholder 3"/>
          <p:cNvSpPr>
            <a:spLocks noGrp="1"/>
          </p:cNvSpPr>
          <p:nvPr>
            <p:ph type="dt" sz="half" idx="10"/>
          </p:nvPr>
        </p:nvSpPr>
        <p:spPr/>
        <p:txBody>
          <a:bodyPr/>
          <a:lstStyle/>
          <a:p>
            <a:fld id="{405A58A2-FD4F-4B09-94AA-F1135363ACDF}"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a:t>
            </a:fld>
            <a:endParaRPr lang="en-US"/>
          </a:p>
        </p:txBody>
      </p:sp>
    </p:spTree>
    <p:extLst>
      <p:ext uri="{BB962C8B-B14F-4D97-AF65-F5344CB8AC3E}">
        <p14:creationId xmlns:p14="http://schemas.microsoft.com/office/powerpoint/2010/main" xmlns="" val="4272676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a:bodyPr>
          <a:lstStyle/>
          <a:p>
            <a:r>
              <a:rPr lang="en-US" sz="4000" dirty="0" smtClean="0">
                <a:solidFill>
                  <a:schemeClr val="tx2"/>
                </a:solidFill>
              </a:rPr>
              <a:t>Retirement Account/Income Options</a:t>
            </a:r>
            <a:endParaRPr lang="en-US" sz="4000" dirty="0">
              <a:solidFill>
                <a:schemeClr val="tx2"/>
              </a:solidFill>
            </a:endParaRPr>
          </a:p>
        </p:txBody>
      </p:sp>
      <p:sp>
        <p:nvSpPr>
          <p:cNvPr id="3" name="Content Placeholder 2"/>
          <p:cNvSpPr>
            <a:spLocks noGrp="1"/>
          </p:cNvSpPr>
          <p:nvPr>
            <p:ph idx="1"/>
          </p:nvPr>
        </p:nvSpPr>
        <p:spPr>
          <a:xfrm>
            <a:off x="457200" y="1219200"/>
            <a:ext cx="7772400" cy="4648200"/>
          </a:xfrm>
        </p:spPr>
        <p:txBody>
          <a:bodyPr>
            <a:normAutofit fontScale="77500" lnSpcReduction="20000"/>
          </a:bodyPr>
          <a:lstStyle/>
          <a:p>
            <a:pPr marL="114300" indent="0">
              <a:buNone/>
            </a:pPr>
            <a:r>
              <a:rPr lang="en-US" sz="3100" u="sng" dirty="0" smtClean="0">
                <a:solidFill>
                  <a:schemeClr val="tx2"/>
                </a:solidFill>
              </a:rPr>
              <a:t>Problem</a:t>
            </a:r>
            <a:endParaRPr lang="en-US" sz="3100" u="sng" dirty="0">
              <a:solidFill>
                <a:schemeClr val="tx2"/>
              </a:solidFill>
            </a:endParaRPr>
          </a:p>
          <a:p>
            <a:pPr marL="114300" indent="0">
              <a:buNone/>
            </a:pPr>
            <a:endParaRPr lang="en-US" sz="1300" u="sng" dirty="0">
              <a:solidFill>
                <a:schemeClr val="tx2"/>
              </a:solidFill>
            </a:endParaRPr>
          </a:p>
          <a:p>
            <a:r>
              <a:rPr lang="en-US" sz="2400" dirty="0"/>
              <a:t>Missing key retirement cash </a:t>
            </a:r>
            <a:r>
              <a:rPr lang="en-US" sz="2400" dirty="0" smtClean="0"/>
              <a:t>flows</a:t>
            </a:r>
          </a:p>
          <a:p>
            <a:endParaRPr lang="en-US" sz="1600" dirty="0"/>
          </a:p>
          <a:p>
            <a:pPr marL="114300" indent="0">
              <a:buNone/>
            </a:pPr>
            <a:r>
              <a:rPr lang="en-US" sz="3100" u="sng" dirty="0" smtClean="0">
                <a:solidFill>
                  <a:schemeClr val="tx2"/>
                </a:solidFill>
              </a:rPr>
              <a:t>Possible Solution?</a:t>
            </a:r>
            <a:endParaRPr lang="en-US" sz="3100" u="sng" dirty="0">
              <a:solidFill>
                <a:schemeClr val="tx2"/>
              </a:solidFill>
            </a:endParaRPr>
          </a:p>
          <a:p>
            <a:pPr marL="114300" indent="0">
              <a:buNone/>
            </a:pPr>
            <a:endParaRPr lang="en-US" sz="1300" dirty="0"/>
          </a:p>
          <a:p>
            <a:r>
              <a:rPr lang="en-US" sz="2400" dirty="0" smtClean="0"/>
              <a:t>Add </a:t>
            </a:r>
            <a:r>
              <a:rPr lang="en-US" sz="2400" dirty="0"/>
              <a:t>questions on IRA </a:t>
            </a:r>
            <a:r>
              <a:rPr lang="en-US" sz="2400" dirty="0" smtClean="0"/>
              <a:t>contributions to complete accounting of tax-preferred inflows and outflows</a:t>
            </a:r>
          </a:p>
          <a:p>
            <a:endParaRPr lang="en-US" sz="1000" dirty="0" smtClean="0"/>
          </a:p>
          <a:p>
            <a:r>
              <a:rPr lang="en-US" sz="2400" dirty="0" smtClean="0"/>
              <a:t>Improve retirement account withdrawal estimates</a:t>
            </a:r>
          </a:p>
          <a:p>
            <a:pPr lvl="1"/>
            <a:r>
              <a:rPr lang="en-US" sz="2200" dirty="0" smtClean="0"/>
              <a:t>Change “cash settlements” terminology to something like “distributions” or “rollovers” or “payouts”</a:t>
            </a:r>
          </a:p>
          <a:p>
            <a:pPr lvl="1"/>
            <a:r>
              <a:rPr lang="en-US" sz="2200" dirty="0"/>
              <a:t>A</a:t>
            </a:r>
            <a:r>
              <a:rPr lang="en-US" sz="2200" dirty="0" smtClean="0"/>
              <a:t>sk about payouts, given that a job change occurred</a:t>
            </a:r>
          </a:p>
          <a:p>
            <a:pPr lvl="1"/>
            <a:r>
              <a:rPr lang="en-US" sz="2200" dirty="0"/>
              <a:t>I</a:t>
            </a:r>
            <a:r>
              <a:rPr lang="en-US" sz="2200" dirty="0" smtClean="0"/>
              <a:t>ntegrate with new IRA inflows questions</a:t>
            </a:r>
          </a:p>
          <a:p>
            <a:pPr lvl="1"/>
            <a:endParaRPr lang="en-US" sz="1000" dirty="0"/>
          </a:p>
          <a:p>
            <a:r>
              <a:rPr lang="en-US" sz="2400" dirty="0" smtClean="0"/>
              <a:t>Expand </a:t>
            </a:r>
            <a:r>
              <a:rPr lang="en-US" sz="2400" dirty="0"/>
              <a:t>the possible reasons for receiving Social Security </a:t>
            </a:r>
            <a:r>
              <a:rPr lang="en-US" sz="2400" dirty="0" smtClean="0"/>
              <a:t>payments to include Supplemental Security Income (SSI)</a:t>
            </a:r>
          </a:p>
          <a:p>
            <a:pPr lvl="1"/>
            <a:r>
              <a:rPr lang="en-US" sz="2200" dirty="0" smtClean="0"/>
              <a:t>Receipt-type distinction becoming less clear for respondents</a:t>
            </a:r>
          </a:p>
          <a:p>
            <a:endParaRPr lang="en-US" sz="2800" dirty="0"/>
          </a:p>
        </p:txBody>
      </p:sp>
    </p:spTree>
    <p:extLst>
      <p:ext uri="{BB962C8B-B14F-4D97-AF65-F5344CB8AC3E}">
        <p14:creationId xmlns:p14="http://schemas.microsoft.com/office/powerpoint/2010/main" xmlns="" val="3415102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chemeClr val="tx2"/>
                </a:solidFill>
              </a:rPr>
              <a:t>Debt Repayment </a:t>
            </a:r>
            <a:r>
              <a:rPr lang="en-US" sz="3600" dirty="0" smtClean="0"/>
              <a:t>Decision Options</a:t>
            </a:r>
            <a:endParaRPr lang="en-US" sz="3600" dirty="0">
              <a:solidFill>
                <a:schemeClr val="tx2"/>
              </a:solidFill>
            </a:endParaRPr>
          </a:p>
        </p:txBody>
      </p:sp>
      <p:sp>
        <p:nvSpPr>
          <p:cNvPr id="3" name="Content Placeholder 2"/>
          <p:cNvSpPr>
            <a:spLocks noGrp="1"/>
          </p:cNvSpPr>
          <p:nvPr>
            <p:ph idx="1"/>
          </p:nvPr>
        </p:nvSpPr>
        <p:spPr>
          <a:xfrm>
            <a:off x="609600" y="1143000"/>
            <a:ext cx="7772400" cy="5257800"/>
          </a:xfrm>
        </p:spPr>
        <p:txBody>
          <a:bodyPr>
            <a:normAutofit fontScale="70000" lnSpcReduction="20000"/>
          </a:bodyPr>
          <a:lstStyle/>
          <a:p>
            <a:pPr marL="0" indent="0">
              <a:buNone/>
            </a:pPr>
            <a:r>
              <a:rPr lang="en-US" sz="3400" u="sng" dirty="0" smtClean="0">
                <a:solidFill>
                  <a:schemeClr val="tx2"/>
                </a:solidFill>
              </a:rPr>
              <a:t>Problem</a:t>
            </a:r>
          </a:p>
          <a:p>
            <a:pPr marL="0" indent="0">
              <a:buNone/>
            </a:pPr>
            <a:endParaRPr lang="en-US" sz="1400" u="sng" dirty="0" smtClean="0">
              <a:solidFill>
                <a:schemeClr val="tx2"/>
              </a:solidFill>
            </a:endParaRPr>
          </a:p>
          <a:p>
            <a:pPr marL="457200" indent="-457200"/>
            <a:r>
              <a:rPr lang="en-US" sz="2800" dirty="0" smtClean="0"/>
              <a:t>Household borrowing and spending responses to financial constraints is not well understood</a:t>
            </a:r>
          </a:p>
          <a:p>
            <a:pPr marL="0" indent="0">
              <a:buNone/>
            </a:pPr>
            <a:r>
              <a:rPr lang="en-US" sz="1300" dirty="0" smtClean="0"/>
              <a:t/>
            </a:r>
            <a:br>
              <a:rPr lang="en-US" sz="1300" dirty="0" smtClean="0"/>
            </a:br>
            <a:r>
              <a:rPr lang="en-US" sz="3400" u="sng" dirty="0" smtClean="0">
                <a:solidFill>
                  <a:schemeClr val="tx2"/>
                </a:solidFill>
              </a:rPr>
              <a:t>Possible Solution?</a:t>
            </a:r>
          </a:p>
          <a:p>
            <a:pPr marL="0" indent="0">
              <a:buNone/>
            </a:pPr>
            <a:endParaRPr lang="en-US" sz="1400" u="sng" dirty="0" smtClean="0">
              <a:solidFill>
                <a:schemeClr val="tx2"/>
              </a:solidFill>
            </a:endParaRPr>
          </a:p>
          <a:p>
            <a:pPr marL="514350" indent="-514350"/>
            <a:r>
              <a:rPr lang="en-US" sz="2800" dirty="0" smtClean="0"/>
              <a:t>Two-part “theoretical” debt repayment decision:</a:t>
            </a:r>
          </a:p>
          <a:p>
            <a:pPr marL="514350" indent="-514350"/>
            <a:endParaRPr lang="en-US" sz="1200" dirty="0" smtClean="0"/>
          </a:p>
          <a:p>
            <a:pPr marL="811530" lvl="1" indent="-514350">
              <a:buFont typeface="+mj-lt"/>
              <a:buAutoNum type="arabicPeriod"/>
            </a:pPr>
            <a:r>
              <a:rPr lang="en-US" sz="2600" dirty="0" smtClean="0"/>
              <a:t>Assuming you need/fall short of money, and need resources immediately, your primary response would be?</a:t>
            </a:r>
          </a:p>
          <a:p>
            <a:pPr lvl="2"/>
            <a:r>
              <a:rPr lang="en-US" sz="2600" dirty="0" smtClean="0"/>
              <a:t>Borrow (or borrow more)</a:t>
            </a:r>
          </a:p>
          <a:p>
            <a:pPr lvl="2"/>
            <a:r>
              <a:rPr lang="en-US" sz="2600" dirty="0" smtClean="0"/>
              <a:t>Cut spending</a:t>
            </a:r>
          </a:p>
          <a:p>
            <a:pPr lvl="2"/>
            <a:r>
              <a:rPr lang="en-US" sz="2600" dirty="0" smtClean="0"/>
              <a:t>Postpone/be late on payments</a:t>
            </a:r>
          </a:p>
          <a:p>
            <a:pPr lvl="2"/>
            <a:r>
              <a:rPr lang="en-US" sz="2600" dirty="0" smtClean="0"/>
              <a:t>Withdraw from existing accounts/sell assets?</a:t>
            </a:r>
          </a:p>
          <a:p>
            <a:pPr lvl="2"/>
            <a:endParaRPr lang="en-US" sz="1400" dirty="0" smtClean="0"/>
          </a:p>
          <a:p>
            <a:pPr marL="811530" lvl="1" indent="-514350">
              <a:buFont typeface="+mj-lt"/>
              <a:buAutoNum type="arabicPeriod"/>
            </a:pPr>
            <a:r>
              <a:rPr lang="en-US" sz="2600" dirty="0" smtClean="0"/>
              <a:t>What sources/accounts/assets/spending categories would those be? (prioritized list)</a:t>
            </a:r>
          </a:p>
          <a:p>
            <a:pPr lvl="2"/>
            <a:r>
              <a:rPr lang="en-US" sz="2600" dirty="0" smtClean="0"/>
              <a:t>Follow-up tailored to the primary response category</a:t>
            </a:r>
          </a:p>
          <a:p>
            <a:pPr lvl="2"/>
            <a:r>
              <a:rPr lang="en-US" sz="2600" dirty="0" smtClean="0"/>
              <a:t>May allow multiple (ranked) responses</a:t>
            </a:r>
          </a:p>
          <a:p>
            <a:pPr lvl="2"/>
            <a:r>
              <a:rPr lang="en-US" sz="2600" dirty="0" smtClean="0"/>
              <a:t>Target using asset and debt information collected earlier</a:t>
            </a:r>
            <a:endParaRPr lang="en-US" sz="2600" dirty="0"/>
          </a:p>
          <a:p>
            <a:pPr lvl="2"/>
            <a:endParaRPr lang="en-US" sz="2600" dirty="0" smtClean="0"/>
          </a:p>
        </p:txBody>
      </p:sp>
      <p:sp>
        <p:nvSpPr>
          <p:cNvPr id="4" name="Date Placeholder 3"/>
          <p:cNvSpPr>
            <a:spLocks noGrp="1"/>
          </p:cNvSpPr>
          <p:nvPr>
            <p:ph type="dt" sz="half" idx="10"/>
          </p:nvPr>
        </p:nvSpPr>
        <p:spPr/>
        <p:txBody>
          <a:bodyPr/>
          <a:lstStyle/>
          <a:p>
            <a:fld id="{BEB77A55-7566-4154-B23C-D0954976D734}"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11</a:t>
            </a:fld>
            <a:endParaRPr lang="en-US"/>
          </a:p>
        </p:txBody>
      </p:sp>
    </p:spTree>
    <p:extLst>
      <p:ext uri="{BB962C8B-B14F-4D97-AF65-F5344CB8AC3E}">
        <p14:creationId xmlns:p14="http://schemas.microsoft.com/office/powerpoint/2010/main" xmlns="" val="3196412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solidFill>
                  <a:schemeClr val="tx2"/>
                </a:solidFill>
              </a:rPr>
              <a:t>Subjective Question Options</a:t>
            </a:r>
            <a:endParaRPr lang="en-US" sz="4000" dirty="0">
              <a:solidFill>
                <a:schemeClr val="tx2"/>
              </a:solidFill>
            </a:endParaRPr>
          </a:p>
        </p:txBody>
      </p:sp>
      <p:sp>
        <p:nvSpPr>
          <p:cNvPr id="3" name="Content Placeholder 2"/>
          <p:cNvSpPr>
            <a:spLocks noGrp="1"/>
          </p:cNvSpPr>
          <p:nvPr>
            <p:ph idx="1"/>
          </p:nvPr>
        </p:nvSpPr>
        <p:spPr>
          <a:xfrm>
            <a:off x="457200" y="1066800"/>
            <a:ext cx="7772400" cy="5334000"/>
          </a:xfrm>
        </p:spPr>
        <p:txBody>
          <a:bodyPr>
            <a:normAutofit fontScale="55000" lnSpcReduction="20000"/>
          </a:bodyPr>
          <a:lstStyle/>
          <a:p>
            <a:pPr marL="114300" indent="0">
              <a:buNone/>
            </a:pPr>
            <a:r>
              <a:rPr lang="en-US" sz="4400" u="sng" dirty="0" smtClean="0">
                <a:solidFill>
                  <a:schemeClr val="tx2"/>
                </a:solidFill>
              </a:rPr>
              <a:t>Problem</a:t>
            </a:r>
          </a:p>
          <a:p>
            <a:pPr marL="114300" indent="0">
              <a:buNone/>
            </a:pPr>
            <a:endParaRPr lang="en-US" sz="1300" u="sng" dirty="0">
              <a:solidFill>
                <a:schemeClr val="tx2"/>
              </a:solidFill>
            </a:endParaRPr>
          </a:p>
          <a:p>
            <a:r>
              <a:rPr lang="en-US" sz="3400" dirty="0" smtClean="0"/>
              <a:t>SCF has many (some little-used) attitude and expectation questions </a:t>
            </a:r>
          </a:p>
          <a:p>
            <a:r>
              <a:rPr lang="en-US" sz="3400" dirty="0" smtClean="0"/>
              <a:t>Other surveys have better alternatives</a:t>
            </a:r>
          </a:p>
          <a:p>
            <a:endParaRPr lang="en-US" sz="1200" dirty="0" smtClean="0">
              <a:solidFill>
                <a:srgbClr val="FF0000"/>
              </a:solidFill>
            </a:endParaRPr>
          </a:p>
          <a:p>
            <a:pPr marL="114300" indent="0">
              <a:buNone/>
            </a:pPr>
            <a:r>
              <a:rPr lang="en-US" sz="4400" u="sng" dirty="0" smtClean="0">
                <a:solidFill>
                  <a:schemeClr val="tx2"/>
                </a:solidFill>
              </a:rPr>
              <a:t>Possible Solution?</a:t>
            </a:r>
          </a:p>
          <a:p>
            <a:pPr marL="114300" indent="0">
              <a:buNone/>
            </a:pPr>
            <a:endParaRPr lang="en-US" sz="1400" u="sng" dirty="0" smtClean="0">
              <a:solidFill>
                <a:schemeClr val="tx2"/>
              </a:solidFill>
            </a:endParaRPr>
          </a:p>
          <a:p>
            <a:r>
              <a:rPr lang="en-US" sz="3400" dirty="0" smtClean="0"/>
              <a:t>Innovate, but preserve time-series when possible</a:t>
            </a:r>
          </a:p>
          <a:p>
            <a:endParaRPr lang="en-US" sz="1400" dirty="0" smtClean="0"/>
          </a:p>
          <a:p>
            <a:r>
              <a:rPr lang="en-US" sz="3400" dirty="0" smtClean="0"/>
              <a:t>Examples of potential cuts/modifications:</a:t>
            </a:r>
            <a:endParaRPr lang="en-US" sz="3400" dirty="0"/>
          </a:p>
          <a:p>
            <a:pPr lvl="1"/>
            <a:r>
              <a:rPr lang="en-US" sz="2900" dirty="0" smtClean="0"/>
              <a:t>Definite cut: </a:t>
            </a:r>
            <a:r>
              <a:rPr lang="en-US" sz="2900" dirty="0"/>
              <a:t>Are you lucky in financial affairs? </a:t>
            </a:r>
          </a:p>
          <a:p>
            <a:pPr lvl="1"/>
            <a:r>
              <a:rPr lang="en-US" sz="2900" dirty="0"/>
              <a:t>Potential cut: Expectation of interest </a:t>
            </a:r>
            <a:r>
              <a:rPr lang="en-US" sz="2900" dirty="0" smtClean="0"/>
              <a:t>rates in </a:t>
            </a:r>
            <a:r>
              <a:rPr lang="en-US" sz="2900" dirty="0"/>
              <a:t>5 </a:t>
            </a:r>
            <a:r>
              <a:rPr lang="en-US" sz="2900" dirty="0" smtClean="0"/>
              <a:t>years</a:t>
            </a:r>
          </a:p>
          <a:p>
            <a:pPr lvl="1"/>
            <a:r>
              <a:rPr lang="en-US" sz="2900" dirty="0" smtClean="0"/>
              <a:t>Keep </a:t>
            </a:r>
            <a:r>
              <a:rPr lang="en-US" sz="2900" dirty="0"/>
              <a:t>in some </a:t>
            </a:r>
            <a:r>
              <a:rPr lang="en-US" sz="2900" dirty="0" smtClean="0"/>
              <a:t>form: </a:t>
            </a:r>
          </a:p>
          <a:p>
            <a:pPr lvl="2"/>
            <a:r>
              <a:rPr lang="en-US" sz="2900" dirty="0" smtClean="0"/>
              <a:t>Can </a:t>
            </a:r>
            <a:r>
              <a:rPr lang="en-US" sz="2900" dirty="0"/>
              <a:t>get $3k from </a:t>
            </a:r>
            <a:r>
              <a:rPr lang="en-US" sz="2900" dirty="0" smtClean="0"/>
              <a:t>friends or relatives?  </a:t>
            </a:r>
          </a:p>
          <a:p>
            <a:pPr lvl="2"/>
            <a:r>
              <a:rPr lang="en-US" sz="2900" dirty="0" smtClean="0"/>
              <a:t>Denied/feared denied credit (2 Qs)? </a:t>
            </a:r>
          </a:p>
          <a:p>
            <a:pPr lvl="2"/>
            <a:r>
              <a:rPr lang="en-US" sz="2900" dirty="0" smtClean="0"/>
              <a:t>Attitudes towards borrowing (6 Qs)? </a:t>
            </a:r>
          </a:p>
          <a:p>
            <a:pPr lvl="2"/>
            <a:r>
              <a:rPr lang="en-US" sz="2900" dirty="0" smtClean="0"/>
              <a:t>Shop around for borrowing and investment (4 Qs)? </a:t>
            </a:r>
          </a:p>
          <a:p>
            <a:pPr lvl="2"/>
            <a:r>
              <a:rPr lang="en-US" sz="2900" dirty="0" smtClean="0"/>
              <a:t>Good idea of future income (2 Qs)?</a:t>
            </a:r>
          </a:p>
          <a:p>
            <a:pPr lvl="2"/>
            <a:endParaRPr lang="en-US" dirty="0" smtClean="0"/>
          </a:p>
          <a:p>
            <a:r>
              <a:rPr lang="en-US" sz="3300" dirty="0" smtClean="0"/>
              <a:t>SCF users encouraged to contact us about specific attitudinal questions</a:t>
            </a:r>
          </a:p>
          <a:p>
            <a:pPr lvl="2"/>
            <a:endParaRPr lang="en-US" sz="1400" dirty="0" smtClean="0"/>
          </a:p>
          <a:p>
            <a:r>
              <a:rPr lang="en-US" sz="3400" dirty="0" smtClean="0"/>
              <a:t>Introduce literacy/numeracy modules used successfully in other surveys</a:t>
            </a:r>
            <a:endParaRPr lang="en-US" sz="3400" dirty="0"/>
          </a:p>
        </p:txBody>
      </p:sp>
      <p:sp>
        <p:nvSpPr>
          <p:cNvPr id="4" name="Date Placeholder 3"/>
          <p:cNvSpPr>
            <a:spLocks noGrp="1"/>
          </p:cNvSpPr>
          <p:nvPr>
            <p:ph type="dt" sz="half" idx="10"/>
          </p:nvPr>
        </p:nvSpPr>
        <p:spPr/>
        <p:txBody>
          <a:bodyPr/>
          <a:lstStyle/>
          <a:p>
            <a:fld id="{C578F113-CA8E-4735-A6ED-1F9BBE4AE53E}"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12</a:t>
            </a:fld>
            <a:endParaRPr lang="en-US"/>
          </a:p>
        </p:txBody>
      </p:sp>
    </p:spTree>
    <p:extLst>
      <p:ext uri="{BB962C8B-B14F-4D97-AF65-F5344CB8AC3E}">
        <p14:creationId xmlns:p14="http://schemas.microsoft.com/office/powerpoint/2010/main" xmlns="" val="351498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solidFill>
                  <a:schemeClr val="tx2"/>
                </a:solidFill>
              </a:rPr>
              <a:t>Measuring Balance Sheet Changes</a:t>
            </a:r>
            <a:endParaRPr lang="en-US" sz="4000" dirty="0">
              <a:solidFill>
                <a:schemeClr val="tx2"/>
              </a:solidFill>
            </a:endParaRPr>
          </a:p>
        </p:txBody>
      </p:sp>
      <p:sp>
        <p:nvSpPr>
          <p:cNvPr id="3" name="Content Placeholder 2"/>
          <p:cNvSpPr>
            <a:spLocks noGrp="1"/>
          </p:cNvSpPr>
          <p:nvPr>
            <p:ph idx="1"/>
          </p:nvPr>
        </p:nvSpPr>
        <p:spPr>
          <a:xfrm>
            <a:off x="457200" y="1219200"/>
            <a:ext cx="7772400" cy="4648200"/>
          </a:xfrm>
        </p:spPr>
        <p:txBody>
          <a:bodyPr>
            <a:normAutofit fontScale="92500" lnSpcReduction="20000"/>
          </a:bodyPr>
          <a:lstStyle/>
          <a:p>
            <a:pPr marL="114300" indent="0">
              <a:buNone/>
            </a:pPr>
            <a:r>
              <a:rPr lang="en-US" sz="2600" u="sng" dirty="0" smtClean="0">
                <a:solidFill>
                  <a:schemeClr val="tx2"/>
                </a:solidFill>
              </a:rPr>
              <a:t>Problem</a:t>
            </a:r>
          </a:p>
          <a:p>
            <a:pPr marL="114300" indent="0">
              <a:buNone/>
            </a:pPr>
            <a:endParaRPr lang="en-US" sz="1100" u="sng" dirty="0" smtClean="0">
              <a:solidFill>
                <a:schemeClr val="tx2"/>
              </a:solidFill>
            </a:endParaRPr>
          </a:p>
          <a:p>
            <a:r>
              <a:rPr lang="en-US" dirty="0" smtClean="0"/>
              <a:t>Changes in balance sheets needed to answer dynamic questions</a:t>
            </a:r>
          </a:p>
          <a:p>
            <a:endParaRPr lang="en-US" sz="1100" dirty="0" smtClean="0"/>
          </a:p>
          <a:p>
            <a:pPr marL="114300" indent="0">
              <a:buNone/>
            </a:pPr>
            <a:r>
              <a:rPr lang="en-US" sz="2600" u="sng" dirty="0" smtClean="0">
                <a:solidFill>
                  <a:schemeClr val="tx2"/>
                </a:solidFill>
              </a:rPr>
              <a:t>Possible Solution?</a:t>
            </a:r>
          </a:p>
          <a:p>
            <a:pPr marL="114300" indent="0">
              <a:buNone/>
            </a:pPr>
            <a:endParaRPr lang="en-US" sz="1100" u="sng" dirty="0" smtClean="0">
              <a:solidFill>
                <a:schemeClr val="tx2"/>
              </a:solidFill>
            </a:endParaRPr>
          </a:p>
          <a:p>
            <a:r>
              <a:rPr lang="en-US" dirty="0" smtClean="0"/>
              <a:t>SCF </a:t>
            </a:r>
            <a:r>
              <a:rPr lang="en-US" dirty="0"/>
              <a:t>already includes many “flow” measures</a:t>
            </a:r>
          </a:p>
          <a:p>
            <a:pPr lvl="1"/>
            <a:r>
              <a:rPr lang="en-US" dirty="0"/>
              <a:t>Income, new/used car buying, food at home/away, installment loan borrowing, loan payments, rent,…</a:t>
            </a:r>
          </a:p>
          <a:p>
            <a:pPr lvl="1"/>
            <a:endParaRPr lang="en-US" sz="1100" dirty="0"/>
          </a:p>
          <a:p>
            <a:r>
              <a:rPr lang="en-US" dirty="0"/>
              <a:t>May be possible to add a few asset and liability change categories to approximate saving</a:t>
            </a:r>
          </a:p>
          <a:p>
            <a:pPr lvl="1"/>
            <a:endParaRPr lang="en-US" sz="1100" dirty="0"/>
          </a:p>
          <a:p>
            <a:r>
              <a:rPr lang="en-US" dirty="0"/>
              <a:t>Measures will almost certainly be very rough</a:t>
            </a:r>
          </a:p>
          <a:p>
            <a:pPr lvl="1"/>
            <a:r>
              <a:rPr lang="en-US" dirty="0"/>
              <a:t>Given credit card balance, “ Is this about the same amount you owed a year ago, more, or less?”</a:t>
            </a:r>
          </a:p>
          <a:p>
            <a:pPr lvl="1"/>
            <a:r>
              <a:rPr lang="en-US" dirty="0"/>
              <a:t>Follow up </a:t>
            </a:r>
            <a:r>
              <a:rPr lang="en-US" dirty="0" smtClean="0"/>
              <a:t>the “more/less” answers </a:t>
            </a:r>
            <a:r>
              <a:rPr lang="en-US" dirty="0"/>
              <a:t>with dollar amounts</a:t>
            </a:r>
          </a:p>
          <a:p>
            <a:endParaRPr lang="en-US" sz="2600" dirty="0"/>
          </a:p>
        </p:txBody>
      </p:sp>
      <p:sp>
        <p:nvSpPr>
          <p:cNvPr id="4" name="Date Placeholder 3"/>
          <p:cNvSpPr>
            <a:spLocks noGrp="1"/>
          </p:cNvSpPr>
          <p:nvPr>
            <p:ph type="dt" sz="half" idx="10"/>
          </p:nvPr>
        </p:nvSpPr>
        <p:spPr/>
        <p:txBody>
          <a:bodyPr/>
          <a:lstStyle/>
          <a:p>
            <a:fld id="{381CDB70-BAA7-428A-89F3-DD0BFB892AA6}"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13</a:t>
            </a:fld>
            <a:endParaRPr lang="en-US"/>
          </a:p>
        </p:txBody>
      </p:sp>
    </p:spTree>
    <p:extLst>
      <p:ext uri="{BB962C8B-B14F-4D97-AF65-F5344CB8AC3E}">
        <p14:creationId xmlns:p14="http://schemas.microsoft.com/office/powerpoint/2010/main" xmlns="" val="3555370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620000" cy="1143000"/>
          </a:xfrm>
        </p:spPr>
        <p:txBody>
          <a:bodyPr/>
          <a:lstStyle/>
          <a:p>
            <a:pPr marL="742950" indent="-742950"/>
            <a:r>
              <a:rPr lang="en-US" dirty="0" smtClean="0"/>
              <a:t>II.  Options for Changes to </a:t>
            </a:r>
            <a:br>
              <a:rPr lang="en-US" dirty="0" smtClean="0"/>
            </a:br>
            <a:r>
              <a:rPr lang="en-US" dirty="0" smtClean="0"/>
              <a:t>Data Collection and Fieldwork</a:t>
            </a:r>
            <a:endParaRPr lang="en-US" dirty="0"/>
          </a:p>
        </p:txBody>
      </p:sp>
      <p:sp>
        <p:nvSpPr>
          <p:cNvPr id="3" name="Date Placeholder 2"/>
          <p:cNvSpPr>
            <a:spLocks noGrp="1"/>
          </p:cNvSpPr>
          <p:nvPr>
            <p:ph type="dt" sz="half" idx="10"/>
          </p:nvPr>
        </p:nvSpPr>
        <p:spPr/>
        <p:txBody>
          <a:bodyPr/>
          <a:lstStyle/>
          <a:p>
            <a:fld id="{1CB42FF4-F006-40EB-A86E-06D8EB40E5A6}" type="datetime1">
              <a:rPr lang="en-US" smtClean="0"/>
              <a:pPr/>
              <a:t>6/30/2014</a:t>
            </a:fld>
            <a:endParaRPr lang="en-US"/>
          </a:p>
        </p:txBody>
      </p:sp>
      <p:sp>
        <p:nvSpPr>
          <p:cNvPr id="4" name="Slide Number Placeholder 3"/>
          <p:cNvSpPr>
            <a:spLocks noGrp="1"/>
          </p:cNvSpPr>
          <p:nvPr>
            <p:ph type="sldNum" sz="quarter" idx="12"/>
          </p:nvPr>
        </p:nvSpPr>
        <p:spPr/>
        <p:txBody>
          <a:bodyPr/>
          <a:lstStyle/>
          <a:p>
            <a:fld id="{FA2A97D1-6185-457F-B788-BEC7B4A81CDA}" type="slidenum">
              <a:rPr lang="en-US" smtClean="0"/>
              <a:pPr/>
              <a:t>14</a:t>
            </a:fld>
            <a:endParaRPr lang="en-US"/>
          </a:p>
        </p:txBody>
      </p:sp>
    </p:spTree>
    <p:extLst>
      <p:ext uri="{BB962C8B-B14F-4D97-AF65-F5344CB8AC3E}">
        <p14:creationId xmlns:p14="http://schemas.microsoft.com/office/powerpoint/2010/main" xmlns="" val="1990852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 Field Strategy?</a:t>
            </a:r>
            <a:endParaRPr lang="en-US" dirty="0"/>
          </a:p>
        </p:txBody>
      </p:sp>
      <p:sp>
        <p:nvSpPr>
          <p:cNvPr id="3" name="Content Placeholder 2"/>
          <p:cNvSpPr>
            <a:spLocks noGrp="1"/>
          </p:cNvSpPr>
          <p:nvPr>
            <p:ph idx="1"/>
          </p:nvPr>
        </p:nvSpPr>
        <p:spPr>
          <a:xfrm>
            <a:off x="304800" y="1524000"/>
            <a:ext cx="7848600" cy="4648200"/>
          </a:xfrm>
        </p:spPr>
        <p:txBody>
          <a:bodyPr>
            <a:normAutofit/>
          </a:bodyPr>
          <a:lstStyle/>
          <a:p>
            <a:r>
              <a:rPr lang="en-US" sz="2600" dirty="0" smtClean="0"/>
              <a:t>Emerging difficulties with existing fieldwork; potential respondents are busy AND increasingly suspicious</a:t>
            </a:r>
          </a:p>
          <a:p>
            <a:pPr lvl="1"/>
            <a:r>
              <a:rPr lang="en-US" sz="2200" dirty="0" smtClean="0"/>
              <a:t>SCF has not completed on time (December 31</a:t>
            </a:r>
            <a:r>
              <a:rPr lang="en-US" sz="2200" baseline="30000" dirty="0" smtClean="0"/>
              <a:t>st</a:t>
            </a:r>
            <a:r>
              <a:rPr lang="en-US" sz="2200" dirty="0" smtClean="0"/>
              <a:t>) since 2001</a:t>
            </a:r>
          </a:p>
          <a:p>
            <a:pPr lvl="1"/>
            <a:r>
              <a:rPr lang="en-US" sz="2200" dirty="0" smtClean="0"/>
              <a:t>2010 and 2013 waves completed late March, following year</a:t>
            </a:r>
          </a:p>
          <a:p>
            <a:pPr lvl="1"/>
            <a:r>
              <a:rPr lang="en-US" sz="2200" dirty="0" smtClean="0"/>
              <a:t>High-wealth “List” sample is particularly problematic, but traditional Area Probability (“AP”) is also getting harder to complete on a timely basis</a:t>
            </a:r>
          </a:p>
          <a:p>
            <a:pPr lvl="1"/>
            <a:endParaRPr lang="en-US" sz="1000" dirty="0" smtClean="0"/>
          </a:p>
          <a:p>
            <a:r>
              <a:rPr lang="en-US" sz="2600" dirty="0" smtClean="0"/>
              <a:t>Post-field processing time has already been greatly reduced, time constraint now is getting out of the field</a:t>
            </a:r>
          </a:p>
          <a:p>
            <a:pPr lvl="1"/>
            <a:r>
              <a:rPr lang="en-US" sz="2200" dirty="0" smtClean="0"/>
              <a:t>Large increases in incentives required to complete 2013</a:t>
            </a:r>
            <a:endParaRPr lang="en-US" sz="1000" dirty="0" smtClean="0"/>
          </a:p>
        </p:txBody>
      </p:sp>
      <p:sp>
        <p:nvSpPr>
          <p:cNvPr id="4" name="Date Placeholder 3"/>
          <p:cNvSpPr>
            <a:spLocks noGrp="1"/>
          </p:cNvSpPr>
          <p:nvPr>
            <p:ph type="dt" sz="half" idx="10"/>
          </p:nvPr>
        </p:nvSpPr>
        <p:spPr/>
        <p:txBody>
          <a:bodyPr/>
          <a:lstStyle/>
          <a:p>
            <a:fld id="{DB9AABDA-3F77-43D8-AC0B-C8D178CE357E}"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15</a:t>
            </a:fld>
            <a:endParaRPr lang="en-US"/>
          </a:p>
        </p:txBody>
      </p:sp>
    </p:spTree>
    <p:extLst>
      <p:ext uri="{BB962C8B-B14F-4D97-AF65-F5344CB8AC3E}">
        <p14:creationId xmlns:p14="http://schemas.microsoft.com/office/powerpoint/2010/main" xmlns="" val="1500433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Sample Into Field Earlier?</a:t>
            </a:r>
            <a:endParaRPr lang="en-US" dirty="0"/>
          </a:p>
        </p:txBody>
      </p:sp>
      <p:sp>
        <p:nvSpPr>
          <p:cNvPr id="3" name="Content Placeholder 2"/>
          <p:cNvSpPr>
            <a:spLocks noGrp="1"/>
          </p:cNvSpPr>
          <p:nvPr>
            <p:ph idx="1"/>
          </p:nvPr>
        </p:nvSpPr>
        <p:spPr>
          <a:xfrm>
            <a:off x="457200" y="1524000"/>
            <a:ext cx="7620000" cy="4648200"/>
          </a:xfrm>
        </p:spPr>
        <p:txBody>
          <a:bodyPr>
            <a:normAutofit/>
          </a:bodyPr>
          <a:lstStyle/>
          <a:p>
            <a:r>
              <a:rPr lang="en-US" sz="2600" dirty="0" smtClean="0"/>
              <a:t>Would make it possible for interviewers to begin locating and contacting participants before summer</a:t>
            </a:r>
          </a:p>
          <a:p>
            <a:pPr lvl="1"/>
            <a:r>
              <a:rPr lang="en-US" sz="2200" dirty="0"/>
              <a:t>G</a:t>
            </a:r>
            <a:r>
              <a:rPr lang="en-US" sz="2200" dirty="0" smtClean="0"/>
              <a:t>aining cooperation from List sample is a long process</a:t>
            </a:r>
          </a:p>
          <a:p>
            <a:pPr lvl="1"/>
            <a:r>
              <a:rPr lang="en-US" sz="2200" dirty="0" smtClean="0"/>
              <a:t>Field staff must work through various layers of “handlers”</a:t>
            </a:r>
          </a:p>
          <a:p>
            <a:endParaRPr lang="en-US" sz="1000" dirty="0" smtClean="0"/>
          </a:p>
          <a:p>
            <a:r>
              <a:rPr lang="en-US" sz="2600" dirty="0" smtClean="0"/>
              <a:t>Would require new statistical sampling procedures</a:t>
            </a:r>
          </a:p>
          <a:p>
            <a:pPr lvl="1"/>
            <a:r>
              <a:rPr lang="en-US" sz="2200" dirty="0" smtClean="0"/>
              <a:t>Data used to predict wealth (and thus to draw sample) is not available for year T-2 until late Spring of Year T</a:t>
            </a:r>
          </a:p>
          <a:p>
            <a:pPr lvl="1"/>
            <a:r>
              <a:rPr lang="en-US" sz="2200" dirty="0" smtClean="0"/>
              <a:t>May be possible to draw a sample using data through T-3</a:t>
            </a:r>
          </a:p>
          <a:p>
            <a:pPr lvl="1"/>
            <a:r>
              <a:rPr lang="en-US" sz="2200" dirty="0" smtClean="0"/>
              <a:t>Update predicted wealth (and thus specific strata classifications) </a:t>
            </a:r>
            <a:r>
              <a:rPr lang="en-US" sz="2200" i="1" dirty="0" smtClean="0"/>
              <a:t>after</a:t>
            </a:r>
            <a:r>
              <a:rPr lang="en-US" sz="2200" dirty="0" smtClean="0"/>
              <a:t> initial sample is fielded</a:t>
            </a:r>
          </a:p>
          <a:p>
            <a:endParaRPr lang="en-US" sz="2800" dirty="0" smtClean="0"/>
          </a:p>
          <a:p>
            <a:pPr lvl="1"/>
            <a:endParaRPr lang="en-US" dirty="0" smtClean="0"/>
          </a:p>
        </p:txBody>
      </p:sp>
      <p:sp>
        <p:nvSpPr>
          <p:cNvPr id="4" name="Date Placeholder 3"/>
          <p:cNvSpPr>
            <a:spLocks noGrp="1"/>
          </p:cNvSpPr>
          <p:nvPr>
            <p:ph type="dt" sz="half" idx="10"/>
          </p:nvPr>
        </p:nvSpPr>
        <p:spPr/>
        <p:txBody>
          <a:bodyPr/>
          <a:lstStyle/>
          <a:p>
            <a:fld id="{C6F43B8D-5BFE-49C9-9DAA-8491E13C944D}"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16</a:t>
            </a:fld>
            <a:endParaRPr lang="en-US"/>
          </a:p>
        </p:txBody>
      </p:sp>
    </p:spTree>
    <p:extLst>
      <p:ext uri="{BB962C8B-B14F-4D97-AF65-F5344CB8AC3E}">
        <p14:creationId xmlns:p14="http://schemas.microsoft.com/office/powerpoint/2010/main" xmlns="" val="1481257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Target Response Rates?</a:t>
            </a:r>
            <a:endParaRPr lang="en-US" dirty="0"/>
          </a:p>
        </p:txBody>
      </p:sp>
      <p:sp>
        <p:nvSpPr>
          <p:cNvPr id="3" name="Content Placeholder 2"/>
          <p:cNvSpPr>
            <a:spLocks noGrp="1"/>
          </p:cNvSpPr>
          <p:nvPr>
            <p:ph idx="1"/>
          </p:nvPr>
        </p:nvSpPr>
        <p:spPr>
          <a:xfrm>
            <a:off x="457200" y="1371600"/>
            <a:ext cx="7620000" cy="4648200"/>
          </a:xfrm>
        </p:spPr>
        <p:txBody>
          <a:bodyPr>
            <a:noAutofit/>
          </a:bodyPr>
          <a:lstStyle/>
          <a:p>
            <a:r>
              <a:rPr lang="en-US" sz="2600" dirty="0" smtClean="0"/>
              <a:t>Overall SCF response rate is 70%, but for the top part of the list sample, response rate is only about 30%</a:t>
            </a:r>
          </a:p>
          <a:p>
            <a:pPr lvl="1"/>
            <a:r>
              <a:rPr lang="en-US" sz="2200" dirty="0" smtClean="0"/>
              <a:t>Basic math: Larger is potential sample for any given group, lower is response rate for given completed case target</a:t>
            </a:r>
          </a:p>
          <a:p>
            <a:pPr lvl="1"/>
            <a:endParaRPr lang="en-US" sz="1000" dirty="0" smtClean="0"/>
          </a:p>
          <a:p>
            <a:r>
              <a:rPr lang="en-US" sz="2600" dirty="0"/>
              <a:t>T</a:t>
            </a:r>
            <a:r>
              <a:rPr lang="en-US" sz="2600" dirty="0" smtClean="0"/>
              <a:t>o achieve any given List strata observation count, increase sample, and lower target response rate</a:t>
            </a:r>
          </a:p>
          <a:p>
            <a:pPr lvl="1"/>
            <a:endParaRPr lang="en-US" sz="1000" dirty="0" smtClean="0"/>
          </a:p>
          <a:p>
            <a:r>
              <a:rPr lang="en-US" sz="2600" dirty="0" smtClean="0"/>
              <a:t>Need statistical analysis of early and late responders</a:t>
            </a:r>
          </a:p>
          <a:p>
            <a:pPr lvl="1"/>
            <a:r>
              <a:rPr lang="en-US" sz="2200" dirty="0" smtClean="0"/>
              <a:t>Are more difficult conversions really different?</a:t>
            </a:r>
          </a:p>
          <a:p>
            <a:pPr lvl="1"/>
            <a:r>
              <a:rPr lang="en-US" sz="2200" dirty="0"/>
              <a:t>I</a:t>
            </a:r>
            <a:r>
              <a:rPr lang="en-US" sz="2200" dirty="0" smtClean="0"/>
              <a:t>s pursuing the marginal hold-outs worth the effort?</a:t>
            </a:r>
          </a:p>
          <a:p>
            <a:pPr lvl="1"/>
            <a:endParaRPr lang="en-US" sz="2800" dirty="0" smtClean="0"/>
          </a:p>
        </p:txBody>
      </p:sp>
      <p:sp>
        <p:nvSpPr>
          <p:cNvPr id="4" name="Date Placeholder 3"/>
          <p:cNvSpPr>
            <a:spLocks noGrp="1"/>
          </p:cNvSpPr>
          <p:nvPr>
            <p:ph type="dt" sz="half" idx="10"/>
          </p:nvPr>
        </p:nvSpPr>
        <p:spPr/>
        <p:txBody>
          <a:bodyPr/>
          <a:lstStyle/>
          <a:p>
            <a:fld id="{B026B59A-E962-4B66-9D33-F64589AC09D5}"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17</a:t>
            </a:fld>
            <a:endParaRPr lang="en-US"/>
          </a:p>
        </p:txBody>
      </p:sp>
    </p:spTree>
    <p:extLst>
      <p:ext uri="{BB962C8B-B14F-4D97-AF65-F5344CB8AC3E}">
        <p14:creationId xmlns:p14="http://schemas.microsoft.com/office/powerpoint/2010/main" xmlns="" val="2425642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Base Incentives?</a:t>
            </a:r>
            <a:endParaRPr lang="en-US" dirty="0"/>
          </a:p>
        </p:txBody>
      </p:sp>
      <p:sp>
        <p:nvSpPr>
          <p:cNvPr id="3" name="Content Placeholder 2"/>
          <p:cNvSpPr>
            <a:spLocks noGrp="1"/>
          </p:cNvSpPr>
          <p:nvPr>
            <p:ph idx="1"/>
          </p:nvPr>
        </p:nvSpPr>
        <p:spPr>
          <a:xfrm>
            <a:off x="457200" y="1371600"/>
            <a:ext cx="7620000" cy="4648200"/>
          </a:xfrm>
        </p:spPr>
        <p:txBody>
          <a:bodyPr>
            <a:normAutofit fontScale="92500" lnSpcReduction="10000"/>
          </a:bodyPr>
          <a:lstStyle/>
          <a:p>
            <a:r>
              <a:rPr lang="en-US" sz="2600" dirty="0" smtClean="0"/>
              <a:t>Incentive payments mostly an issue for AP, though increasingly being used as a tool for the List sample</a:t>
            </a:r>
          </a:p>
          <a:p>
            <a:pPr lvl="1"/>
            <a:r>
              <a:rPr lang="en-US" sz="2200" dirty="0" smtClean="0"/>
              <a:t>Is participation a social obligation or an economic exchange?</a:t>
            </a:r>
          </a:p>
          <a:p>
            <a:pPr lvl="1"/>
            <a:r>
              <a:rPr lang="en-US" sz="2200" dirty="0" smtClean="0"/>
              <a:t>Are those who participate for (more) money different? </a:t>
            </a:r>
          </a:p>
          <a:p>
            <a:pPr lvl="1"/>
            <a:r>
              <a:rPr lang="en-US" sz="2200" dirty="0" smtClean="0"/>
              <a:t>Are incentives just a way of getting people to find the time?</a:t>
            </a:r>
          </a:p>
          <a:p>
            <a:pPr lvl="1"/>
            <a:endParaRPr lang="en-US" sz="1000" dirty="0" smtClean="0"/>
          </a:p>
          <a:p>
            <a:r>
              <a:rPr lang="en-US" sz="2600" dirty="0"/>
              <a:t>C</a:t>
            </a:r>
            <a:r>
              <a:rPr lang="en-US" sz="2600" dirty="0" smtClean="0"/>
              <a:t>ost </a:t>
            </a:r>
            <a:r>
              <a:rPr lang="en-US" sz="2600" dirty="0"/>
              <a:t>tradeoffs when raising base incentive</a:t>
            </a:r>
          </a:p>
          <a:p>
            <a:pPr lvl="1"/>
            <a:r>
              <a:rPr lang="en-US" sz="2200" dirty="0"/>
              <a:t>Increased base incentive may entice reluctant participants sooner, reduce </a:t>
            </a:r>
            <a:r>
              <a:rPr lang="en-US" sz="2200" dirty="0" smtClean="0"/>
              <a:t>contracting costs and convert </a:t>
            </a:r>
            <a:r>
              <a:rPr lang="en-US" sz="2200" dirty="0"/>
              <a:t>hold-outs</a:t>
            </a:r>
          </a:p>
          <a:p>
            <a:pPr lvl="1"/>
            <a:r>
              <a:rPr lang="en-US" sz="2200" dirty="0"/>
              <a:t>But, some </a:t>
            </a:r>
            <a:r>
              <a:rPr lang="en-US" sz="2200" dirty="0" smtClean="0"/>
              <a:t>who would receive higher compensation may participate </a:t>
            </a:r>
            <a:r>
              <a:rPr lang="en-US" sz="2200" dirty="0"/>
              <a:t>for a lower (even zero) payment  </a:t>
            </a:r>
          </a:p>
          <a:p>
            <a:endParaRPr lang="en-US" sz="1000" dirty="0" smtClean="0"/>
          </a:p>
          <a:p>
            <a:r>
              <a:rPr lang="en-US" sz="2600" dirty="0" smtClean="0"/>
              <a:t>Does </a:t>
            </a:r>
            <a:r>
              <a:rPr lang="en-US" sz="2600" dirty="0"/>
              <a:t>data quality suffer when respondents are paid</a:t>
            </a:r>
            <a:r>
              <a:rPr lang="en-US" sz="2600" dirty="0" smtClean="0"/>
              <a:t>?</a:t>
            </a:r>
          </a:p>
          <a:p>
            <a:pPr lvl="1"/>
            <a:r>
              <a:rPr lang="en-US" sz="2200" dirty="0" smtClean="0"/>
              <a:t>Preliminary evidence is no, research is underway </a:t>
            </a:r>
          </a:p>
          <a:p>
            <a:endParaRPr lang="en-US" sz="1000" dirty="0" smtClean="0"/>
          </a:p>
        </p:txBody>
      </p:sp>
      <p:sp>
        <p:nvSpPr>
          <p:cNvPr id="4" name="Date Placeholder 3"/>
          <p:cNvSpPr>
            <a:spLocks noGrp="1"/>
          </p:cNvSpPr>
          <p:nvPr>
            <p:ph type="dt" sz="half" idx="10"/>
          </p:nvPr>
        </p:nvSpPr>
        <p:spPr/>
        <p:txBody>
          <a:bodyPr/>
          <a:lstStyle/>
          <a:p>
            <a:fld id="{D7D52C4A-0A02-4E08-BB5D-117A00F02099}"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18</a:t>
            </a:fld>
            <a:endParaRPr lang="en-US"/>
          </a:p>
        </p:txBody>
      </p:sp>
    </p:spTree>
    <p:extLst>
      <p:ext uri="{BB962C8B-B14F-4D97-AF65-F5344CB8AC3E}">
        <p14:creationId xmlns:p14="http://schemas.microsoft.com/office/powerpoint/2010/main" xmlns="" val="2343204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620000" cy="1143000"/>
          </a:xfrm>
        </p:spPr>
        <p:txBody>
          <a:bodyPr/>
          <a:lstStyle/>
          <a:p>
            <a:pPr marL="914400" indent="-914400"/>
            <a:r>
              <a:rPr lang="en-US" dirty="0" smtClean="0"/>
              <a:t>III.  Options for </a:t>
            </a:r>
            <a:br>
              <a:rPr lang="en-US" dirty="0" smtClean="0"/>
            </a:br>
            <a:r>
              <a:rPr lang="en-US" dirty="0" smtClean="0"/>
              <a:t>Structural Changes</a:t>
            </a:r>
            <a:endParaRPr lang="en-US" dirty="0"/>
          </a:p>
        </p:txBody>
      </p:sp>
      <p:sp>
        <p:nvSpPr>
          <p:cNvPr id="3" name="Date Placeholder 2"/>
          <p:cNvSpPr>
            <a:spLocks noGrp="1"/>
          </p:cNvSpPr>
          <p:nvPr>
            <p:ph type="dt" sz="half" idx="10"/>
          </p:nvPr>
        </p:nvSpPr>
        <p:spPr/>
        <p:txBody>
          <a:bodyPr/>
          <a:lstStyle/>
          <a:p>
            <a:fld id="{DB93343A-D8F5-429B-AE94-64269AB22CA1}" type="datetime1">
              <a:rPr lang="en-US" smtClean="0"/>
              <a:pPr/>
              <a:t>6/30/2014</a:t>
            </a:fld>
            <a:endParaRPr lang="en-US"/>
          </a:p>
        </p:txBody>
      </p:sp>
      <p:sp>
        <p:nvSpPr>
          <p:cNvPr id="4" name="Slide Number Placeholder 3"/>
          <p:cNvSpPr>
            <a:spLocks noGrp="1"/>
          </p:cNvSpPr>
          <p:nvPr>
            <p:ph type="sldNum" sz="quarter" idx="12"/>
          </p:nvPr>
        </p:nvSpPr>
        <p:spPr/>
        <p:txBody>
          <a:bodyPr/>
          <a:lstStyle/>
          <a:p>
            <a:fld id="{FA2A97D1-6185-457F-B788-BEC7B4A81CDA}" type="slidenum">
              <a:rPr lang="en-US" smtClean="0"/>
              <a:pPr/>
              <a:t>19</a:t>
            </a:fld>
            <a:endParaRPr lang="en-US"/>
          </a:p>
        </p:txBody>
      </p:sp>
    </p:spTree>
    <p:extLst>
      <p:ext uri="{BB962C8B-B14F-4D97-AF65-F5344CB8AC3E}">
        <p14:creationId xmlns:p14="http://schemas.microsoft.com/office/powerpoint/2010/main" xmlns="" val="1990852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524000"/>
            <a:ext cx="7620000" cy="4648200"/>
          </a:xfrm>
        </p:spPr>
        <p:txBody>
          <a:bodyPr>
            <a:normAutofit/>
          </a:bodyPr>
          <a:lstStyle/>
          <a:p>
            <a:r>
              <a:rPr lang="en-US" sz="2400" dirty="0" smtClean="0"/>
              <a:t>Triennial SCF conducted by Federal Reserve since 1983</a:t>
            </a:r>
          </a:p>
          <a:p>
            <a:endParaRPr lang="en-US" sz="1000" dirty="0" smtClean="0"/>
          </a:p>
          <a:p>
            <a:r>
              <a:rPr lang="en-US" sz="2400" dirty="0" smtClean="0"/>
              <a:t>Substantial changes for 2016 wave under consideration</a:t>
            </a:r>
          </a:p>
          <a:p>
            <a:pPr lvl="1"/>
            <a:r>
              <a:rPr lang="en-US" sz="2200" dirty="0" smtClean="0"/>
              <a:t>Reinforce and advance core mission of the SCF</a:t>
            </a:r>
          </a:p>
          <a:p>
            <a:pPr lvl="1"/>
            <a:r>
              <a:rPr lang="en-US" sz="2200" dirty="0" smtClean="0"/>
              <a:t>Deal with emerging problems completing fieldwork</a:t>
            </a:r>
          </a:p>
          <a:p>
            <a:pPr lvl="1"/>
            <a:endParaRPr lang="en-US" sz="1000" dirty="0"/>
          </a:p>
          <a:p>
            <a:r>
              <a:rPr lang="en-US" sz="2400" dirty="0" smtClean="0"/>
              <a:t>Redesign </a:t>
            </a:r>
            <a:r>
              <a:rPr lang="en-US" sz="2400" dirty="0"/>
              <a:t>T</a:t>
            </a:r>
            <a:r>
              <a:rPr lang="en-US" sz="2400" dirty="0" smtClean="0"/>
              <a:t>imeline:</a:t>
            </a:r>
          </a:p>
          <a:p>
            <a:pPr lvl="1"/>
            <a:r>
              <a:rPr lang="en-US" sz="2200" dirty="0" smtClean="0"/>
              <a:t>Internal meetings at FRB Winter/Spring 2014</a:t>
            </a:r>
          </a:p>
          <a:p>
            <a:pPr lvl="1"/>
            <a:r>
              <a:rPr lang="en-US" sz="2200" dirty="0" smtClean="0"/>
              <a:t>External review and user feedback Summer 2014</a:t>
            </a:r>
          </a:p>
          <a:p>
            <a:pPr lvl="1"/>
            <a:r>
              <a:rPr lang="en-US" sz="2200" dirty="0" smtClean="0"/>
              <a:t>2016 SCF contract award (with redesign plan) Fall 2014</a:t>
            </a:r>
          </a:p>
        </p:txBody>
      </p:sp>
      <p:sp>
        <p:nvSpPr>
          <p:cNvPr id="4" name="Date Placeholder 3"/>
          <p:cNvSpPr>
            <a:spLocks noGrp="1"/>
          </p:cNvSpPr>
          <p:nvPr>
            <p:ph type="dt" sz="half" idx="10"/>
          </p:nvPr>
        </p:nvSpPr>
        <p:spPr/>
        <p:txBody>
          <a:bodyPr/>
          <a:lstStyle/>
          <a:p>
            <a:fld id="{92CDE68E-DF88-440D-987C-95D2E2F8FA10}"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2</a:t>
            </a:fld>
            <a:endParaRPr lang="en-US"/>
          </a:p>
        </p:txBody>
      </p:sp>
    </p:spTree>
    <p:extLst>
      <p:ext uri="{BB962C8B-B14F-4D97-AF65-F5344CB8AC3E}">
        <p14:creationId xmlns:p14="http://schemas.microsoft.com/office/powerpoint/2010/main" xmlns="" val="647189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Panel?</a:t>
            </a:r>
            <a:endParaRPr lang="en-US" dirty="0"/>
          </a:p>
        </p:txBody>
      </p:sp>
      <p:sp>
        <p:nvSpPr>
          <p:cNvPr id="3" name="Content Placeholder 2"/>
          <p:cNvSpPr>
            <a:spLocks noGrp="1"/>
          </p:cNvSpPr>
          <p:nvPr>
            <p:ph idx="1"/>
          </p:nvPr>
        </p:nvSpPr>
        <p:spPr>
          <a:xfrm>
            <a:off x="457200" y="1371600"/>
            <a:ext cx="7772400" cy="4800600"/>
          </a:xfrm>
        </p:spPr>
        <p:txBody>
          <a:bodyPr>
            <a:normAutofit/>
          </a:bodyPr>
          <a:lstStyle/>
          <a:p>
            <a:r>
              <a:rPr lang="en-US" sz="2600" dirty="0"/>
              <a:t>I</a:t>
            </a:r>
            <a:r>
              <a:rPr lang="en-US" sz="2600" dirty="0" smtClean="0"/>
              <a:t>nvite SCF participants to join after the main survey</a:t>
            </a:r>
          </a:p>
          <a:p>
            <a:pPr lvl="1"/>
            <a:r>
              <a:rPr lang="en-US" sz="2200" dirty="0"/>
              <a:t>S</a:t>
            </a:r>
            <a:r>
              <a:rPr lang="en-US" sz="2200" dirty="0" smtClean="0"/>
              <a:t>hort questionnaires via email at (say) 3 month intervals</a:t>
            </a:r>
          </a:p>
          <a:p>
            <a:pPr lvl="1"/>
            <a:r>
              <a:rPr lang="en-US" sz="2200" dirty="0" smtClean="0"/>
              <a:t>Modest per-module respondent compensation</a:t>
            </a:r>
          </a:p>
          <a:p>
            <a:pPr lvl="1"/>
            <a:r>
              <a:rPr lang="en-US" sz="2200" dirty="0" smtClean="0"/>
              <a:t>Topical modules would be short, focused, and adaptable </a:t>
            </a:r>
          </a:p>
          <a:p>
            <a:pPr lvl="1"/>
            <a:endParaRPr lang="en-US" sz="1000" dirty="0" smtClean="0"/>
          </a:p>
          <a:p>
            <a:r>
              <a:rPr lang="en-US" sz="2600" dirty="0" smtClean="0"/>
              <a:t>Motivated by success </a:t>
            </a:r>
            <a:r>
              <a:rPr lang="en-US" sz="2600" dirty="0"/>
              <a:t>of </a:t>
            </a:r>
            <a:r>
              <a:rPr lang="en-US" sz="2600" dirty="0" smtClean="0"/>
              <a:t>other online surveys</a:t>
            </a:r>
          </a:p>
          <a:p>
            <a:pPr lvl="1"/>
            <a:r>
              <a:rPr lang="en-US" sz="2200" dirty="0" smtClean="0"/>
              <a:t>First-order </a:t>
            </a:r>
            <a:r>
              <a:rPr lang="en-US" sz="2200" dirty="0"/>
              <a:t>cost </a:t>
            </a:r>
            <a:r>
              <a:rPr lang="en-US" sz="2200" dirty="0" smtClean="0"/>
              <a:t>savings, high-quality data</a:t>
            </a:r>
          </a:p>
          <a:p>
            <a:pPr lvl="1"/>
            <a:r>
              <a:rPr lang="en-US" sz="2200" dirty="0" smtClean="0"/>
              <a:t>Results available quickly, basically real-time</a:t>
            </a:r>
          </a:p>
          <a:p>
            <a:pPr lvl="1"/>
            <a:endParaRPr lang="en-US" sz="1000" dirty="0" smtClean="0"/>
          </a:p>
          <a:p>
            <a:r>
              <a:rPr lang="en-US" sz="2600" dirty="0" smtClean="0"/>
              <a:t>Use for basic research questions and/or current issues</a:t>
            </a:r>
          </a:p>
          <a:p>
            <a:endParaRPr lang="en-US" sz="1000" dirty="0" smtClean="0"/>
          </a:p>
          <a:p>
            <a:r>
              <a:rPr lang="en-US" sz="2600" dirty="0" smtClean="0"/>
              <a:t>Representativeness a primary concern; who will join?</a:t>
            </a:r>
          </a:p>
        </p:txBody>
      </p:sp>
      <p:sp>
        <p:nvSpPr>
          <p:cNvPr id="4" name="Date Placeholder 3"/>
          <p:cNvSpPr>
            <a:spLocks noGrp="1"/>
          </p:cNvSpPr>
          <p:nvPr>
            <p:ph type="dt" sz="half" idx="10"/>
          </p:nvPr>
        </p:nvSpPr>
        <p:spPr/>
        <p:txBody>
          <a:bodyPr/>
          <a:lstStyle/>
          <a:p>
            <a:fld id="{92A4183D-AC6B-4A79-9563-7FAEFDEFBAAB}"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20</a:t>
            </a:fld>
            <a:endParaRPr lang="en-US"/>
          </a:p>
        </p:txBody>
      </p:sp>
    </p:spTree>
    <p:extLst>
      <p:ext uri="{BB962C8B-B14F-4D97-AF65-F5344CB8AC3E}">
        <p14:creationId xmlns:p14="http://schemas.microsoft.com/office/powerpoint/2010/main" xmlns="" val="2982221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Option for Main SCF?</a:t>
            </a:r>
            <a:endParaRPr lang="en-US" dirty="0"/>
          </a:p>
        </p:txBody>
      </p:sp>
      <p:sp>
        <p:nvSpPr>
          <p:cNvPr id="3" name="Content Placeholder 2"/>
          <p:cNvSpPr>
            <a:spLocks noGrp="1"/>
          </p:cNvSpPr>
          <p:nvPr>
            <p:ph idx="1"/>
          </p:nvPr>
        </p:nvSpPr>
        <p:spPr>
          <a:xfrm>
            <a:off x="457200" y="1447800"/>
            <a:ext cx="7620000" cy="4724400"/>
          </a:xfrm>
        </p:spPr>
        <p:txBody>
          <a:bodyPr>
            <a:normAutofit lnSpcReduction="10000"/>
          </a:bodyPr>
          <a:lstStyle/>
          <a:p>
            <a:r>
              <a:rPr lang="en-US" sz="2600" dirty="0" smtClean="0"/>
              <a:t>Probably not by 2016, but may become feasible later</a:t>
            </a:r>
          </a:p>
          <a:p>
            <a:endParaRPr lang="en-US" sz="1100" dirty="0" smtClean="0"/>
          </a:p>
          <a:p>
            <a:r>
              <a:rPr lang="en-US" sz="2600" dirty="0"/>
              <a:t>S</a:t>
            </a:r>
            <a:r>
              <a:rPr lang="en-US" sz="2600" dirty="0" smtClean="0"/>
              <a:t>uccess of online surveys suggests potential for huge cost saving if respondents given online option</a:t>
            </a:r>
          </a:p>
          <a:p>
            <a:pPr lvl="1"/>
            <a:r>
              <a:rPr lang="en-US" sz="2400" dirty="0" smtClean="0"/>
              <a:t>Are some respondents interviewer-averse?</a:t>
            </a:r>
          </a:p>
          <a:p>
            <a:pPr lvl="1"/>
            <a:endParaRPr lang="en-US" sz="1000" dirty="0" smtClean="0"/>
          </a:p>
          <a:p>
            <a:r>
              <a:rPr lang="en-US" sz="2600" dirty="0" smtClean="0"/>
              <a:t>SCF generally more complicated than most surveys</a:t>
            </a:r>
          </a:p>
          <a:p>
            <a:pPr lvl="1"/>
            <a:r>
              <a:rPr lang="en-US" sz="2400" dirty="0" smtClean="0"/>
              <a:t>Financial concepts are difficult, skip patterns are tricky</a:t>
            </a:r>
          </a:p>
          <a:p>
            <a:pPr lvl="1"/>
            <a:r>
              <a:rPr lang="en-US" sz="2400" dirty="0" smtClean="0"/>
              <a:t>Offset with option for on-demand assistance?</a:t>
            </a:r>
          </a:p>
          <a:p>
            <a:pPr lvl="1"/>
            <a:endParaRPr lang="en-US" sz="1000" dirty="0" smtClean="0"/>
          </a:p>
          <a:p>
            <a:r>
              <a:rPr lang="en-US" sz="2600" dirty="0" smtClean="0"/>
              <a:t>Advances in online surveys might make this feasible?</a:t>
            </a:r>
          </a:p>
          <a:p>
            <a:pPr lvl="1"/>
            <a:r>
              <a:rPr lang="en-US" sz="2400" dirty="0" smtClean="0"/>
              <a:t>Check screens, cognitive tools, creative programming</a:t>
            </a:r>
          </a:p>
          <a:p>
            <a:pPr lvl="1"/>
            <a:r>
              <a:rPr lang="en-US" sz="2400" dirty="0" smtClean="0"/>
              <a:t>Extensive research and testing still needed</a:t>
            </a:r>
          </a:p>
          <a:p>
            <a:pPr lvl="1"/>
            <a:endParaRPr lang="en-US" sz="800" dirty="0" smtClean="0"/>
          </a:p>
          <a:p>
            <a:endParaRPr lang="en-US" sz="1000" dirty="0" smtClean="0"/>
          </a:p>
        </p:txBody>
      </p:sp>
      <p:sp>
        <p:nvSpPr>
          <p:cNvPr id="4" name="Date Placeholder 3"/>
          <p:cNvSpPr>
            <a:spLocks noGrp="1"/>
          </p:cNvSpPr>
          <p:nvPr>
            <p:ph type="dt" sz="half" idx="10"/>
          </p:nvPr>
        </p:nvSpPr>
        <p:spPr/>
        <p:txBody>
          <a:bodyPr/>
          <a:lstStyle/>
          <a:p>
            <a:fld id="{7D1792AB-D49E-4CF7-B5DF-D14F40D7B734}"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21</a:t>
            </a:fld>
            <a:endParaRPr lang="en-US"/>
          </a:p>
        </p:txBody>
      </p:sp>
    </p:spTree>
    <p:extLst>
      <p:ext uri="{BB962C8B-B14F-4D97-AF65-F5344CB8AC3E}">
        <p14:creationId xmlns:p14="http://schemas.microsoft.com/office/powerpoint/2010/main" xmlns="" val="379636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AP Sample?</a:t>
            </a:r>
            <a:endParaRPr lang="en-US" dirty="0"/>
          </a:p>
        </p:txBody>
      </p:sp>
      <p:sp>
        <p:nvSpPr>
          <p:cNvPr id="3" name="Content Placeholder 2"/>
          <p:cNvSpPr>
            <a:spLocks noGrp="1"/>
          </p:cNvSpPr>
          <p:nvPr>
            <p:ph idx="1"/>
          </p:nvPr>
        </p:nvSpPr>
        <p:spPr>
          <a:xfrm>
            <a:off x="457200" y="1524000"/>
            <a:ext cx="7620000" cy="4648200"/>
          </a:xfrm>
        </p:spPr>
        <p:txBody>
          <a:bodyPr>
            <a:normAutofit lnSpcReduction="10000"/>
          </a:bodyPr>
          <a:lstStyle/>
          <a:p>
            <a:r>
              <a:rPr lang="en-US" sz="2600" dirty="0" smtClean="0"/>
              <a:t>Sample was 4,500 through 2007, grew to 6,500 in 2010, and fell to 6,100 in 2013 (budget pressures)</a:t>
            </a:r>
          </a:p>
          <a:p>
            <a:endParaRPr lang="en-US" sz="1000" dirty="0" smtClean="0"/>
          </a:p>
          <a:p>
            <a:r>
              <a:rPr lang="en-US" sz="2600" dirty="0" smtClean="0"/>
              <a:t>List sample has remained steady at around 1,500 throughout the years, all size changes in AP sample</a:t>
            </a:r>
          </a:p>
          <a:p>
            <a:endParaRPr lang="en-US" sz="1100" dirty="0" smtClean="0"/>
          </a:p>
          <a:p>
            <a:r>
              <a:rPr lang="en-US" sz="2600" dirty="0" smtClean="0"/>
              <a:t>Larger AP sample improves precision when studying issues that are not high-wealth specific, such as p</a:t>
            </a:r>
            <a:r>
              <a:rPr lang="en-US" sz="2400" dirty="0" smtClean="0"/>
              <a:t>ensions, labor force participation, housing finance</a:t>
            </a:r>
          </a:p>
          <a:p>
            <a:pPr lvl="1"/>
            <a:r>
              <a:rPr lang="en-US" sz="2400" dirty="0"/>
              <a:t>D</a:t>
            </a:r>
            <a:r>
              <a:rPr lang="en-US" sz="2400" dirty="0" smtClean="0"/>
              <a:t>ata are stratified by more detailed demographics</a:t>
            </a:r>
          </a:p>
          <a:p>
            <a:endParaRPr lang="en-US" sz="1100" dirty="0"/>
          </a:p>
          <a:p>
            <a:r>
              <a:rPr lang="en-US" sz="2600" dirty="0"/>
              <a:t>Marginal data collection costs lower for AP sample, but </a:t>
            </a:r>
            <a:r>
              <a:rPr lang="en-US" sz="2400" dirty="0"/>
              <a:t>SCF staff production time increases </a:t>
            </a:r>
            <a:r>
              <a:rPr lang="en-US" sz="2400" dirty="0" smtClean="0"/>
              <a:t>proportionally </a:t>
            </a:r>
            <a:endParaRPr lang="en-US" sz="2400" dirty="0"/>
          </a:p>
          <a:p>
            <a:endParaRPr lang="en-US" sz="1000" dirty="0"/>
          </a:p>
          <a:p>
            <a:endParaRPr lang="en-US" sz="2600" dirty="0" smtClean="0"/>
          </a:p>
        </p:txBody>
      </p:sp>
      <p:sp>
        <p:nvSpPr>
          <p:cNvPr id="4" name="Date Placeholder 3"/>
          <p:cNvSpPr>
            <a:spLocks noGrp="1"/>
          </p:cNvSpPr>
          <p:nvPr>
            <p:ph type="dt" sz="half" idx="10"/>
          </p:nvPr>
        </p:nvSpPr>
        <p:spPr/>
        <p:txBody>
          <a:bodyPr/>
          <a:lstStyle/>
          <a:p>
            <a:fld id="{9776DCDD-9639-425B-BEE0-C02DD29AA1D2}"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22</a:t>
            </a:fld>
            <a:endParaRPr lang="en-US"/>
          </a:p>
        </p:txBody>
      </p:sp>
    </p:spTree>
    <p:extLst>
      <p:ext uri="{BB962C8B-B14F-4D97-AF65-F5344CB8AC3E}">
        <p14:creationId xmlns:p14="http://schemas.microsoft.com/office/powerpoint/2010/main" xmlns="" val="1500433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620000" cy="1143000"/>
          </a:xfrm>
        </p:spPr>
        <p:txBody>
          <a:bodyPr/>
          <a:lstStyle/>
          <a:p>
            <a:pPr marL="628650" indent="-628650"/>
            <a:r>
              <a:rPr lang="en-US" dirty="0" smtClean="0"/>
              <a:t>IV.  Improving SCF Data</a:t>
            </a:r>
            <a:br>
              <a:rPr lang="en-US" dirty="0" smtClean="0"/>
            </a:br>
            <a:r>
              <a:rPr lang="en-US" dirty="0" smtClean="0"/>
              <a:t>Users’ Experience for the</a:t>
            </a:r>
            <a:br>
              <a:rPr lang="en-US" dirty="0" smtClean="0"/>
            </a:br>
            <a:r>
              <a:rPr lang="en-US" dirty="0" smtClean="0"/>
              <a:t>2013 Wave and Beyond</a:t>
            </a:r>
            <a:endParaRPr lang="en-US" dirty="0"/>
          </a:p>
        </p:txBody>
      </p:sp>
      <p:sp>
        <p:nvSpPr>
          <p:cNvPr id="3" name="Date Placeholder 2"/>
          <p:cNvSpPr>
            <a:spLocks noGrp="1"/>
          </p:cNvSpPr>
          <p:nvPr>
            <p:ph type="dt" sz="half" idx="10"/>
          </p:nvPr>
        </p:nvSpPr>
        <p:spPr/>
        <p:txBody>
          <a:bodyPr/>
          <a:lstStyle/>
          <a:p>
            <a:fld id="{9855AC45-A6A2-4E6D-9F30-58754DF85CD1}" type="datetime1">
              <a:rPr lang="en-US" smtClean="0"/>
              <a:pPr/>
              <a:t>6/30/2014</a:t>
            </a:fld>
            <a:endParaRPr lang="en-US"/>
          </a:p>
        </p:txBody>
      </p:sp>
      <p:sp>
        <p:nvSpPr>
          <p:cNvPr id="4" name="Slide Number Placeholder 3"/>
          <p:cNvSpPr>
            <a:spLocks noGrp="1"/>
          </p:cNvSpPr>
          <p:nvPr>
            <p:ph type="sldNum" sz="quarter" idx="12"/>
          </p:nvPr>
        </p:nvSpPr>
        <p:spPr/>
        <p:txBody>
          <a:bodyPr/>
          <a:lstStyle/>
          <a:p>
            <a:fld id="{FA2A97D1-6185-457F-B788-BEC7B4A81CDA}" type="slidenum">
              <a:rPr lang="en-US" smtClean="0"/>
              <a:pPr/>
              <a:t>23</a:t>
            </a:fld>
            <a:endParaRPr lang="en-US"/>
          </a:p>
        </p:txBody>
      </p:sp>
    </p:spTree>
    <p:extLst>
      <p:ext uri="{BB962C8B-B14F-4D97-AF65-F5344CB8AC3E}">
        <p14:creationId xmlns:p14="http://schemas.microsoft.com/office/powerpoint/2010/main" xmlns="" val="3647501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Delivery, User Resources</a:t>
            </a:r>
            <a:endParaRPr lang="en-US" dirty="0"/>
          </a:p>
        </p:txBody>
      </p:sp>
      <p:sp>
        <p:nvSpPr>
          <p:cNvPr id="3" name="Content Placeholder 2"/>
          <p:cNvSpPr>
            <a:spLocks noGrp="1"/>
          </p:cNvSpPr>
          <p:nvPr>
            <p:ph idx="1"/>
          </p:nvPr>
        </p:nvSpPr>
        <p:spPr>
          <a:xfrm>
            <a:off x="457200" y="1447800"/>
            <a:ext cx="7620000" cy="4724400"/>
          </a:xfrm>
        </p:spPr>
        <p:txBody>
          <a:bodyPr>
            <a:normAutofit fontScale="92500"/>
          </a:bodyPr>
          <a:lstStyle/>
          <a:p>
            <a:r>
              <a:rPr lang="en-US" sz="2600" dirty="0" smtClean="0"/>
              <a:t>Public data delivery is already down to six months</a:t>
            </a:r>
          </a:p>
          <a:p>
            <a:pPr lvl="1"/>
            <a:r>
              <a:rPr lang="en-US" sz="2400" dirty="0" smtClean="0"/>
              <a:t>2013 public data will be available in September 2014</a:t>
            </a:r>
          </a:p>
          <a:p>
            <a:pPr lvl="1"/>
            <a:r>
              <a:rPr lang="en-US" sz="2400" dirty="0" smtClean="0"/>
              <a:t>Further innovations could reduce delivery time even more</a:t>
            </a:r>
          </a:p>
          <a:p>
            <a:pPr lvl="1"/>
            <a:r>
              <a:rPr lang="en-US" sz="2400" dirty="0" smtClean="0"/>
              <a:t>Given fieldwork, 2016 data available in late Spring 2017?</a:t>
            </a:r>
          </a:p>
          <a:p>
            <a:endParaRPr lang="en-US" sz="1000" dirty="0" smtClean="0"/>
          </a:p>
          <a:p>
            <a:r>
              <a:rPr lang="en-US" sz="2600" dirty="0" smtClean="0"/>
              <a:t>Online tabulations through Berkeley’s SDA program</a:t>
            </a:r>
          </a:p>
          <a:p>
            <a:pPr lvl="1"/>
            <a:r>
              <a:rPr lang="en-US" sz="2400" dirty="0" smtClean="0"/>
              <a:t>Generate most SCF tables/analysis in seconds</a:t>
            </a:r>
          </a:p>
          <a:p>
            <a:pPr lvl="1"/>
            <a:r>
              <a:rPr lang="en-US" sz="2400" dirty="0" smtClean="0"/>
              <a:t>Board-funding currently adding median calculations</a:t>
            </a:r>
          </a:p>
          <a:p>
            <a:endParaRPr lang="en-US" sz="1000" dirty="0" smtClean="0"/>
          </a:p>
          <a:p>
            <a:r>
              <a:rPr lang="en-US" sz="2600" dirty="0" smtClean="0"/>
              <a:t>Developing “help” files for difficult procedures</a:t>
            </a:r>
          </a:p>
          <a:p>
            <a:pPr lvl="1"/>
            <a:r>
              <a:rPr lang="en-US" sz="2400" dirty="0" smtClean="0"/>
              <a:t>Replicate weight standard errors using ADO files that nest basic </a:t>
            </a:r>
            <a:r>
              <a:rPr lang="en-US" sz="2400" dirty="0" err="1" smtClean="0"/>
              <a:t>Stata</a:t>
            </a:r>
            <a:r>
              <a:rPr lang="en-US" sz="2400" dirty="0" smtClean="0"/>
              <a:t> command within bootstrap loops</a:t>
            </a:r>
          </a:p>
        </p:txBody>
      </p:sp>
      <p:sp>
        <p:nvSpPr>
          <p:cNvPr id="4" name="Date Placeholder 3"/>
          <p:cNvSpPr>
            <a:spLocks noGrp="1"/>
          </p:cNvSpPr>
          <p:nvPr>
            <p:ph type="dt" sz="half" idx="10"/>
          </p:nvPr>
        </p:nvSpPr>
        <p:spPr/>
        <p:txBody>
          <a:bodyPr/>
          <a:lstStyle/>
          <a:p>
            <a:fld id="{239CF624-C50F-4129-8E69-FD70031A75A0}"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24</a:t>
            </a:fld>
            <a:endParaRPr lang="en-US"/>
          </a:p>
        </p:txBody>
      </p:sp>
    </p:spTree>
    <p:extLst>
      <p:ext uri="{BB962C8B-B14F-4D97-AF65-F5344CB8AC3E}">
        <p14:creationId xmlns:p14="http://schemas.microsoft.com/office/powerpoint/2010/main" xmlns="" val="15204519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Research</a:t>
            </a:r>
            <a:endParaRPr lang="en-US" dirty="0"/>
          </a:p>
        </p:txBody>
      </p:sp>
      <p:sp>
        <p:nvSpPr>
          <p:cNvPr id="3" name="Content Placeholder 2"/>
          <p:cNvSpPr>
            <a:spLocks noGrp="1"/>
          </p:cNvSpPr>
          <p:nvPr>
            <p:ph idx="1"/>
          </p:nvPr>
        </p:nvSpPr>
        <p:spPr>
          <a:xfrm>
            <a:off x="457200" y="1524000"/>
            <a:ext cx="7620000" cy="4648200"/>
          </a:xfrm>
        </p:spPr>
        <p:txBody>
          <a:bodyPr>
            <a:normAutofit lnSpcReduction="10000"/>
          </a:bodyPr>
          <a:lstStyle/>
          <a:p>
            <a:r>
              <a:rPr lang="en-US" sz="2600" dirty="0" smtClean="0"/>
              <a:t>Access to internal SCF data a perennial issue</a:t>
            </a:r>
          </a:p>
          <a:p>
            <a:pPr lvl="1"/>
            <a:r>
              <a:rPr lang="en-US" sz="2400" dirty="0" smtClean="0"/>
              <a:t>Though not as much disclosure-proofed as some think</a:t>
            </a:r>
          </a:p>
          <a:p>
            <a:endParaRPr lang="en-US" sz="1000" dirty="0" smtClean="0"/>
          </a:p>
          <a:p>
            <a:r>
              <a:rPr lang="en-US" sz="2600" dirty="0" smtClean="0"/>
              <a:t>IRS regulations prohibit anyone outside SCF group (even other Board employees) from accessing data</a:t>
            </a:r>
          </a:p>
          <a:p>
            <a:pPr lvl="1"/>
            <a:r>
              <a:rPr lang="en-US" sz="2400" dirty="0" smtClean="0"/>
              <a:t>SCF disclosure risks worse than administrative data</a:t>
            </a:r>
          </a:p>
          <a:p>
            <a:endParaRPr lang="en-US" sz="1000" dirty="0" smtClean="0"/>
          </a:p>
          <a:p>
            <a:r>
              <a:rPr lang="en-US" sz="2600" dirty="0" smtClean="0"/>
              <a:t>Option: Joint research proposal process</a:t>
            </a:r>
          </a:p>
          <a:p>
            <a:pPr lvl="1"/>
            <a:r>
              <a:rPr lang="en-US" sz="2400" dirty="0" smtClean="0"/>
              <a:t>Currently used by SOI and other agencies</a:t>
            </a:r>
          </a:p>
          <a:p>
            <a:pPr lvl="1"/>
            <a:r>
              <a:rPr lang="en-US" sz="2400" dirty="0" smtClean="0"/>
              <a:t>Periodic calls for proposals </a:t>
            </a:r>
          </a:p>
          <a:p>
            <a:pPr lvl="1"/>
            <a:r>
              <a:rPr lang="en-US" sz="2400" dirty="0" smtClean="0"/>
              <a:t>SCF coauthors recruited for accepted proposals</a:t>
            </a:r>
          </a:p>
          <a:p>
            <a:pPr lvl="1"/>
            <a:r>
              <a:rPr lang="en-US" sz="2400" dirty="0" smtClean="0"/>
              <a:t>Strict limits on what non-SCF coauthors could see</a:t>
            </a:r>
          </a:p>
          <a:p>
            <a:pPr lvl="1"/>
            <a:endParaRPr lang="en-US" sz="2400" dirty="0" smtClean="0"/>
          </a:p>
        </p:txBody>
      </p:sp>
      <p:sp>
        <p:nvSpPr>
          <p:cNvPr id="4" name="Date Placeholder 3"/>
          <p:cNvSpPr>
            <a:spLocks noGrp="1"/>
          </p:cNvSpPr>
          <p:nvPr>
            <p:ph type="dt" sz="half" idx="10"/>
          </p:nvPr>
        </p:nvSpPr>
        <p:spPr/>
        <p:txBody>
          <a:bodyPr/>
          <a:lstStyle/>
          <a:p>
            <a:fld id="{2E168A32-14A8-41B5-ADF3-D2F13913171B}"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25</a:t>
            </a:fld>
            <a:endParaRPr lang="en-US"/>
          </a:p>
        </p:txBody>
      </p:sp>
    </p:spTree>
    <p:extLst>
      <p:ext uri="{BB962C8B-B14F-4D97-AF65-F5344CB8AC3E}">
        <p14:creationId xmlns:p14="http://schemas.microsoft.com/office/powerpoint/2010/main" xmlns="" val="1017040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Missed?</a:t>
            </a:r>
            <a:endParaRPr lang="en-US" dirty="0"/>
          </a:p>
        </p:txBody>
      </p:sp>
      <p:sp>
        <p:nvSpPr>
          <p:cNvPr id="3" name="Content Placeholder 2"/>
          <p:cNvSpPr>
            <a:spLocks noGrp="1"/>
          </p:cNvSpPr>
          <p:nvPr>
            <p:ph idx="1"/>
          </p:nvPr>
        </p:nvSpPr>
        <p:spPr>
          <a:xfrm>
            <a:off x="457200" y="1524000"/>
            <a:ext cx="7620000" cy="4648200"/>
          </a:xfrm>
        </p:spPr>
        <p:txBody>
          <a:bodyPr>
            <a:normAutofit/>
          </a:bodyPr>
          <a:lstStyle/>
          <a:p>
            <a:r>
              <a:rPr lang="en-US" sz="2400" dirty="0" smtClean="0"/>
              <a:t>Are there any questions that you would add, or remove, not discussed above? </a:t>
            </a:r>
          </a:p>
          <a:p>
            <a:endParaRPr lang="en-US" sz="1000" dirty="0" smtClean="0"/>
          </a:p>
          <a:p>
            <a:r>
              <a:rPr lang="en-US" sz="2400" dirty="0" smtClean="0"/>
              <a:t>Other innovations to improve SCF users’ experiences?</a:t>
            </a:r>
          </a:p>
          <a:p>
            <a:pPr marL="114300" indent="0">
              <a:buNone/>
            </a:pPr>
            <a:endParaRPr lang="en-US" sz="2400" dirty="0" smtClean="0"/>
          </a:p>
          <a:p>
            <a:endParaRPr lang="en-US" sz="2400" dirty="0" smtClean="0"/>
          </a:p>
        </p:txBody>
      </p:sp>
      <p:pic>
        <p:nvPicPr>
          <p:cNvPr id="4" name="Picture 7" descr="I:\create\doc\logos\scf_logo_color6.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799788"/>
            <a:ext cx="2772877" cy="21335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4197284" y="4114800"/>
            <a:ext cx="3657600" cy="1056588"/>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sz="2400" dirty="0" smtClean="0"/>
          </a:p>
          <a:p>
            <a:pPr marL="114300" indent="0" algn="ctr">
              <a:buFont typeface="Arial" pitchFamily="34" charset="0"/>
              <a:buNone/>
            </a:pPr>
            <a:endParaRPr lang="en-US" sz="2400" dirty="0" smtClean="0"/>
          </a:p>
          <a:p>
            <a:pPr marL="114300" indent="0" algn="ctr">
              <a:buFont typeface="Arial" pitchFamily="34" charset="0"/>
              <a:buNone/>
            </a:pPr>
            <a:r>
              <a:rPr lang="en-US" sz="2400" dirty="0" smtClean="0"/>
              <a:t>john.sabelhaus@frb.gov</a:t>
            </a:r>
          </a:p>
          <a:p>
            <a:pPr marL="114300" indent="0" algn="ctr">
              <a:buFont typeface="Arial" pitchFamily="34" charset="0"/>
              <a:buNone/>
            </a:pPr>
            <a:endParaRPr lang="en-US" sz="2400" dirty="0" smtClean="0"/>
          </a:p>
        </p:txBody>
      </p:sp>
      <p:sp>
        <p:nvSpPr>
          <p:cNvPr id="6" name="Date Placeholder 5"/>
          <p:cNvSpPr>
            <a:spLocks noGrp="1"/>
          </p:cNvSpPr>
          <p:nvPr>
            <p:ph type="dt" sz="half" idx="10"/>
          </p:nvPr>
        </p:nvSpPr>
        <p:spPr/>
        <p:txBody>
          <a:bodyPr/>
          <a:lstStyle/>
          <a:p>
            <a:fld id="{3A6434C2-2C92-482A-A1A3-7D4FD9C38A2A}" type="datetime1">
              <a:rPr lang="en-US" smtClean="0"/>
              <a:pPr/>
              <a:t>6/30/2014</a:t>
            </a:fld>
            <a:endParaRPr lang="en-US"/>
          </a:p>
        </p:txBody>
      </p:sp>
      <p:sp>
        <p:nvSpPr>
          <p:cNvPr id="7" name="Slide Number Placeholder 6"/>
          <p:cNvSpPr>
            <a:spLocks noGrp="1"/>
          </p:cNvSpPr>
          <p:nvPr>
            <p:ph type="sldNum" sz="quarter" idx="12"/>
          </p:nvPr>
        </p:nvSpPr>
        <p:spPr/>
        <p:txBody>
          <a:bodyPr/>
          <a:lstStyle/>
          <a:p>
            <a:fld id="{FA2A97D1-6185-457F-B788-BEC7B4A81CDA}" type="slidenum">
              <a:rPr lang="en-US" smtClean="0"/>
              <a:pPr/>
              <a:t>26</a:t>
            </a:fld>
            <a:endParaRPr lang="en-US"/>
          </a:p>
        </p:txBody>
      </p:sp>
    </p:spTree>
    <p:extLst>
      <p:ext uri="{BB962C8B-B14F-4D97-AF65-F5344CB8AC3E}">
        <p14:creationId xmlns:p14="http://schemas.microsoft.com/office/powerpoint/2010/main" xmlns="" val="362722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Redesign Principles</a:t>
            </a:r>
            <a:endParaRPr lang="en-US" dirty="0"/>
          </a:p>
        </p:txBody>
      </p:sp>
      <p:sp>
        <p:nvSpPr>
          <p:cNvPr id="3" name="Content Placeholder 2"/>
          <p:cNvSpPr>
            <a:spLocks noGrp="1"/>
          </p:cNvSpPr>
          <p:nvPr>
            <p:ph idx="1"/>
          </p:nvPr>
        </p:nvSpPr>
        <p:spPr>
          <a:xfrm>
            <a:off x="457200" y="1524000"/>
            <a:ext cx="7620000" cy="4495800"/>
          </a:xfrm>
        </p:spPr>
        <p:txBody>
          <a:bodyPr>
            <a:normAutofit fontScale="92500" lnSpcReduction="20000"/>
          </a:bodyPr>
          <a:lstStyle/>
          <a:p>
            <a:r>
              <a:rPr lang="en-US" sz="2600" dirty="0" smtClean="0"/>
              <a:t>Focus on how microeconomic heterogeneity affects macroeconomic outcomes, especially for high-wealth</a:t>
            </a:r>
          </a:p>
          <a:p>
            <a:endParaRPr lang="en-US" sz="1200" dirty="0" smtClean="0"/>
          </a:p>
          <a:p>
            <a:r>
              <a:rPr lang="en-US" sz="2600" dirty="0"/>
              <a:t>Reduce respondent </a:t>
            </a:r>
            <a:r>
              <a:rPr lang="en-US" sz="2600" dirty="0" smtClean="0"/>
              <a:t>burden; less threatening questions</a:t>
            </a:r>
            <a:endParaRPr lang="en-US" sz="2600" dirty="0"/>
          </a:p>
          <a:p>
            <a:endParaRPr lang="en-US" sz="1000" dirty="0" smtClean="0"/>
          </a:p>
          <a:p>
            <a:r>
              <a:rPr lang="en-US" sz="2600" dirty="0" smtClean="0"/>
              <a:t>Improve coordination and integration with other household surveys and administrative data sources</a:t>
            </a:r>
          </a:p>
          <a:p>
            <a:endParaRPr lang="en-US" sz="1000" dirty="0" smtClean="0"/>
          </a:p>
          <a:p>
            <a:r>
              <a:rPr lang="en-US" sz="2600" dirty="0" smtClean="0"/>
              <a:t>Adopt emerging technologies in fieldwork and post-survey statistical linking of external information</a:t>
            </a:r>
          </a:p>
          <a:p>
            <a:endParaRPr lang="en-US" sz="1000" dirty="0" smtClean="0"/>
          </a:p>
          <a:p>
            <a:r>
              <a:rPr lang="en-US" sz="2600" dirty="0" smtClean="0"/>
              <a:t>Release same high-quality data faster, make SCF data more accessible, improve documentation and resources</a:t>
            </a:r>
          </a:p>
          <a:p>
            <a:endParaRPr lang="en-US" sz="1100" dirty="0" smtClean="0"/>
          </a:p>
          <a:p>
            <a:r>
              <a:rPr lang="en-US" sz="2600" dirty="0" smtClean="0"/>
              <a:t>Remain </a:t>
            </a:r>
            <a:r>
              <a:rPr lang="en-US" sz="2600" dirty="0"/>
              <a:t>cost neutral in terms of fieldwork and staff time</a:t>
            </a:r>
          </a:p>
          <a:p>
            <a:endParaRPr lang="en-US" sz="1000" dirty="0"/>
          </a:p>
          <a:p>
            <a:endParaRPr lang="en-US" sz="2600" dirty="0" smtClean="0"/>
          </a:p>
          <a:p>
            <a:endParaRPr lang="en-US" sz="2600" dirty="0" smtClean="0"/>
          </a:p>
        </p:txBody>
      </p:sp>
      <p:sp>
        <p:nvSpPr>
          <p:cNvPr id="4" name="Date Placeholder 3"/>
          <p:cNvSpPr>
            <a:spLocks noGrp="1"/>
          </p:cNvSpPr>
          <p:nvPr>
            <p:ph type="dt" sz="half" idx="10"/>
          </p:nvPr>
        </p:nvSpPr>
        <p:spPr/>
        <p:txBody>
          <a:bodyPr/>
          <a:lstStyle/>
          <a:p>
            <a:fld id="{9A133312-D2ED-4148-B0F9-C9CE3569AFF1}"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3</a:t>
            </a:fld>
            <a:endParaRPr lang="en-US"/>
          </a:p>
        </p:txBody>
      </p:sp>
    </p:spTree>
    <p:extLst>
      <p:ext uri="{BB962C8B-B14F-4D97-AF65-F5344CB8AC3E}">
        <p14:creationId xmlns:p14="http://schemas.microsoft.com/office/powerpoint/2010/main" xmlns="" val="1803727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457200" y="1447800"/>
            <a:ext cx="7620000" cy="4724400"/>
          </a:xfrm>
        </p:spPr>
        <p:txBody>
          <a:bodyPr>
            <a:normAutofit/>
          </a:bodyPr>
          <a:lstStyle/>
          <a:p>
            <a:pPr marL="971550" indent="-857250">
              <a:buFont typeface="+mj-lt"/>
              <a:buAutoNum type="romanUcPeriod"/>
            </a:pPr>
            <a:r>
              <a:rPr lang="en-US" sz="4000" dirty="0" smtClean="0">
                <a:solidFill>
                  <a:schemeClr val="tx2"/>
                </a:solidFill>
              </a:rPr>
              <a:t>Questionnaire Changes</a:t>
            </a:r>
          </a:p>
          <a:p>
            <a:pPr marL="971550" indent="-857250">
              <a:buFont typeface="+mj-lt"/>
              <a:buAutoNum type="romanUcPeriod"/>
            </a:pPr>
            <a:endParaRPr lang="en-US" sz="1000" dirty="0" smtClean="0">
              <a:solidFill>
                <a:schemeClr val="tx2"/>
              </a:solidFill>
            </a:endParaRPr>
          </a:p>
          <a:p>
            <a:pPr marL="971550" indent="-857250">
              <a:buFont typeface="+mj-lt"/>
              <a:buAutoNum type="romanUcPeriod"/>
            </a:pPr>
            <a:r>
              <a:rPr lang="en-US" sz="4000" dirty="0" smtClean="0">
                <a:solidFill>
                  <a:schemeClr val="tx2"/>
                </a:solidFill>
              </a:rPr>
              <a:t>Data Collection/Fieldwork</a:t>
            </a:r>
          </a:p>
          <a:p>
            <a:pPr marL="971550" indent="-857250">
              <a:buFont typeface="+mj-lt"/>
              <a:buAutoNum type="romanUcPeriod"/>
            </a:pPr>
            <a:endParaRPr lang="en-US" sz="1000" dirty="0" smtClean="0">
              <a:solidFill>
                <a:schemeClr val="tx2"/>
              </a:solidFill>
            </a:endParaRPr>
          </a:p>
          <a:p>
            <a:pPr marL="971550" indent="-857250">
              <a:buFont typeface="+mj-lt"/>
              <a:buAutoNum type="romanUcPeriod"/>
            </a:pPr>
            <a:r>
              <a:rPr lang="en-US" sz="4000" dirty="0" smtClean="0">
                <a:solidFill>
                  <a:schemeClr val="tx2"/>
                </a:solidFill>
              </a:rPr>
              <a:t>Structural Changes</a:t>
            </a:r>
          </a:p>
          <a:p>
            <a:pPr marL="971550" indent="-857250">
              <a:buFont typeface="+mj-lt"/>
              <a:buAutoNum type="romanUcPeriod"/>
            </a:pPr>
            <a:endParaRPr lang="en-US" sz="1000" dirty="0" smtClean="0">
              <a:solidFill>
                <a:schemeClr val="tx2"/>
              </a:solidFill>
            </a:endParaRPr>
          </a:p>
          <a:p>
            <a:pPr marL="971550" indent="-857250">
              <a:buFont typeface="+mj-lt"/>
              <a:buAutoNum type="romanUcPeriod"/>
            </a:pPr>
            <a:r>
              <a:rPr lang="en-US" sz="4000" dirty="0" smtClean="0">
                <a:solidFill>
                  <a:schemeClr val="tx2"/>
                </a:solidFill>
              </a:rPr>
              <a:t>Improving User Experiences</a:t>
            </a:r>
          </a:p>
        </p:txBody>
      </p:sp>
      <p:sp>
        <p:nvSpPr>
          <p:cNvPr id="4" name="Date Placeholder 3"/>
          <p:cNvSpPr>
            <a:spLocks noGrp="1"/>
          </p:cNvSpPr>
          <p:nvPr>
            <p:ph type="dt" sz="half" idx="10"/>
          </p:nvPr>
        </p:nvSpPr>
        <p:spPr/>
        <p:txBody>
          <a:bodyPr/>
          <a:lstStyle/>
          <a:p>
            <a:fld id="{6D3FF016-8C49-42B9-95E9-8AFA5090F0D1}"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4</a:t>
            </a:fld>
            <a:endParaRPr lang="en-US"/>
          </a:p>
        </p:txBody>
      </p:sp>
    </p:spTree>
    <p:extLst>
      <p:ext uri="{BB962C8B-B14F-4D97-AF65-F5344CB8AC3E}">
        <p14:creationId xmlns:p14="http://schemas.microsoft.com/office/powerpoint/2010/main" xmlns="" val="1697128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620000" cy="1143000"/>
          </a:xfrm>
        </p:spPr>
        <p:txBody>
          <a:bodyPr/>
          <a:lstStyle/>
          <a:p>
            <a:pPr marL="692150" indent="-692150"/>
            <a:r>
              <a:rPr lang="en-US" dirty="0" smtClean="0"/>
              <a:t>I. 	Options for </a:t>
            </a:r>
            <a:br>
              <a:rPr lang="en-US" dirty="0" smtClean="0"/>
            </a:br>
            <a:r>
              <a:rPr lang="en-US" dirty="0" smtClean="0"/>
              <a:t>Questionnaire Changes</a:t>
            </a:r>
            <a:endParaRPr lang="en-US" dirty="0"/>
          </a:p>
        </p:txBody>
      </p:sp>
      <p:sp>
        <p:nvSpPr>
          <p:cNvPr id="3" name="Date Placeholder 2"/>
          <p:cNvSpPr>
            <a:spLocks noGrp="1"/>
          </p:cNvSpPr>
          <p:nvPr>
            <p:ph type="dt" sz="half" idx="10"/>
          </p:nvPr>
        </p:nvSpPr>
        <p:spPr/>
        <p:txBody>
          <a:bodyPr/>
          <a:lstStyle/>
          <a:p>
            <a:fld id="{8D36C44D-FF36-4973-8B35-EBF3E9BA719A}" type="datetime1">
              <a:rPr lang="en-US" smtClean="0"/>
              <a:pPr/>
              <a:t>6/30/2014</a:t>
            </a:fld>
            <a:endParaRPr lang="en-US"/>
          </a:p>
        </p:txBody>
      </p:sp>
      <p:sp>
        <p:nvSpPr>
          <p:cNvPr id="4" name="Slide Number Placeholder 3"/>
          <p:cNvSpPr>
            <a:spLocks noGrp="1"/>
          </p:cNvSpPr>
          <p:nvPr>
            <p:ph type="sldNum" sz="quarter" idx="12"/>
          </p:nvPr>
        </p:nvSpPr>
        <p:spPr/>
        <p:txBody>
          <a:bodyPr/>
          <a:lstStyle/>
          <a:p>
            <a:fld id="{FA2A97D1-6185-457F-B788-BEC7B4A81CDA}" type="slidenum">
              <a:rPr lang="en-US" smtClean="0"/>
              <a:pPr/>
              <a:t>5</a:t>
            </a:fld>
            <a:endParaRPr lang="en-US"/>
          </a:p>
        </p:txBody>
      </p:sp>
    </p:spTree>
    <p:extLst>
      <p:ext uri="{BB962C8B-B14F-4D97-AF65-F5344CB8AC3E}">
        <p14:creationId xmlns:p14="http://schemas.microsoft.com/office/powerpoint/2010/main" xmlns="" val="52220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a:bodyPr>
          <a:lstStyle/>
          <a:p>
            <a:r>
              <a:rPr lang="en-US" sz="3600" dirty="0" smtClean="0">
                <a:solidFill>
                  <a:schemeClr val="tx2"/>
                </a:solidFill>
              </a:rPr>
              <a:t>Financial Institutions Options</a:t>
            </a:r>
            <a:endParaRPr lang="en-US" sz="3600" dirty="0">
              <a:solidFill>
                <a:schemeClr val="tx2"/>
              </a:solidFill>
            </a:endParaRPr>
          </a:p>
        </p:txBody>
      </p:sp>
      <p:sp>
        <p:nvSpPr>
          <p:cNvPr id="3" name="Content Placeholder 2"/>
          <p:cNvSpPr>
            <a:spLocks noGrp="1"/>
          </p:cNvSpPr>
          <p:nvPr>
            <p:ph idx="1"/>
          </p:nvPr>
        </p:nvSpPr>
        <p:spPr>
          <a:xfrm>
            <a:off x="304800" y="1143000"/>
            <a:ext cx="8001000" cy="5334000"/>
          </a:xfrm>
        </p:spPr>
        <p:txBody>
          <a:bodyPr>
            <a:normAutofit fontScale="92500" lnSpcReduction="20000"/>
          </a:bodyPr>
          <a:lstStyle/>
          <a:p>
            <a:pPr marL="114300" indent="0">
              <a:buNone/>
            </a:pPr>
            <a:r>
              <a:rPr lang="en-US" sz="2600" u="sng" dirty="0" smtClean="0">
                <a:solidFill>
                  <a:schemeClr val="tx2"/>
                </a:solidFill>
              </a:rPr>
              <a:t>Problem</a:t>
            </a:r>
          </a:p>
          <a:p>
            <a:pPr marL="114300" indent="0">
              <a:buNone/>
            </a:pPr>
            <a:endParaRPr lang="en-US" sz="1100" u="sng" dirty="0" smtClean="0">
              <a:solidFill>
                <a:schemeClr val="tx2"/>
              </a:solidFill>
            </a:endParaRPr>
          </a:p>
          <a:p>
            <a:r>
              <a:rPr lang="en-US" sz="2600" dirty="0" smtClean="0"/>
              <a:t>Characteristics and ways in which respondents interact with institutions requires ten minutes on average </a:t>
            </a:r>
          </a:p>
          <a:p>
            <a:pPr lvl="1"/>
            <a:r>
              <a:rPr lang="en-US" sz="2400" dirty="0" smtClean="0"/>
              <a:t>Much longer for higher-wealth households</a:t>
            </a:r>
          </a:p>
          <a:p>
            <a:pPr lvl="1"/>
            <a:endParaRPr lang="en-US" sz="1100" dirty="0" smtClean="0"/>
          </a:p>
          <a:p>
            <a:r>
              <a:rPr lang="en-US" sz="2600" dirty="0"/>
              <a:t>Some questions</a:t>
            </a:r>
            <a:r>
              <a:rPr lang="en-US" sz="2600" dirty="0">
                <a:solidFill>
                  <a:srgbClr val="FF0000"/>
                </a:solidFill>
              </a:rPr>
              <a:t> </a:t>
            </a:r>
            <a:r>
              <a:rPr lang="en-US" sz="2600" dirty="0"/>
              <a:t>repetitive; some </a:t>
            </a:r>
            <a:r>
              <a:rPr lang="en-US" sz="2600" dirty="0" smtClean="0"/>
              <a:t>possibly </a:t>
            </a:r>
            <a:r>
              <a:rPr lang="en-US" sz="2600" dirty="0"/>
              <a:t>unknowable</a:t>
            </a:r>
          </a:p>
          <a:p>
            <a:pPr lvl="1"/>
            <a:r>
              <a:rPr lang="en-US" sz="2400" dirty="0"/>
              <a:t>Up to ten ways household does business with each institution</a:t>
            </a:r>
          </a:p>
          <a:p>
            <a:pPr lvl="1"/>
            <a:r>
              <a:rPr lang="en-US" sz="2400" dirty="0"/>
              <a:t>Direct deposits, auto bill pay; overall, and separately</a:t>
            </a:r>
          </a:p>
          <a:p>
            <a:pPr lvl="1"/>
            <a:r>
              <a:rPr lang="en-US" sz="2400" dirty="0"/>
              <a:t>Institution has branches in other states?</a:t>
            </a:r>
          </a:p>
          <a:p>
            <a:pPr lvl="1"/>
            <a:r>
              <a:rPr lang="en-US" sz="2400" dirty="0"/>
              <a:t>Distance to nearest branch?</a:t>
            </a:r>
          </a:p>
          <a:p>
            <a:endParaRPr lang="en-US" sz="1000" dirty="0" smtClean="0"/>
          </a:p>
          <a:p>
            <a:pPr marL="114300" indent="0">
              <a:buNone/>
            </a:pPr>
            <a:r>
              <a:rPr lang="en-US" sz="2600" u="sng" dirty="0" smtClean="0">
                <a:solidFill>
                  <a:schemeClr val="tx2"/>
                </a:solidFill>
              </a:rPr>
              <a:t>Possible Solution?</a:t>
            </a:r>
          </a:p>
          <a:p>
            <a:pPr lvl="1"/>
            <a:endParaRPr lang="en-US" sz="1100" dirty="0" smtClean="0"/>
          </a:p>
          <a:p>
            <a:r>
              <a:rPr lang="en-US" sz="2600" dirty="0" smtClean="0"/>
              <a:t>Replace some questions with link to regulatory data</a:t>
            </a:r>
          </a:p>
          <a:p>
            <a:pPr lvl="1"/>
            <a:r>
              <a:rPr lang="en-US" sz="2400" dirty="0" smtClean="0"/>
              <a:t>Financial institution names populated in drop-down menus</a:t>
            </a:r>
          </a:p>
          <a:p>
            <a:pPr lvl="1"/>
            <a:r>
              <a:rPr lang="en-US" sz="2400" dirty="0" smtClean="0"/>
              <a:t>Ask existing questions if respondent does not give name</a:t>
            </a:r>
          </a:p>
          <a:p>
            <a:endParaRPr lang="en-US" dirty="0" smtClean="0"/>
          </a:p>
        </p:txBody>
      </p:sp>
      <p:sp>
        <p:nvSpPr>
          <p:cNvPr id="4" name="Date Placeholder 3"/>
          <p:cNvSpPr>
            <a:spLocks noGrp="1"/>
          </p:cNvSpPr>
          <p:nvPr>
            <p:ph type="dt" sz="half" idx="10"/>
          </p:nvPr>
        </p:nvSpPr>
        <p:spPr/>
        <p:txBody>
          <a:bodyPr/>
          <a:lstStyle/>
          <a:p>
            <a:fld id="{4CDD7F62-D8DF-4EA4-9AAA-25C836543530}"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6</a:t>
            </a:fld>
            <a:endParaRPr lang="en-US"/>
          </a:p>
        </p:txBody>
      </p:sp>
    </p:spTree>
    <p:extLst>
      <p:ext uri="{BB962C8B-B14F-4D97-AF65-F5344CB8AC3E}">
        <p14:creationId xmlns:p14="http://schemas.microsoft.com/office/powerpoint/2010/main" xmlns="" val="869411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a:bodyPr>
          <a:lstStyle/>
          <a:p>
            <a:r>
              <a:rPr lang="en-US" sz="3600" dirty="0" smtClean="0">
                <a:solidFill>
                  <a:schemeClr val="tx2"/>
                </a:solidFill>
              </a:rPr>
              <a:t>Payment Choice and Account Options</a:t>
            </a:r>
            <a:endParaRPr lang="en-US" sz="3600" dirty="0">
              <a:solidFill>
                <a:schemeClr val="tx2"/>
              </a:solidFill>
            </a:endParaRPr>
          </a:p>
        </p:txBody>
      </p:sp>
      <p:sp>
        <p:nvSpPr>
          <p:cNvPr id="3" name="Content Placeholder 2"/>
          <p:cNvSpPr>
            <a:spLocks noGrp="1"/>
          </p:cNvSpPr>
          <p:nvPr>
            <p:ph idx="1"/>
          </p:nvPr>
        </p:nvSpPr>
        <p:spPr>
          <a:xfrm>
            <a:off x="457200" y="1143000"/>
            <a:ext cx="7696200" cy="5257800"/>
          </a:xfrm>
        </p:spPr>
        <p:txBody>
          <a:bodyPr>
            <a:normAutofit fontScale="92500" lnSpcReduction="10000"/>
          </a:bodyPr>
          <a:lstStyle/>
          <a:p>
            <a:pPr marL="114300" indent="0">
              <a:buNone/>
            </a:pPr>
            <a:r>
              <a:rPr lang="en-US" sz="2600" u="sng" dirty="0" smtClean="0">
                <a:solidFill>
                  <a:schemeClr val="tx2"/>
                </a:solidFill>
              </a:rPr>
              <a:t>Problem</a:t>
            </a:r>
          </a:p>
          <a:p>
            <a:pPr marL="114300" indent="0">
              <a:buNone/>
            </a:pPr>
            <a:endParaRPr lang="en-US" sz="1100" u="sng" dirty="0" smtClean="0">
              <a:solidFill>
                <a:schemeClr val="tx2"/>
              </a:solidFill>
            </a:endParaRPr>
          </a:p>
          <a:p>
            <a:r>
              <a:rPr lang="en-US" sz="2400" dirty="0" smtClean="0"/>
              <a:t>How people pay for things and how they receive income is </a:t>
            </a:r>
            <a:r>
              <a:rPr lang="en-US" sz="2400" dirty="0"/>
              <a:t>intrinsically linked to </a:t>
            </a:r>
            <a:r>
              <a:rPr lang="en-US" sz="2400" dirty="0" smtClean="0"/>
              <a:t>their underlying </a:t>
            </a:r>
            <a:r>
              <a:rPr lang="en-US" sz="2400" dirty="0"/>
              <a:t>accounts </a:t>
            </a:r>
            <a:endParaRPr lang="en-US" sz="2400" dirty="0" smtClean="0"/>
          </a:p>
          <a:p>
            <a:pPr lvl="1"/>
            <a:r>
              <a:rPr lang="en-US" sz="2200" dirty="0" smtClean="0"/>
              <a:t>See respondents with debit cards, direct deposits, or auto withdrawals, who then say “no” to checking account</a:t>
            </a:r>
          </a:p>
          <a:p>
            <a:pPr lvl="1"/>
            <a:r>
              <a:rPr lang="en-US" sz="2200" dirty="0" smtClean="0"/>
              <a:t>Increasing use of pre-paid cards with no associated account?</a:t>
            </a:r>
          </a:p>
          <a:p>
            <a:pPr lvl="1"/>
            <a:endParaRPr lang="en-US" sz="1050" dirty="0" smtClean="0"/>
          </a:p>
          <a:p>
            <a:pPr marL="114300" indent="0">
              <a:buNone/>
            </a:pPr>
            <a:r>
              <a:rPr lang="en-US" sz="2600" u="sng" dirty="0" smtClean="0">
                <a:solidFill>
                  <a:schemeClr val="tx2"/>
                </a:solidFill>
              </a:rPr>
              <a:t>Possible Solution?</a:t>
            </a:r>
          </a:p>
          <a:p>
            <a:pPr marL="114300" indent="0">
              <a:buNone/>
            </a:pPr>
            <a:endParaRPr lang="en-US" sz="1100" u="sng" dirty="0" smtClean="0">
              <a:solidFill>
                <a:schemeClr val="tx2"/>
              </a:solidFill>
            </a:endParaRPr>
          </a:p>
          <a:p>
            <a:r>
              <a:rPr lang="en-US" sz="2400" dirty="0" smtClean="0"/>
              <a:t>Survey of Consumer Payment Choices (SCPC) at Boston FRB is a good model for a payment-oriented approach</a:t>
            </a:r>
          </a:p>
          <a:p>
            <a:endParaRPr lang="en-US" sz="1100" dirty="0" smtClean="0"/>
          </a:p>
          <a:p>
            <a:r>
              <a:rPr lang="en-US" sz="2400" dirty="0" smtClean="0"/>
              <a:t>Distinguishing </a:t>
            </a:r>
            <a:r>
              <a:rPr lang="en-US" sz="2400" dirty="0"/>
              <a:t>payment types </a:t>
            </a:r>
            <a:r>
              <a:rPr lang="en-US" sz="2400" dirty="0" smtClean="0"/>
              <a:t>also provides </a:t>
            </a:r>
            <a:r>
              <a:rPr lang="en-US" sz="2400" dirty="0"/>
              <a:t>options for pre-populating credit card </a:t>
            </a:r>
            <a:r>
              <a:rPr lang="en-US" sz="2400" dirty="0" smtClean="0"/>
              <a:t>section, fixing problems there</a:t>
            </a:r>
          </a:p>
          <a:p>
            <a:pPr lvl="1"/>
            <a:r>
              <a:rPr lang="en-US" sz="2200" dirty="0"/>
              <a:t>C</a:t>
            </a:r>
            <a:r>
              <a:rPr lang="en-US" sz="2200" dirty="0" smtClean="0"/>
              <a:t>onfusion about credit vs</a:t>
            </a:r>
            <a:r>
              <a:rPr lang="en-US" sz="2200" dirty="0" smtClean="0">
                <a:solidFill>
                  <a:srgbClr val="FF0000"/>
                </a:solidFill>
              </a:rPr>
              <a:t>.</a:t>
            </a:r>
            <a:r>
              <a:rPr lang="en-US" sz="2200" dirty="0" smtClean="0"/>
              <a:t> other types of cards</a:t>
            </a:r>
          </a:p>
          <a:p>
            <a:pPr lvl="1"/>
            <a:r>
              <a:rPr lang="en-US" sz="2200" dirty="0" smtClean="0"/>
              <a:t>Current balance vs</a:t>
            </a:r>
            <a:r>
              <a:rPr lang="en-US" sz="2200" dirty="0" smtClean="0">
                <a:solidFill>
                  <a:srgbClr val="FF0000"/>
                </a:solidFill>
              </a:rPr>
              <a:t>.</a:t>
            </a:r>
            <a:r>
              <a:rPr lang="en-US" sz="2200" dirty="0" smtClean="0"/>
              <a:t> balance after last payment</a:t>
            </a:r>
            <a:endParaRPr lang="en-US" sz="2200" dirty="0"/>
          </a:p>
        </p:txBody>
      </p:sp>
      <p:sp>
        <p:nvSpPr>
          <p:cNvPr id="4" name="Date Placeholder 3"/>
          <p:cNvSpPr>
            <a:spLocks noGrp="1"/>
          </p:cNvSpPr>
          <p:nvPr>
            <p:ph type="dt" sz="half" idx="10"/>
          </p:nvPr>
        </p:nvSpPr>
        <p:spPr/>
        <p:txBody>
          <a:bodyPr/>
          <a:lstStyle/>
          <a:p>
            <a:fld id="{0471A7A2-8797-424C-A87F-6D4C300A90BA}"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7</a:t>
            </a:fld>
            <a:endParaRPr lang="en-US"/>
          </a:p>
        </p:txBody>
      </p:sp>
    </p:spTree>
    <p:extLst>
      <p:ext uri="{BB962C8B-B14F-4D97-AF65-F5344CB8AC3E}">
        <p14:creationId xmlns:p14="http://schemas.microsoft.com/office/powerpoint/2010/main" xmlns="" val="3633614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chemeClr val="tx2"/>
                </a:solidFill>
              </a:rPr>
              <a:t>Checking and Saving Account Options</a:t>
            </a:r>
            <a:endParaRPr lang="en-US" sz="3600" dirty="0">
              <a:solidFill>
                <a:schemeClr val="tx2"/>
              </a:solidFill>
            </a:endParaRPr>
          </a:p>
        </p:txBody>
      </p:sp>
      <p:sp>
        <p:nvSpPr>
          <p:cNvPr id="3" name="Content Placeholder 2"/>
          <p:cNvSpPr>
            <a:spLocks noGrp="1"/>
          </p:cNvSpPr>
          <p:nvPr>
            <p:ph idx="1"/>
          </p:nvPr>
        </p:nvSpPr>
        <p:spPr>
          <a:xfrm>
            <a:off x="457200" y="1219200"/>
            <a:ext cx="7848600" cy="4906963"/>
          </a:xfrm>
        </p:spPr>
        <p:txBody>
          <a:bodyPr>
            <a:normAutofit lnSpcReduction="10000"/>
          </a:bodyPr>
          <a:lstStyle/>
          <a:p>
            <a:pPr marL="114300" indent="0">
              <a:buNone/>
            </a:pPr>
            <a:r>
              <a:rPr lang="en-US" sz="2400" u="sng" dirty="0" smtClean="0">
                <a:solidFill>
                  <a:schemeClr val="tx2"/>
                </a:solidFill>
              </a:rPr>
              <a:t>Problem</a:t>
            </a:r>
          </a:p>
          <a:p>
            <a:pPr marL="114300" indent="0">
              <a:buNone/>
            </a:pPr>
            <a:endParaRPr lang="en-US" sz="1100" u="sng" dirty="0" smtClean="0">
              <a:solidFill>
                <a:schemeClr val="tx2"/>
              </a:solidFill>
            </a:endParaRPr>
          </a:p>
          <a:p>
            <a:r>
              <a:rPr lang="en-US" sz="2400" dirty="0" smtClean="0"/>
              <a:t>Currently ask extensive details on up to six checking and six savings/money market accounts</a:t>
            </a:r>
          </a:p>
          <a:p>
            <a:pPr lvl="1"/>
            <a:r>
              <a:rPr lang="en-US" sz="2200" dirty="0" smtClean="0"/>
              <a:t>Checking: Institution for account, balance, whether money market, FDIC insured, ownership within family</a:t>
            </a:r>
          </a:p>
          <a:p>
            <a:pPr lvl="1"/>
            <a:r>
              <a:rPr lang="en-US" sz="2200" dirty="0" smtClean="0"/>
              <a:t>Saving: Same as checking, adds more detail on types, check-writing privileges, percent in  stock</a:t>
            </a:r>
          </a:p>
          <a:p>
            <a:pPr lvl="1"/>
            <a:endParaRPr lang="en-US" sz="1000" dirty="0" smtClean="0"/>
          </a:p>
          <a:p>
            <a:pPr marL="114300" indent="0">
              <a:buNone/>
            </a:pPr>
            <a:r>
              <a:rPr lang="en-US" sz="2400" u="sng" dirty="0" smtClean="0">
                <a:solidFill>
                  <a:schemeClr val="tx2"/>
                </a:solidFill>
              </a:rPr>
              <a:t>Possible Solution?</a:t>
            </a:r>
            <a:r>
              <a:rPr lang="en-US" sz="2400" dirty="0" smtClean="0"/>
              <a:t> </a:t>
            </a:r>
          </a:p>
          <a:p>
            <a:r>
              <a:rPr lang="en-US" sz="2400" dirty="0"/>
              <a:t>C</a:t>
            </a:r>
            <a:r>
              <a:rPr lang="en-US" sz="2400" dirty="0" smtClean="0"/>
              <a:t>ollapse accounts </a:t>
            </a:r>
            <a:r>
              <a:rPr lang="en-US" sz="2400" i="1" dirty="0" smtClean="0"/>
              <a:t>by specific type </a:t>
            </a:r>
            <a:r>
              <a:rPr lang="en-US" sz="2400" dirty="0" smtClean="0"/>
              <a:t>(checking, traditional saving, money market, Coverdell)</a:t>
            </a:r>
          </a:p>
          <a:p>
            <a:pPr lvl="1"/>
            <a:r>
              <a:rPr lang="en-US" sz="2200" dirty="0" smtClean="0"/>
              <a:t>Get number of accounts and total balance by type</a:t>
            </a:r>
          </a:p>
          <a:p>
            <a:pPr lvl="1"/>
            <a:r>
              <a:rPr lang="en-US" sz="2200" dirty="0" smtClean="0"/>
              <a:t>List of institutions at which family has particular type</a:t>
            </a:r>
          </a:p>
        </p:txBody>
      </p:sp>
      <p:sp>
        <p:nvSpPr>
          <p:cNvPr id="4" name="Date Placeholder 3"/>
          <p:cNvSpPr>
            <a:spLocks noGrp="1"/>
          </p:cNvSpPr>
          <p:nvPr>
            <p:ph type="dt" sz="half" idx="10"/>
          </p:nvPr>
        </p:nvSpPr>
        <p:spPr/>
        <p:txBody>
          <a:bodyPr/>
          <a:lstStyle/>
          <a:p>
            <a:fld id="{A28F54CB-2C5E-48E8-A021-F379DD2FA71B}"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8</a:t>
            </a:fld>
            <a:endParaRPr lang="en-US"/>
          </a:p>
        </p:txBody>
      </p:sp>
    </p:spTree>
    <p:extLst>
      <p:ext uri="{BB962C8B-B14F-4D97-AF65-F5344CB8AC3E}">
        <p14:creationId xmlns:p14="http://schemas.microsoft.com/office/powerpoint/2010/main" xmlns="" val="2554906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chemeClr val="tx2"/>
                </a:solidFill>
              </a:rPr>
              <a:t>Education Loan Options</a:t>
            </a:r>
            <a:endParaRPr lang="en-US" sz="3600" dirty="0">
              <a:solidFill>
                <a:schemeClr val="tx2"/>
              </a:solidFill>
            </a:endParaRPr>
          </a:p>
        </p:txBody>
      </p:sp>
      <p:sp>
        <p:nvSpPr>
          <p:cNvPr id="3" name="Content Placeholder 2"/>
          <p:cNvSpPr>
            <a:spLocks noGrp="1"/>
          </p:cNvSpPr>
          <p:nvPr>
            <p:ph idx="1"/>
          </p:nvPr>
        </p:nvSpPr>
        <p:spPr>
          <a:xfrm>
            <a:off x="457200" y="1143000"/>
            <a:ext cx="7772400" cy="5181600"/>
          </a:xfrm>
        </p:spPr>
        <p:txBody>
          <a:bodyPr>
            <a:normAutofit fontScale="92500" lnSpcReduction="10000"/>
          </a:bodyPr>
          <a:lstStyle/>
          <a:p>
            <a:pPr marL="114300" indent="0">
              <a:buNone/>
            </a:pPr>
            <a:r>
              <a:rPr lang="en-US" sz="2600" u="sng" dirty="0" smtClean="0">
                <a:solidFill>
                  <a:schemeClr val="tx2"/>
                </a:solidFill>
              </a:rPr>
              <a:t>Problem</a:t>
            </a:r>
          </a:p>
          <a:p>
            <a:pPr marL="114300" indent="0">
              <a:buNone/>
            </a:pPr>
            <a:endParaRPr lang="en-US" sz="1000" u="sng" dirty="0" smtClean="0">
              <a:solidFill>
                <a:schemeClr val="tx2"/>
              </a:solidFill>
            </a:endParaRPr>
          </a:p>
          <a:p>
            <a:pPr marL="342900" lvl="1">
              <a:buClr>
                <a:schemeClr val="accent1"/>
              </a:buClr>
            </a:pPr>
            <a:r>
              <a:rPr lang="en-US" sz="2400" dirty="0" smtClean="0"/>
              <a:t>Missing crucial details about education loans </a:t>
            </a:r>
          </a:p>
          <a:p>
            <a:pPr lvl="1"/>
            <a:endParaRPr lang="en-US" sz="1000" dirty="0">
              <a:solidFill>
                <a:srgbClr val="FF0000"/>
              </a:solidFill>
            </a:endParaRPr>
          </a:p>
          <a:p>
            <a:pPr marL="114300" indent="0">
              <a:buNone/>
            </a:pPr>
            <a:r>
              <a:rPr lang="en-US" sz="2600" u="sng" dirty="0" smtClean="0">
                <a:solidFill>
                  <a:schemeClr val="tx2"/>
                </a:solidFill>
              </a:rPr>
              <a:t>Possible Solution?</a:t>
            </a:r>
          </a:p>
          <a:p>
            <a:pPr marL="114300" indent="0">
              <a:buNone/>
            </a:pPr>
            <a:endParaRPr lang="en-US" sz="1000" u="sng" dirty="0" smtClean="0">
              <a:solidFill>
                <a:schemeClr val="tx2"/>
              </a:solidFill>
            </a:endParaRPr>
          </a:p>
          <a:p>
            <a:r>
              <a:rPr lang="en-US" sz="2400" dirty="0" smtClean="0"/>
              <a:t>Add question(s) about w</a:t>
            </a:r>
            <a:r>
              <a:rPr lang="en-US" sz="2400" i="1" dirty="0" smtClean="0"/>
              <a:t>ho </a:t>
            </a:r>
            <a:r>
              <a:rPr lang="en-US" sz="2400" dirty="0" smtClean="0"/>
              <a:t>within the family had their education funded by the particular loan</a:t>
            </a:r>
          </a:p>
          <a:p>
            <a:endParaRPr lang="en-US" sz="1000" dirty="0" smtClean="0"/>
          </a:p>
          <a:p>
            <a:r>
              <a:rPr lang="en-US" sz="2400" dirty="0" smtClean="0"/>
              <a:t>Add question(s) about whether the education program was completed (Yes/No/Still enrolled)</a:t>
            </a:r>
          </a:p>
          <a:p>
            <a:endParaRPr lang="en-US" sz="1000" dirty="0" smtClean="0"/>
          </a:p>
          <a:p>
            <a:r>
              <a:rPr lang="en-US" sz="2400" dirty="0" smtClean="0"/>
              <a:t>Restructure and modify repayment questions to </a:t>
            </a:r>
            <a:r>
              <a:rPr lang="en-US" sz="2400" dirty="0"/>
              <a:t>better identify </a:t>
            </a:r>
            <a:r>
              <a:rPr lang="en-US" sz="2400" dirty="0" smtClean="0"/>
              <a:t>(for example) respondents participating in income-based </a:t>
            </a:r>
            <a:r>
              <a:rPr lang="en-US" sz="2400" dirty="0"/>
              <a:t>repayment or other </a:t>
            </a:r>
            <a:r>
              <a:rPr lang="en-US" sz="2400" dirty="0" smtClean="0"/>
              <a:t>programs</a:t>
            </a:r>
          </a:p>
          <a:p>
            <a:endParaRPr lang="en-US" sz="1000" dirty="0" smtClean="0"/>
          </a:p>
          <a:p>
            <a:r>
              <a:rPr lang="en-US" sz="2400" dirty="0" smtClean="0"/>
              <a:t>Ask </a:t>
            </a:r>
            <a:r>
              <a:rPr lang="en-US" sz="2400" dirty="0"/>
              <a:t>everyone with post-secondary education the name of the school attended </a:t>
            </a:r>
            <a:r>
              <a:rPr lang="en-US" sz="2400" dirty="0" smtClean="0"/>
              <a:t>and major</a:t>
            </a:r>
            <a:endParaRPr lang="en-US" sz="2400" dirty="0"/>
          </a:p>
        </p:txBody>
      </p:sp>
      <p:sp>
        <p:nvSpPr>
          <p:cNvPr id="4" name="Date Placeholder 3"/>
          <p:cNvSpPr>
            <a:spLocks noGrp="1"/>
          </p:cNvSpPr>
          <p:nvPr>
            <p:ph type="dt" sz="half" idx="10"/>
          </p:nvPr>
        </p:nvSpPr>
        <p:spPr/>
        <p:txBody>
          <a:bodyPr/>
          <a:lstStyle/>
          <a:p>
            <a:fld id="{1588269F-571F-4020-8B7D-47E6076056C6}" type="datetime1">
              <a:rPr lang="en-US" smtClean="0"/>
              <a:pPr/>
              <a:t>6/30/2014</a:t>
            </a:fld>
            <a:endParaRPr lang="en-US"/>
          </a:p>
        </p:txBody>
      </p:sp>
      <p:sp>
        <p:nvSpPr>
          <p:cNvPr id="5" name="Slide Number Placeholder 4"/>
          <p:cNvSpPr>
            <a:spLocks noGrp="1"/>
          </p:cNvSpPr>
          <p:nvPr>
            <p:ph type="sldNum" sz="quarter" idx="12"/>
          </p:nvPr>
        </p:nvSpPr>
        <p:spPr/>
        <p:txBody>
          <a:bodyPr/>
          <a:lstStyle/>
          <a:p>
            <a:fld id="{FA2A97D1-6185-457F-B788-BEC7B4A81CDA}" type="slidenum">
              <a:rPr lang="en-US" smtClean="0"/>
              <a:pPr/>
              <a:t>9</a:t>
            </a:fld>
            <a:endParaRPr lang="en-US"/>
          </a:p>
        </p:txBody>
      </p:sp>
    </p:spTree>
    <p:extLst>
      <p:ext uri="{BB962C8B-B14F-4D97-AF65-F5344CB8AC3E}">
        <p14:creationId xmlns:p14="http://schemas.microsoft.com/office/powerpoint/2010/main" xmlns="" val="4248720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5952</TotalTime>
  <Words>1851</Words>
  <Application>Microsoft Office PowerPoint</Application>
  <PresentationFormat>On-screen Show (4:3)</PresentationFormat>
  <Paragraphs>323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Summary of Options for the  2016 SCF Redesign</vt:lpstr>
      <vt:lpstr>Motivation</vt:lpstr>
      <vt:lpstr>Key Redesign Principles</vt:lpstr>
      <vt:lpstr>Presentation Outline</vt:lpstr>
      <vt:lpstr>I.  Options for  Questionnaire Changes</vt:lpstr>
      <vt:lpstr>Financial Institutions Options</vt:lpstr>
      <vt:lpstr>Payment Choice and Account Options</vt:lpstr>
      <vt:lpstr>Checking and Saving Account Options</vt:lpstr>
      <vt:lpstr>Education Loan Options</vt:lpstr>
      <vt:lpstr>Retirement Account/Income Options</vt:lpstr>
      <vt:lpstr>Debt Repayment Decision Options</vt:lpstr>
      <vt:lpstr>Subjective Question Options</vt:lpstr>
      <vt:lpstr>Measuring Balance Sheet Changes</vt:lpstr>
      <vt:lpstr>II.  Options for Changes to  Data Collection and Fieldwork</vt:lpstr>
      <vt:lpstr>Why Change Field Strategy?</vt:lpstr>
      <vt:lpstr>List Sample Into Field Earlier?</vt:lpstr>
      <vt:lpstr>Lower Target Response Rates?</vt:lpstr>
      <vt:lpstr>Increase Base Incentives?</vt:lpstr>
      <vt:lpstr>III.  Options for  Structural Changes</vt:lpstr>
      <vt:lpstr>Online Panel?</vt:lpstr>
      <vt:lpstr>Online Option for Main SCF?</vt:lpstr>
      <vt:lpstr>Larger AP Sample?</vt:lpstr>
      <vt:lpstr>IV.  Improving SCF Data Users’ Experience for the 2013 Wave and Beyond</vt:lpstr>
      <vt:lpstr>Data Delivery, User Resources</vt:lpstr>
      <vt:lpstr>Collaborative Research</vt:lpstr>
      <vt:lpstr>What Have We Missed?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Quality Initiative</dc:title>
  <dc:creator>Richard A. Windle</dc:creator>
  <cp:lastModifiedBy>cbeck</cp:lastModifiedBy>
  <cp:revision>348</cp:revision>
  <cp:lastPrinted>2014-06-23T18:32:09Z</cp:lastPrinted>
  <dcterms:created xsi:type="dcterms:W3CDTF">2014-02-19T19:39:05Z</dcterms:created>
  <dcterms:modified xsi:type="dcterms:W3CDTF">2014-06-30T14:27:08Z</dcterms:modified>
</cp:coreProperties>
</file>