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490" r:id="rId3"/>
    <p:sldId id="510" r:id="rId4"/>
    <p:sldId id="512" r:id="rId5"/>
    <p:sldId id="544" r:id="rId6"/>
    <p:sldId id="540" r:id="rId7"/>
    <p:sldId id="543" r:id="rId8"/>
    <p:sldId id="541" r:id="rId9"/>
    <p:sldId id="542" r:id="rId10"/>
    <p:sldId id="302" r:id="rId11"/>
  </p:sldIdLst>
  <p:sldSz cx="9144000" cy="6858000" type="screen4x3"/>
  <p:notesSz cx="6797675" cy="9928225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0000"/>
    <a:srgbClr val="003366"/>
    <a:srgbClr val="E1E1FF"/>
    <a:srgbClr val="000099"/>
    <a:srgbClr val="B2B2B2"/>
    <a:srgbClr val="BFBFFF"/>
    <a:srgbClr val="000066"/>
    <a:srgbClr val="F7E7AB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47" autoAdjust="0"/>
    <p:restoredTop sz="94660" autoAdjust="0"/>
  </p:normalViewPr>
  <p:slideViewPr>
    <p:cSldViewPr>
      <p:cViewPr>
        <p:scale>
          <a:sx n="58" d="100"/>
          <a:sy n="58" d="100"/>
        </p:scale>
        <p:origin x="-3192" y="-10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9" d="100"/>
          <a:sy n="99" d="100"/>
        </p:scale>
        <p:origin x="4550" y="105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3E79E62-F632-4704-B24D-6F0BD75F415D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8371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2292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3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72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Klicken Sie, um die Formate des Vorlagentextes zu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58374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8375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67E5CEC-702C-4ABD-A68C-E32F87065418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9F260EB-C423-4305-B609-F1F012643B3B}" type="slidenum">
              <a:rPr lang="de-DE" altLang="de-DE" smtClean="0"/>
              <a:pPr/>
              <a:t>1</a:t>
            </a:fld>
            <a:endParaRPr lang="de-DE" altLang="de-DE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de-DE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FCEE650-AFA3-40BA-9551-85161B75DB74}" type="slidenum">
              <a:rPr lang="de-DE" altLang="de-DE" smtClean="0"/>
              <a:pPr/>
              <a:t>10</a:t>
            </a:fld>
            <a:endParaRPr lang="de-DE" altLang="de-DE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de-DE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de-DE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B78074F-7CCA-476D-A249-B2E9B6BE114E}" type="slidenum">
              <a:rPr lang="de-DE" altLang="de-DE" smtClean="0"/>
              <a:pPr/>
              <a:t>2</a:t>
            </a:fld>
            <a:endParaRPr lang="de-DE" altLang="de-DE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de-DE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A14FC08-AA5D-4645-8E82-4B0014216AB6}" type="slidenum">
              <a:rPr lang="de-DE" altLang="de-DE" smtClean="0"/>
              <a:pPr/>
              <a:t>3</a:t>
            </a:fld>
            <a:endParaRPr lang="de-DE" altLang="de-DE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de-DE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ECD1BD8-68C8-47E5-93B4-49D214402E16}" type="slidenum">
              <a:rPr lang="de-DE" altLang="de-DE" smtClean="0"/>
              <a:pPr/>
              <a:t>4</a:t>
            </a:fld>
            <a:endParaRPr lang="de-DE" altLang="de-DE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de-DE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6E8D8B4-1124-48F3-BE43-1B5010A96BA9}" type="slidenum">
              <a:rPr lang="de-DE" altLang="de-DE" smtClean="0"/>
              <a:pPr/>
              <a:t>5</a:t>
            </a:fld>
            <a:endParaRPr lang="de-DE" altLang="de-DE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de-DE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F7E52FF-E4F6-4E3A-AD8B-6503AF9C1543}" type="slidenum">
              <a:rPr lang="de-DE" altLang="de-DE" smtClean="0"/>
              <a:pPr/>
              <a:t>6</a:t>
            </a:fld>
            <a:endParaRPr lang="de-DE" altLang="de-DE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de-DE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C3A9A9C-07E2-468D-92C9-544890A6420C}" type="slidenum">
              <a:rPr lang="de-DE" altLang="de-DE" smtClean="0"/>
              <a:pPr/>
              <a:t>7</a:t>
            </a:fld>
            <a:endParaRPr lang="de-DE" altLang="de-DE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de-DE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6DB5E97-290E-4D0C-9D4A-9DDAAAE5B885}" type="slidenum">
              <a:rPr lang="de-DE" altLang="de-DE" smtClean="0"/>
              <a:pPr/>
              <a:t>8</a:t>
            </a:fld>
            <a:endParaRPr lang="de-DE" altLang="de-DE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de-DE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C539082-A9D3-4E24-BF01-7831CEEA3C72}" type="slidenum">
              <a:rPr lang="de-DE" altLang="de-DE" smtClean="0"/>
              <a:pPr/>
              <a:t>9</a:t>
            </a:fld>
            <a:endParaRPr lang="de-DE" alt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4"/>
          <p:cNvSpPr>
            <a:spLocks noChangeArrowheads="1"/>
          </p:cNvSpPr>
          <p:nvPr/>
        </p:nvSpPr>
        <p:spPr bwMode="auto">
          <a:xfrm>
            <a:off x="755650" y="6453188"/>
            <a:ext cx="8388350" cy="404812"/>
          </a:xfrm>
          <a:prstGeom prst="rect">
            <a:avLst/>
          </a:prstGeom>
          <a:solidFill>
            <a:srgbClr val="000066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endParaRPr lang="en-US" altLang="de-DE" smtClean="0">
              <a:cs typeface="+mn-cs"/>
            </a:endParaRPr>
          </a:p>
        </p:txBody>
      </p:sp>
      <p:sp>
        <p:nvSpPr>
          <p:cNvPr id="1027" name="Rectangle 34"/>
          <p:cNvSpPr>
            <a:spLocks noChangeArrowheads="1"/>
          </p:cNvSpPr>
          <p:nvPr/>
        </p:nvSpPr>
        <p:spPr bwMode="auto">
          <a:xfrm>
            <a:off x="755650" y="0"/>
            <a:ext cx="8388350" cy="838200"/>
          </a:xfrm>
          <a:prstGeom prst="rect">
            <a:avLst/>
          </a:prstGeom>
          <a:solidFill>
            <a:srgbClr val="F7E7AB">
              <a:alpha val="61000"/>
            </a:srgbClr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endParaRPr lang="en-US" altLang="de-DE" smtClean="0">
              <a:cs typeface="+mn-cs"/>
            </a:endParaRPr>
          </a:p>
        </p:txBody>
      </p:sp>
      <p:sp>
        <p:nvSpPr>
          <p:cNvPr id="1028" name="Rectangle 33" descr="Horizontal dünn"/>
          <p:cNvSpPr>
            <a:spLocks noChangeArrowheads="1"/>
          </p:cNvSpPr>
          <p:nvPr/>
        </p:nvSpPr>
        <p:spPr bwMode="auto">
          <a:xfrm>
            <a:off x="0" y="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endParaRPr lang="en-US" altLang="de-DE" smtClean="0">
              <a:cs typeface="+mn-cs"/>
            </a:endParaRPr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31913" y="188913"/>
            <a:ext cx="5943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Klicken Sie, um das Titelformat zu bearbeiten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0" y="1341438"/>
            <a:ext cx="7704138" cy="44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 smtClean="0"/>
              <a:t>Klicken Sie, um die Formate des Vorlagentextes zu bearbeiten</a:t>
            </a:r>
          </a:p>
          <a:p>
            <a:pPr lvl="1"/>
            <a:r>
              <a:rPr lang="en-US" altLang="de-DE" smtClean="0"/>
              <a:t>Zweite Ebene</a:t>
            </a:r>
          </a:p>
          <a:p>
            <a:pPr lvl="2"/>
            <a:r>
              <a:rPr lang="en-US" altLang="de-DE" smtClean="0"/>
              <a:t>Dritte Ebene</a:t>
            </a:r>
          </a:p>
          <a:p>
            <a:pPr lvl="3"/>
            <a:r>
              <a:rPr lang="en-US" altLang="de-DE" smtClean="0"/>
              <a:t>Vierte Ebene</a:t>
            </a:r>
          </a:p>
          <a:p>
            <a:pPr lvl="4"/>
            <a:r>
              <a:rPr lang="en-US" altLang="de-DE" smtClean="0"/>
              <a:t>Fünfte Ebene</a:t>
            </a:r>
          </a:p>
        </p:txBody>
      </p:sp>
      <p:sp>
        <p:nvSpPr>
          <p:cNvPr id="1038" name="Text Box 25"/>
          <p:cNvSpPr txBox="1">
            <a:spLocks noChangeArrowheads="1"/>
          </p:cNvSpPr>
          <p:nvPr userDrawn="1"/>
        </p:nvSpPr>
        <p:spPr bwMode="auto">
          <a:xfrm>
            <a:off x="1692275" y="6524625"/>
            <a:ext cx="7451725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"/>
              </a:spcBef>
              <a:defRPr/>
            </a:pPr>
            <a:r>
              <a:rPr lang="de-DE" altLang="de-DE" sz="1200" smtClean="0">
                <a:solidFill>
                  <a:schemeClr val="bg1"/>
                </a:solidFill>
                <a:latin typeface="Garamond" pitchFamily="18" charset="0"/>
              </a:rPr>
              <a:t>Weder di Mauro </a:t>
            </a:r>
            <a:r>
              <a:rPr lang="de-DE" altLang="de-DE" sz="1200" smtClean="0">
                <a:solidFill>
                  <a:schemeClr val="bg1"/>
                </a:solidFill>
              </a:rPr>
              <a:t>│</a:t>
            </a:r>
            <a:r>
              <a:rPr lang="de-DE" altLang="de-DE" sz="1200" smtClean="0">
                <a:solidFill>
                  <a:schemeClr val="bg1"/>
                </a:solidFill>
                <a:latin typeface="Garamond" pitchFamily="18" charset="0"/>
              </a:rPr>
              <a:t> </a:t>
            </a:r>
            <a:r>
              <a:rPr lang="de-DE" altLang="de-DE" sz="1200" smtClean="0">
                <a:solidFill>
                  <a:schemeClr val="bg1"/>
                </a:solidFill>
              </a:rPr>
              <a:t>		</a:t>
            </a:r>
            <a:r>
              <a:rPr lang="de-DE" altLang="de-DE" sz="1200" smtClean="0">
                <a:solidFill>
                  <a:schemeClr val="bg1"/>
                </a:solidFill>
                <a:latin typeface="Garamond" pitchFamily="18" charset="0"/>
              </a:rPr>
              <a:t> </a:t>
            </a:r>
            <a:r>
              <a:rPr lang="de-DE" altLang="de-DE" sz="1200" smtClean="0">
                <a:solidFill>
                  <a:schemeClr val="bg1"/>
                </a:solidFill>
              </a:rPr>
              <a:t>│13 June 2014 │			</a:t>
            </a:r>
            <a:fld id="{40C45D70-605A-4424-95F9-310B5458CCF8}" type="slidenum">
              <a:rPr lang="de-DE" altLang="de-DE" sz="1200" b="1" smtClean="0">
                <a:solidFill>
                  <a:schemeClr val="bg1"/>
                </a:solidFill>
              </a:rPr>
              <a:pPr eaLnBrk="1" hangingPunct="1">
                <a:spcBef>
                  <a:spcPct val="5000"/>
                </a:spcBef>
                <a:defRPr/>
              </a:pPr>
              <a:t>‹#›</a:t>
            </a:fld>
            <a:r>
              <a:rPr lang="de-DE" altLang="de-DE" sz="1200" b="1" smtClean="0">
                <a:solidFill>
                  <a:schemeClr val="bg1"/>
                </a:solidFill>
              </a:rPr>
              <a:t>/10 </a:t>
            </a:r>
          </a:p>
          <a:p>
            <a:pPr eaLnBrk="1" hangingPunct="1">
              <a:spcBef>
                <a:spcPct val="5000"/>
              </a:spcBef>
              <a:defRPr/>
            </a:pPr>
            <a:endParaRPr lang="de-DE" altLang="de-DE" sz="1200" smtClean="0">
              <a:solidFill>
                <a:schemeClr val="bg1"/>
              </a:solidFill>
            </a:endParaRPr>
          </a:p>
        </p:txBody>
      </p:sp>
      <p:sp>
        <p:nvSpPr>
          <p:cNvPr id="1039" name="Rectangle 43"/>
          <p:cNvSpPr>
            <a:spLocks noChangeArrowheads="1"/>
          </p:cNvSpPr>
          <p:nvPr/>
        </p:nvSpPr>
        <p:spPr bwMode="auto">
          <a:xfrm>
            <a:off x="0" y="838200"/>
            <a:ext cx="9144000" cy="762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0099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endParaRPr lang="en-US" altLang="de-DE" smtClean="0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/>
  <p:timing>
    <p:tnLst>
      <p:par>
        <p:cTn id="1" dur="indefinite" restart="never" nodeType="tmRoot"/>
      </p:par>
    </p:tnLst>
  </p:timing>
  <p:txStyles>
    <p:titleStyle>
      <a:lvl1pPr marL="482600" indent="-482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3366"/>
          </a:solidFill>
          <a:latin typeface="Garamond" pitchFamily="18" charset="0"/>
          <a:ea typeface="+mj-ea"/>
          <a:cs typeface="+mj-cs"/>
        </a:defRPr>
      </a:lvl1pPr>
      <a:lvl2pPr marL="482600" indent="-482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3366"/>
          </a:solidFill>
          <a:latin typeface="Garamond" pitchFamily="18" charset="0"/>
        </a:defRPr>
      </a:lvl2pPr>
      <a:lvl3pPr marL="482600" indent="-482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3366"/>
          </a:solidFill>
          <a:latin typeface="Garamond" pitchFamily="18" charset="0"/>
        </a:defRPr>
      </a:lvl3pPr>
      <a:lvl4pPr marL="482600" indent="-482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3366"/>
          </a:solidFill>
          <a:latin typeface="Garamond" pitchFamily="18" charset="0"/>
        </a:defRPr>
      </a:lvl4pPr>
      <a:lvl5pPr marL="482600" indent="-482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3366"/>
          </a:solidFill>
          <a:latin typeface="Garamond" pitchFamily="18" charset="0"/>
        </a:defRPr>
      </a:lvl5pPr>
      <a:lvl6pPr marL="939800" indent="-482600" algn="l" rtl="0" fontAlgn="base">
        <a:lnSpc>
          <a:spcPct val="90000"/>
        </a:lnSpc>
        <a:spcBef>
          <a:spcPct val="0"/>
        </a:spcBef>
        <a:spcAft>
          <a:spcPct val="0"/>
        </a:spcAft>
        <a:defRPr sz="2000" b="1" i="1">
          <a:solidFill>
            <a:srgbClr val="003366"/>
          </a:solidFill>
          <a:latin typeface="Arial" charset="0"/>
        </a:defRPr>
      </a:lvl6pPr>
      <a:lvl7pPr marL="1397000" indent="-482600" algn="l" rtl="0" fontAlgn="base">
        <a:lnSpc>
          <a:spcPct val="90000"/>
        </a:lnSpc>
        <a:spcBef>
          <a:spcPct val="0"/>
        </a:spcBef>
        <a:spcAft>
          <a:spcPct val="0"/>
        </a:spcAft>
        <a:defRPr sz="2000" b="1" i="1">
          <a:solidFill>
            <a:srgbClr val="003366"/>
          </a:solidFill>
          <a:latin typeface="Arial" charset="0"/>
        </a:defRPr>
      </a:lvl7pPr>
      <a:lvl8pPr marL="1854200" indent="-482600" algn="l" rtl="0" fontAlgn="base">
        <a:lnSpc>
          <a:spcPct val="90000"/>
        </a:lnSpc>
        <a:spcBef>
          <a:spcPct val="0"/>
        </a:spcBef>
        <a:spcAft>
          <a:spcPct val="0"/>
        </a:spcAft>
        <a:defRPr sz="2000" b="1" i="1">
          <a:solidFill>
            <a:srgbClr val="003366"/>
          </a:solidFill>
          <a:latin typeface="Arial" charset="0"/>
        </a:defRPr>
      </a:lvl8pPr>
      <a:lvl9pPr marL="2311400" indent="-482600" algn="l" rtl="0" fontAlgn="base">
        <a:lnSpc>
          <a:spcPct val="90000"/>
        </a:lnSpc>
        <a:spcBef>
          <a:spcPct val="0"/>
        </a:spcBef>
        <a:spcAft>
          <a:spcPct val="0"/>
        </a:spcAft>
        <a:defRPr sz="2000" b="1" i="1">
          <a:solidFill>
            <a:srgbClr val="0033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60000"/>
        </a:spcBef>
        <a:spcAft>
          <a:spcPct val="50000"/>
        </a:spcAft>
        <a:buClr>
          <a:srgbClr val="000099"/>
        </a:buClr>
        <a:buFont typeface="Wingdings" pitchFamily="2" charset="2"/>
        <a:buChar char="§"/>
        <a:defRPr sz="2000" b="1">
          <a:solidFill>
            <a:schemeClr val="tx1"/>
          </a:solidFill>
          <a:latin typeface="Garamond" pitchFamily="18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buClr>
          <a:srgbClr val="000099"/>
        </a:buClr>
        <a:buChar char="•"/>
        <a:defRPr b="1">
          <a:solidFill>
            <a:schemeClr val="tx1"/>
          </a:solidFill>
          <a:latin typeface="Garamond" pitchFamily="18" charset="0"/>
        </a:defRPr>
      </a:lvl2pPr>
      <a:lvl3pPr marL="1143000" indent="-228600" algn="l" rtl="0" eaLnBrk="0" fontAlgn="base" hangingPunct="0">
        <a:spcBef>
          <a:spcPct val="40000"/>
        </a:spcBef>
        <a:spcAft>
          <a:spcPct val="0"/>
        </a:spcAft>
        <a:buClr>
          <a:srgbClr val="000099"/>
        </a:buClr>
        <a:buFont typeface="Wingdings" pitchFamily="2" charset="2"/>
        <a:buChar char="Ø"/>
        <a:defRPr sz="1600" b="1">
          <a:solidFill>
            <a:schemeClr val="tx1"/>
          </a:solidFill>
          <a:latin typeface="Garamond" pitchFamily="18" charset="0"/>
        </a:defRPr>
      </a:lvl3pPr>
      <a:lvl4pPr marL="1600200" indent="-228600" algn="l" rtl="0" eaLnBrk="0" fontAlgn="base" hangingPunct="0">
        <a:spcBef>
          <a:spcPct val="35000"/>
        </a:spcBef>
        <a:spcAft>
          <a:spcPct val="0"/>
        </a:spcAft>
        <a:buChar char="–"/>
        <a:defRPr sz="1200" b="1">
          <a:solidFill>
            <a:schemeClr val="tx1"/>
          </a:solidFill>
          <a:latin typeface="Garamond" pitchFamily="18" charset="0"/>
        </a:defRPr>
      </a:lvl4pPr>
      <a:lvl5pPr marL="2057400" indent="-228600" algn="l" rtl="0" eaLnBrk="0" fontAlgn="base" hangingPunct="0">
        <a:spcBef>
          <a:spcPct val="35000"/>
        </a:spcBef>
        <a:spcAft>
          <a:spcPct val="0"/>
        </a:spcAft>
        <a:buChar char="»"/>
        <a:defRPr sz="1000" b="1">
          <a:solidFill>
            <a:schemeClr val="tx1"/>
          </a:solidFill>
          <a:latin typeface="Garamond" pitchFamily="18" charset="0"/>
        </a:defRPr>
      </a:lvl5pPr>
      <a:lvl6pPr marL="2514600" indent="-228600" algn="l" rtl="0" fontAlgn="base">
        <a:spcBef>
          <a:spcPct val="35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35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35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35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7"/>
          <p:cNvSpPr>
            <a:spLocks noChangeArrowheads="1"/>
          </p:cNvSpPr>
          <p:nvPr/>
        </p:nvSpPr>
        <p:spPr bwMode="auto">
          <a:xfrm>
            <a:off x="-39688" y="-3175"/>
            <a:ext cx="9296401" cy="6858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de-DE"/>
          </a:p>
        </p:txBody>
      </p:sp>
      <p:sp>
        <p:nvSpPr>
          <p:cNvPr id="2051" name="Rectangle 11" descr="Horizontal dünn"/>
          <p:cNvSpPr>
            <a:spLocks noChangeArrowheads="1"/>
          </p:cNvSpPr>
          <p:nvPr/>
        </p:nvSpPr>
        <p:spPr bwMode="auto">
          <a:xfrm>
            <a:off x="-41275" y="1268413"/>
            <a:ext cx="9296400" cy="3097212"/>
          </a:xfrm>
          <a:prstGeom prst="rect">
            <a:avLst/>
          </a:prstGeom>
          <a:pattFill prst="narHorz">
            <a:fgClr>
              <a:srgbClr val="F7E7AB"/>
            </a:fgClr>
            <a:bgClr>
              <a:schemeClr val="bg1"/>
            </a:bgClr>
          </a:patt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altLang="de-DE"/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900113" y="2657475"/>
            <a:ext cx="7416800" cy="402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1" hangingPunct="1">
              <a:spcBef>
                <a:spcPct val="5000"/>
              </a:spcBef>
            </a:pPr>
            <a:r>
              <a:rPr lang="en-GB" altLang="de-DE" sz="2000" b="1">
                <a:solidFill>
                  <a:srgbClr val="191966"/>
                </a:solidFill>
                <a:latin typeface="Garamond" pitchFamily="18" charset="0"/>
              </a:rPr>
              <a:t>by Kristin J. Forbes and Michael W. Klein</a:t>
            </a:r>
          </a:p>
          <a:p>
            <a:pPr algn="ctr" eaLnBrk="1" hangingPunct="1">
              <a:spcBef>
                <a:spcPct val="5000"/>
              </a:spcBef>
            </a:pPr>
            <a:endParaRPr lang="en-GB" altLang="de-DE" sz="2000" b="1">
              <a:solidFill>
                <a:srgbClr val="191966"/>
              </a:solidFill>
              <a:latin typeface="Garamond" pitchFamily="18" charset="0"/>
            </a:endParaRPr>
          </a:p>
          <a:p>
            <a:pPr algn="ctr" eaLnBrk="1" hangingPunct="1">
              <a:spcBef>
                <a:spcPct val="5000"/>
              </a:spcBef>
            </a:pPr>
            <a:endParaRPr lang="en-GB" altLang="de-DE" sz="2000" b="1">
              <a:solidFill>
                <a:srgbClr val="191966"/>
              </a:solidFill>
              <a:latin typeface="Garamond" pitchFamily="18" charset="0"/>
            </a:endParaRPr>
          </a:p>
          <a:p>
            <a:pPr algn="ctr" eaLnBrk="1" hangingPunct="1">
              <a:spcBef>
                <a:spcPct val="5000"/>
              </a:spcBef>
            </a:pPr>
            <a:r>
              <a:rPr lang="en-GB" altLang="de-DE" sz="2000" b="1">
                <a:solidFill>
                  <a:srgbClr val="191966"/>
                </a:solidFill>
                <a:latin typeface="Garamond" pitchFamily="18" charset="0"/>
              </a:rPr>
              <a:t>Discussion </a:t>
            </a:r>
            <a:endParaRPr lang="de-DE" altLang="de-DE" sz="2000" b="1">
              <a:solidFill>
                <a:srgbClr val="191966"/>
              </a:solidFill>
              <a:latin typeface="Garamond" pitchFamily="18" charset="0"/>
            </a:endParaRPr>
          </a:p>
          <a:p>
            <a:pPr algn="ctr" eaLnBrk="1" hangingPunct="1">
              <a:spcBef>
                <a:spcPct val="5000"/>
              </a:spcBef>
            </a:pPr>
            <a:endParaRPr lang="de-DE" altLang="de-DE" sz="2000" b="1">
              <a:solidFill>
                <a:srgbClr val="191966"/>
              </a:solidFill>
              <a:latin typeface="Garamond" pitchFamily="18" charset="0"/>
            </a:endParaRPr>
          </a:p>
          <a:p>
            <a:pPr algn="ctr" eaLnBrk="1" hangingPunct="1">
              <a:spcBef>
                <a:spcPct val="5000"/>
              </a:spcBef>
            </a:pPr>
            <a:endParaRPr lang="de-DE" altLang="de-DE" sz="2000" b="1">
              <a:solidFill>
                <a:srgbClr val="191966"/>
              </a:solidFill>
              <a:latin typeface="Garamond" pitchFamily="18" charset="0"/>
            </a:endParaRPr>
          </a:p>
          <a:p>
            <a:pPr algn="ctr" eaLnBrk="1" hangingPunct="1">
              <a:spcBef>
                <a:spcPct val="5000"/>
              </a:spcBef>
            </a:pPr>
            <a:r>
              <a:rPr lang="de-DE" altLang="de-DE" sz="2000" b="1">
                <a:solidFill>
                  <a:srgbClr val="191966"/>
                </a:solidFill>
                <a:latin typeface="Garamond" pitchFamily="18" charset="0"/>
              </a:rPr>
              <a:t>Beatrice Weder di Mauro</a:t>
            </a:r>
          </a:p>
          <a:p>
            <a:pPr algn="ctr" eaLnBrk="1" hangingPunct="1">
              <a:spcBef>
                <a:spcPct val="5000"/>
              </a:spcBef>
            </a:pPr>
            <a:r>
              <a:rPr lang="de-DE" altLang="de-DE" sz="2000" b="1">
                <a:solidFill>
                  <a:srgbClr val="191966"/>
                </a:solidFill>
                <a:latin typeface="Garamond" pitchFamily="18" charset="0"/>
              </a:rPr>
              <a:t> </a:t>
            </a:r>
            <a:r>
              <a:rPr lang="de-DE" altLang="de-DE" sz="1800" b="1">
                <a:solidFill>
                  <a:srgbClr val="191966"/>
                </a:solidFill>
                <a:latin typeface="Garamond" pitchFamily="18" charset="0"/>
              </a:rPr>
              <a:t>University of Mainz</a:t>
            </a:r>
          </a:p>
          <a:p>
            <a:pPr algn="ctr" eaLnBrk="1" hangingPunct="1">
              <a:spcBef>
                <a:spcPct val="5000"/>
              </a:spcBef>
            </a:pPr>
            <a:endParaRPr lang="de-DE" altLang="de-DE" sz="1800" b="1">
              <a:solidFill>
                <a:srgbClr val="191966"/>
              </a:solidFill>
              <a:latin typeface="Garamond" pitchFamily="18" charset="0"/>
            </a:endParaRPr>
          </a:p>
          <a:p>
            <a:pPr algn="ctr" eaLnBrk="1" hangingPunct="1">
              <a:spcBef>
                <a:spcPct val="5000"/>
              </a:spcBef>
            </a:pPr>
            <a:endParaRPr lang="de-DE" altLang="de-DE" sz="1800" b="1">
              <a:solidFill>
                <a:srgbClr val="191966"/>
              </a:solidFill>
              <a:latin typeface="Garamond" pitchFamily="18" charset="0"/>
            </a:endParaRPr>
          </a:p>
          <a:p>
            <a:pPr algn="ctr" eaLnBrk="1" hangingPunct="1">
              <a:spcBef>
                <a:spcPct val="5000"/>
              </a:spcBef>
            </a:pPr>
            <a:endParaRPr lang="de-DE" altLang="de-DE" sz="1800" b="1">
              <a:solidFill>
                <a:srgbClr val="191966"/>
              </a:solidFill>
              <a:latin typeface="Garamond" pitchFamily="18" charset="0"/>
            </a:endParaRPr>
          </a:p>
          <a:p>
            <a:pPr algn="ctr" eaLnBrk="1" hangingPunct="1">
              <a:spcBef>
                <a:spcPct val="5000"/>
              </a:spcBef>
              <a:buFont typeface="Wingdings" pitchFamily="2" charset="2"/>
              <a:buNone/>
            </a:pPr>
            <a:r>
              <a:rPr lang="en-GB" altLang="de-DE" sz="1800" b="1">
                <a:solidFill>
                  <a:srgbClr val="191966"/>
                </a:solidFill>
                <a:latin typeface="Garamond" pitchFamily="18" charset="0"/>
              </a:rPr>
              <a:t>Istanbul, </a:t>
            </a:r>
            <a:r>
              <a:rPr lang="de-DE" altLang="de-DE" sz="1800" b="1">
                <a:solidFill>
                  <a:srgbClr val="191966"/>
                </a:solidFill>
                <a:latin typeface="Garamond" pitchFamily="18" charset="0"/>
              </a:rPr>
              <a:t>June 2014</a:t>
            </a:r>
          </a:p>
          <a:p>
            <a:pPr algn="ctr" eaLnBrk="1" hangingPunct="1">
              <a:spcBef>
                <a:spcPct val="5000"/>
              </a:spcBef>
            </a:pPr>
            <a:r>
              <a:rPr lang="de-DE" altLang="de-DE" sz="1800" b="1">
                <a:solidFill>
                  <a:srgbClr val="191966"/>
                </a:solidFill>
                <a:latin typeface="Garamond" pitchFamily="18" charset="0"/>
              </a:rPr>
              <a:t> </a:t>
            </a:r>
            <a:endParaRPr lang="en-US" altLang="en-US" sz="1800" b="1">
              <a:solidFill>
                <a:srgbClr val="002060"/>
              </a:solidFill>
              <a:latin typeface="Garamond" pitchFamily="18" charset="0"/>
            </a:endParaRPr>
          </a:p>
        </p:txBody>
      </p:sp>
      <p:sp>
        <p:nvSpPr>
          <p:cNvPr id="2053" name="Rectangle 14"/>
          <p:cNvSpPr>
            <a:spLocks noChangeArrowheads="1"/>
          </p:cNvSpPr>
          <p:nvPr/>
        </p:nvSpPr>
        <p:spPr bwMode="auto">
          <a:xfrm>
            <a:off x="1187450" y="1401763"/>
            <a:ext cx="6624638" cy="1262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/>
            <a:r>
              <a:rPr lang="en-US" altLang="de-DE" b="1">
                <a:solidFill>
                  <a:srgbClr val="191966"/>
                </a:solidFill>
                <a:latin typeface="Garamond" pitchFamily="18" charset="0"/>
              </a:rPr>
              <a:t>Removing the Punch Bowl: Moderating Vulnerabilities from Global Economic Booms</a:t>
            </a:r>
            <a:endParaRPr lang="en-US" altLang="de-DE" sz="2800" b="1">
              <a:solidFill>
                <a:srgbClr val="191966"/>
              </a:solidFill>
              <a:latin typeface="Garamond" pitchFamily="18" charset="0"/>
            </a:endParaRPr>
          </a:p>
          <a:p>
            <a:pPr algn="ctr" eaLnBrk="1" hangingPunct="1"/>
            <a:endParaRPr lang="en-US" altLang="de-DE" sz="2800" b="1" u="sng">
              <a:solidFill>
                <a:srgbClr val="191966"/>
              </a:solidFill>
              <a:latin typeface="Garamond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-152400" y="0"/>
            <a:ext cx="9296400" cy="6858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de-DE"/>
          </a:p>
        </p:txBody>
      </p:sp>
      <p:sp>
        <p:nvSpPr>
          <p:cNvPr id="11267" name="Rectangle 6" descr="Horizontal dünn"/>
          <p:cNvSpPr>
            <a:spLocks noChangeArrowheads="1"/>
          </p:cNvSpPr>
          <p:nvPr/>
        </p:nvSpPr>
        <p:spPr bwMode="auto">
          <a:xfrm>
            <a:off x="-152400" y="1052513"/>
            <a:ext cx="9296400" cy="2465387"/>
          </a:xfrm>
          <a:prstGeom prst="rect">
            <a:avLst/>
          </a:prstGeom>
          <a:pattFill prst="narHorz">
            <a:fgClr>
              <a:srgbClr val="F7E7AB"/>
            </a:fgClr>
            <a:bgClr>
              <a:schemeClr val="bg1"/>
            </a:bgClr>
          </a:patt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de-DE"/>
          </a:p>
        </p:txBody>
      </p:sp>
      <p:sp>
        <p:nvSpPr>
          <p:cNvPr id="53252" name="Text Box 7"/>
          <p:cNvSpPr txBox="1">
            <a:spLocks noChangeArrowheads="1"/>
          </p:cNvSpPr>
          <p:nvPr/>
        </p:nvSpPr>
        <p:spPr bwMode="auto">
          <a:xfrm>
            <a:off x="1219200" y="1828800"/>
            <a:ext cx="640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de-DE" sz="2800" b="1" dirty="0">
                <a:solidFill>
                  <a:schemeClr val="accent2">
                    <a:lumMod val="50000"/>
                  </a:schemeClr>
                </a:solidFill>
                <a:latin typeface="Garamond" pitchFamily="18" charset="0"/>
                <a:cs typeface="Times New Roman" pitchFamily="18" charset="0"/>
              </a:rPr>
              <a:t>Thank you for your attention</a:t>
            </a:r>
            <a:endParaRPr lang="de-DE" sz="2800" b="1" dirty="0">
              <a:solidFill>
                <a:schemeClr val="accent2">
                  <a:lumMod val="50000"/>
                </a:schemeClr>
              </a:solidFill>
              <a:latin typeface="Garamond" pitchFamily="18" charset="0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331913" y="188913"/>
            <a:ext cx="7343775" cy="533400"/>
          </a:xfrm>
        </p:spPr>
        <p:txBody>
          <a:bodyPr anchor="t"/>
          <a:lstStyle/>
          <a:p>
            <a:pPr marL="0" indent="0" defTabSz="957263">
              <a:tabLst>
                <a:tab pos="1619250" algn="l"/>
              </a:tabLst>
            </a:pPr>
            <a:r>
              <a:rPr lang="en-GB" altLang="de-DE" smtClean="0"/>
              <a:t>Why you should like this paper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27088" y="1341438"/>
            <a:ext cx="7561262" cy="4464050"/>
          </a:xfrm>
        </p:spPr>
        <p:txBody>
          <a:bodyPr lIns="377108"/>
          <a:lstStyle/>
          <a:p>
            <a:pPr defTabSz="957263">
              <a:tabLst>
                <a:tab pos="1619250" algn="l"/>
              </a:tabLst>
            </a:pPr>
            <a:r>
              <a:rPr lang="en-GB" altLang="de-DE" smtClean="0"/>
              <a:t>Ambitious approach, thorough execution, highly relevant policy question : </a:t>
            </a:r>
          </a:p>
          <a:p>
            <a:pPr lvl="1" defTabSz="957263">
              <a:tabLst>
                <a:tab pos="1619250" algn="l"/>
              </a:tabLst>
            </a:pPr>
            <a:r>
              <a:rPr lang="en-GB" altLang="de-DE" smtClean="0"/>
              <a:t>What is the most effective instrument to tame runaway booms?</a:t>
            </a:r>
          </a:p>
          <a:p>
            <a:pPr lvl="1" defTabSz="957263">
              <a:tabLst>
                <a:tab pos="1619250" algn="l"/>
              </a:tabLst>
            </a:pPr>
            <a:r>
              <a:rPr lang="en-GB" altLang="de-DE" smtClean="0"/>
              <a:t>How do macro policies compare with macropru and capital flow restrictions?</a:t>
            </a:r>
          </a:p>
          <a:p>
            <a:pPr lvl="1" defTabSz="957263">
              <a:tabLst>
                <a:tab pos="1619250" algn="l"/>
              </a:tabLst>
            </a:pPr>
            <a:r>
              <a:rPr lang="en-GB" altLang="de-DE" smtClean="0"/>
              <a:t>What does the empirical evidence for the last big boom tell us?</a:t>
            </a:r>
          </a:p>
          <a:p>
            <a:pPr lvl="1" defTabSz="957263">
              <a:tabLst>
                <a:tab pos="1619250" algn="l"/>
              </a:tabLst>
            </a:pPr>
            <a:r>
              <a:rPr lang="en-GB" altLang="de-DE" smtClean="0"/>
              <a:t>Lets use all usefull data, 50 countries /years</a:t>
            </a:r>
          </a:p>
          <a:p>
            <a:pPr defTabSz="957263">
              <a:tabLst>
                <a:tab pos="1619250" algn="l"/>
              </a:tabLst>
            </a:pPr>
            <a:r>
              <a:rPr lang="en-GB" altLang="de-DE" smtClean="0"/>
              <a:t>Alternative approach: </a:t>
            </a:r>
          </a:p>
          <a:p>
            <a:pPr lvl="1" defTabSz="957263">
              <a:tabLst>
                <a:tab pos="1619250" algn="l"/>
              </a:tabLst>
            </a:pPr>
            <a:r>
              <a:rPr lang="en-GB" altLang="de-DE" smtClean="0"/>
              <a:t>Case studies of macro pru or capital inflows (Chile, Brazil, China, Spain, Switzerland etc.)</a:t>
            </a:r>
          </a:p>
          <a:p>
            <a:pPr lvl="1" defTabSz="957263">
              <a:tabLst>
                <a:tab pos="1619250" algn="l"/>
              </a:tabLst>
            </a:pPr>
            <a:r>
              <a:rPr lang="en-GB" altLang="de-DE" smtClean="0"/>
              <a:t>Anatomical dissections of episodes, e.g. of inflows and the role of capital controls  </a:t>
            </a:r>
          </a:p>
          <a:p>
            <a:pPr lvl="1" defTabSz="957263">
              <a:tabLst>
                <a:tab pos="1619250" algn="l"/>
              </a:tabLst>
            </a:pPr>
            <a:r>
              <a:rPr lang="en-GB" altLang="de-DE" smtClean="0"/>
              <a:t>More on the classical macro fiscal vs. money policy </a:t>
            </a:r>
          </a:p>
          <a:p>
            <a:pPr defTabSz="957263">
              <a:buFont typeface="Wingdings" pitchFamily="2" charset="2"/>
              <a:buNone/>
              <a:tabLst>
                <a:tab pos="1619250" algn="l"/>
              </a:tabLst>
            </a:pPr>
            <a:endParaRPr lang="en-GB" altLang="de-DE" smtClean="0"/>
          </a:p>
          <a:p>
            <a:pPr defTabSz="957263">
              <a:buFontTx/>
              <a:buAutoNum type="arabicPeriod"/>
              <a:tabLst>
                <a:tab pos="1619250" algn="l"/>
              </a:tabLst>
            </a:pPr>
            <a:endParaRPr lang="en-GB" altLang="de-DE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331913" y="188913"/>
            <a:ext cx="7343775" cy="533400"/>
          </a:xfrm>
        </p:spPr>
        <p:txBody>
          <a:bodyPr anchor="t"/>
          <a:lstStyle/>
          <a:p>
            <a:pPr marL="0" indent="0" defTabSz="957263">
              <a:tabLst>
                <a:tab pos="1619250" algn="l"/>
              </a:tabLst>
            </a:pPr>
            <a:r>
              <a:rPr lang="en-GB" altLang="de-DE" smtClean="0"/>
              <a:t>What the paper does</a:t>
            </a:r>
          </a:p>
        </p:txBody>
      </p:sp>
      <p:sp>
        <p:nvSpPr>
          <p:cNvPr id="4099" name="Rectangle 3"/>
          <p:cNvSpPr txBox="1">
            <a:spLocks noChangeArrowheads="1"/>
          </p:cNvSpPr>
          <p:nvPr/>
        </p:nvSpPr>
        <p:spPr bwMode="auto">
          <a:xfrm>
            <a:off x="827088" y="1341438"/>
            <a:ext cx="7561262" cy="44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77108" tIns="0" rIns="0" bIns="0"/>
          <a:lstStyle/>
          <a:p>
            <a:pPr marL="342900" indent="-342900" defTabSz="957263">
              <a:spcBef>
                <a:spcPct val="60000"/>
              </a:spcBef>
              <a:spcAft>
                <a:spcPct val="50000"/>
              </a:spcAft>
              <a:buClr>
                <a:srgbClr val="000099"/>
              </a:buClr>
              <a:buFont typeface="Wingdings" pitchFamily="2" charset="2"/>
              <a:buChar char="§"/>
              <a:tabLst>
                <a:tab pos="1619250" algn="l"/>
              </a:tabLst>
            </a:pPr>
            <a:r>
              <a:rPr lang="en-GB" altLang="de-DE" sz="2000" b="1">
                <a:latin typeface="Garamond" pitchFamily="18" charset="0"/>
              </a:rPr>
              <a:t>5 policy choices, important changes; 0-1; threshold at top 10% of the distribution:</a:t>
            </a:r>
          </a:p>
          <a:p>
            <a:pPr marL="742950" lvl="1" indent="-285750" defTabSz="957263">
              <a:buClr>
                <a:srgbClr val="000099"/>
              </a:buClr>
              <a:buFontTx/>
              <a:buChar char="•"/>
              <a:tabLst>
                <a:tab pos="1619250" algn="l"/>
              </a:tabLst>
            </a:pPr>
            <a:r>
              <a:rPr lang="en-GB" altLang="de-DE" sz="1800" b="1">
                <a:latin typeface="Garamond" pitchFamily="18" charset="0"/>
              </a:rPr>
              <a:t>Fiscal tightening	+ 1,36% structural deficit</a:t>
            </a:r>
          </a:p>
          <a:p>
            <a:pPr marL="742950" lvl="1" indent="-285750" defTabSz="957263">
              <a:buClr>
                <a:srgbClr val="000099"/>
              </a:buClr>
              <a:buFontTx/>
              <a:buChar char="•"/>
              <a:tabLst>
                <a:tab pos="1619250" algn="l"/>
              </a:tabLst>
            </a:pPr>
            <a:r>
              <a:rPr lang="en-GB" altLang="de-DE" sz="1800" b="1">
                <a:latin typeface="Garamond" pitchFamily="18" charset="0"/>
              </a:rPr>
              <a:t>Interest rate	+135bp iff inflation below 10%</a:t>
            </a:r>
            <a:r>
              <a:rPr lang="en-GB" altLang="de-DE" sz="1800" b="1">
                <a:solidFill>
                  <a:srgbClr val="0070C0"/>
                </a:solidFill>
                <a:latin typeface="Garamond" pitchFamily="18" charset="0"/>
              </a:rPr>
              <a:t>(!)</a:t>
            </a:r>
            <a:r>
              <a:rPr lang="en-GB" altLang="de-DE" sz="1800" b="1">
                <a:latin typeface="Garamond" pitchFamily="18" charset="0"/>
              </a:rPr>
              <a:t>	</a:t>
            </a:r>
          </a:p>
          <a:p>
            <a:pPr marL="742950" lvl="1" indent="-285750" defTabSz="957263">
              <a:buClr>
                <a:srgbClr val="000099"/>
              </a:buClr>
              <a:buFontTx/>
              <a:buChar char="•"/>
              <a:tabLst>
                <a:tab pos="1619250" algn="l"/>
              </a:tabLst>
            </a:pPr>
            <a:r>
              <a:rPr lang="en-GB" altLang="de-DE" sz="1800" b="1">
                <a:latin typeface="Garamond" pitchFamily="18" charset="0"/>
              </a:rPr>
              <a:t>Exchange rate (app)	+15,9 % vis a vis US dollar </a:t>
            </a:r>
            <a:r>
              <a:rPr lang="en-GB" altLang="de-DE" sz="1800" b="1">
                <a:solidFill>
                  <a:srgbClr val="0070C0"/>
                </a:solidFill>
                <a:latin typeface="Garamond" pitchFamily="18" charset="0"/>
              </a:rPr>
              <a:t>(Euro peg?)</a:t>
            </a:r>
          </a:p>
          <a:p>
            <a:pPr marL="742950" lvl="1" indent="-285750" defTabSz="957263">
              <a:buClr>
                <a:srgbClr val="000099"/>
              </a:buClr>
              <a:buFontTx/>
              <a:buChar char="•"/>
              <a:tabLst>
                <a:tab pos="1619250" algn="l"/>
              </a:tabLst>
            </a:pPr>
            <a:r>
              <a:rPr lang="en-GB" altLang="de-DE" sz="1800" b="1">
                <a:latin typeface="Garamond" pitchFamily="18" charset="0"/>
              </a:rPr>
              <a:t>Reserve acc	+4,4% of GDP</a:t>
            </a:r>
          </a:p>
          <a:p>
            <a:pPr marL="742950" lvl="1" indent="-285750" defTabSz="957263">
              <a:buClr>
                <a:srgbClr val="000099"/>
              </a:buClr>
              <a:buFontTx/>
              <a:buChar char="•"/>
              <a:tabLst>
                <a:tab pos="1619250" algn="l"/>
              </a:tabLst>
            </a:pPr>
            <a:r>
              <a:rPr lang="en-GB" altLang="de-DE" sz="1800" b="1">
                <a:latin typeface="Garamond" pitchFamily="18" charset="0"/>
              </a:rPr>
              <a:t>Cap. cont	1 if new or increased</a:t>
            </a:r>
          </a:p>
          <a:p>
            <a:pPr marL="742950" lvl="1" indent="-285750" defTabSz="957263">
              <a:buClr>
                <a:srgbClr val="000099"/>
              </a:buClr>
              <a:buFontTx/>
              <a:buChar char="•"/>
              <a:tabLst>
                <a:tab pos="1619250" algn="l"/>
              </a:tabLst>
            </a:pPr>
            <a:r>
              <a:rPr lang="en-GB" altLang="de-DE" sz="1800" b="1">
                <a:latin typeface="Garamond" pitchFamily="18" charset="0"/>
              </a:rPr>
              <a:t>Macro pru.	1 if new or increased</a:t>
            </a:r>
          </a:p>
          <a:p>
            <a:pPr marL="342900" indent="-342900" defTabSz="957263">
              <a:spcBef>
                <a:spcPct val="60000"/>
              </a:spcBef>
              <a:spcAft>
                <a:spcPct val="50000"/>
              </a:spcAft>
              <a:buClr>
                <a:srgbClr val="000099"/>
              </a:buClr>
              <a:buFont typeface="Wingdings" pitchFamily="2" charset="2"/>
              <a:buChar char="§"/>
              <a:tabLst>
                <a:tab pos="1619250" algn="l"/>
              </a:tabLst>
            </a:pPr>
            <a:r>
              <a:rPr lang="en-GB" altLang="de-DE" sz="2000" b="1">
                <a:latin typeface="Garamond" pitchFamily="18" charset="0"/>
              </a:rPr>
              <a:t>5 outcomes, 0-1</a:t>
            </a:r>
          </a:p>
          <a:p>
            <a:pPr marL="742950" lvl="1" indent="-285750" defTabSz="957263">
              <a:buClr>
                <a:srgbClr val="000099"/>
              </a:buClr>
              <a:buFontTx/>
              <a:buChar char="•"/>
              <a:tabLst>
                <a:tab pos="1619250" algn="l"/>
              </a:tabLst>
            </a:pPr>
            <a:r>
              <a:rPr lang="en-GB" altLang="de-DE" sz="1800" b="1">
                <a:latin typeface="Garamond" pitchFamily="18" charset="0"/>
              </a:rPr>
              <a:t>bank credit boom 	credit/GDP ratio (growth?) &gt; 10%equity</a:t>
            </a:r>
          </a:p>
          <a:p>
            <a:pPr marL="742950" lvl="1" indent="-285750" defTabSz="957263">
              <a:buClr>
                <a:srgbClr val="000099"/>
              </a:buClr>
              <a:buFontTx/>
              <a:buChar char="•"/>
              <a:tabLst>
                <a:tab pos="1619250" algn="l"/>
              </a:tabLst>
            </a:pPr>
            <a:r>
              <a:rPr lang="en-GB" altLang="de-DE" sz="1800" b="1">
                <a:latin typeface="Garamond" pitchFamily="18" charset="0"/>
              </a:rPr>
              <a:t>equity market boom	40% increase  </a:t>
            </a:r>
          </a:p>
          <a:p>
            <a:pPr marL="742950" lvl="1" indent="-285750" defTabSz="957263">
              <a:buClr>
                <a:srgbClr val="000099"/>
              </a:buClr>
              <a:buFontTx/>
              <a:buChar char="•"/>
              <a:tabLst>
                <a:tab pos="1619250" algn="l"/>
              </a:tabLst>
            </a:pPr>
            <a:r>
              <a:rPr lang="en-GB" altLang="de-DE" sz="1800" b="1">
                <a:latin typeface="Garamond" pitchFamily="18" charset="0"/>
              </a:rPr>
              <a:t>banking crisis	yes/no</a:t>
            </a:r>
          </a:p>
          <a:p>
            <a:pPr marL="742950" lvl="1" indent="-285750" defTabSz="957263">
              <a:buClr>
                <a:srgbClr val="000099"/>
              </a:buClr>
              <a:buFontTx/>
              <a:buChar char="•"/>
              <a:tabLst>
                <a:tab pos="1619250" algn="l"/>
              </a:tabLst>
            </a:pPr>
            <a:r>
              <a:rPr lang="en-GB" altLang="de-DE" sz="1800" b="1">
                <a:latin typeface="Garamond" pitchFamily="18" charset="0"/>
              </a:rPr>
              <a:t>increase in NLP 	change in NLP (no threshold)</a:t>
            </a:r>
          </a:p>
          <a:p>
            <a:pPr marL="342900" indent="-342900" defTabSz="957263">
              <a:spcBef>
                <a:spcPct val="60000"/>
              </a:spcBef>
              <a:spcAft>
                <a:spcPct val="50000"/>
              </a:spcAft>
              <a:buClr>
                <a:srgbClr val="000099"/>
              </a:buClr>
              <a:buFont typeface="Wingdings" pitchFamily="2" charset="2"/>
              <a:buChar char="§"/>
              <a:tabLst>
                <a:tab pos="1619250" algn="l"/>
              </a:tabLst>
            </a:pPr>
            <a:r>
              <a:rPr lang="en-GB" altLang="de-DE" sz="2000" b="1">
                <a:latin typeface="Garamond" pitchFamily="18" charset="0"/>
              </a:rPr>
              <a:t>Correct for selection bias using propensity score matching</a:t>
            </a:r>
          </a:p>
          <a:p>
            <a:pPr marL="342900" indent="-342900" defTabSz="957263">
              <a:spcBef>
                <a:spcPct val="60000"/>
              </a:spcBef>
              <a:spcAft>
                <a:spcPct val="50000"/>
              </a:spcAft>
              <a:buClr>
                <a:srgbClr val="000099"/>
              </a:buClr>
              <a:buFont typeface="Wingdings" pitchFamily="2" charset="2"/>
              <a:buNone/>
              <a:tabLst>
                <a:tab pos="1619250" algn="l"/>
              </a:tabLst>
            </a:pPr>
            <a:endParaRPr lang="en-GB" altLang="de-DE" sz="2000" b="1">
              <a:latin typeface="Garamond" pitchFamily="18" charset="0"/>
            </a:endParaRPr>
          </a:p>
          <a:p>
            <a:pPr marL="342900" indent="-342900" defTabSz="957263">
              <a:spcBef>
                <a:spcPct val="60000"/>
              </a:spcBef>
              <a:spcAft>
                <a:spcPct val="50000"/>
              </a:spcAft>
              <a:buClr>
                <a:srgbClr val="000099"/>
              </a:buClr>
              <a:buFontTx/>
              <a:buAutoNum type="arabicPeriod"/>
              <a:tabLst>
                <a:tab pos="1619250" algn="l"/>
              </a:tabLst>
            </a:pPr>
            <a:endParaRPr lang="en-GB" altLang="de-DE" sz="2000" b="1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331913" y="231775"/>
            <a:ext cx="7343775" cy="533400"/>
          </a:xfrm>
        </p:spPr>
        <p:txBody>
          <a:bodyPr anchor="t"/>
          <a:lstStyle/>
          <a:p>
            <a:pPr marL="0" indent="0" defTabSz="957263">
              <a:tabLst>
                <a:tab pos="1619250" algn="l"/>
              </a:tabLst>
            </a:pPr>
            <a:r>
              <a:rPr lang="en-GB" altLang="de-DE" smtClean="0"/>
              <a:t>Questions I: Selection bias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00113" y="1196975"/>
            <a:ext cx="7488237" cy="4464050"/>
          </a:xfrm>
        </p:spPr>
        <p:txBody>
          <a:bodyPr lIns="377108"/>
          <a:lstStyle/>
          <a:p>
            <a:pPr defTabSz="957263">
              <a:tabLst>
                <a:tab pos="1619250" algn="l"/>
              </a:tabLst>
            </a:pPr>
            <a:r>
              <a:rPr lang="en-US" altLang="en-US" sz="1800" smtClean="0"/>
              <a:t>Motivation for selection bias: What is it in the TYPE of country that would make it chose a certain policy versus another to dampen a boom? </a:t>
            </a:r>
            <a:r>
              <a:rPr lang="en-US" altLang="en-US" sz="1600" smtClean="0"/>
              <a:t>What does theory tell us?  </a:t>
            </a:r>
          </a:p>
          <a:p>
            <a:pPr marL="400050" lvl="1" indent="0" defTabSz="957263">
              <a:buFontTx/>
              <a:buAutoNum type="arabicPeriod"/>
              <a:tabLst>
                <a:tab pos="1619250" algn="l"/>
              </a:tabLst>
            </a:pPr>
            <a:r>
              <a:rPr lang="en-US" altLang="en-US" smtClean="0"/>
              <a:t>Exchange rate regime  limits choice of macro instruments</a:t>
            </a:r>
          </a:p>
          <a:p>
            <a:pPr marL="400050" lvl="1" indent="0" defTabSz="957263">
              <a:buFontTx/>
              <a:buAutoNum type="arabicPeriod"/>
              <a:tabLst>
                <a:tab pos="1619250" algn="l"/>
              </a:tabLst>
            </a:pPr>
            <a:r>
              <a:rPr lang="en-US" altLang="en-US" smtClean="0"/>
              <a:t>Fiscal capacity could limit choice of fiscal instruments</a:t>
            </a:r>
          </a:p>
          <a:p>
            <a:pPr marL="400050" lvl="1" indent="0" defTabSz="957263">
              <a:buFontTx/>
              <a:buAutoNum type="arabicPeriod"/>
              <a:tabLst>
                <a:tab pos="1619250" algn="l"/>
              </a:tabLst>
            </a:pPr>
            <a:r>
              <a:rPr lang="en-US" altLang="en-US" smtClean="0"/>
              <a:t>What type of countries would chose macropru rather than other policies?? </a:t>
            </a:r>
          </a:p>
          <a:p>
            <a:pPr marL="400050" lvl="1" indent="0" defTabSz="957263">
              <a:buClrTx/>
              <a:buFontTx/>
              <a:buNone/>
              <a:tabLst>
                <a:tab pos="1619250" algn="l"/>
              </a:tabLst>
            </a:pPr>
            <a:endParaRPr lang="en-US" altLang="en-US" sz="1600" smtClean="0"/>
          </a:p>
          <a:p>
            <a:pPr defTabSz="957263">
              <a:tabLst>
                <a:tab pos="1619250" algn="l"/>
              </a:tabLst>
            </a:pPr>
            <a:r>
              <a:rPr lang="en-US" altLang="en-US" sz="1800" smtClean="0"/>
              <a:t>Approach: Check everything you can think of and then eliminate the insignificants to avoid "overdetermining"</a:t>
            </a:r>
          </a:p>
          <a:p>
            <a:pPr marL="1257300" lvl="2" indent="-457200" defTabSz="957263">
              <a:buFont typeface="Arial" charset="0"/>
              <a:buAutoNum type="arabicPeriod"/>
              <a:tabLst>
                <a:tab pos="1619250" algn="l"/>
              </a:tabLst>
            </a:pPr>
            <a:endParaRPr lang="en-US" altLang="en-US" sz="1400" smtClean="0"/>
          </a:p>
          <a:p>
            <a:pPr defTabSz="957263">
              <a:tabLst>
                <a:tab pos="1619250" algn="l"/>
              </a:tabLst>
            </a:pPr>
            <a:r>
              <a:rPr lang="en-US" altLang="en-US" sz="1800" smtClean="0"/>
              <a:t>Convincing case for using prop. score matching techniques? Provide some examples to motivate variable choices? Limit set of variables.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331913" y="120650"/>
            <a:ext cx="7343775" cy="533400"/>
          </a:xfrm>
        </p:spPr>
        <p:txBody>
          <a:bodyPr anchor="t"/>
          <a:lstStyle/>
          <a:p>
            <a:pPr marL="0" indent="0" defTabSz="957263">
              <a:tabLst>
                <a:tab pos="1619250" algn="l"/>
              </a:tabLst>
            </a:pPr>
            <a:r>
              <a:rPr lang="en-GB" altLang="de-DE" smtClean="0"/>
              <a:t>	Modelling the policy choices</a:t>
            </a:r>
          </a:p>
        </p:txBody>
      </p:sp>
      <p:pic>
        <p:nvPicPr>
          <p:cNvPr id="6147" name="Grafik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713" y="593725"/>
            <a:ext cx="6030912" cy="626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Ellipse 6"/>
          <p:cNvSpPr>
            <a:spLocks noChangeArrowheads="1"/>
          </p:cNvSpPr>
          <p:nvPr/>
        </p:nvSpPr>
        <p:spPr bwMode="auto">
          <a:xfrm>
            <a:off x="1547813" y="3355975"/>
            <a:ext cx="6480175" cy="360363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6149" name="Ellipse 9"/>
          <p:cNvSpPr>
            <a:spLocks noChangeArrowheads="1"/>
          </p:cNvSpPr>
          <p:nvPr/>
        </p:nvSpPr>
        <p:spPr bwMode="auto">
          <a:xfrm>
            <a:off x="7126288" y="871538"/>
            <a:ext cx="738187" cy="358775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6150" name="Ellipse 10"/>
          <p:cNvSpPr>
            <a:spLocks noChangeArrowheads="1"/>
          </p:cNvSpPr>
          <p:nvPr/>
        </p:nvSpPr>
        <p:spPr bwMode="auto">
          <a:xfrm>
            <a:off x="2987675" y="2528888"/>
            <a:ext cx="1944688" cy="358775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6151" name="Ellipse 11"/>
          <p:cNvSpPr>
            <a:spLocks noChangeArrowheads="1"/>
          </p:cNvSpPr>
          <p:nvPr/>
        </p:nvSpPr>
        <p:spPr bwMode="auto">
          <a:xfrm>
            <a:off x="3492500" y="4473575"/>
            <a:ext cx="738188" cy="358775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6152" name="Ellipse 12"/>
          <p:cNvSpPr>
            <a:spLocks noChangeArrowheads="1"/>
          </p:cNvSpPr>
          <p:nvPr/>
        </p:nvSpPr>
        <p:spPr bwMode="auto">
          <a:xfrm>
            <a:off x="5651500" y="6497638"/>
            <a:ext cx="739775" cy="360362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331913" y="231775"/>
            <a:ext cx="7343775" cy="533400"/>
          </a:xfrm>
        </p:spPr>
        <p:txBody>
          <a:bodyPr anchor="t"/>
          <a:lstStyle/>
          <a:p>
            <a:pPr marL="0" indent="0" defTabSz="957263">
              <a:tabLst>
                <a:tab pos="1619250" algn="l"/>
              </a:tabLst>
            </a:pPr>
            <a:r>
              <a:rPr lang="en-GB" altLang="de-DE" sz="2300" smtClean="0"/>
              <a:t>Questions II: Modelling the policy choices and outcomes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116013" y="1196975"/>
            <a:ext cx="7272337" cy="4464050"/>
          </a:xfrm>
        </p:spPr>
        <p:txBody>
          <a:bodyPr lIns="377108"/>
          <a:lstStyle/>
          <a:p>
            <a:pPr marL="457200" indent="-457200" defTabSz="957263">
              <a:tabLst>
                <a:tab pos="1619250" algn="l"/>
              </a:tabLst>
            </a:pPr>
            <a:r>
              <a:rPr lang="en-US" altLang="en-US" smtClean="0"/>
              <a:t>Defining the policy choices</a:t>
            </a:r>
          </a:p>
          <a:p>
            <a:pPr marL="857250" lvl="1" indent="-457200" defTabSz="957263">
              <a:buFontTx/>
              <a:buAutoNum type="arabicPeriod"/>
              <a:tabLst>
                <a:tab pos="1619250" algn="l"/>
              </a:tabLst>
            </a:pPr>
            <a:r>
              <a:rPr lang="en-US" altLang="en-US" smtClean="0"/>
              <a:t>“Large” policy changes for the macro variables</a:t>
            </a:r>
          </a:p>
          <a:p>
            <a:pPr marL="857250" lvl="1" indent="-457200" defTabSz="957263">
              <a:buFontTx/>
              <a:buAutoNum type="arabicPeriod"/>
              <a:tabLst>
                <a:tab pos="1619250" algn="l"/>
              </a:tabLst>
            </a:pPr>
            <a:r>
              <a:rPr lang="en-US" altLang="en-US" smtClean="0"/>
              <a:t>Vs. potentially small macro pru and capital controls</a:t>
            </a:r>
          </a:p>
          <a:p>
            <a:pPr marL="457200" indent="-457200" defTabSz="957263">
              <a:tabLst>
                <a:tab pos="1619250" algn="l"/>
              </a:tabLst>
            </a:pPr>
            <a:r>
              <a:rPr lang="en-US" altLang="en-US" smtClean="0"/>
              <a:t>Intensity and target of macropru and capital controls?</a:t>
            </a:r>
          </a:p>
          <a:p>
            <a:pPr marL="857250" lvl="1" indent="-457200" defTabSz="957263">
              <a:buFontTx/>
              <a:buAutoNum type="arabicPeriod"/>
              <a:tabLst>
                <a:tab pos="1619250" algn="l"/>
              </a:tabLst>
            </a:pPr>
            <a:r>
              <a:rPr lang="en-US" altLang="en-US" sz="1600" smtClean="0"/>
              <a:t>Maybe it was the right policy but not enough?  (e.g. Switzerland capital surcharge for mortgages – effects on lending? )</a:t>
            </a:r>
          </a:p>
          <a:p>
            <a:pPr marL="857250" lvl="1" indent="-457200" defTabSz="957263">
              <a:buFontTx/>
              <a:buAutoNum type="arabicPeriod"/>
              <a:tabLst>
                <a:tab pos="1619250" algn="l"/>
              </a:tabLst>
            </a:pPr>
            <a:r>
              <a:rPr lang="en-US" altLang="en-US" sz="1600" smtClean="0"/>
              <a:t>Maybe the policy was targeted but the effect not on visible at aggregate level</a:t>
            </a:r>
            <a:endParaRPr lang="en-US" altLang="en-US" smtClean="0"/>
          </a:p>
          <a:p>
            <a:pPr marL="457200" indent="-457200" defTabSz="957263">
              <a:tabLst>
                <a:tab pos="1619250" algn="l"/>
              </a:tabLst>
            </a:pPr>
            <a:r>
              <a:rPr lang="en-US" altLang="en-US" smtClean="0"/>
              <a:t>0-1 variables may be too coarse - thresholds may be to high or too low, using finer gradations for macropru and capital controlls - more targeted towards desired outcomes</a:t>
            </a:r>
          </a:p>
          <a:p>
            <a:pPr marL="857250" lvl="1" indent="-457200" defTabSz="957263">
              <a:buFontTx/>
              <a:buAutoNum type="arabicPeriod"/>
              <a:tabLst>
                <a:tab pos="1619250" algn="l"/>
              </a:tabLst>
            </a:pPr>
            <a:endParaRPr lang="en-US" altLang="en-US" smtClean="0"/>
          </a:p>
          <a:p>
            <a:pPr marL="857250" lvl="1" indent="-457200" defTabSz="957263">
              <a:buFontTx/>
              <a:buAutoNum type="arabicPeriod"/>
              <a:tabLst>
                <a:tab pos="1619250" algn="l"/>
              </a:tabLst>
            </a:pPr>
            <a:endParaRPr lang="en-US" altLang="en-US" smtClean="0"/>
          </a:p>
          <a:p>
            <a:pPr marL="857250" lvl="1" indent="-457200" defTabSz="957263">
              <a:buFontTx/>
              <a:buAutoNum type="arabicPeriod"/>
              <a:tabLst>
                <a:tab pos="1619250" algn="l"/>
              </a:tabLst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331913" y="231775"/>
            <a:ext cx="7343775" cy="533400"/>
          </a:xfrm>
        </p:spPr>
        <p:txBody>
          <a:bodyPr anchor="t"/>
          <a:lstStyle/>
          <a:p>
            <a:pPr marL="0" indent="0" defTabSz="957263">
              <a:tabLst>
                <a:tab pos="1619250" algn="l"/>
              </a:tabLst>
            </a:pPr>
            <a:r>
              <a:rPr lang="en-GB" altLang="de-DE" smtClean="0"/>
              <a:t>Question III: Results - puzzling</a:t>
            </a:r>
          </a:p>
        </p:txBody>
      </p:sp>
      <p:pic>
        <p:nvPicPr>
          <p:cNvPr id="8195" name="Grafik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8175" y="981075"/>
            <a:ext cx="5543550" cy="531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Ellipse 2"/>
          <p:cNvSpPr>
            <a:spLocks noChangeArrowheads="1"/>
          </p:cNvSpPr>
          <p:nvPr/>
        </p:nvSpPr>
        <p:spPr bwMode="auto">
          <a:xfrm>
            <a:off x="1619250" y="2060575"/>
            <a:ext cx="6624638" cy="2159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8197" name="Ellipse 5"/>
          <p:cNvSpPr>
            <a:spLocks noChangeArrowheads="1"/>
          </p:cNvSpPr>
          <p:nvPr/>
        </p:nvSpPr>
        <p:spPr bwMode="auto">
          <a:xfrm>
            <a:off x="1547813" y="3571875"/>
            <a:ext cx="6624637" cy="217488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8198" name="Ellipse 6"/>
          <p:cNvSpPr>
            <a:spLocks noChangeArrowheads="1"/>
          </p:cNvSpPr>
          <p:nvPr/>
        </p:nvSpPr>
        <p:spPr bwMode="auto">
          <a:xfrm>
            <a:off x="1566863" y="3140075"/>
            <a:ext cx="6624637" cy="2159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8199" name="Ellipse 7"/>
          <p:cNvSpPr>
            <a:spLocks noChangeArrowheads="1"/>
          </p:cNvSpPr>
          <p:nvPr/>
        </p:nvSpPr>
        <p:spPr bwMode="auto">
          <a:xfrm>
            <a:off x="1690688" y="5589588"/>
            <a:ext cx="6626225" cy="2159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8200" name="Ellipse 8"/>
          <p:cNvSpPr>
            <a:spLocks noChangeArrowheads="1"/>
          </p:cNvSpPr>
          <p:nvPr/>
        </p:nvSpPr>
        <p:spPr bwMode="auto">
          <a:xfrm>
            <a:off x="1619250" y="4365625"/>
            <a:ext cx="6624638" cy="2159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331913" y="231775"/>
            <a:ext cx="7343775" cy="533400"/>
          </a:xfrm>
        </p:spPr>
        <p:txBody>
          <a:bodyPr anchor="t"/>
          <a:lstStyle/>
          <a:p>
            <a:pPr marL="0" indent="0" defTabSz="957263">
              <a:tabLst>
                <a:tab pos="1619250" algn="l"/>
              </a:tabLst>
            </a:pPr>
            <a:r>
              <a:rPr lang="en-GB" altLang="de-DE" smtClean="0"/>
              <a:t>Question IV: What do I tell my policy maker?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750" y="1196975"/>
            <a:ext cx="7848600" cy="4464050"/>
          </a:xfrm>
        </p:spPr>
        <p:txBody>
          <a:bodyPr lIns="377108"/>
          <a:lstStyle/>
          <a:p>
            <a:pPr marL="400050" lvl="1" indent="0" defTabSz="957263">
              <a:buFontTx/>
              <a:buNone/>
              <a:tabLst>
                <a:tab pos="1619250" algn="l"/>
              </a:tabLst>
            </a:pPr>
            <a:r>
              <a:rPr lang="en-US" altLang="en-US" smtClean="0"/>
              <a:t>“We find that many of the policies have large and meaningful effects on the occurrence of credit booms, equity booms, banking crisis and non performing loans – but each policy which moderates certain aspects of booms simultaneously  aggravates other risks"</a:t>
            </a:r>
          </a:p>
          <a:p>
            <a:pPr marL="400050" lvl="1" indent="0" defTabSz="957263">
              <a:buFontTx/>
              <a:buAutoNum type="arabicPeriod"/>
              <a:tabLst>
                <a:tab pos="1619250" algn="l"/>
              </a:tabLst>
            </a:pPr>
            <a:endParaRPr lang="en-US" altLang="en-US" smtClean="0"/>
          </a:p>
          <a:p>
            <a:pPr marL="400050" lvl="1" indent="0" defTabSz="957263">
              <a:buFontTx/>
              <a:buNone/>
              <a:tabLst>
                <a:tab pos="1619250" algn="l"/>
              </a:tabLst>
            </a:pPr>
            <a:r>
              <a:rPr lang="en-US" altLang="en-US" smtClean="0"/>
              <a:t>But too many puzzles :</a:t>
            </a:r>
          </a:p>
          <a:p>
            <a:pPr marL="1257300" lvl="2" indent="-457200" defTabSz="957263">
              <a:buFont typeface="Arial" charset="0"/>
              <a:buAutoNum type="arabicPeriod"/>
              <a:tabLst>
                <a:tab pos="1619250" algn="l"/>
              </a:tabLst>
            </a:pPr>
            <a:r>
              <a:rPr lang="en-US" altLang="en-US" smtClean="0"/>
              <a:t>The methodology is not adequate? (too many assumptions? thresholds, not enough data points to match?)</a:t>
            </a:r>
          </a:p>
          <a:p>
            <a:pPr marL="1257300" lvl="2" indent="-457200" defTabSz="957263">
              <a:buFont typeface="Arial" charset="0"/>
              <a:buAutoNum type="arabicPeriod"/>
              <a:tabLst>
                <a:tab pos="1619250" algn="l"/>
              </a:tabLst>
            </a:pPr>
            <a:r>
              <a:rPr lang="en-US" altLang="en-US" smtClean="0"/>
              <a:t>The world is complicated?</a:t>
            </a:r>
          </a:p>
          <a:p>
            <a:pPr marL="400050" lvl="1" indent="0" defTabSz="957263">
              <a:buFontTx/>
              <a:buAutoNum type="arabicPeriod"/>
              <a:tabLst>
                <a:tab pos="1619250" algn="l"/>
              </a:tabLst>
            </a:pPr>
            <a:endParaRPr lang="en-US" altLang="en-US" smtClean="0"/>
          </a:p>
          <a:p>
            <a:pPr marL="400050" lvl="1" indent="0" defTabSz="957263">
              <a:buFontTx/>
              <a:buNone/>
              <a:tabLst>
                <a:tab pos="1619250" algn="l"/>
              </a:tabLst>
            </a:pPr>
            <a:r>
              <a:rPr lang="en-US" altLang="en-US" smtClean="0"/>
              <a:t>Robustness, OLS, thresholds?</a:t>
            </a:r>
          </a:p>
          <a:p>
            <a:pPr marL="400050" lvl="1" indent="0" defTabSz="957263">
              <a:buFontTx/>
              <a:buAutoNum type="arabicPeriod"/>
              <a:tabLst>
                <a:tab pos="1619250" algn="l"/>
              </a:tabLst>
            </a:pPr>
            <a:endParaRPr lang="en-US" altLang="en-US" smtClean="0"/>
          </a:p>
          <a:p>
            <a:pPr marL="400050" lvl="1" indent="0" defTabSz="957263">
              <a:buFontTx/>
              <a:buNone/>
              <a:tabLst>
                <a:tab pos="1619250" algn="l"/>
              </a:tabLst>
            </a:pPr>
            <a:r>
              <a:rPr lang="en-US" altLang="en-US" smtClean="0"/>
              <a:t>Additional outcomes?  No but more targeted ones </a:t>
            </a:r>
          </a:p>
          <a:p>
            <a:pPr marL="400050" lvl="1" indent="0" defTabSz="957263">
              <a:buFontTx/>
              <a:buAutoNum type="arabicPeriod"/>
              <a:tabLst>
                <a:tab pos="1619250" algn="l"/>
              </a:tabLst>
            </a:pPr>
            <a:endParaRPr lang="en-US" altLang="en-US" smtClean="0"/>
          </a:p>
          <a:p>
            <a:pPr marL="400050" lvl="1" indent="0" defTabSz="957263">
              <a:buFontTx/>
              <a:buAutoNum type="arabicPeriod"/>
              <a:tabLst>
                <a:tab pos="1619250" algn="l"/>
              </a:tabLst>
            </a:pPr>
            <a:endParaRPr lang="en-US" altLang="en-US" smtClean="0"/>
          </a:p>
          <a:p>
            <a:pPr marL="400050" lvl="1" indent="0" defTabSz="957263">
              <a:buFontTx/>
              <a:buAutoNum type="arabicPeriod"/>
              <a:tabLst>
                <a:tab pos="1619250" algn="l"/>
              </a:tabLst>
            </a:pPr>
            <a:endParaRPr lang="en-US" altLang="en-US" smtClean="0"/>
          </a:p>
          <a:p>
            <a:pPr marL="400050" lvl="1" indent="0" defTabSz="957263">
              <a:buFontTx/>
              <a:buAutoNum type="arabicPeriod"/>
              <a:tabLst>
                <a:tab pos="1619250" algn="l"/>
              </a:tabLst>
            </a:pPr>
            <a:endParaRPr lang="en-US" altLang="en-US" smtClean="0"/>
          </a:p>
          <a:p>
            <a:pPr marL="400050" lvl="1" indent="0" defTabSz="957263">
              <a:buFontTx/>
              <a:buAutoNum type="arabicPeriod"/>
              <a:tabLst>
                <a:tab pos="1619250" algn="l"/>
              </a:tabLst>
            </a:pPr>
            <a:endParaRPr lang="en-US" altLang="en-US" smtClean="0"/>
          </a:p>
          <a:p>
            <a:pPr marL="400050" lvl="1" indent="0" defTabSz="957263">
              <a:buFontTx/>
              <a:buAutoNum type="arabicPeriod"/>
              <a:tabLst>
                <a:tab pos="1619250" algn="l"/>
              </a:tabLst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331913" y="231775"/>
            <a:ext cx="7343775" cy="533400"/>
          </a:xfrm>
        </p:spPr>
        <p:txBody>
          <a:bodyPr anchor="t"/>
          <a:lstStyle/>
          <a:p>
            <a:pPr marL="0" indent="0" defTabSz="957263">
              <a:tabLst>
                <a:tab pos="1619250" algn="l"/>
              </a:tabLst>
            </a:pPr>
            <a:r>
              <a:rPr lang="en-GB" altLang="de-DE" smtClean="0"/>
              <a:t>Very minor point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55650" y="1196975"/>
            <a:ext cx="7632700" cy="4464050"/>
          </a:xfrm>
        </p:spPr>
        <p:txBody>
          <a:bodyPr lIns="377108"/>
          <a:lstStyle/>
          <a:p>
            <a:pPr defTabSz="957263">
              <a:tabLst>
                <a:tab pos="1619250" algn="l"/>
              </a:tabLst>
              <a:defRPr/>
            </a:pPr>
            <a:r>
              <a:rPr lang="en-GB" altLang="en-US" sz="2400" dirty="0" smtClean="0"/>
              <a:t>Title:  Salsa and waltz vs. punch bowls</a:t>
            </a:r>
          </a:p>
          <a:p>
            <a:pPr defTabSz="957263">
              <a:tabLst>
                <a:tab pos="1619250" algn="l"/>
              </a:tabLst>
              <a:defRPr/>
            </a:pPr>
            <a:r>
              <a:rPr lang="en-GB" altLang="en-US" sz="2400" dirty="0" smtClean="0"/>
              <a:t>Why "global” booms"?</a:t>
            </a:r>
          </a:p>
          <a:p>
            <a:pPr defTabSz="957263">
              <a:tabLst>
                <a:tab pos="1619250" algn="l"/>
              </a:tabLst>
              <a:defRPr/>
            </a:pPr>
            <a:r>
              <a:rPr lang="en-GB" altLang="en-US" sz="2400" dirty="0" smtClean="0"/>
              <a:t>Exclusion criteria: recession </a:t>
            </a:r>
          </a:p>
          <a:p>
            <a:pPr marL="400050" lvl="1" indent="0" defTabSz="957263">
              <a:buFontTx/>
              <a:buNone/>
              <a:tabLst>
                <a:tab pos="1619250" algn="l"/>
              </a:tabLst>
              <a:defRPr/>
            </a:pPr>
            <a:r>
              <a:rPr lang="en-GB" altLang="en-US" sz="2000" dirty="0" smtClean="0"/>
              <a:t>Germany in 2003, but certainly no boom in the entire period</a:t>
            </a:r>
          </a:p>
          <a:p>
            <a:pPr marL="0" indent="0" defTabSz="957263">
              <a:buFont typeface="Wingdings" pitchFamily="2" charset="2"/>
              <a:buNone/>
              <a:tabLst>
                <a:tab pos="1619250" algn="l"/>
              </a:tabLst>
              <a:defRPr/>
            </a:pPr>
            <a:endParaRPr lang="en-GB" altLang="en-US" dirty="0" smtClean="0"/>
          </a:p>
          <a:p>
            <a:pPr marL="857250" lvl="1" indent="-457200" defTabSz="957263">
              <a:buFontTx/>
              <a:buAutoNum type="arabicPeriod"/>
              <a:tabLst>
                <a:tab pos="1619250" algn="l"/>
              </a:tabLst>
              <a:defRPr/>
            </a:pPr>
            <a:endParaRPr lang="en-US" altLang="en-US" dirty="0" smtClean="0"/>
          </a:p>
          <a:p>
            <a:pPr marL="857250" lvl="1" indent="-457200" defTabSz="957263">
              <a:buFontTx/>
              <a:buAutoNum type="arabicPeriod"/>
              <a:tabLst>
                <a:tab pos="1619250" algn="l"/>
              </a:tabLst>
              <a:defRPr/>
            </a:pP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99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99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540</Words>
  <Application>Microsoft Office PowerPoint</Application>
  <PresentationFormat>On-screen Show (4:3)</PresentationFormat>
  <Paragraphs>89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Times New Roman</vt:lpstr>
      <vt:lpstr>Arial</vt:lpstr>
      <vt:lpstr>Garamond</vt:lpstr>
      <vt:lpstr>Wingdings</vt:lpstr>
      <vt:lpstr>Standarddesign</vt:lpstr>
      <vt:lpstr>Slide 1</vt:lpstr>
      <vt:lpstr>Why you should like this paper</vt:lpstr>
      <vt:lpstr>What the paper does</vt:lpstr>
      <vt:lpstr>Questions I: Selection bias</vt:lpstr>
      <vt:lpstr> Modelling the policy choices</vt:lpstr>
      <vt:lpstr>Questions II: Modelling the policy choices and outcomes</vt:lpstr>
      <vt:lpstr>Question III: Results - puzzling</vt:lpstr>
      <vt:lpstr>Question IV: What do I tell my policy maker?</vt:lpstr>
      <vt:lpstr>Very minor point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Christian Velthuizen</dc:creator>
  <cp:lastModifiedBy>cbeck</cp:lastModifiedBy>
  <cp:revision>549</cp:revision>
  <cp:lastPrinted>2013-11-25T19:16:22Z</cp:lastPrinted>
  <dcterms:created xsi:type="dcterms:W3CDTF">2014-06-12T09:30:42Z</dcterms:created>
  <dcterms:modified xsi:type="dcterms:W3CDTF">2014-06-17T17:13:58Z</dcterms:modified>
</cp:coreProperties>
</file>