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60" r:id="rId4"/>
    <p:sldId id="264" r:id="rId5"/>
    <p:sldId id="261" r:id="rId6"/>
    <p:sldId id="263" r:id="rId7"/>
    <p:sldId id="262" r:id="rId8"/>
    <p:sldId id="265" r:id="rId9"/>
    <p:sldId id="256" r:id="rId10"/>
    <p:sldId id="25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0215" autoAdjust="0"/>
    <p:restoredTop sz="94660"/>
  </p:normalViewPr>
  <p:slideViewPr>
    <p:cSldViewPr snapToGrid="0" snapToObjects="1">
      <p:cViewPr>
        <p:scale>
          <a:sx n="81" d="100"/>
          <a:sy n="81" d="100"/>
        </p:scale>
        <p:origin x="-3354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9155D-DE5A-A244-93F2-55BE05D2DD50}" type="datetimeFigureOut">
              <a:rPr lang="en-US" smtClean="0"/>
              <a:pPr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A1E88-D859-CA42-A85A-DFA81776DE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3495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9155D-DE5A-A244-93F2-55BE05D2DD50}" type="datetimeFigureOut">
              <a:rPr lang="en-US" smtClean="0"/>
              <a:pPr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A1E88-D859-CA42-A85A-DFA81776DE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6559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9155D-DE5A-A244-93F2-55BE05D2DD50}" type="datetimeFigureOut">
              <a:rPr lang="en-US" smtClean="0"/>
              <a:pPr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A1E88-D859-CA42-A85A-DFA81776DE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6008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9155D-DE5A-A244-93F2-55BE05D2DD50}" type="datetimeFigureOut">
              <a:rPr lang="en-US" smtClean="0"/>
              <a:pPr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A1E88-D859-CA42-A85A-DFA81776DE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25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9155D-DE5A-A244-93F2-55BE05D2DD50}" type="datetimeFigureOut">
              <a:rPr lang="en-US" smtClean="0"/>
              <a:pPr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A1E88-D859-CA42-A85A-DFA81776DE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9039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9155D-DE5A-A244-93F2-55BE05D2DD50}" type="datetimeFigureOut">
              <a:rPr lang="en-US" smtClean="0"/>
              <a:pPr/>
              <a:t>6/20/2014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A1E88-D859-CA42-A85A-DFA81776DE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9113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9155D-DE5A-A244-93F2-55BE05D2DD50}" type="datetimeFigureOut">
              <a:rPr lang="en-US" smtClean="0"/>
              <a:pPr/>
              <a:t>6/20/2014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A1E88-D859-CA42-A85A-DFA81776DE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5034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9155D-DE5A-A244-93F2-55BE05D2DD50}" type="datetimeFigureOut">
              <a:rPr lang="en-US" smtClean="0"/>
              <a:pPr/>
              <a:t>6/20/2014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A1E88-D859-CA42-A85A-DFA81776DE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2119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9155D-DE5A-A244-93F2-55BE05D2DD50}" type="datetimeFigureOut">
              <a:rPr lang="en-US" smtClean="0"/>
              <a:pPr/>
              <a:t>6/20/2014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A1E88-D859-CA42-A85A-DFA81776DE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6246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9155D-DE5A-A244-93F2-55BE05D2DD50}" type="datetimeFigureOut">
              <a:rPr lang="en-US" smtClean="0"/>
              <a:pPr/>
              <a:t>6/20/2014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A1E88-D859-CA42-A85A-DFA81776DE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8508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9155D-DE5A-A244-93F2-55BE05D2DD50}" type="datetimeFigureOut">
              <a:rPr lang="en-US" smtClean="0"/>
              <a:pPr/>
              <a:t>6/20/2014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A1E88-D859-CA42-A85A-DFA81776DE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760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9155D-DE5A-A244-93F2-55BE05D2DD50}" type="datetimeFigureOut">
              <a:rPr lang="en-US" smtClean="0"/>
              <a:pPr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A1E88-D859-CA42-A85A-DFA81776DE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2922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MacroPru</a:t>
            </a:r>
            <a:r>
              <a:rPr lang="en-US" dirty="0" smtClean="0"/>
              <a:t> or Capital Controls: Care Needed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Paul Tucker, </a:t>
            </a:r>
            <a:r>
              <a:rPr lang="en-US" dirty="0"/>
              <a:t>H</a:t>
            </a:r>
            <a:r>
              <a:rPr lang="en-US" dirty="0" smtClean="0"/>
              <a:t>arvard </a:t>
            </a:r>
            <a:r>
              <a:rPr lang="en-US" dirty="0"/>
              <a:t>K</a:t>
            </a:r>
            <a:r>
              <a:rPr lang="en-US" dirty="0" smtClean="0"/>
              <a:t>ennedy </a:t>
            </a:r>
            <a:r>
              <a:rPr lang="en-US" dirty="0"/>
              <a:t>S</a:t>
            </a:r>
            <a:r>
              <a:rPr lang="en-US" dirty="0" smtClean="0"/>
              <a:t>chool and Business </a:t>
            </a:r>
            <a:r>
              <a:rPr lang="en-US" dirty="0"/>
              <a:t>S</a:t>
            </a:r>
            <a:r>
              <a:rPr lang="en-US" dirty="0" smtClean="0"/>
              <a:t>chool</a:t>
            </a:r>
          </a:p>
          <a:p>
            <a:r>
              <a:rPr lang="en-US" dirty="0" smtClean="0"/>
              <a:t>NBER/TCMB conference, Istanbul, 14 </a:t>
            </a:r>
            <a:r>
              <a:rPr lang="en-US" dirty="0"/>
              <a:t>J</a:t>
            </a:r>
            <a:r>
              <a:rPr lang="en-US" dirty="0" smtClean="0"/>
              <a:t>une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193069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149615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International monetary system reform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Hasn’t gone well</a:t>
            </a:r>
          </a:p>
          <a:p>
            <a:r>
              <a:rPr lang="en-US" dirty="0" smtClean="0"/>
              <a:t>Futile debate about symmetric adjustment to global current account imbalances</a:t>
            </a:r>
          </a:p>
          <a:p>
            <a:r>
              <a:rPr lang="en-US" dirty="0" smtClean="0"/>
              <a:t>Better to focus on problems of contagion:  now happening because of EME policy actions</a:t>
            </a:r>
          </a:p>
          <a:p>
            <a:r>
              <a:rPr lang="en-US" dirty="0" smtClean="0"/>
              <a:t>Advanced Economies have a lot to learn as embark on </a:t>
            </a:r>
            <a:r>
              <a:rPr lang="en-US" dirty="0" err="1"/>
              <a:t>M</a:t>
            </a:r>
            <a:r>
              <a:rPr lang="en-US" dirty="0" err="1" smtClean="0"/>
              <a:t>acroPru</a:t>
            </a:r>
            <a:r>
              <a:rPr lang="en-US" dirty="0" smtClean="0"/>
              <a:t>: humility warranted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37335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our guiding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Gross</a:t>
            </a:r>
            <a:r>
              <a:rPr lang="en-US" dirty="0" smtClean="0"/>
              <a:t> capital flows matter as well as net flows</a:t>
            </a:r>
          </a:p>
          <a:p>
            <a:r>
              <a:rPr lang="en-US" dirty="0" smtClean="0"/>
              <a:t>Therefore national balance sheets (NBSs) matter</a:t>
            </a:r>
          </a:p>
          <a:p>
            <a:r>
              <a:rPr lang="en-US" dirty="0" err="1"/>
              <a:t>M</a:t>
            </a:r>
            <a:r>
              <a:rPr lang="en-US" dirty="0" err="1" smtClean="0"/>
              <a:t>acroPru</a:t>
            </a:r>
            <a:r>
              <a:rPr lang="en-US" dirty="0" smtClean="0"/>
              <a:t> </a:t>
            </a:r>
            <a:r>
              <a:rPr lang="en-US" dirty="0" err="1" smtClean="0"/>
              <a:t>shd</a:t>
            </a:r>
            <a:r>
              <a:rPr lang="en-US" dirty="0" smtClean="0"/>
              <a:t> focus on balance-sheet resilience not </a:t>
            </a:r>
            <a:r>
              <a:rPr lang="en-US" i="1" dirty="0" smtClean="0"/>
              <a:t>fine</a:t>
            </a:r>
            <a:r>
              <a:rPr lang="en-US" dirty="0" smtClean="0"/>
              <a:t>-tuning the credit cycle</a:t>
            </a:r>
          </a:p>
          <a:p>
            <a:r>
              <a:rPr lang="en-US" dirty="0" smtClean="0"/>
              <a:t>Some capital-flow measures (CFMs) amount to NBS macro-</a:t>
            </a:r>
            <a:r>
              <a:rPr lang="en-US" dirty="0" err="1" smtClean="0"/>
              <a:t>pru</a:t>
            </a:r>
            <a:r>
              <a:rPr lang="en-US" dirty="0" smtClean="0"/>
              <a:t>. But not all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93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MacroPru</a:t>
            </a:r>
            <a:r>
              <a:rPr lang="en-US" dirty="0" smtClean="0"/>
              <a:t> policy: a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 of sustaining resilience will require </a:t>
            </a:r>
            <a:r>
              <a:rPr lang="en-US" i="1" dirty="0" smtClean="0"/>
              <a:t>time-varying </a:t>
            </a:r>
            <a:r>
              <a:rPr lang="en-US" dirty="0" smtClean="0"/>
              <a:t>regulatory policy</a:t>
            </a:r>
          </a:p>
          <a:p>
            <a:r>
              <a:rPr lang="en-US" dirty="0" smtClean="0"/>
              <a:t>Changing capital, liquidity or collateral </a:t>
            </a:r>
            <a:r>
              <a:rPr lang="en-US" dirty="0" err="1" smtClean="0"/>
              <a:t>reqts</a:t>
            </a:r>
            <a:r>
              <a:rPr lang="en-US" dirty="0" smtClean="0"/>
              <a:t> as booms develop beyond what was reflected in the ‘normal times’ calibrations</a:t>
            </a:r>
          </a:p>
          <a:p>
            <a:r>
              <a:rPr lang="en-US" i="1" dirty="0"/>
              <a:t>M</a:t>
            </a:r>
            <a:r>
              <a:rPr lang="en-US" i="1" dirty="0" smtClean="0"/>
              <a:t>ay</a:t>
            </a:r>
            <a:r>
              <a:rPr lang="en-US" dirty="0" smtClean="0"/>
              <a:t> help to dampen booms. But </a:t>
            </a:r>
            <a:r>
              <a:rPr lang="en-US" i="1" dirty="0" smtClean="0"/>
              <a:t>will</a:t>
            </a:r>
            <a:r>
              <a:rPr lang="en-US" dirty="0" smtClean="0"/>
              <a:t> make ‘bust’ less damaging</a:t>
            </a:r>
          </a:p>
          <a:p>
            <a:r>
              <a:rPr lang="en-US" dirty="0" smtClean="0"/>
              <a:t>Useful way of thinking about NBS </a:t>
            </a:r>
            <a:r>
              <a:rPr lang="en-US" dirty="0" err="1" smtClean="0"/>
              <a:t>mgt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7485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olicy framework :stocks not flows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Taxing </a:t>
            </a:r>
            <a:r>
              <a:rPr lang="en-US" i="1" dirty="0" smtClean="0"/>
              <a:t>all</a:t>
            </a:r>
            <a:r>
              <a:rPr lang="en-US" dirty="0" smtClean="0"/>
              <a:t> short-term x-border </a:t>
            </a:r>
            <a:r>
              <a:rPr lang="en-US" i="1" dirty="0" smtClean="0"/>
              <a:t>flows</a:t>
            </a:r>
            <a:r>
              <a:rPr lang="en-US" dirty="0" smtClean="0"/>
              <a:t> costly and unnecessary if flows small relative to NBS</a:t>
            </a:r>
          </a:p>
          <a:p>
            <a:r>
              <a:rPr lang="en-US" dirty="0" smtClean="0"/>
              <a:t>Universal tax could impede, </a:t>
            </a:r>
            <a:r>
              <a:rPr lang="en-US" dirty="0" err="1" smtClean="0"/>
              <a:t>eg</a:t>
            </a:r>
            <a:r>
              <a:rPr lang="en-US" dirty="0" smtClean="0"/>
              <a:t>, trade finance</a:t>
            </a:r>
          </a:p>
          <a:p>
            <a:r>
              <a:rPr lang="en-US" dirty="0" smtClean="0"/>
              <a:t>Plus would end up complicated: exempt or ban cross-border flows of margin moneys to </a:t>
            </a:r>
            <a:r>
              <a:rPr lang="en-US" dirty="0" err="1" smtClean="0"/>
              <a:t>collateralise</a:t>
            </a:r>
            <a:r>
              <a:rPr lang="en-US" dirty="0" smtClean="0"/>
              <a:t> derivatives?</a:t>
            </a:r>
          </a:p>
          <a:p>
            <a:r>
              <a:rPr lang="en-US" dirty="0"/>
              <a:t>Plus leakage o/a </a:t>
            </a:r>
            <a:r>
              <a:rPr lang="en-US" dirty="0" err="1"/>
              <a:t>reg</a:t>
            </a:r>
            <a:r>
              <a:rPr lang="en-US" dirty="0"/>
              <a:t> </a:t>
            </a:r>
            <a:r>
              <a:rPr lang="en-US" dirty="0" err="1"/>
              <a:t>arb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369013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Framework: </a:t>
            </a:r>
            <a:r>
              <a:rPr lang="en-US" i="1" dirty="0" smtClean="0"/>
              <a:t>stock</a:t>
            </a:r>
            <a:r>
              <a:rPr lang="en-US" dirty="0" smtClean="0"/>
              <a:t>-based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Better to focus on </a:t>
            </a:r>
            <a:r>
              <a:rPr lang="en-US" dirty="0" smtClean="0"/>
              <a:t>serious NBS </a:t>
            </a:r>
            <a:r>
              <a:rPr lang="en-US" dirty="0"/>
              <a:t>vulnerabilities</a:t>
            </a:r>
          </a:p>
          <a:p>
            <a:r>
              <a:rPr lang="en-US" dirty="0"/>
              <a:t>Use </a:t>
            </a:r>
            <a:r>
              <a:rPr lang="en-US" dirty="0" err="1"/>
              <a:t>macropru</a:t>
            </a:r>
            <a:r>
              <a:rPr lang="en-US" dirty="0"/>
              <a:t> to force enhanced resilience</a:t>
            </a:r>
          </a:p>
          <a:p>
            <a:r>
              <a:rPr lang="en-US" dirty="0"/>
              <a:t>More than </a:t>
            </a:r>
            <a:r>
              <a:rPr lang="en-US" dirty="0" err="1"/>
              <a:t>pigouvian</a:t>
            </a:r>
            <a:r>
              <a:rPr lang="en-US" dirty="0"/>
              <a:t> tax: forces insurance against busts not just leaning against </a:t>
            </a:r>
            <a:r>
              <a:rPr lang="en-US" dirty="0" smtClean="0"/>
              <a:t>booms</a:t>
            </a:r>
          </a:p>
          <a:p>
            <a:r>
              <a:rPr lang="en-US" dirty="0" smtClean="0"/>
              <a:t>That is directed against really big welfare costs</a:t>
            </a:r>
            <a:endParaRPr lang="en-US" dirty="0"/>
          </a:p>
          <a:p>
            <a:r>
              <a:rPr lang="en-US" dirty="0"/>
              <a:t>Leaves q of effect of </a:t>
            </a:r>
            <a:r>
              <a:rPr lang="en-US" i="1" dirty="0"/>
              <a:t>net</a:t>
            </a:r>
            <a:r>
              <a:rPr lang="en-US" dirty="0"/>
              <a:t> flows on exchange </a:t>
            </a:r>
            <a:r>
              <a:rPr lang="en-US" dirty="0" smtClean="0"/>
              <a:t>rates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15646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Abuse of ‘</a:t>
            </a:r>
            <a:r>
              <a:rPr lang="en-US" dirty="0" err="1"/>
              <a:t>M</a:t>
            </a:r>
            <a:r>
              <a:rPr lang="en-US" dirty="0" err="1" smtClean="0"/>
              <a:t>acroPru</a:t>
            </a:r>
            <a:r>
              <a:rPr lang="en-US" dirty="0" smtClean="0"/>
              <a:t>’ epithet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CFMs genuinely </a:t>
            </a:r>
            <a:r>
              <a:rPr lang="en-US" dirty="0" err="1" smtClean="0"/>
              <a:t>macropru</a:t>
            </a:r>
            <a:r>
              <a:rPr lang="en-US" dirty="0" smtClean="0"/>
              <a:t>. Some not</a:t>
            </a:r>
          </a:p>
          <a:p>
            <a:r>
              <a:rPr lang="en-US" dirty="0"/>
              <a:t>IMF needs framework for distinguishing ‘true’ </a:t>
            </a:r>
            <a:r>
              <a:rPr lang="en-US" i="1" dirty="0" err="1"/>
              <a:t>macropru</a:t>
            </a:r>
            <a:r>
              <a:rPr lang="en-US" dirty="0"/>
              <a:t> CFMs from attempts to influence Terms of Trade ‘beggar thy </a:t>
            </a:r>
            <a:r>
              <a:rPr lang="en-US" dirty="0" err="1"/>
              <a:t>neighbour</a:t>
            </a:r>
            <a:r>
              <a:rPr lang="en-US" dirty="0"/>
              <a:t>’ </a:t>
            </a:r>
            <a:r>
              <a:rPr lang="en-US" dirty="0" smtClean="0"/>
              <a:t>policies</a:t>
            </a:r>
          </a:p>
          <a:p>
            <a:r>
              <a:rPr lang="en-US" dirty="0" smtClean="0"/>
              <a:t>Each country </a:t>
            </a:r>
            <a:r>
              <a:rPr lang="en-US" dirty="0" err="1" smtClean="0"/>
              <a:t>shd</a:t>
            </a:r>
            <a:r>
              <a:rPr lang="en-US" dirty="0" smtClean="0"/>
              <a:t> publicly explain NBS-</a:t>
            </a:r>
            <a:r>
              <a:rPr lang="en-US" dirty="0" err="1" smtClean="0"/>
              <a:t>macropru</a:t>
            </a:r>
            <a:r>
              <a:rPr lang="en-US" dirty="0" smtClean="0"/>
              <a:t> policy settings in terms of which balance-sheet vulnerability threatening </a:t>
            </a:r>
            <a:r>
              <a:rPr lang="en-US" dirty="0" err="1" smtClean="0"/>
              <a:t>finstab</a:t>
            </a:r>
            <a:r>
              <a:rPr lang="en-US" dirty="0" smtClean="0"/>
              <a:t> it is addressing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00639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MacroPru</a:t>
            </a:r>
            <a:r>
              <a:rPr lang="en-US" dirty="0" smtClean="0"/>
              <a:t> and non-financial firms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Some risks to stability will stem from outside banks ( and shadow banks)</a:t>
            </a:r>
          </a:p>
          <a:p>
            <a:r>
              <a:rPr lang="en-US" dirty="0" smtClean="0"/>
              <a:t>Sometimes that may even require interventions </a:t>
            </a:r>
            <a:r>
              <a:rPr lang="en-US" i="1" dirty="0" smtClean="0"/>
              <a:t>directly </a:t>
            </a:r>
            <a:r>
              <a:rPr lang="en-US" dirty="0" smtClean="0"/>
              <a:t>to constrain households and </a:t>
            </a:r>
            <a:r>
              <a:rPr lang="en-US" i="1" dirty="0" smtClean="0"/>
              <a:t>non</a:t>
            </a:r>
            <a:r>
              <a:rPr lang="en-US" dirty="0" smtClean="0"/>
              <a:t>-financial businesses</a:t>
            </a:r>
          </a:p>
          <a:p>
            <a:r>
              <a:rPr lang="en-US" dirty="0" smtClean="0"/>
              <a:t>But such interventions </a:t>
            </a:r>
            <a:r>
              <a:rPr lang="en-US" dirty="0" err="1" smtClean="0"/>
              <a:t>shd</a:t>
            </a:r>
            <a:r>
              <a:rPr lang="en-US" dirty="0" smtClean="0"/>
              <a:t> not be a central bank competence</a:t>
            </a:r>
          </a:p>
          <a:p>
            <a:r>
              <a:rPr lang="en-US" dirty="0" smtClean="0"/>
              <a:t>So need to map types of intervention to institutional competences. POLITICAL ECONOMY: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1606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463" y="3644715"/>
            <a:ext cx="1739414" cy="265070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Tools</a:t>
            </a:r>
            <a:endParaRPr lang="en-US" sz="4000" dirty="0"/>
          </a:p>
        </p:txBody>
      </p:sp>
      <p:sp>
        <p:nvSpPr>
          <p:cNvPr id="5" name="Rounded Rectangle 4"/>
          <p:cNvSpPr/>
          <p:nvPr/>
        </p:nvSpPr>
        <p:spPr>
          <a:xfrm>
            <a:off x="2194974" y="3644715"/>
            <a:ext cx="2526291" cy="110445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CFM in hands of Finance Ministry </a:t>
            </a:r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2194974" y="5190957"/>
            <a:ext cx="2526291" cy="110445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Macropru</a:t>
            </a:r>
            <a:r>
              <a:rPr lang="en-US" sz="2000" dirty="0" smtClean="0"/>
              <a:t> in hands of Central Bank/Regulator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4914533" y="897373"/>
            <a:ext cx="3948193" cy="106304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Objectives</a:t>
            </a:r>
            <a:endParaRPr lang="en-US" sz="4000" dirty="0"/>
          </a:p>
        </p:txBody>
      </p:sp>
      <p:sp>
        <p:nvSpPr>
          <p:cNvPr id="8" name="Rounded Rectangle 7"/>
          <p:cNvSpPr/>
          <p:nvPr/>
        </p:nvSpPr>
        <p:spPr>
          <a:xfrm>
            <a:off x="4914533" y="2307707"/>
            <a:ext cx="1905072" cy="110445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Exchange rate / Terms of trade</a:t>
            </a:r>
            <a:endParaRPr lang="en-US" sz="2000" dirty="0"/>
          </a:p>
        </p:txBody>
      </p:sp>
      <p:sp>
        <p:nvSpPr>
          <p:cNvPr id="9" name="Rounded Rectangle 8"/>
          <p:cNvSpPr/>
          <p:nvPr/>
        </p:nvSpPr>
        <p:spPr>
          <a:xfrm>
            <a:off x="6957654" y="2307707"/>
            <a:ext cx="1905072" cy="110445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Financial Stability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914533" y="3851801"/>
            <a:ext cx="20431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Capital controls: last resort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6957654" y="3851801"/>
            <a:ext cx="20431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On rec. of </a:t>
            </a:r>
            <a:r>
              <a:rPr lang="en-US" sz="2000" dirty="0" err="1" smtClean="0"/>
              <a:t>macropru</a:t>
            </a:r>
            <a:r>
              <a:rPr lang="en-US" sz="2000" dirty="0" smtClean="0"/>
              <a:t> body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7775555" y="5573149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latin typeface="Zapf Dingbats"/>
                <a:ea typeface="Zapf Dingbats"/>
                <a:cs typeface="Zapf Dingbats"/>
              </a:rPr>
              <a:t>✓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764077" y="5573149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latin typeface="Zapf Dingbats"/>
                <a:ea typeface="Zapf Dingbats"/>
                <a:cs typeface="Zapf Dingbats"/>
              </a:rPr>
              <a:t>✗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027953" y="3851801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latin typeface="Zapf Dingbats"/>
                <a:ea typeface="Zapf Dingbats"/>
                <a:cs typeface="Zapf Dingbats"/>
              </a:rPr>
              <a:t>✓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89006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418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MacroPru or Capital Controls: Care Needed</vt:lpstr>
      <vt:lpstr>International monetary system reform</vt:lpstr>
      <vt:lpstr>Four guiding points</vt:lpstr>
      <vt:lpstr>MacroPru policy: a revolution</vt:lpstr>
      <vt:lpstr>Policy framework :stocks not flows</vt:lpstr>
      <vt:lpstr>Policy Framework: stock-based </vt:lpstr>
      <vt:lpstr>Abuse of ‘MacroPru’ epithet</vt:lpstr>
      <vt:lpstr>MacroPru and non-financial firms</vt:lpstr>
      <vt:lpstr>Slide 9</vt:lpstr>
      <vt:lpstr>Slide 10</vt:lpstr>
    </vt:vector>
  </TitlesOfParts>
  <Company>Harvard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Andreas Schaab</dc:creator>
  <cp:lastModifiedBy>cbeck</cp:lastModifiedBy>
  <cp:revision>13</cp:revision>
  <dcterms:created xsi:type="dcterms:W3CDTF">2014-06-11T17:10:12Z</dcterms:created>
  <dcterms:modified xsi:type="dcterms:W3CDTF">2014-06-20T12:13:34Z</dcterms:modified>
</cp:coreProperties>
</file>