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handoutMasterIdLst>
    <p:handoutMasterId r:id="rId16"/>
  </p:handoutMasterIdLst>
  <p:sldIdLst>
    <p:sldId id="256" r:id="rId2"/>
    <p:sldId id="270" r:id="rId3"/>
    <p:sldId id="258" r:id="rId4"/>
    <p:sldId id="260" r:id="rId5"/>
    <p:sldId id="262" r:id="rId6"/>
    <p:sldId id="257" r:id="rId7"/>
    <p:sldId id="266" r:id="rId8"/>
    <p:sldId id="269" r:id="rId9"/>
    <p:sldId id="263" r:id="rId10"/>
    <p:sldId id="268" r:id="rId11"/>
    <p:sldId id="265" r:id="rId12"/>
    <p:sldId id="267" r:id="rId13"/>
    <p:sldId id="264"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7" autoAdjust="0"/>
    <p:restoredTop sz="94665" autoAdjust="0"/>
  </p:normalViewPr>
  <p:slideViewPr>
    <p:cSldViewPr>
      <p:cViewPr varScale="1">
        <p:scale>
          <a:sx n="116" d="100"/>
          <a:sy n="116" d="100"/>
        </p:scale>
        <p:origin x="-2364" y="-114"/>
      </p:cViewPr>
      <p:guideLst>
        <p:guide orient="horz" pos="2160"/>
        <p:guide pos="2880"/>
      </p:guideLst>
    </p:cSldViewPr>
  </p:slideViewPr>
  <p:outlineViewPr>
    <p:cViewPr>
      <p:scale>
        <a:sx n="33" d="100"/>
        <a:sy n="33" d="100"/>
      </p:scale>
      <p:origin x="43" y="5165"/>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DC25A3C-45B6-40AB-B2D2-4408461616E0}" type="datetimeFigureOut">
              <a:rPr lang="en-US" smtClean="0"/>
              <a:pPr/>
              <a:t>6/17/2014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97C03F79-F529-43A9-A500-877A426C7F8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5A8FD70-35EE-4CC8-9AA9-0D7B5EA6407A}" type="datetimeFigureOut">
              <a:rPr lang="en-US" smtClean="0"/>
              <a:pPr/>
              <a:t>6/17/2014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A57744B-86B2-41B0-BD92-6FEA60F18CB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57744B-86B2-41B0-BD92-6FEA60F18CB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3BDA32-E070-43BF-BAC7-3432F1FF9A61}" type="datetimeFigureOut">
              <a:rPr lang="en-US" smtClean="0"/>
              <a:pPr/>
              <a:t>6/17/2014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3BDA32-E070-43BF-BAC7-3432F1FF9A61}" type="datetimeFigureOut">
              <a:rPr lang="en-US" smtClean="0"/>
              <a:pPr/>
              <a:t>6/17/2014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3BDA32-E070-43BF-BAC7-3432F1FF9A61}" type="datetimeFigureOut">
              <a:rPr lang="en-US" smtClean="0"/>
              <a:pPr/>
              <a:t>6/17/2014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3BDA32-E070-43BF-BAC7-3432F1FF9A61}" type="datetimeFigureOut">
              <a:rPr lang="en-US" smtClean="0"/>
              <a:pPr/>
              <a:t>6/17/2014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3BDA32-E070-43BF-BAC7-3432F1FF9A61}" type="datetimeFigureOut">
              <a:rPr lang="en-US" smtClean="0"/>
              <a:pPr/>
              <a:t>6/17/2014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3BDA32-E070-43BF-BAC7-3432F1FF9A61}" type="datetimeFigureOut">
              <a:rPr lang="en-US" smtClean="0"/>
              <a:pPr/>
              <a:t>6/17/2014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3BDA32-E070-43BF-BAC7-3432F1FF9A61}" type="datetimeFigureOut">
              <a:rPr lang="en-US" smtClean="0"/>
              <a:pPr/>
              <a:t>6/17/2014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3BDA32-E070-43BF-BAC7-3432F1FF9A61}" type="datetimeFigureOut">
              <a:rPr lang="en-US" smtClean="0"/>
              <a:pPr/>
              <a:t>6/17/2014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3BDA32-E070-43BF-BAC7-3432F1FF9A61}" type="datetimeFigureOut">
              <a:rPr lang="en-US" smtClean="0"/>
              <a:pPr/>
              <a:t>6/17/2014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3BDA32-E070-43BF-BAC7-3432F1FF9A61}" type="datetimeFigureOut">
              <a:rPr lang="en-US" smtClean="0"/>
              <a:pPr/>
              <a:t>6/17/2014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3BDA32-E070-43BF-BAC7-3432F1FF9A61}" type="datetimeFigureOut">
              <a:rPr lang="en-US" smtClean="0"/>
              <a:pPr/>
              <a:t>6/17/2014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D1B4E6-59E7-4A15-B499-FE8629524F6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3BDA32-E070-43BF-BAC7-3432F1FF9A61}" type="datetimeFigureOut">
              <a:rPr lang="en-US" smtClean="0"/>
              <a:pPr/>
              <a:t>6/17/2014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D1B4E6-59E7-4A15-B499-FE8629524F6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normAutofit fontScale="90000"/>
          </a:bodyPr>
          <a:lstStyle/>
          <a:p>
            <a:r>
              <a:rPr lang="en-US" dirty="0" smtClean="0"/>
              <a:t>Comments on:</a:t>
            </a:r>
            <a:br>
              <a:rPr lang="en-US" dirty="0" smtClean="0"/>
            </a:br>
            <a:r>
              <a:rPr lang="en-US" sz="4000" dirty="0" smtClean="0"/>
              <a:t>Macroprudential and Monetary Policy: Loan-Level Evidence</a:t>
            </a:r>
            <a:br>
              <a:rPr lang="en-US" sz="4000" dirty="0" smtClean="0"/>
            </a:br>
            <a:r>
              <a:rPr lang="en-US" sz="4000" dirty="0" smtClean="0"/>
              <a:t>from Reserve Requirements</a:t>
            </a:r>
            <a:br>
              <a:rPr lang="en-US" sz="4000" dirty="0" smtClean="0"/>
            </a:br>
            <a:r>
              <a:rPr lang="it-IT" sz="3600" i="1" dirty="0" smtClean="0"/>
              <a:t/>
            </a:r>
            <a:br>
              <a:rPr lang="it-IT" sz="3600" i="1" dirty="0" smtClean="0"/>
            </a:br>
            <a:r>
              <a:rPr lang="it-IT" sz="3600" dirty="0" err="1" smtClean="0"/>
              <a:t>by</a:t>
            </a:r>
            <a:r>
              <a:rPr lang="it-IT" sz="3600" i="1" dirty="0" smtClean="0"/>
              <a:t> </a:t>
            </a:r>
            <a:r>
              <a:rPr lang="it-IT" dirty="0" smtClean="0"/>
              <a:t/>
            </a:r>
            <a:br>
              <a:rPr lang="it-IT" dirty="0" smtClean="0"/>
            </a:br>
            <a:r>
              <a:rPr lang="it-IT" sz="3600" dirty="0" smtClean="0"/>
              <a:t>Cecilia </a:t>
            </a:r>
            <a:r>
              <a:rPr lang="it-IT" sz="3600" dirty="0" err="1" smtClean="0"/>
              <a:t>Dassatti</a:t>
            </a:r>
            <a:r>
              <a:rPr lang="it-IT" sz="3600" dirty="0" smtClean="0"/>
              <a:t> </a:t>
            </a:r>
            <a:r>
              <a:rPr lang="it-IT" sz="3600" dirty="0" err="1" smtClean="0"/>
              <a:t>Camors</a:t>
            </a:r>
            <a:r>
              <a:rPr lang="it-IT" sz="3600" dirty="0" smtClean="0"/>
              <a:t> and </a:t>
            </a:r>
            <a:r>
              <a:rPr lang="it-IT" sz="3600" dirty="0" err="1" smtClean="0"/>
              <a:t>Jos</a:t>
            </a:r>
            <a:r>
              <a:rPr lang="it-IT" sz="3600" dirty="0" err="1" smtClean="0">
                <a:cs typeface="Times New Roman"/>
              </a:rPr>
              <a:t>é</a:t>
            </a:r>
            <a:r>
              <a:rPr lang="it-IT" sz="3600" dirty="0" err="1" smtClean="0"/>
              <a:t>-Luis</a:t>
            </a:r>
            <a:r>
              <a:rPr lang="it-IT" sz="3600" dirty="0" smtClean="0"/>
              <a:t> Peydro</a:t>
            </a:r>
            <a:endParaRPr lang="en-US" dirty="0"/>
          </a:p>
        </p:txBody>
      </p:sp>
      <p:sp>
        <p:nvSpPr>
          <p:cNvPr id="3" name="Subtitle 2"/>
          <p:cNvSpPr>
            <a:spLocks noGrp="1"/>
          </p:cNvSpPr>
          <p:nvPr>
            <p:ph type="subTitle" idx="1"/>
          </p:nvPr>
        </p:nvSpPr>
        <p:spPr>
          <a:xfrm>
            <a:off x="914400" y="4800600"/>
            <a:ext cx="7086600" cy="1752600"/>
          </a:xfrm>
        </p:spPr>
        <p:txBody>
          <a:bodyPr>
            <a:normAutofit fontScale="85000" lnSpcReduction="20000"/>
          </a:bodyPr>
          <a:lstStyle/>
          <a:p>
            <a:r>
              <a:rPr lang="en-US" b="1" dirty="0" smtClean="0">
                <a:solidFill>
                  <a:schemeClr val="accent2"/>
                </a:solidFill>
              </a:rPr>
              <a:t>Stijn Claessens</a:t>
            </a:r>
          </a:p>
          <a:p>
            <a:r>
              <a:rPr lang="en-US" dirty="0" smtClean="0"/>
              <a:t>NBER-CBRT Conference on </a:t>
            </a:r>
          </a:p>
          <a:p>
            <a:r>
              <a:rPr lang="en-US" dirty="0" smtClean="0"/>
              <a:t>Monetary Policy and Financial Stability</a:t>
            </a:r>
          </a:p>
          <a:p>
            <a:r>
              <a:rPr lang="en-US" dirty="0" smtClean="0"/>
              <a:t>Istanbul, June 13-15, 2014</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82000" cy="1143000"/>
          </a:xfrm>
        </p:spPr>
        <p:txBody>
          <a:bodyPr>
            <a:normAutofit fontScale="90000"/>
          </a:bodyPr>
          <a:lstStyle/>
          <a:p>
            <a:r>
              <a:rPr lang="en-US" dirty="0" smtClean="0"/>
              <a:t>Empirics (more)</a:t>
            </a:r>
            <a:br>
              <a:rPr lang="en-US" dirty="0" smtClean="0"/>
            </a:br>
            <a:r>
              <a:rPr lang="en-US" dirty="0" smtClean="0"/>
              <a:t>Prices &amp; Intensive vs. extensive margins</a:t>
            </a:r>
            <a:endParaRPr lang="en-US" dirty="0"/>
          </a:p>
        </p:txBody>
      </p:sp>
      <p:sp>
        <p:nvSpPr>
          <p:cNvPr id="3" name="Content Placeholder 2"/>
          <p:cNvSpPr>
            <a:spLocks noGrp="1"/>
          </p:cNvSpPr>
          <p:nvPr>
            <p:ph idx="1"/>
          </p:nvPr>
        </p:nvSpPr>
        <p:spPr>
          <a:xfrm>
            <a:off x="457200" y="1371600"/>
            <a:ext cx="8229600" cy="5105400"/>
          </a:xfrm>
        </p:spPr>
        <p:txBody>
          <a:bodyPr>
            <a:noAutofit/>
          </a:bodyPr>
          <a:lstStyle/>
          <a:p>
            <a:r>
              <a:rPr lang="en-US" sz="2800" dirty="0" smtClean="0"/>
              <a:t>Also investigate prices (interest rates)</a:t>
            </a:r>
          </a:p>
          <a:p>
            <a:pPr lvl="1"/>
            <a:r>
              <a:rPr lang="en-US" sz="2400" dirty="0" smtClean="0"/>
              <a:t>Do you observe rates and do they (differentially) adjust?</a:t>
            </a:r>
          </a:p>
          <a:p>
            <a:r>
              <a:rPr lang="en-US" sz="2800" dirty="0" smtClean="0"/>
              <a:t>Hard to do extensive in short window. Still find different switches (yes/no renewed; yes/no switch): </a:t>
            </a:r>
          </a:p>
          <a:p>
            <a:pPr lvl="1"/>
            <a:r>
              <a:rPr lang="en-US" sz="2400" dirty="0" smtClean="0"/>
              <a:t>How about compare “end and not switch” w/ others?</a:t>
            </a:r>
          </a:p>
          <a:p>
            <a:r>
              <a:rPr lang="en-US" sz="2800" dirty="0" smtClean="0"/>
              <a:t>Using bank variables takes some effects away (vs. FE). Also large banks w/ branches less new</a:t>
            </a:r>
          </a:p>
          <a:p>
            <a:pPr lvl="1"/>
            <a:r>
              <a:rPr lang="en-US" sz="2400" dirty="0" smtClean="0"/>
              <a:t>Interpretation? (Why these banks need to do so?) </a:t>
            </a:r>
          </a:p>
          <a:p>
            <a:r>
              <a:rPr lang="en-US" sz="2800" dirty="0" smtClean="0"/>
              <a:t>Overall </a:t>
            </a:r>
            <a:r>
              <a:rPr lang="en-US" sz="2800" u="sng" dirty="0" smtClean="0"/>
              <a:t>more</a:t>
            </a:r>
            <a:r>
              <a:rPr lang="en-US" sz="2800" dirty="0" smtClean="0"/>
              <a:t> likely new, yet more risky firms; </a:t>
            </a:r>
            <a:r>
              <a:rPr lang="en-US" sz="2800" u="sng" dirty="0" smtClean="0"/>
              <a:t>less</a:t>
            </a:r>
            <a:r>
              <a:rPr lang="en-US" sz="2800" dirty="0" smtClean="0"/>
              <a:t> likely new (and </a:t>
            </a:r>
            <a:r>
              <a:rPr lang="en-US" sz="2800" u="sng" dirty="0" smtClean="0"/>
              <a:t>more</a:t>
            </a:r>
            <a:r>
              <a:rPr lang="en-US" sz="2800" dirty="0" smtClean="0"/>
              <a:t> likely to end) </a:t>
            </a:r>
          </a:p>
          <a:p>
            <a:pPr lvl="1"/>
            <a:r>
              <a:rPr lang="en-US" sz="2400" dirty="0" smtClean="0"/>
              <a:t>Interpretation? In extensive margin good screening, but in intensive margin is it relationships or Zombie firms?</a:t>
            </a:r>
          </a:p>
          <a:p>
            <a:pPr lvl="1"/>
            <a:endParaRPr lang="en-US" sz="2400" dirty="0" smtClean="0"/>
          </a:p>
          <a:p>
            <a:pPr lvl="1"/>
            <a:endParaRPr lang="en-US" sz="2400" dirty="0" smtClean="0"/>
          </a:p>
          <a:p>
            <a:pPr lvl="1"/>
            <a:endParaRPr lang="en-US" sz="24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comments</a:t>
            </a:r>
            <a:endParaRPr lang="en-US" dirty="0"/>
          </a:p>
        </p:txBody>
      </p:sp>
      <p:sp>
        <p:nvSpPr>
          <p:cNvPr id="3" name="Content Placeholder 2"/>
          <p:cNvSpPr>
            <a:spLocks noGrp="1"/>
          </p:cNvSpPr>
          <p:nvPr>
            <p:ph idx="1"/>
          </p:nvPr>
        </p:nvSpPr>
        <p:spPr>
          <a:xfrm>
            <a:off x="457200" y="1371600"/>
            <a:ext cx="8534400" cy="5486400"/>
          </a:xfrm>
        </p:spPr>
        <p:txBody>
          <a:bodyPr>
            <a:normAutofit fontScale="85000" lnSpcReduction="10000"/>
          </a:bodyPr>
          <a:lstStyle/>
          <a:p>
            <a:r>
              <a:rPr lang="en-US" dirty="0" smtClean="0"/>
              <a:t>Placebo tests</a:t>
            </a:r>
          </a:p>
          <a:p>
            <a:pPr lvl="1"/>
            <a:r>
              <a:rPr lang="en-US" dirty="0" smtClean="0"/>
              <a:t>Do better with controls! What does this mean?</a:t>
            </a:r>
          </a:p>
          <a:p>
            <a:r>
              <a:rPr lang="en-US" dirty="0" smtClean="0"/>
              <a:t>How do larger banks circumvent?</a:t>
            </a:r>
          </a:p>
          <a:p>
            <a:pPr lvl="1"/>
            <a:r>
              <a:rPr lang="en-US" dirty="0" smtClean="0"/>
              <a:t>Is this access to interbank markets, (preferential) bonds, CP, etc.? Related to TBTF? Can you explain?</a:t>
            </a:r>
          </a:p>
          <a:p>
            <a:r>
              <a:rPr lang="en-US" dirty="0" smtClean="0"/>
              <a:t>Why need to do a survey of firms for ex-post?</a:t>
            </a:r>
          </a:p>
          <a:p>
            <a:pPr lvl="1"/>
            <a:r>
              <a:rPr lang="en-US" dirty="0" smtClean="0"/>
              <a:t>Can revisit access to finance using credit registry?</a:t>
            </a:r>
          </a:p>
          <a:p>
            <a:r>
              <a:rPr lang="en-US" dirty="0" smtClean="0"/>
              <a:t>What was exact reason (and day) of RR?</a:t>
            </a:r>
          </a:p>
          <a:p>
            <a:pPr lvl="1"/>
            <a:r>
              <a:rPr lang="en-US" dirty="0" smtClean="0"/>
              <a:t>Matters for interpretation (and residual endogeneity, Vegh..)</a:t>
            </a:r>
          </a:p>
          <a:p>
            <a:pPr lvl="1"/>
            <a:r>
              <a:rPr lang="en-US" dirty="0" smtClean="0"/>
              <a:t>Where U was in (interest rate) financial, capital flow cycle?</a:t>
            </a:r>
          </a:p>
          <a:p>
            <a:r>
              <a:rPr lang="en-US" dirty="0" smtClean="0"/>
              <a:t>RR have monetary policy effects</a:t>
            </a:r>
          </a:p>
          <a:p>
            <a:pPr lvl="1"/>
            <a:r>
              <a:rPr lang="en-US" dirty="0" smtClean="0"/>
              <a:t>Show what happened to interest rate/monetary policy </a:t>
            </a:r>
          </a:p>
          <a:p>
            <a:pPr lvl="2"/>
            <a:r>
              <a:rPr lang="en-US" dirty="0" smtClean="0"/>
              <a:t>But not “to reduce money in circulation”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From: “</a:t>
            </a:r>
            <a:r>
              <a:rPr lang="en-US" b="1" dirty="0" smtClean="0"/>
              <a:t>Reserve </a:t>
            </a:r>
            <a:r>
              <a:rPr lang="en-US" b="1" dirty="0"/>
              <a:t>requirements in the brave new macroprudential </a:t>
            </a:r>
            <a:r>
              <a:rPr lang="en-US" b="1" dirty="0" smtClean="0"/>
              <a:t>world”</a:t>
            </a:r>
            <a:endParaRPr lang="en-US" dirty="0"/>
          </a:p>
        </p:txBody>
      </p:sp>
      <p:sp>
        <p:nvSpPr>
          <p:cNvPr id="3" name="Content Placeholder 2"/>
          <p:cNvSpPr>
            <a:spLocks noGrp="1"/>
          </p:cNvSpPr>
          <p:nvPr>
            <p:ph idx="1"/>
          </p:nvPr>
        </p:nvSpPr>
        <p:spPr>
          <a:xfrm>
            <a:off x="228600" y="1600200"/>
            <a:ext cx="8915400" cy="5257800"/>
          </a:xfrm>
        </p:spPr>
        <p:txBody>
          <a:bodyPr>
            <a:noAutofit/>
          </a:bodyPr>
          <a:lstStyle/>
          <a:p>
            <a:r>
              <a:rPr lang="en-US" sz="2800" dirty="0" smtClean="0"/>
              <a:t>Cyclical </a:t>
            </a:r>
            <a:r>
              <a:rPr lang="en-US" sz="2800" dirty="0"/>
              <a:t>use of taxes to dampen the credit cycle may exacerbate the tensions between micro and macro prudential policies when the cycle is driven by interest rates. </a:t>
            </a:r>
            <a:endParaRPr lang="en-US" sz="2800" dirty="0" smtClean="0"/>
          </a:p>
          <a:p>
            <a:pPr lvl="1"/>
            <a:r>
              <a:rPr lang="en-US" sz="2400" dirty="0" smtClean="0"/>
              <a:t>When </a:t>
            </a:r>
            <a:r>
              <a:rPr lang="en-US" sz="2400" dirty="0"/>
              <a:t>interest rates are low, banks already have an incentive to move to riskier projects and incentives are strengthened if liabilities are heavily taxed. </a:t>
            </a:r>
            <a:endParaRPr lang="en-US" sz="2400" dirty="0" smtClean="0"/>
          </a:p>
          <a:p>
            <a:pPr lvl="1"/>
            <a:r>
              <a:rPr lang="en-US" sz="2400" dirty="0" smtClean="0"/>
              <a:t>When</a:t>
            </a:r>
            <a:r>
              <a:rPr lang="en-US" sz="2400" dirty="0"/>
              <a:t>, instead, the cycle is driven by a great abundance of good projects, banks tend to be more prudent and the adverse effect of RR (or other form of “taxes”) on banks’ incentives is partially offset by the prudent behavior fostered by the stronger demand for credit.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Literature review</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r>
              <a:rPr lang="en-US" dirty="0" smtClean="0"/>
              <a:t>Selective (not just </a:t>
            </a:r>
            <a:r>
              <a:rPr lang="en-US" dirty="0" err="1" smtClean="0"/>
              <a:t>w.r.t</a:t>
            </a:r>
            <a:r>
              <a:rPr lang="en-US" dirty="0" smtClean="0"/>
              <a:t>. IMF </a:t>
            </a:r>
            <a:r>
              <a:rPr lang="en-US" dirty="0" smtClean="0">
                <a:sym typeface="Wingdings" pitchFamily="2" charset="2"/>
              </a:rPr>
              <a:t></a:t>
            </a:r>
            <a:endParaRPr lang="en-US" dirty="0" smtClean="0"/>
          </a:p>
          <a:p>
            <a:r>
              <a:rPr lang="en-US" dirty="0" smtClean="0"/>
              <a:t>Add risk taking, also competition papers (large</a:t>
            </a:r>
          </a:p>
          <a:p>
            <a:r>
              <a:rPr lang="en-US" dirty="0" smtClean="0"/>
              <a:t>Add more RR (macroeconomic) literature</a:t>
            </a:r>
          </a:p>
          <a:p>
            <a:pPr lvl="1"/>
            <a:r>
              <a:rPr lang="en-US" dirty="0" smtClean="0"/>
              <a:t>Cordella, Vegh etc. shows that RR have some macro-prudential benefits, especially for “fear of free falling” countries that cannot lower rate</a:t>
            </a:r>
          </a:p>
          <a:p>
            <a:pPr lvl="2"/>
            <a:r>
              <a:rPr lang="en-US" dirty="0" smtClean="0"/>
              <a:t>Better institutional environment may reduce use of RR</a:t>
            </a:r>
          </a:p>
          <a:p>
            <a:pPr lvl="1"/>
            <a:r>
              <a:rPr lang="en-US" dirty="0" smtClean="0"/>
              <a:t>But they also highlight conflicts micro-prudential and macro-prudential of RR</a:t>
            </a:r>
          </a:p>
          <a:p>
            <a:pPr lvl="2"/>
            <a:r>
              <a:rPr lang="en-US" dirty="0" smtClean="0"/>
              <a:t>Mix of policies needed/likely best. Could be here too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Sorry!</a:t>
            </a:r>
            <a:endParaRPr lang="en-US" dirty="0"/>
          </a:p>
        </p:txBody>
      </p:sp>
      <p:sp>
        <p:nvSpPr>
          <p:cNvPr id="3" name="Content Placeholder 2"/>
          <p:cNvSpPr>
            <a:spLocks noGrp="1"/>
          </p:cNvSpPr>
          <p:nvPr>
            <p:ph idx="1"/>
          </p:nvPr>
        </p:nvSpPr>
        <p:spPr>
          <a:xfrm>
            <a:off x="457200" y="1828800"/>
            <a:ext cx="8229600" cy="4297363"/>
          </a:xfrm>
        </p:spPr>
        <p:txBody>
          <a:bodyPr/>
          <a:lstStyle/>
          <a:p>
            <a:pPr>
              <a:buNone/>
            </a:pP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381000" y="1600200"/>
            <a:ext cx="8000999" cy="46482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and Answer</a:t>
            </a:r>
            <a:endParaRPr lang="en-US" dirty="0"/>
          </a:p>
        </p:txBody>
      </p:sp>
      <p:sp>
        <p:nvSpPr>
          <p:cNvPr id="3" name="Content Placeholder 2"/>
          <p:cNvSpPr>
            <a:spLocks noGrp="1"/>
          </p:cNvSpPr>
          <p:nvPr>
            <p:ph idx="1"/>
          </p:nvPr>
        </p:nvSpPr>
        <p:spPr>
          <a:xfrm>
            <a:off x="457200" y="1600200"/>
            <a:ext cx="8458200" cy="5105400"/>
          </a:xfrm>
        </p:spPr>
        <p:txBody>
          <a:bodyPr>
            <a:normAutofit fontScale="92500" lnSpcReduction="10000"/>
          </a:bodyPr>
          <a:lstStyle/>
          <a:p>
            <a:r>
              <a:rPr lang="en-US" dirty="0" smtClean="0"/>
              <a:t>What are effects of reserve requirements (RR)?</a:t>
            </a:r>
          </a:p>
          <a:p>
            <a:pPr lvl="1"/>
            <a:r>
              <a:rPr lang="en-US" dirty="0" smtClean="0"/>
              <a:t>Largely seen as monetary policy, some macroprudential </a:t>
            </a:r>
          </a:p>
          <a:p>
            <a:pPr lvl="1"/>
            <a:r>
              <a:rPr lang="en-US" dirty="0" smtClean="0"/>
              <a:t>Does it matter for reducing boom and bust patterns?</a:t>
            </a:r>
          </a:p>
          <a:p>
            <a:r>
              <a:rPr lang="en-US" dirty="0" smtClean="0"/>
              <a:t>Investigated using detailed data for Uruguay</a:t>
            </a:r>
          </a:p>
          <a:p>
            <a:r>
              <a:rPr lang="en-US" dirty="0" smtClean="0"/>
              <a:t>Empirical evidence suggest (ambiguous) results</a:t>
            </a:r>
          </a:p>
          <a:p>
            <a:pPr lvl="1"/>
            <a:r>
              <a:rPr lang="en-US" sz="2600" dirty="0" smtClean="0"/>
              <a:t>Credit declines on aggregate</a:t>
            </a:r>
          </a:p>
          <a:p>
            <a:pPr lvl="1"/>
            <a:r>
              <a:rPr lang="en-US" sz="2600" dirty="0" smtClean="0"/>
              <a:t>But more risky firms get more credit</a:t>
            </a:r>
          </a:p>
          <a:p>
            <a:pPr lvl="1"/>
            <a:r>
              <a:rPr lang="en-US" sz="2600" dirty="0" smtClean="0"/>
              <a:t>Larger banks less affected</a:t>
            </a:r>
          </a:p>
          <a:p>
            <a:r>
              <a:rPr lang="en-US" dirty="0" smtClean="0"/>
              <a:t>May thus be financial stability tradeoffs using RR</a:t>
            </a:r>
          </a:p>
          <a:p>
            <a:pPr lvl="1"/>
            <a:r>
              <a:rPr lang="en-US" dirty="0" smtClean="0"/>
              <a:t>Less credit due to RR may not mean less system risks</a:t>
            </a:r>
          </a:p>
          <a:p>
            <a:pPr lvl="1"/>
            <a:r>
              <a:rPr lang="en-US" dirty="0" smtClean="0"/>
              <a:t>Still, RR may be beneficial as macroeconomic tool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r>
              <a:rPr lang="en-US" sz="4000" dirty="0" smtClean="0"/>
              <a:t>Praise</a:t>
            </a:r>
            <a:endParaRPr lang="en-US" sz="4000" dirty="0"/>
          </a:p>
        </p:txBody>
      </p:sp>
      <p:sp>
        <p:nvSpPr>
          <p:cNvPr id="5" name="Content Placeholder 2"/>
          <p:cNvSpPr txBox="1">
            <a:spLocks/>
          </p:cNvSpPr>
          <p:nvPr/>
        </p:nvSpPr>
        <p:spPr>
          <a:xfrm>
            <a:off x="533400" y="1371600"/>
            <a:ext cx="8382000" cy="5257800"/>
          </a:xfrm>
          <a:prstGeom prst="rect">
            <a:avLst/>
          </a:prstGeom>
        </p:spPr>
        <p:txBody>
          <a:bodyPr vert="horz" lIns="91440" tIns="45720" rIns="91440" bIns="45720" rtlCol="0">
            <a:normAutofit fontScale="85000" lnSpcReduction="10000"/>
          </a:bodyPr>
          <a:lstStyle/>
          <a:p>
            <a:pPr marL="342900" indent="-342900">
              <a:spcBef>
                <a:spcPct val="20000"/>
              </a:spcBef>
              <a:buFont typeface="Arial" pitchFamily="34" charset="0"/>
              <a:buChar char="•"/>
            </a:pPr>
            <a:r>
              <a:rPr lang="en-US" sz="3800" dirty="0" smtClean="0"/>
              <a:t>Surely a worthwhile topic</a:t>
            </a:r>
            <a:endParaRPr kumimoji="0" lang="en-US" sz="3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100" b="0" i="0" u="none" strike="noStrike" kern="1200" cap="none" spc="0" normalizeH="0" baseline="0" noProof="0" dirty="0" smtClean="0">
                <a:ln>
                  <a:noFill/>
                </a:ln>
                <a:solidFill>
                  <a:schemeClr val="tx1"/>
                </a:solidFill>
                <a:effectLst/>
                <a:uLnTx/>
                <a:uFillTx/>
                <a:latin typeface="+mn-lt"/>
                <a:ea typeface="+mn-ea"/>
                <a:cs typeface="+mn-cs"/>
              </a:rPr>
              <a:t>Much interest in</a:t>
            </a:r>
            <a:r>
              <a:rPr kumimoji="0" lang="en-US" sz="3100" b="0" i="0" u="none" strike="noStrike" kern="1200" cap="none" spc="0" normalizeH="0" noProof="0" dirty="0" smtClean="0">
                <a:ln>
                  <a:noFill/>
                </a:ln>
                <a:solidFill>
                  <a:schemeClr val="tx1"/>
                </a:solidFill>
                <a:effectLst/>
                <a:uLnTx/>
                <a:uFillTx/>
                <a:latin typeface="+mn-lt"/>
                <a:ea typeface="+mn-ea"/>
                <a:cs typeface="+mn-cs"/>
              </a:rPr>
              <a:t> macro-prudential policies, some in RR</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100" noProof="0" dirty="0" smtClean="0"/>
              <a:t>B</a:t>
            </a:r>
            <a:r>
              <a:rPr kumimoji="0" lang="en-US" sz="3100" b="0" i="0" u="none" strike="noStrike" kern="1200" cap="none" spc="0" normalizeH="0" noProof="0" dirty="0" smtClean="0">
                <a:ln>
                  <a:noFill/>
                </a:ln>
                <a:solidFill>
                  <a:schemeClr val="tx1"/>
                </a:solidFill>
                <a:effectLst/>
                <a:uLnTx/>
                <a:uFillTx/>
                <a:latin typeface="+mn-lt"/>
                <a:ea typeface="+mn-ea"/>
                <a:cs typeface="+mn-cs"/>
              </a:rPr>
              <a:t>ut i</a:t>
            </a:r>
            <a:r>
              <a:rPr kumimoji="0" lang="en-US" sz="3100" b="0" i="0" u="none" strike="noStrike" kern="1200" cap="none" spc="0" normalizeH="0" baseline="0" noProof="0" dirty="0" smtClean="0">
                <a:ln>
                  <a:noFill/>
                </a:ln>
                <a:solidFill>
                  <a:schemeClr val="tx1"/>
                </a:solidFill>
                <a:effectLst/>
                <a:uLnTx/>
                <a:uFillTx/>
                <a:latin typeface="+mn-lt"/>
                <a:ea typeface="+mn-ea"/>
                <a:cs typeface="+mn-cs"/>
              </a:rPr>
              <a:t>nvestigated so far largely with aggregate data</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100" dirty="0" smtClean="0"/>
              <a:t>Very little ability to control, including for endogeneity of macro-prudential policies </a:t>
            </a:r>
          </a:p>
          <a:p>
            <a:pPr marL="742950" lvl="1" indent="-285750">
              <a:spcBef>
                <a:spcPct val="20000"/>
              </a:spcBef>
              <a:buFont typeface="Arial" pitchFamily="34" charset="0"/>
              <a:buChar char="–"/>
            </a:pPr>
            <a:r>
              <a:rPr kumimoji="0" lang="en-US" sz="3100" b="0" i="0" u="none" strike="noStrike" kern="1200" cap="none" spc="0" normalizeH="0" baseline="0" noProof="0" dirty="0" smtClean="0">
                <a:ln>
                  <a:noFill/>
                </a:ln>
                <a:solidFill>
                  <a:schemeClr val="tx1"/>
                </a:solidFill>
                <a:effectLst/>
                <a:uLnTx/>
                <a:uFillTx/>
                <a:latin typeface="+mn-lt"/>
                <a:ea typeface="+mn-ea"/>
                <a:cs typeface="+mn-cs"/>
              </a:rPr>
              <a:t>Thus hard to know tradeoffs between less credit,</a:t>
            </a:r>
            <a:r>
              <a:rPr kumimoji="0" lang="en-US" sz="3100" b="0" i="0" u="none" strike="noStrike" kern="1200" cap="none" spc="0" normalizeH="0" noProof="0" dirty="0" smtClean="0">
                <a:ln>
                  <a:noFill/>
                </a:ln>
                <a:solidFill>
                  <a:schemeClr val="tx1"/>
                </a:solidFill>
                <a:effectLst/>
                <a:uLnTx/>
                <a:uFillTx/>
                <a:latin typeface="+mn-lt"/>
                <a:ea typeface="+mn-ea"/>
                <a:cs typeface="+mn-cs"/>
              </a:rPr>
              <a:t> </a:t>
            </a:r>
            <a:r>
              <a:rPr kumimoji="0" lang="en-US" sz="3100" b="0" i="0" u="none" strike="noStrike" kern="1200" cap="none" spc="0" normalizeH="0" baseline="0" noProof="0" dirty="0" smtClean="0">
                <a:ln>
                  <a:noFill/>
                </a:ln>
                <a:solidFill>
                  <a:schemeClr val="tx1"/>
                </a:solidFill>
                <a:effectLst/>
                <a:uLnTx/>
                <a:uFillTx/>
                <a:latin typeface="+mn-lt"/>
                <a:ea typeface="+mn-ea"/>
                <a:cs typeface="+mn-cs"/>
              </a:rPr>
              <a:t>reduced risk taking, etc.</a:t>
            </a:r>
            <a:r>
              <a:rPr kumimoji="0" lang="en-US" sz="3100" b="0" i="0" u="none" strike="noStrike" kern="1200" cap="none" spc="0" normalizeH="0" noProof="0" dirty="0" smtClean="0">
                <a:ln>
                  <a:noFill/>
                </a:ln>
                <a:solidFill>
                  <a:schemeClr val="tx1"/>
                </a:solidFill>
                <a:effectLst/>
                <a:uLnTx/>
                <a:uFillTx/>
                <a:latin typeface="+mn-lt"/>
                <a:ea typeface="+mn-ea"/>
                <a:cs typeface="+mn-cs"/>
              </a:rPr>
              <a:t> and real </a:t>
            </a:r>
            <a:r>
              <a:rPr lang="en-US" sz="3100" dirty="0"/>
              <a:t>economic </a:t>
            </a:r>
            <a:r>
              <a:rPr lang="en-US" sz="3100" dirty="0" smtClean="0"/>
              <a:t>costs</a:t>
            </a:r>
          </a:p>
          <a:p>
            <a:pPr marL="285750" indent="-285750">
              <a:spcBef>
                <a:spcPct val="20000"/>
              </a:spcBef>
              <a:buFont typeface="Arial" pitchFamily="34" charset="0"/>
              <a:buChar char="•"/>
            </a:pPr>
            <a:r>
              <a:rPr lang="en-US" sz="3300" dirty="0" smtClean="0"/>
              <a:t>Here, using micro data, can avoid many such problems</a:t>
            </a:r>
            <a:endParaRPr lang="en-US" sz="3300" dirty="0"/>
          </a:p>
          <a:p>
            <a:pPr marL="742950" lvl="1" indent="-285750">
              <a:spcBef>
                <a:spcPct val="20000"/>
              </a:spcBef>
              <a:buFont typeface="Arial" pitchFamily="34" charset="0"/>
              <a:buChar char="–"/>
            </a:pPr>
            <a:r>
              <a:rPr lang="en-US" sz="3100" dirty="0" smtClean="0"/>
              <a:t>Very detailed, </a:t>
            </a:r>
            <a:r>
              <a:rPr lang="en-US" sz="3100" dirty="0"/>
              <a:t>firm-banks matched </a:t>
            </a:r>
            <a:r>
              <a:rPr lang="en-US" sz="3100" dirty="0" smtClean="0"/>
              <a:t>data</a:t>
            </a:r>
          </a:p>
          <a:p>
            <a:pPr marL="742950" lvl="1" indent="-285750">
              <a:spcBef>
                <a:spcPct val="20000"/>
              </a:spcBef>
              <a:buFont typeface="Arial" pitchFamily="34" charset="0"/>
              <a:buChar char="–"/>
            </a:pPr>
            <a:r>
              <a:rPr lang="en-US" sz="3100" dirty="0" smtClean="0"/>
              <a:t>Clean, using diff in diff tests around/of single event</a:t>
            </a:r>
            <a:endParaRPr lang="en-US" sz="3100" dirty="0"/>
          </a:p>
          <a:p>
            <a:pPr marL="1200150" lvl="2" indent="-285750">
              <a:spcBef>
                <a:spcPct val="20000"/>
              </a:spcBef>
              <a:buFont typeface="Arial" pitchFamily="34" charset="0"/>
              <a:buChar char="–"/>
            </a:pPr>
            <a:r>
              <a:rPr lang="en-US" sz="3100" dirty="0" smtClean="0"/>
              <a:t>Little/no endogeneity, omitted variables, etc.</a:t>
            </a:r>
          </a:p>
          <a:p>
            <a:pPr marL="742950" lvl="1" indent="-285750">
              <a:spcBef>
                <a:spcPct val="20000"/>
              </a:spcBef>
              <a:buFont typeface="Arial" pitchFamily="34" charset="0"/>
              <a:buChar char="–"/>
            </a:pPr>
            <a:r>
              <a:rPr lang="en-US" sz="3100" dirty="0" smtClean="0"/>
              <a:t>Investigates intensive and extensive margins</a:t>
            </a:r>
            <a:endParaRPr lang="en-US" sz="3100" dirty="0"/>
          </a:p>
          <a:p>
            <a:pPr marL="285750" indent="-285750">
              <a:spcBef>
                <a:spcPct val="20000"/>
              </a:spcBef>
              <a:buFont typeface="Arial" pitchFamily="34" charset="0"/>
              <a:buChar char="–"/>
            </a:pPr>
            <a:endParaRPr kumimoji="0" lang="en-US" sz="3100" b="0" i="0" u="none" strike="noStrike" kern="1200" cap="none" spc="0" normalizeH="0" noProof="0" dirty="0" smtClean="0">
              <a:ln>
                <a:noFill/>
              </a:ln>
              <a:solidFill>
                <a:schemeClr val="tx1"/>
              </a:solidFill>
              <a:effectLst/>
              <a:uLnTx/>
              <a:uFillTx/>
              <a:latin typeface="+mn-lt"/>
              <a:ea typeface="+mn-ea"/>
              <a:cs typeface="+mn-cs"/>
            </a:endParaRPr>
          </a:p>
          <a:p>
            <a:pPr marL="285750" indent="-285750">
              <a:spcBef>
                <a:spcPct val="20000"/>
              </a:spcBef>
              <a:buFont typeface="Arial" pitchFamily="34" charset="0"/>
              <a:buChar char="–"/>
            </a:pPr>
            <a:endParaRPr kumimoji="0" lang="en-US" sz="31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normAutofit/>
          </a:bodyPr>
          <a:lstStyle/>
          <a:p>
            <a:r>
              <a:rPr lang="en-US" sz="4000" dirty="0" smtClean="0"/>
              <a:t>Main Comments</a:t>
            </a:r>
            <a:endParaRPr lang="en-US" sz="4000" dirty="0"/>
          </a:p>
        </p:txBody>
      </p:sp>
      <p:sp>
        <p:nvSpPr>
          <p:cNvPr id="5" name="Content Placeholder 2"/>
          <p:cNvSpPr txBox="1">
            <a:spLocks/>
          </p:cNvSpPr>
          <p:nvPr/>
        </p:nvSpPr>
        <p:spPr>
          <a:xfrm>
            <a:off x="609600" y="1524000"/>
            <a:ext cx="8229600" cy="4953000"/>
          </a:xfrm>
          <a:prstGeom prst="rect">
            <a:avLst/>
          </a:prstGeom>
        </p:spPr>
        <p:txBody>
          <a:bodyPr vert="horz" lIns="91440" tIns="45720" rIns="91440" bIns="45720" rtlCol="0">
            <a:normAutofit fontScale="85000" lnSpcReduction="20000"/>
          </a:bodyPr>
          <a:lstStyle/>
          <a:p>
            <a:pPr marL="342900" indent="-342900">
              <a:spcBef>
                <a:spcPct val="20000"/>
              </a:spcBef>
              <a:buFont typeface="Arial" pitchFamily="34" charset="0"/>
              <a:buChar char="•"/>
            </a:pPr>
            <a:r>
              <a:rPr lang="en-US" sz="3200" b="1" i="1" dirty="0" smtClean="0"/>
              <a:t>Caveat: Much due to reading version where I inserted my interpretations of some of the results! </a:t>
            </a:r>
          </a:p>
          <a:p>
            <a:pPr marL="342900" indent="-342900">
              <a:spcBef>
                <a:spcPct val="20000"/>
              </a:spcBef>
              <a:buFont typeface="Arial" pitchFamily="34" charset="0"/>
              <a:buChar char="•"/>
            </a:pPr>
            <a:endParaRPr lang="en-US" sz="3200" dirty="0" smtClean="0"/>
          </a:p>
          <a:p>
            <a:pPr marL="342900" indent="-342900">
              <a:spcBef>
                <a:spcPct val="20000"/>
              </a:spcBef>
              <a:buFont typeface="Arial" pitchFamily="34" charset="0"/>
              <a:buChar char="•"/>
            </a:pPr>
            <a:r>
              <a:rPr lang="en-US" sz="3200" dirty="0" smtClean="0"/>
              <a:t>Be more careful on the mechanisms/model</a:t>
            </a:r>
            <a:endParaRPr lang="en-US" sz="3200" dirty="0"/>
          </a:p>
          <a:p>
            <a:pPr marL="800100" lvl="1" indent="-342900">
              <a:spcBef>
                <a:spcPct val="20000"/>
              </a:spcBef>
              <a:buFont typeface="Arial" pitchFamily="34" charset="0"/>
              <a:buChar char="•"/>
            </a:pPr>
            <a:r>
              <a:rPr lang="en-US" sz="3200" dirty="0" smtClean="0"/>
              <a:t>Not clear is price or quantities that do adjustment</a:t>
            </a:r>
            <a:endParaRPr lang="en-US" sz="3200" dirty="0"/>
          </a:p>
          <a:p>
            <a:pPr marL="342900" indent="-342900">
              <a:spcBef>
                <a:spcPct val="20000"/>
              </a:spcBef>
              <a:buFont typeface="Arial" pitchFamily="34" charset="0"/>
              <a:buChar char="•"/>
            </a:pPr>
            <a:r>
              <a:rPr lang="en-US" sz="3200" dirty="0"/>
              <a:t>Show more (supportive) evidence of </a:t>
            </a:r>
            <a:r>
              <a:rPr lang="en-US" sz="3200" dirty="0" smtClean="0"/>
              <a:t>trade-offs</a:t>
            </a:r>
            <a:endParaRPr lang="en-US" sz="3200" dirty="0"/>
          </a:p>
          <a:p>
            <a:pPr marL="800100" lvl="1" indent="-342900">
              <a:spcBef>
                <a:spcPct val="20000"/>
              </a:spcBef>
              <a:buFont typeface="Arial" pitchFamily="34" charset="0"/>
              <a:buChar char="•"/>
            </a:pPr>
            <a:r>
              <a:rPr lang="en-US" sz="3200" dirty="0" smtClean="0"/>
              <a:t>Less credit, how much less growth? </a:t>
            </a:r>
          </a:p>
          <a:p>
            <a:pPr marL="800100" lvl="1" indent="-342900">
              <a:spcBef>
                <a:spcPct val="20000"/>
              </a:spcBef>
              <a:buFont typeface="Arial" pitchFamily="34" charset="0"/>
              <a:buChar char="•"/>
            </a:pPr>
            <a:r>
              <a:rPr lang="en-US" sz="3200" dirty="0" smtClean="0"/>
              <a:t>More risk taking, how much more (systemic) risks?</a:t>
            </a:r>
          </a:p>
          <a:p>
            <a:pPr marL="800100" lvl="1" indent="-342900">
              <a:spcBef>
                <a:spcPct val="20000"/>
              </a:spcBef>
              <a:buFont typeface="Arial" pitchFamily="34" charset="0"/>
              <a:buChar char="•"/>
            </a:pPr>
            <a:r>
              <a:rPr lang="en-US" sz="3200" dirty="0" smtClean="0"/>
              <a:t>Investigate also prices, not just quantities</a:t>
            </a:r>
            <a:endParaRPr lang="en-US" sz="3200" dirty="0"/>
          </a:p>
          <a:p>
            <a:pPr marL="342900" indent="-342900">
              <a:spcBef>
                <a:spcPct val="20000"/>
              </a:spcBef>
              <a:buFont typeface="Arial" pitchFamily="34" charset="0"/>
              <a:buChar char="•"/>
            </a:pPr>
            <a:r>
              <a:rPr lang="en-US" sz="3200" dirty="0" smtClean="0"/>
              <a:t>Economic </a:t>
            </a:r>
            <a:r>
              <a:rPr lang="en-US" sz="3200" dirty="0"/>
              <a:t>interpretations and </a:t>
            </a:r>
            <a:r>
              <a:rPr lang="en-US" sz="3200" dirty="0" smtClean="0"/>
              <a:t>lessons</a:t>
            </a:r>
          </a:p>
          <a:p>
            <a:pPr marL="800100" lvl="1" indent="-342900">
              <a:spcBef>
                <a:spcPct val="20000"/>
              </a:spcBef>
              <a:buFont typeface="Arial" pitchFamily="34" charset="0"/>
              <a:buChar char="•"/>
            </a:pPr>
            <a:r>
              <a:rPr lang="en-US" sz="3200" dirty="0" smtClean="0"/>
              <a:t>Think harder what it all means</a:t>
            </a:r>
          </a:p>
          <a:p>
            <a:pPr marL="800100" lvl="1" indent="-342900">
              <a:spcBef>
                <a:spcPct val="20000"/>
              </a:spcBef>
              <a:buFont typeface="Arial" pitchFamily="34" charset="0"/>
              <a:buChar char="•"/>
            </a:pPr>
            <a:r>
              <a:rPr lang="en-US" sz="3200" dirty="0" smtClean="0"/>
              <a:t>Refer to broader literatures on RR, risk taking </a:t>
            </a:r>
            <a:endParaRPr lang="en-US" sz="3200" dirty="0"/>
          </a:p>
          <a:p>
            <a:pPr marL="1200150" lvl="2" indent="-285750">
              <a:spcBef>
                <a:spcPct val="20000"/>
              </a:spcBef>
              <a:buFont typeface="Arial" pitchFamily="34" charset="0"/>
              <a:buChar cha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(implicit)</a:t>
            </a:r>
            <a:endParaRPr lang="en-US" dirty="0"/>
          </a:p>
        </p:txBody>
      </p:sp>
      <p:sp>
        <p:nvSpPr>
          <p:cNvPr id="3" name="Content Placeholder 2"/>
          <p:cNvSpPr>
            <a:spLocks noGrp="1"/>
          </p:cNvSpPr>
          <p:nvPr>
            <p:ph idx="1"/>
          </p:nvPr>
        </p:nvSpPr>
        <p:spPr>
          <a:xfrm>
            <a:off x="457200" y="1600200"/>
            <a:ext cx="8305800" cy="4953000"/>
          </a:xfrm>
        </p:spPr>
        <p:txBody>
          <a:bodyPr>
            <a:normAutofit fontScale="85000" lnSpcReduction="10000"/>
          </a:bodyPr>
          <a:lstStyle/>
          <a:p>
            <a:r>
              <a:rPr lang="en-US" dirty="0" smtClean="0"/>
              <a:t>Not so much about Modigliani Miller proposition!</a:t>
            </a:r>
          </a:p>
          <a:p>
            <a:r>
              <a:rPr lang="en-US" dirty="0" smtClean="0"/>
              <a:t>Raising RR (unremunerated) means a </a:t>
            </a:r>
            <a:r>
              <a:rPr lang="en-US" u="sng" dirty="0" smtClean="0"/>
              <a:t>tax</a:t>
            </a:r>
            <a:r>
              <a:rPr lang="en-US" dirty="0" smtClean="0"/>
              <a:t> on FI</a:t>
            </a:r>
          </a:p>
          <a:p>
            <a:pPr lvl="1"/>
            <a:r>
              <a:rPr lang="en-US" dirty="0" smtClean="0"/>
              <a:t>Tax on financial intermediation, lower deposit and/or raise lending rate. Can reduce quantity of credit demanded </a:t>
            </a:r>
          </a:p>
          <a:p>
            <a:pPr lvl="1"/>
            <a:r>
              <a:rPr lang="en-US" dirty="0" smtClean="0"/>
              <a:t>But higher costs also increase incentives on part of banks </a:t>
            </a:r>
            <a:r>
              <a:rPr lang="en-US" u="sng" dirty="0" smtClean="0"/>
              <a:t>and</a:t>
            </a:r>
            <a:r>
              <a:rPr lang="en-US" dirty="0" smtClean="0"/>
              <a:t> borrowers to take more risks per unit borrowed</a:t>
            </a:r>
          </a:p>
          <a:p>
            <a:pPr lvl="1"/>
            <a:r>
              <a:rPr lang="en-US" dirty="0" smtClean="0"/>
              <a:t>Tradeoff affected by capital adequacy/franchise value, etc. </a:t>
            </a:r>
          </a:p>
          <a:p>
            <a:pPr lvl="2"/>
            <a:r>
              <a:rPr lang="en-US" dirty="0" smtClean="0"/>
              <a:t>Lower capitalized banks take possibly less risks</a:t>
            </a:r>
          </a:p>
          <a:p>
            <a:r>
              <a:rPr lang="en-US" dirty="0" smtClean="0"/>
              <a:t>RR also affects </a:t>
            </a:r>
            <a:r>
              <a:rPr lang="en-US" u="sng" dirty="0" smtClean="0"/>
              <a:t>quantity</a:t>
            </a:r>
            <a:r>
              <a:rPr lang="en-US" dirty="0" smtClean="0"/>
              <a:t> of funding (esp. if differential)</a:t>
            </a:r>
          </a:p>
          <a:p>
            <a:pPr lvl="1"/>
            <a:r>
              <a:rPr lang="en-US" dirty="0" smtClean="0"/>
              <a:t>Less whole-sale/foreign funding, thus more stable, may affect risky (short-term) lending more (Adrian-Shin, Turkey)</a:t>
            </a:r>
          </a:p>
          <a:p>
            <a:r>
              <a:rPr lang="en-US" dirty="0" smtClean="0"/>
              <a:t>Price and quantity channels can thus both operate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“Better ” Model?</a:t>
            </a:r>
            <a:endParaRPr lang="en-US" dirty="0"/>
          </a:p>
        </p:txBody>
      </p:sp>
      <p:sp>
        <p:nvSpPr>
          <p:cNvPr id="3" name="Content Placeholder 2"/>
          <p:cNvSpPr>
            <a:spLocks noGrp="1"/>
          </p:cNvSpPr>
          <p:nvPr>
            <p:ph idx="1"/>
          </p:nvPr>
        </p:nvSpPr>
        <p:spPr>
          <a:xfrm>
            <a:off x="457200" y="1447800"/>
            <a:ext cx="8382000" cy="5105400"/>
          </a:xfrm>
        </p:spPr>
        <p:txBody>
          <a:bodyPr>
            <a:normAutofit fontScale="92500" lnSpcReduction="10000"/>
          </a:bodyPr>
          <a:lstStyle/>
          <a:p>
            <a:r>
              <a:rPr lang="en-US" dirty="0" smtClean="0"/>
              <a:t>Combination of risk taking for financial institutions with borrower moral hazard, agency etc.</a:t>
            </a:r>
          </a:p>
          <a:p>
            <a:pPr lvl="1"/>
            <a:r>
              <a:rPr lang="en-US" dirty="0" smtClean="0"/>
              <a:t>M&amp;M neither applies to banks or borrowers!</a:t>
            </a:r>
          </a:p>
          <a:p>
            <a:pPr lvl="1"/>
            <a:r>
              <a:rPr lang="en-US" dirty="0" smtClean="0"/>
              <a:t>For example, using the competition literature: </a:t>
            </a:r>
          </a:p>
          <a:p>
            <a:pPr lvl="2"/>
            <a:r>
              <a:rPr lang="en-US" dirty="0"/>
              <a:t>G</a:t>
            </a:r>
            <a:r>
              <a:rPr lang="en-US" dirty="0" smtClean="0"/>
              <a:t>reater competition, lower spread  </a:t>
            </a:r>
            <a:r>
              <a:rPr lang="en-US" dirty="0" smtClean="0">
                <a:sym typeface="Wingdings" pitchFamily="2" charset="2"/>
              </a:rPr>
              <a:t> </a:t>
            </a:r>
            <a:r>
              <a:rPr lang="en-US" dirty="0" smtClean="0"/>
              <a:t>less risk taking by firms, more stable financial system </a:t>
            </a:r>
          </a:p>
          <a:p>
            <a:pPr lvl="2"/>
            <a:r>
              <a:rPr lang="en-US" dirty="0" smtClean="0"/>
              <a:t>But also greater competition, lower profitability </a:t>
            </a:r>
            <a:r>
              <a:rPr lang="en-US" dirty="0" smtClean="0">
                <a:sym typeface="Wingdings" pitchFamily="2" charset="2"/>
              </a:rPr>
              <a:t> more risk taking by financial institutions, less stable system</a:t>
            </a:r>
          </a:p>
          <a:p>
            <a:pPr lvl="2"/>
            <a:r>
              <a:rPr lang="en-US" dirty="0" smtClean="0">
                <a:sym typeface="Wingdings" pitchFamily="2" charset="2"/>
              </a:rPr>
              <a:t>Both price and quantity adjustments, not in M&amp;M ways</a:t>
            </a:r>
            <a:endParaRPr lang="en-US" dirty="0" smtClean="0"/>
          </a:p>
          <a:p>
            <a:pPr lvl="1"/>
            <a:r>
              <a:rPr lang="en-US" dirty="0" smtClean="0"/>
              <a:t>Here also </a:t>
            </a:r>
            <a:r>
              <a:rPr lang="en-US" u="sng" dirty="0" smtClean="0"/>
              <a:t>complex</a:t>
            </a:r>
            <a:r>
              <a:rPr lang="en-US" dirty="0" smtClean="0"/>
              <a:t> and </a:t>
            </a:r>
            <a:r>
              <a:rPr lang="en-US" u="sng" dirty="0" smtClean="0"/>
              <a:t>state dependent</a:t>
            </a:r>
            <a:r>
              <a:rPr lang="en-US" dirty="0" smtClean="0"/>
              <a:t> interactions</a:t>
            </a:r>
            <a:endParaRPr lang="en-US" u="sng" dirty="0" smtClean="0"/>
          </a:p>
          <a:p>
            <a:pPr lvl="2"/>
            <a:r>
              <a:rPr lang="en-US" dirty="0" smtClean="0"/>
              <a:t>Possibly less credit, but more to risky firms</a:t>
            </a:r>
          </a:p>
          <a:p>
            <a:pPr lvl="2"/>
            <a:r>
              <a:rPr lang="en-US" dirty="0" smtClean="0"/>
              <a:t>State of banking system and cycle important to consider</a:t>
            </a:r>
          </a:p>
          <a:p>
            <a:pPr lvl="2"/>
            <a:r>
              <a:rPr lang="en-US" dirty="0" smtClean="0"/>
              <a:t>And degree of (deposit) competition, domestic, international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From: “</a:t>
            </a:r>
            <a:r>
              <a:rPr lang="en-US" b="1" dirty="0" smtClean="0"/>
              <a:t>Reserve </a:t>
            </a:r>
            <a:r>
              <a:rPr lang="en-US" b="1" dirty="0"/>
              <a:t>requirements in the brave new macroprudential </a:t>
            </a:r>
            <a:r>
              <a:rPr lang="en-US" b="1" dirty="0" smtClean="0"/>
              <a:t>world”</a:t>
            </a:r>
            <a:endParaRPr lang="en-US" dirty="0"/>
          </a:p>
        </p:txBody>
      </p:sp>
      <p:sp>
        <p:nvSpPr>
          <p:cNvPr id="3" name="Content Placeholder 2"/>
          <p:cNvSpPr>
            <a:spLocks noGrp="1"/>
          </p:cNvSpPr>
          <p:nvPr>
            <p:ph idx="1"/>
          </p:nvPr>
        </p:nvSpPr>
        <p:spPr>
          <a:xfrm>
            <a:off x="228600" y="1600200"/>
            <a:ext cx="8915400" cy="5257800"/>
          </a:xfrm>
        </p:spPr>
        <p:txBody>
          <a:bodyPr>
            <a:noAutofit/>
          </a:bodyPr>
          <a:lstStyle/>
          <a:p>
            <a:r>
              <a:rPr lang="en-US" sz="2400" dirty="0" smtClean="0"/>
              <a:t>While </a:t>
            </a:r>
            <a:r>
              <a:rPr lang="en-US" sz="2400" dirty="0"/>
              <a:t>an increase in capital requirements decreases the riskiness of the banks’ loan portfolio, an increase in RR or taxes on credit is likely to increase it. </a:t>
            </a:r>
          </a:p>
          <a:p>
            <a:r>
              <a:rPr lang="en-US" sz="2400" dirty="0"/>
              <a:t>How does this happen? The reason is that an increase in the banks’ external cost of funding, driven by an increase in RR, affects the banks’ bottom line only in those states of the world in which the bank actually repays its debt, that is, when it does not fail. </a:t>
            </a:r>
            <a:endParaRPr lang="en-US" sz="2400" dirty="0" smtClean="0"/>
          </a:p>
          <a:p>
            <a:r>
              <a:rPr lang="en-US" sz="2400" dirty="0" smtClean="0"/>
              <a:t>This </a:t>
            </a:r>
            <a:r>
              <a:rPr lang="en-US" sz="2400" dirty="0"/>
              <a:t>means that higher RR reduce the banks’ returns in the case of success and thus make banks less willing to put an additional effort to improve the quality of their portfolio. </a:t>
            </a:r>
            <a:endParaRPr lang="en-US" sz="2400" dirty="0" smtClean="0"/>
          </a:p>
          <a:p>
            <a:r>
              <a:rPr lang="en-US" sz="2400" dirty="0" smtClean="0"/>
              <a:t>In </a:t>
            </a:r>
            <a:r>
              <a:rPr lang="en-US" sz="2400" dirty="0"/>
              <a:t>other words, higher RR tend to exacerbate moral hazard and to induce banks to behave in a less prudent way. </a:t>
            </a:r>
            <a:endParaRPr lang="en-US"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Empirics comments</a:t>
            </a:r>
            <a:endParaRPr lang="en-US" dirty="0"/>
          </a:p>
        </p:txBody>
      </p:sp>
      <p:sp>
        <p:nvSpPr>
          <p:cNvPr id="3" name="Content Placeholder 2"/>
          <p:cNvSpPr>
            <a:spLocks noGrp="1"/>
          </p:cNvSpPr>
          <p:nvPr>
            <p:ph idx="1"/>
          </p:nvPr>
        </p:nvSpPr>
        <p:spPr>
          <a:xfrm>
            <a:off x="457200" y="1371600"/>
            <a:ext cx="8229600" cy="5105400"/>
          </a:xfrm>
        </p:spPr>
        <p:txBody>
          <a:bodyPr>
            <a:noAutofit/>
          </a:bodyPr>
          <a:lstStyle/>
          <a:p>
            <a:r>
              <a:rPr lang="en-US" sz="2800" dirty="0" smtClean="0"/>
              <a:t>Very clean </a:t>
            </a:r>
            <a:r>
              <a:rPr lang="en-US" sz="2800" u="sng" dirty="0" smtClean="0"/>
              <a:t>identification</a:t>
            </a:r>
            <a:r>
              <a:rPr lang="en-US" sz="2800" dirty="0" smtClean="0"/>
              <a:t> using diff in diff.</a:t>
            </a:r>
          </a:p>
          <a:p>
            <a:pPr lvl="1"/>
            <a:r>
              <a:rPr lang="en-US" sz="2400" dirty="0" smtClean="0"/>
              <a:t>Hard to criticize methodology! </a:t>
            </a:r>
            <a:r>
              <a:rPr lang="en-US" sz="2400" u="sng" dirty="0" smtClean="0"/>
              <a:t>Yet:</a:t>
            </a:r>
          </a:p>
          <a:p>
            <a:pPr lvl="1"/>
            <a:r>
              <a:rPr lang="en-US" sz="2400" dirty="0" smtClean="0"/>
              <a:t>Impact seem relatively small (was a large increase in RR</a:t>
            </a:r>
          </a:p>
          <a:p>
            <a:r>
              <a:rPr lang="en-US" sz="2800" dirty="0" smtClean="0"/>
              <a:t>Miss economic importance of factors, notably banks’ </a:t>
            </a:r>
          </a:p>
          <a:p>
            <a:pPr lvl="1"/>
            <a:r>
              <a:rPr lang="en-US" sz="2400" dirty="0" smtClean="0"/>
              <a:t>Role of bank capital. Cannot infer, but economic importance appears small (?) Avoidance?</a:t>
            </a:r>
          </a:p>
          <a:p>
            <a:pPr lvl="1"/>
            <a:r>
              <a:rPr lang="en-US" sz="2400" dirty="0" smtClean="0"/>
              <a:t>Other bank effects. Is it clientele (thus SMEs hurt more)? </a:t>
            </a:r>
          </a:p>
          <a:p>
            <a:pPr lvl="1"/>
            <a:r>
              <a:rPr lang="en-US" sz="2400" dirty="0" smtClean="0"/>
              <a:t>Differential importance by funding source affected by RR (FX vs. LC, short-term vs. long-term)?</a:t>
            </a:r>
          </a:p>
          <a:p>
            <a:r>
              <a:rPr lang="en-US" sz="2800" dirty="0" smtClean="0"/>
              <a:t>Tell more on firms and explain impact for rating 1 &amp; 5</a:t>
            </a:r>
          </a:p>
          <a:p>
            <a:pPr lvl="1"/>
            <a:r>
              <a:rPr lang="en-US" sz="2400" dirty="0" smtClean="0"/>
              <a:t>Distribution across size, risks, etc. categories, # switch, end</a:t>
            </a:r>
          </a:p>
          <a:p>
            <a:pPr lvl="1"/>
            <a:r>
              <a:rPr lang="en-US" sz="2400" dirty="0" smtClean="0"/>
              <a:t>Rating 5 (default) see most impact of RR: still alive?</a:t>
            </a:r>
          </a:p>
          <a:p>
            <a:pPr lvl="1"/>
            <a:endParaRPr lang="en-US" sz="2400" dirty="0" smtClean="0"/>
          </a:p>
          <a:p>
            <a:pPr lvl="1">
              <a:buNone/>
            </a:pPr>
            <a:endParaRPr lang="en-US" sz="2400" dirty="0" smtClean="0"/>
          </a:p>
          <a:p>
            <a:pPr lvl="1"/>
            <a:endParaRPr lang="en-US" sz="2400" dirty="0" smtClean="0"/>
          </a:p>
          <a:p>
            <a:pPr lvl="1"/>
            <a:endParaRPr lang="en-US" sz="24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13631</TotalTime>
  <Words>1251</Words>
  <Application>Microsoft Office PowerPoint</Application>
  <PresentationFormat>On-screen Show (4:3)</PresentationFormat>
  <Paragraphs>116</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Comments on: Macroprudential and Monetary Policy: Loan-Level Evidence from Reserve Requirements  by  Cecilia Dassatti Camors and José-Luis Peydro</vt:lpstr>
      <vt:lpstr>Sorry!</vt:lpstr>
      <vt:lpstr>Question and Answer</vt:lpstr>
      <vt:lpstr>Praise</vt:lpstr>
      <vt:lpstr>Main Comments</vt:lpstr>
      <vt:lpstr>Model (implicit)</vt:lpstr>
      <vt:lpstr>A “Better ” Model?</vt:lpstr>
      <vt:lpstr>From: “Reserve requirements in the brave new macroprudential world”</vt:lpstr>
      <vt:lpstr>Empirics comments</vt:lpstr>
      <vt:lpstr>Empirics (more) Prices &amp; Intensive vs. extensive margins</vt:lpstr>
      <vt:lpstr>Other comments</vt:lpstr>
      <vt:lpstr>From: “Reserve requirements in the brave new macroprudential world”</vt:lpstr>
      <vt:lpstr>Literature review</vt:lpstr>
    </vt:vector>
  </TitlesOfParts>
  <Company>International Monetary Fund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Comments on  Macroprudential and Monetary Policy: Loan-Level Evidence from Reserve Requirements Work in Progress Cecilia Dassatti Camors and José-Luis Peydro</dc:title>
  <dc:creator>sclaessens</dc:creator>
  <cp:lastModifiedBy>cbeck</cp:lastModifiedBy>
  <cp:revision>267</cp:revision>
  <dcterms:created xsi:type="dcterms:W3CDTF">2014-06-02T20:35:09Z</dcterms:created>
  <dcterms:modified xsi:type="dcterms:W3CDTF">2014-06-17T17:26:17Z</dcterms:modified>
</cp:coreProperties>
</file>