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3" r:id="rId3"/>
    <p:sldId id="374" r:id="rId4"/>
    <p:sldId id="375" r:id="rId5"/>
    <p:sldId id="401" r:id="rId6"/>
    <p:sldId id="432" r:id="rId7"/>
    <p:sldId id="400" r:id="rId8"/>
    <p:sldId id="433" r:id="rId9"/>
    <p:sldId id="378" r:id="rId10"/>
    <p:sldId id="379" r:id="rId11"/>
    <p:sldId id="427" r:id="rId12"/>
    <p:sldId id="428" r:id="rId13"/>
    <p:sldId id="382" r:id="rId14"/>
    <p:sldId id="403" r:id="rId15"/>
    <p:sldId id="419" r:id="rId16"/>
    <p:sldId id="431" r:id="rId17"/>
    <p:sldId id="424" r:id="rId18"/>
    <p:sldId id="421" r:id="rId19"/>
    <p:sldId id="383" r:id="rId20"/>
    <p:sldId id="430" r:id="rId21"/>
  </p:sldIdLst>
  <p:sldSz cx="9144000" cy="6858000" type="screen4x3"/>
  <p:notesSz cx="6788150" cy="9913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2" autoAdjust="0"/>
    <p:restoredTop sz="86957" autoAdjust="0"/>
  </p:normalViewPr>
  <p:slideViewPr>
    <p:cSldViewPr>
      <p:cViewPr>
        <p:scale>
          <a:sx n="50" d="100"/>
          <a:sy n="50" d="100"/>
        </p:scale>
        <p:origin x="-4254" y="-153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2" y="-72"/>
      </p:cViewPr>
      <p:guideLst>
        <p:guide orient="horz" pos="3123"/>
        <p:guide pos="21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705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1705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C631041-0823-44B1-B0DE-BD840A9F4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58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3000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0113"/>
            <a:ext cx="49784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1705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6" rIns="92913" bIns="4645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B08EC88-B9F9-4C23-97C5-239EEC1C0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65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Renewed debate in academic and policy circles about the merits of international capital mobility: benefits potential risks.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Massive foreign capital inflows that emerging markets following the global financial crisis of 2008-2009 due to expansive monetary policy in rich countries (Q.E.); IMF (2012).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Policymakers from emerging Asia and Latin America have expressed concerns that massive inflows can lead to appreciation of the exchange rate and loss of competitiveness.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68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capital controls drive up the domestic interest rate if they are effective in keeping capital out or driving capital outflows.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/>
              <a:t>If the risk-free rates and the firm specific risk premium both rise: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The required rate of return for a given firm will go up and its stock price will fall.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Reflected in negative cumulative abnormal returns in the event windows.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70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returns when capital control measures are announced with slightly muted effects when we control for firm size. The overall announcement effect however remains negative and statistically significant.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market views controls on debt and equity as distinct and controls on equity flows are assessed more negatively than controls on debt flows.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examine the hypothesis of credit constraints and external finance dependence in the next subsection.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174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rationale for capital controls policy measures range from macro-prudential efforts to reduce the volatility of foreign capital inflows to a protectionist stance to maintain the competitiveness of the external sector.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61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2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70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risk-free and the firm-specific systematic risk may rise following the imposition of capital controls, and the expected return (or cost of capital) may go up and stock prices fall.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22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If production and exporting are associated with fixed costs and dependent on external finance, credit constraints at the firm level become relevant (Chaney, 2008).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Firms with easier access to external finance or greater access to low cost of funds may be able to overcome the barriers associated with these fixed costs (</a:t>
            </a:r>
            <a:r>
              <a:rPr lang="en-US" sz="2000" dirty="0" err="1" smtClean="0"/>
              <a:t>Rajan</a:t>
            </a:r>
            <a:r>
              <a:rPr lang="en-US" sz="2000" dirty="0" smtClean="0"/>
              <a:t> and </a:t>
            </a:r>
            <a:r>
              <a:rPr lang="en-US" sz="2000" dirty="0" err="1" smtClean="0"/>
              <a:t>Zingales</a:t>
            </a:r>
            <a:r>
              <a:rPr lang="en-US" sz="2000" dirty="0" smtClean="0"/>
              <a:t>, 1998,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3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If production and exporting are associated with fixed costs and dependent on external finance, credit constraints at the firm level become relevant (Chaney, 2008).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Firms with easier access to external finance or greater access to low cost of funds may be able to overcome the barriers associated with these fixed costs (</a:t>
            </a:r>
            <a:r>
              <a:rPr lang="en-US" sz="2000" dirty="0" err="1" smtClean="0"/>
              <a:t>Rajan</a:t>
            </a:r>
            <a:r>
              <a:rPr lang="en-US" sz="2000" dirty="0" smtClean="0"/>
              <a:t> and </a:t>
            </a:r>
            <a:r>
              <a:rPr lang="en-US" sz="2000" dirty="0" err="1" smtClean="0"/>
              <a:t>Zingales</a:t>
            </a:r>
            <a:r>
              <a:rPr lang="en-US" sz="2000" dirty="0" smtClean="0"/>
              <a:t>, 1998,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3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TEST THOSE</a:t>
            </a:r>
            <a:r>
              <a:rPr lang="en-US" baseline="0" dirty="0" smtClean="0"/>
              <a:t> HYPOTHESIS—exporters are larger not sign for all sample, but sign for manuf. And are less dependent on external finance (double check).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20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200" dirty="0" smtClean="0"/>
                  <a:t>]: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required </a:t>
                </a:r>
                <a:r>
                  <a:rPr lang="en-US" sz="1200" dirty="0">
                    <a:solidFill>
                      <a:schemeClr val="tx1"/>
                    </a:solidFill>
                  </a:rPr>
                  <a:t>rate of return on firm i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stock</a:t>
                </a:r>
                <a:r>
                  <a:rPr lang="en-US" sz="1200" dirty="0">
                    <a:solidFill>
                      <a:schemeClr val="tx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risk-free </a:t>
                </a:r>
                <a:r>
                  <a:rPr lang="en-US" sz="1200" dirty="0">
                    <a:solidFill>
                      <a:schemeClr val="tx1"/>
                    </a:solidFill>
                  </a:rPr>
                  <a:t>rate in the domestic market,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im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beta </a:t>
                </a:r>
                <a:r>
                  <a:rPr lang="en-US" sz="1200" dirty="0">
                    <a:solidFill>
                      <a:schemeClr val="tx1"/>
                    </a:solidFill>
                  </a:rPr>
                  <a:t>coefficient of firm with the domestic market portfolio before liberalization,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expected </a:t>
                </a:r>
                <a:r>
                  <a:rPr lang="en-US" sz="1200" dirty="0">
                    <a:solidFill>
                      <a:schemeClr val="tx1"/>
                    </a:solidFill>
                  </a:rPr>
                  <a:t>return on the domestic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market</a:t>
                </a:r>
                <a:r>
                  <a:rPr lang="en-US" sz="1200" dirty="0">
                    <a:solidFill>
                      <a:schemeClr val="tx1"/>
                    </a:solidFill>
                  </a:rPr>
                  <a:t>.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E[</a:t>
                </a:r>
                <a:r>
                  <a:rPr lang="en-US" sz="1200" i="0">
                    <a:solidFill>
                      <a:schemeClr val="tx1"/>
                    </a:solidFill>
                    <a:latin typeface="Cambria Math"/>
                  </a:rPr>
                  <a:t>𝑅 ̃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200" dirty="0" smtClean="0"/>
                  <a:t>]: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required </a:t>
                </a:r>
                <a:r>
                  <a:rPr lang="en-US" sz="1200" dirty="0">
                    <a:solidFill>
                      <a:schemeClr val="tx1"/>
                    </a:solidFill>
                  </a:rPr>
                  <a:t>rate of return on firm i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stock</a:t>
                </a:r>
                <a:r>
                  <a:rPr lang="en-US" sz="1200" dirty="0">
                    <a:solidFill>
                      <a:schemeClr val="tx1"/>
                    </a:solidFill>
                  </a:rPr>
                  <a:t>,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f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risk-free </a:t>
                </a:r>
                <a:r>
                  <a:rPr lang="en-US" sz="1200" dirty="0">
                    <a:solidFill>
                      <a:schemeClr val="tx1"/>
                    </a:solidFill>
                  </a:rPr>
                  <a:t>rate in the domestic market,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im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beta </a:t>
                </a:r>
                <a:r>
                  <a:rPr lang="en-US" sz="1200" dirty="0">
                    <a:solidFill>
                      <a:schemeClr val="tx1"/>
                    </a:solidFill>
                  </a:rPr>
                  <a:t>coefficient of firm with the domestic market portfolio before liberalization,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: expected </a:t>
                </a:r>
                <a:r>
                  <a:rPr lang="en-US" sz="1200" dirty="0">
                    <a:solidFill>
                      <a:schemeClr val="tx1"/>
                    </a:solidFill>
                  </a:rPr>
                  <a:t>return on the domestic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market</a:t>
                </a:r>
                <a:r>
                  <a:rPr lang="en-US" sz="1200" dirty="0">
                    <a:solidFill>
                      <a:schemeClr val="tx1"/>
                    </a:solidFill>
                  </a:rPr>
                  <a:t>.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8EC88-B9F9-4C23-97C5-239EEC1C04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08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AEC29-BEBA-4124-B8B8-29C932755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29F4-60BA-4C5E-8B18-516A6EFC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F0C8-3814-415C-BB61-E8691C476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7680-BA7C-4703-A11F-C666BEA1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CE480-D978-4D94-A887-FE302CD24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CFB6-EDD0-4216-A4BF-BA6842A82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9D6F-A9E6-4E1C-9E7B-3AB9BBF6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BFC6-A784-492E-8B36-9C63B84A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4676-FF7A-4CC3-ACFF-BF586A88F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F333-E8AF-452F-B0BC-059CE5444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84AE-23C3-4129-864F-835740A3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C19640-954D-4103-92F1-A470777B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5240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1600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752600"/>
            <a:ext cx="9067800" cy="182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Real Effects of Capital Controls: </a:t>
            </a:r>
            <a:br>
              <a:rPr lang="en-US" dirty="0"/>
            </a:br>
            <a:r>
              <a:rPr lang="en-US" dirty="0"/>
              <a:t>Credit Constraints, </a:t>
            </a:r>
            <a:r>
              <a:rPr lang="en-US" dirty="0" smtClean="0"/>
              <a:t>Exporters, and </a:t>
            </a:r>
            <a:r>
              <a:rPr lang="en-US" dirty="0"/>
              <a:t>Firm Investment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0" dirty="0" smtClean="0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533400" y="34290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64945" y="3505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282895"/>
              </p:ext>
            </p:extLst>
          </p:nvPr>
        </p:nvGraphicFramePr>
        <p:xfrm>
          <a:off x="664944" y="3764280"/>
          <a:ext cx="7869456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056"/>
                <a:gridCol w="3124200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Laura Alfaro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Harvard Business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School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Anusha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Chari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University of North Carolina Chapel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Hill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Fabio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Kanczuk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University of Sao Paulo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Theoretical underpinnings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Event study methodology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Results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Conclusion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090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Controls Reduce International Diversification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006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Complete financial market integration implies that::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/>
              <a:t>		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Assume a country </a:t>
            </a:r>
            <a:r>
              <a:rPr lang="en-US" sz="1800" dirty="0"/>
              <a:t>imposes capital </a:t>
            </a:r>
            <a:r>
              <a:rPr lang="en-US" sz="1800" dirty="0" smtClean="0"/>
              <a:t>controls </a:t>
            </a:r>
            <a:r>
              <a:rPr lang="en-US" sz="1800" dirty="0"/>
              <a:t>segmenting </a:t>
            </a:r>
            <a:r>
              <a:rPr lang="en-US" sz="1800" dirty="0" smtClean="0"/>
              <a:t>its stock </a:t>
            </a:r>
            <a:r>
              <a:rPr lang="en-US" sz="1800" dirty="0"/>
              <a:t>market from the rest of the world. </a:t>
            </a:r>
            <a:endParaRPr lang="en-US" sz="18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 </a:t>
            </a:r>
            <a:r>
              <a:rPr lang="en-US" sz="1800" dirty="0"/>
              <a:t>Assume </a:t>
            </a:r>
            <a:r>
              <a:rPr lang="en-US" sz="1800" dirty="0" smtClean="0"/>
              <a:t>also that expected future cash flows remain unchanged. 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 </a:t>
            </a:r>
            <a:r>
              <a:rPr lang="en-US" sz="1800" dirty="0"/>
              <a:t>M</a:t>
            </a:r>
            <a:r>
              <a:rPr lang="en-US" sz="1800" dirty="0" smtClean="0"/>
              <a:t>arket segmentation will </a:t>
            </a:r>
            <a:r>
              <a:rPr lang="en-US" sz="1800" dirty="0"/>
              <a:t>reduce the diversification opportunities for foreign </a:t>
            </a:r>
            <a:r>
              <a:rPr lang="en-US" sz="1800" dirty="0" smtClean="0"/>
              <a:t>investors</a:t>
            </a:r>
            <a:r>
              <a:rPr lang="en-US" sz="1800" dirty="0"/>
              <a:t> </a:t>
            </a:r>
            <a:r>
              <a:rPr lang="en-US" sz="1800" dirty="0" smtClean="0"/>
              <a:t>(effects magnified </a:t>
            </a:r>
            <a:r>
              <a:rPr lang="en-US" sz="1800" dirty="0"/>
              <a:t>if domestic investors </a:t>
            </a:r>
            <a:r>
              <a:rPr lang="en-US" sz="1800" dirty="0" smtClean="0"/>
              <a:t>are limited in ability </a:t>
            </a:r>
            <a:r>
              <a:rPr lang="en-US" sz="1800" dirty="0"/>
              <a:t>to invest </a:t>
            </a:r>
            <a:r>
              <a:rPr lang="en-US" sz="1800" dirty="0" smtClean="0"/>
              <a:t>abroad).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 </a:t>
            </a: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relevant pool of investors will tilt towards </a:t>
            </a:r>
            <a:r>
              <a:rPr lang="en-US" sz="1800" dirty="0" smtClean="0"/>
              <a:t>domestics</a:t>
            </a:r>
            <a:r>
              <a:rPr lang="en-US" sz="1800" dirty="0"/>
              <a:t>. </a:t>
            </a:r>
            <a:r>
              <a:rPr lang="en-US" sz="1800" dirty="0" smtClean="0"/>
              <a:t> For any </a:t>
            </a:r>
            <a:r>
              <a:rPr lang="en-US" sz="1800" dirty="0"/>
              <a:t>individual </a:t>
            </a:r>
            <a:r>
              <a:rPr lang="en-US" sz="1800" dirty="0" smtClean="0"/>
              <a:t>stock: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		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Depending </a:t>
            </a:r>
            <a:r>
              <a:rPr lang="en-US" sz="1800" dirty="0"/>
              <a:t>on the </a:t>
            </a:r>
            <a:r>
              <a:rPr lang="en-US" sz="1800" dirty="0" smtClean="0"/>
              <a:t>level of controls the change in expected returns will reflect a range from complete to partial segmentation.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Alternatively, </a:t>
            </a:r>
            <a:r>
              <a:rPr lang="en-US" sz="1800" dirty="0"/>
              <a:t> </a:t>
            </a:r>
            <a:r>
              <a:rPr lang="en-US" sz="1800" dirty="0" smtClean="0"/>
              <a:t>controls create </a:t>
            </a:r>
            <a:r>
              <a:rPr lang="en-US" sz="1800" dirty="0"/>
              <a:t>a price wedge in the expected returns or a tax that drives up the expected return relative to the benchmark return under full integration.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224" y="2209800"/>
            <a:ext cx="3204575" cy="4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964" y="4876799"/>
            <a:ext cx="3200399" cy="46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Control </a:t>
            </a:r>
            <a:r>
              <a:rPr lang="en-US" dirty="0"/>
              <a:t>&amp;</a:t>
            </a:r>
            <a:r>
              <a:rPr lang="en-US" dirty="0" smtClean="0"/>
              <a:t> Stock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Risk-free rate effect.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Firm-specific risk premium effect.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Expected </a:t>
            </a:r>
            <a:r>
              <a:rPr lang="en-US" sz="2000" dirty="0"/>
              <a:t>cash flow </a:t>
            </a:r>
            <a:r>
              <a:rPr lang="en-US" sz="2000" dirty="0" smtClean="0"/>
              <a:t>effect.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some firms benefit from the </a:t>
            </a:r>
            <a:r>
              <a:rPr lang="en-US" sz="2000" dirty="0" smtClean="0"/>
              <a:t>protectionism,  expected </a:t>
            </a:r>
            <a:r>
              <a:rPr lang="en-US" sz="2000" dirty="0"/>
              <a:t>cash flows could increase more than the rise in the required rate of return such that stock prices </a:t>
            </a:r>
            <a:r>
              <a:rPr lang="en-US" sz="2000" dirty="0" smtClean="0"/>
              <a:t>rise</a:t>
            </a:r>
            <a:r>
              <a:rPr lang="en-US" sz="2000" dirty="0"/>
              <a:t>.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5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Stock price data from </a:t>
            </a:r>
            <a:r>
              <a:rPr lang="en-US" sz="1800" dirty="0" err="1" smtClean="0"/>
              <a:t>Datastream</a:t>
            </a:r>
            <a:r>
              <a:rPr lang="en-US" sz="1800" dirty="0" smtClean="0"/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Data </a:t>
            </a:r>
            <a:r>
              <a:rPr lang="en-US" sz="1800" dirty="0"/>
              <a:t>about firm characteristics are taken from </a:t>
            </a:r>
            <a:r>
              <a:rPr lang="en-US" sz="1800" dirty="0" err="1" smtClean="0"/>
              <a:t>Worldscope</a:t>
            </a:r>
            <a:r>
              <a:rPr lang="en-US" sz="1800" dirty="0" smtClean="0"/>
              <a:t>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BOVESPA </a:t>
            </a:r>
            <a:r>
              <a:rPr lang="en-US" sz="1800" dirty="0"/>
              <a:t>(most common index in Brazil</a:t>
            </a:r>
            <a:r>
              <a:rPr lang="en-US" sz="1800" dirty="0" smtClean="0"/>
              <a:t>).</a:t>
            </a:r>
            <a:endParaRPr lang="en-US" sz="18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For robustness use </a:t>
            </a:r>
            <a:r>
              <a:rPr lang="en-US" sz="1800" dirty="0"/>
              <a:t>other indices such as IBRA. </a:t>
            </a:r>
            <a:endParaRPr lang="en-US" sz="1800" dirty="0" smtClean="0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800" dirty="0" smtClean="0"/>
              <a:t>We </a:t>
            </a:r>
            <a:r>
              <a:rPr lang="en-US" sz="1800" dirty="0"/>
              <a:t>use quarterly data from Q1 2006-Q4 2012. </a:t>
            </a:r>
            <a:endParaRPr lang="en-US" sz="18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Proxy for size: the </a:t>
            </a:r>
            <a:r>
              <a:rPr lang="en-US" sz="1800" dirty="0"/>
              <a:t>(log) of total </a:t>
            </a:r>
            <a:r>
              <a:rPr lang="en-US" sz="1800" dirty="0" smtClean="0"/>
              <a:t>assets</a:t>
            </a:r>
            <a:r>
              <a:rPr lang="en-US" sz="1800" dirty="0"/>
              <a:t> </a:t>
            </a:r>
            <a:r>
              <a:rPr lang="en-US" sz="1800" dirty="0" smtClean="0"/>
              <a:t>(sales).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Proxy liquidity: debt to total assets </a:t>
            </a:r>
            <a:r>
              <a:rPr lang="en-US" sz="1800" dirty="0"/>
              <a:t>and short term debt to total </a:t>
            </a:r>
            <a:r>
              <a:rPr lang="en-US" sz="1800" dirty="0" smtClean="0"/>
              <a:t>debt.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Lagged one year </a:t>
            </a:r>
            <a:r>
              <a:rPr lang="en-US" sz="1800" dirty="0"/>
              <a:t>deflated by </a:t>
            </a:r>
            <a:r>
              <a:rPr lang="en-US" sz="1800" dirty="0" smtClean="0"/>
              <a:t>CPI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firm level information was matched to export status and the range of exports using data from the Brazilian Secretary of External Trade (</a:t>
            </a:r>
            <a:r>
              <a:rPr lang="en-US" sz="1800" dirty="0" err="1"/>
              <a:t>Secretaria</a:t>
            </a:r>
            <a:r>
              <a:rPr lang="en-US" sz="1800" dirty="0"/>
              <a:t> de </a:t>
            </a:r>
            <a:r>
              <a:rPr lang="en-US" sz="1800" dirty="0" err="1"/>
              <a:t>Comercio</a:t>
            </a:r>
            <a:r>
              <a:rPr lang="en-US" sz="1800" dirty="0"/>
              <a:t> Exterior, </a:t>
            </a:r>
            <a:r>
              <a:rPr lang="en-US" sz="1800" dirty="0" err="1"/>
              <a:t>Secex</a:t>
            </a:r>
            <a:r>
              <a:rPr lang="en-US" sz="1800" dirty="0"/>
              <a:t>). </a:t>
            </a:r>
            <a:endParaRPr lang="en-US" sz="18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export range is in US$ (FOB) and includes firm exporting less than $1million, between $1 million and $100 million, and above $100 million. </a:t>
            </a:r>
            <a:endParaRPr lang="en-US" sz="18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600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Specification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7772400" cy="43434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basic regression specification is as follows: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𝐶𝐴𝑅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𝐶𝑜𝑛𝑠𝑡𝑎𝑛𝑡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𝐹𝑖𝑟𝑚𝐶𝑜𝑛𝑡𝑟𝑜𝑙𝑠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𝑖𝑡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000" dirty="0"/>
                  <a:t>       </a:t>
                </a:r>
                <a:r>
                  <a:rPr lang="en-US" sz="2000" dirty="0" smtClean="0"/>
                  <a:t>(3)                                     </a:t>
                </a:r>
                <a:endParaRPr lang="en-US" sz="2000" dirty="0"/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𝐶𝐴𝑅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2000" dirty="0"/>
                  <a:t> is the cumulative abnormal return for firm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over the event window </a:t>
                </a:r>
                <a:r>
                  <a:rPr lang="en-US" sz="2000" i="1" dirty="0"/>
                  <a:t>t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/>
                  <a:t>Firm controls include a set of firm-specific characteristics such as size, leverage, etc.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/>
                  <a:t>R</a:t>
                </a:r>
                <a:r>
                  <a:rPr lang="en-US" sz="2000" dirty="0" smtClean="0"/>
                  <a:t>obust/clustered standard errors.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7772400" cy="4343400"/>
              </a:xfrm>
              <a:blipFill rotWithShape="1">
                <a:blip r:embed="rId2" cstate="print"/>
                <a:stretch>
                  <a:fillRect l="-627" t="-701" r="-14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969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Cumulative Abnormal Returns are Negative &amp; Significant when Capital Controls are Announced (Table 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2571649"/>
              </p:ext>
            </p:extLst>
          </p:nvPr>
        </p:nvGraphicFramePr>
        <p:xfrm>
          <a:off x="609600" y="1295400"/>
          <a:ext cx="8081963" cy="5392737"/>
        </p:xfrm>
        <a:graphic>
          <a:graphicData uri="http://schemas.openxmlformats.org/presentationml/2006/ole">
            <p:oleObj spid="_x0000_s8253" name="Worksheet" r:id="rId3" imgW="5238784" imgH="356248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03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</a:t>
            </a:r>
            <a:r>
              <a:rPr lang="en-US" dirty="0" smtClean="0"/>
              <a:t>vs. </a:t>
            </a:r>
            <a:r>
              <a:rPr lang="en-US" dirty="0"/>
              <a:t>Equity Events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</a:t>
            </a:r>
            <a:r>
              <a:rPr lang="en-US" sz="2000" dirty="0" smtClean="0"/>
              <a:t>imilar </a:t>
            </a:r>
            <a:r>
              <a:rPr lang="en-US" sz="2000" dirty="0"/>
              <a:t>pattern of results holds with highly significant negative cumulative abnormal </a:t>
            </a:r>
            <a:r>
              <a:rPr lang="en-US" sz="2000" dirty="0" smtClean="0"/>
              <a:t> returns (Table 5).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Controls </a:t>
            </a:r>
            <a:r>
              <a:rPr lang="en-US" sz="2000" dirty="0"/>
              <a:t>on </a:t>
            </a:r>
            <a:r>
              <a:rPr lang="en-US" sz="2000" dirty="0" smtClean="0"/>
              <a:t>equity </a:t>
            </a:r>
            <a:r>
              <a:rPr lang="en-US" sz="2000" dirty="0"/>
              <a:t>flows in Panel </a:t>
            </a:r>
            <a:r>
              <a:rPr lang="en-US" sz="2000" dirty="0" smtClean="0"/>
              <a:t>B </a:t>
            </a:r>
            <a:r>
              <a:rPr lang="en-US" sz="2000" dirty="0"/>
              <a:t>display a </a:t>
            </a:r>
            <a:r>
              <a:rPr lang="en-US" sz="2000" dirty="0" smtClean="0"/>
              <a:t>more </a:t>
            </a:r>
            <a:r>
              <a:rPr lang="en-US" sz="2000" dirty="0"/>
              <a:t>negative announcement effect (Columns 2-4, 6-7) compared to controls on </a:t>
            </a:r>
            <a:r>
              <a:rPr lang="en-US" sz="2000" dirty="0" smtClean="0"/>
              <a:t>debt flows </a:t>
            </a:r>
            <a:r>
              <a:rPr lang="en-US" sz="2000" dirty="0"/>
              <a:t>in Panel A</a:t>
            </a:r>
            <a:r>
              <a:rPr lang="en-US" sz="2000" dirty="0" smtClean="0"/>
              <a:t>.  T-tests of means confirm differences.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For </a:t>
            </a:r>
            <a:r>
              <a:rPr lang="en-US" sz="2000" dirty="0"/>
              <a:t>equity related announcements the short term debt ratio is negative and </a:t>
            </a:r>
            <a:r>
              <a:rPr lang="en-US" sz="2000" dirty="0" smtClean="0"/>
              <a:t>significant</a:t>
            </a:r>
            <a:r>
              <a:rPr lang="en-US" sz="2000" dirty="0" smtClean="0">
                <a:sym typeface="Wingdings" panose="05000000000000000000" pitchFamily="2" charset="2"/>
              </a:rPr>
              <a:t> overall -4.8% decline (Panel B, Column 4)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Firms with </a:t>
            </a:r>
            <a:r>
              <a:rPr lang="en-US" sz="2000" dirty="0"/>
              <a:t>higher levels of short-term debt </a:t>
            </a:r>
            <a:r>
              <a:rPr lang="en-US" sz="2000" dirty="0" smtClean="0"/>
              <a:t>are perhaps more </a:t>
            </a:r>
            <a:r>
              <a:rPr lang="en-US" sz="2000" dirty="0"/>
              <a:t>dependent on external finance in the form of short-term debt or equity and therefore the imposition of controls on equity flows has an even more negative effect on firm returns.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6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6: External Finance Dependence Drives Abnormal </a:t>
            </a:r>
            <a:r>
              <a:rPr lang="en-US" dirty="0" smtClean="0"/>
              <a:t>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The constant is negative &amp; significant ranging from -2.3% to -3.68%.</a:t>
            </a:r>
          </a:p>
          <a:p>
            <a:r>
              <a:rPr lang="en-US" sz="2000" dirty="0"/>
              <a:t>External finance dependence drives down abnormal returns further in alternative specifications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-(</a:t>
            </a:r>
            <a:r>
              <a:rPr lang="en-US" sz="2000" dirty="0"/>
              <a:t>CE-CF)/CE </a:t>
            </a:r>
            <a:r>
              <a:rPr lang="en-US" sz="2000" dirty="0" smtClean="0"/>
              <a:t>               (</a:t>
            </a:r>
            <a:r>
              <a:rPr lang="en-US" sz="2000" dirty="0"/>
              <a:t>continuous)</a:t>
            </a:r>
          </a:p>
          <a:p>
            <a:pPr marL="0" indent="0">
              <a:buNone/>
            </a:pPr>
            <a:r>
              <a:rPr lang="en-US" sz="2000" dirty="0" smtClean="0"/>
              <a:t>		-(</a:t>
            </a:r>
            <a:r>
              <a:rPr lang="en-US" sz="2000" dirty="0"/>
              <a:t>CE-CF)/CE </a:t>
            </a:r>
            <a:r>
              <a:rPr lang="en-US" sz="2000" dirty="0" smtClean="0"/>
              <a:t> </a:t>
            </a:r>
            <a:r>
              <a:rPr lang="en-US" sz="2000" dirty="0"/>
              <a:t>&gt; mean  (dummy)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		-(</a:t>
            </a:r>
            <a:r>
              <a:rPr lang="en-US" sz="2000" dirty="0"/>
              <a:t>CE-CF)/CE </a:t>
            </a:r>
            <a:r>
              <a:rPr lang="en-US" sz="2000" dirty="0" smtClean="0"/>
              <a:t>               </a:t>
            </a:r>
            <a:r>
              <a:rPr lang="en-US" sz="2000" dirty="0"/>
              <a:t>(manufacturing dummy)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Large firms and exporters are somewhat shielded—firm size and export coefficients are positive &amp;</a:t>
            </a:r>
            <a:r>
              <a:rPr lang="en-US" sz="2000" dirty="0" smtClean="0"/>
              <a:t> </a:t>
            </a:r>
            <a:r>
              <a:rPr lang="en-US" sz="2000" dirty="0"/>
              <a:t>significant.</a:t>
            </a:r>
          </a:p>
          <a:p>
            <a:r>
              <a:rPr lang="en-US" sz="2000" dirty="0"/>
              <a:t>Coefficient on small exporter variable is negative &amp;</a:t>
            </a:r>
            <a:r>
              <a:rPr lang="en-US" sz="2000" dirty="0" smtClean="0"/>
              <a:t> </a:t>
            </a:r>
            <a:r>
              <a:rPr lang="en-US" sz="2000" dirty="0"/>
              <a:t>significant.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Investment: Before and After Regime Change (Table 7)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4316711"/>
              </p:ext>
            </p:extLst>
          </p:nvPr>
        </p:nvGraphicFramePr>
        <p:xfrm>
          <a:off x="1524000" y="1143000"/>
          <a:ext cx="6132513" cy="5661025"/>
        </p:xfrm>
        <a:graphic>
          <a:graphicData uri="http://schemas.openxmlformats.org/presentationml/2006/ole">
            <p:oleObj spid="_x0000_s11324" name="Worksheet" r:id="rId3" imgW="5930741" imgH="5473541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4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Checks and Additional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000" dirty="0" smtClean="0"/>
              <a:t>Different </a:t>
            </a:r>
            <a:r>
              <a:rPr lang="en-US" sz="2000" dirty="0"/>
              <a:t>windows and different methodologies for computing returns (raw returns, CAPM</a:t>
            </a:r>
            <a:r>
              <a:rPr lang="en-US" sz="2000" dirty="0" smtClean="0"/>
              <a:t>).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/>
              <a:t>Two-way </a:t>
            </a:r>
            <a:r>
              <a:rPr lang="en-US" sz="2000" dirty="0"/>
              <a:t>clustered standard </a:t>
            </a:r>
            <a:r>
              <a:rPr lang="en-US" sz="2000" dirty="0" smtClean="0"/>
              <a:t>errors.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Firms on </a:t>
            </a:r>
            <a:r>
              <a:rPr lang="en-US" sz="2000" dirty="0"/>
              <a:t>the alternative IBRA stock exchange.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/>
              <a:t>Dropped the </a:t>
            </a:r>
            <a:r>
              <a:rPr lang="en-US" sz="2000" dirty="0"/>
              <a:t>event with the most negative abnormal returns on 10/22/2008 which also coincides with the global financial crisis. </a:t>
            </a:r>
            <a:endParaRPr lang="en-US" sz="2000" dirty="0" smtClean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IPO </a:t>
            </a:r>
            <a:r>
              <a:rPr lang="en-US" sz="2000" dirty="0"/>
              <a:t>of OGX (June-2008</a:t>
            </a:r>
            <a:r>
              <a:rPr lang="en-US" sz="2000" dirty="0" smtClean="0"/>
              <a:t>).</a:t>
            </a:r>
          </a:p>
          <a:p>
            <a:pPr lvl="0">
              <a:spcAft>
                <a:spcPts val="600"/>
              </a:spcAft>
            </a:pPr>
            <a:r>
              <a:rPr lang="en-US" sz="2000" dirty="0"/>
              <a:t>S</a:t>
            </a:r>
            <a:r>
              <a:rPr lang="en-US" sz="2000" dirty="0" smtClean="0"/>
              <a:t>hare of debt to bank (negative and significant); and sales as an alternative proxy of size.</a:t>
            </a:r>
          </a:p>
          <a:p>
            <a:pPr lvl="0">
              <a:spcAft>
                <a:spcPts val="600"/>
              </a:spcAft>
            </a:pPr>
            <a:r>
              <a:rPr lang="en-US" sz="2000" dirty="0" err="1"/>
              <a:t>Q</a:t>
            </a:r>
            <a:r>
              <a:rPr lang="en-US" sz="2000" dirty="0" err="1" smtClean="0"/>
              <a:t>uantile</a:t>
            </a:r>
            <a:r>
              <a:rPr lang="en-US" sz="2000" dirty="0" smtClean="0"/>
              <a:t> </a:t>
            </a:r>
            <a:r>
              <a:rPr lang="en-US" sz="2000" dirty="0"/>
              <a:t>(median) regressions for our main specifications. </a:t>
            </a:r>
            <a:endParaRPr lang="en-US" sz="2000" dirty="0" smtClean="0"/>
          </a:p>
          <a:p>
            <a:pPr lvl="0">
              <a:spcAft>
                <a:spcPts val="600"/>
              </a:spcAft>
            </a:pPr>
            <a:r>
              <a:rPr lang="en-US" sz="2000" dirty="0" smtClean="0"/>
              <a:t>Easing </a:t>
            </a:r>
            <a:r>
              <a:rPr lang="en-US" sz="2000" dirty="0"/>
              <a:t>and tightening events </a:t>
            </a:r>
            <a:r>
              <a:rPr lang="en-US" sz="2000" dirty="0" smtClean="0"/>
              <a:t>separately.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200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/>
          <a:lstStyle/>
          <a:p>
            <a:r>
              <a:rPr lang="en-US" dirty="0" smtClean="0"/>
              <a:t>The Rationale for Capital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Macro-prudential Concerns: Mitigate </a:t>
            </a:r>
            <a:r>
              <a:rPr lang="en-US" sz="2200" dirty="0"/>
              <a:t>the volatility of foreign capital inflows.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Protectionism: </a:t>
            </a:r>
            <a:r>
              <a:rPr lang="en-US" sz="2200" dirty="0"/>
              <a:t>P</a:t>
            </a:r>
            <a:r>
              <a:rPr lang="en-US" sz="2200" dirty="0" smtClean="0"/>
              <a:t>revent currency appreciation.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"The US printed a lot of money, so there's a lot of hot money flowing around. We see hot money in Taiwan and elsewhere in Asia… These short-term capital flows are disturbing emerging economies.” </a:t>
            </a:r>
            <a:endParaRPr lang="en-US" sz="2000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						-</a:t>
            </a:r>
            <a:r>
              <a:rPr lang="en-US" sz="2000" dirty="0" err="1" smtClean="0"/>
              <a:t>Perng</a:t>
            </a:r>
            <a:r>
              <a:rPr lang="en-US" sz="2000" dirty="0" smtClean="0"/>
              <a:t> </a:t>
            </a:r>
            <a:r>
              <a:rPr lang="en-US" sz="2000" dirty="0"/>
              <a:t>Fai-Nan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766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 smtClean="0"/>
              <a:t>The </a:t>
            </a:r>
            <a:r>
              <a:rPr lang="en-US" sz="2200" dirty="0"/>
              <a:t>evidence in this paper suggests that capital controls </a:t>
            </a:r>
            <a:r>
              <a:rPr lang="en-US" sz="2200" dirty="0" smtClean="0"/>
              <a:t>can: 	</a:t>
            </a:r>
            <a:endParaRPr lang="en-US" sz="2200" dirty="0"/>
          </a:p>
          <a:p>
            <a:pPr lvl="1">
              <a:spcAft>
                <a:spcPts val="0"/>
              </a:spcAft>
            </a:pPr>
            <a:r>
              <a:rPr lang="en-US" sz="2200" dirty="0" smtClean="0"/>
              <a:t>increase </a:t>
            </a:r>
            <a:r>
              <a:rPr lang="en-US" sz="2200" dirty="0"/>
              <a:t>market uncertainty </a:t>
            </a:r>
            <a:endParaRPr lang="en-US" sz="2200" dirty="0" smtClean="0"/>
          </a:p>
          <a:p>
            <a:pPr lvl="1">
              <a:spcAft>
                <a:spcPts val="0"/>
              </a:spcAft>
            </a:pPr>
            <a:r>
              <a:rPr lang="en-US" sz="2200" dirty="0" smtClean="0"/>
              <a:t>reduce </a:t>
            </a:r>
            <a:r>
              <a:rPr lang="en-US" sz="2200" dirty="0"/>
              <a:t>the availability of external </a:t>
            </a:r>
            <a:r>
              <a:rPr lang="en-US" sz="2200" dirty="0" smtClean="0"/>
              <a:t>finance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lower </a:t>
            </a:r>
            <a:r>
              <a:rPr lang="en-US" sz="2200" dirty="0"/>
              <a:t>investment at the firm-level. </a:t>
            </a:r>
            <a:endParaRPr lang="en-US" sz="2200" dirty="0" smtClean="0"/>
          </a:p>
          <a:p>
            <a:pPr>
              <a:spcAft>
                <a:spcPts val="600"/>
              </a:spcAft>
            </a:pPr>
            <a:r>
              <a:rPr lang="en-US" sz="2200" dirty="0"/>
              <a:t>I</a:t>
            </a:r>
            <a:r>
              <a:rPr lang="en-US" sz="2200" dirty="0" smtClean="0"/>
              <a:t>mplications </a:t>
            </a:r>
            <a:r>
              <a:rPr lang="en-US" sz="2200" dirty="0"/>
              <a:t>for macro models that focus on aggregate variables to examine the optimality of </a:t>
            </a:r>
            <a:r>
              <a:rPr lang="en-US" sz="2200" dirty="0" smtClean="0"/>
              <a:t>capital controls &amp; abstract </a:t>
            </a:r>
            <a:r>
              <a:rPr lang="en-US" sz="2200" dirty="0"/>
              <a:t>from heterogeneity at the </a:t>
            </a:r>
            <a:r>
              <a:rPr lang="en-US" sz="2200" dirty="0" smtClean="0"/>
              <a:t>firm-level.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In </a:t>
            </a:r>
            <a:r>
              <a:rPr lang="en-US" sz="2200" dirty="0"/>
              <a:t>particular, the evidence </a:t>
            </a:r>
            <a:r>
              <a:rPr lang="en-US" sz="2200" dirty="0" smtClean="0"/>
              <a:t>suggests </a:t>
            </a:r>
            <a:r>
              <a:rPr lang="en-US" sz="2200" dirty="0"/>
              <a:t>that capital controls disproportionately affect small, non-exporting firms especially those more dependent on external finance.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5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Macro-Micro Level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An extensive </a:t>
            </a:r>
            <a:r>
              <a:rPr lang="en-US" sz="2000" dirty="0"/>
              <a:t>empirical literature has focused </a:t>
            </a:r>
            <a:r>
              <a:rPr lang="en-US" sz="2000" dirty="0" smtClean="0"/>
              <a:t>on the </a:t>
            </a:r>
            <a:r>
              <a:rPr lang="en-US" sz="2000" dirty="0"/>
              <a:t>aggregate effects of capital </a:t>
            </a:r>
            <a:r>
              <a:rPr lang="en-US" sz="2000" dirty="0" smtClean="0"/>
              <a:t>controls. (</a:t>
            </a:r>
            <a:r>
              <a:rPr lang="en-US" sz="2000" dirty="0" err="1" smtClean="0"/>
              <a:t>Magud</a:t>
            </a:r>
            <a:r>
              <a:rPr lang="en-US" sz="2000" dirty="0" smtClean="0"/>
              <a:t>, Reinhart, and </a:t>
            </a:r>
            <a:r>
              <a:rPr lang="en-US" sz="2000" dirty="0" err="1" smtClean="0"/>
              <a:t>Rogoff</a:t>
            </a:r>
            <a:r>
              <a:rPr lang="en-US" sz="2000" dirty="0" smtClean="0"/>
              <a:t>, 2011).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</a:t>
            </a:r>
            <a:r>
              <a:rPr lang="en-US" sz="2000" dirty="0" smtClean="0"/>
              <a:t>acroeconomic analysis do not shed light on the channels through which </a:t>
            </a:r>
            <a:r>
              <a:rPr lang="en-US" sz="2000" dirty="0"/>
              <a:t>capital controls can affect the economy at the micro-level</a:t>
            </a:r>
            <a:r>
              <a:rPr lang="en-US" sz="2000" dirty="0" smtClean="0"/>
              <a:t>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Studies about </a:t>
            </a:r>
            <a:r>
              <a:rPr lang="en-US" sz="2000" dirty="0"/>
              <a:t>the effects of capital controls on firm-activity are relatively scarce  (</a:t>
            </a:r>
            <a:r>
              <a:rPr lang="en-US" sz="2000" dirty="0" smtClean="0"/>
              <a:t>Forbes </a:t>
            </a:r>
            <a:r>
              <a:rPr lang="en-US" sz="2000" dirty="0"/>
              <a:t>2007a</a:t>
            </a:r>
            <a:r>
              <a:rPr lang="en-US" sz="2000" dirty="0" smtClean="0"/>
              <a:t>, b</a:t>
            </a:r>
            <a:r>
              <a:rPr lang="en-US" sz="2000" dirty="0"/>
              <a:t>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 </a:t>
            </a:r>
            <a:r>
              <a:rPr lang="en-US" sz="2000" dirty="0"/>
              <a:t>availability for emerging markets being an obvious </a:t>
            </a:r>
            <a:r>
              <a:rPr lang="en-US" sz="2000" dirty="0" smtClean="0"/>
              <a:t>constraint.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935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Firm-Level Analysis Using Brazilian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4582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Evaluate </a:t>
            </a:r>
            <a:r>
              <a:rPr lang="en-US" sz="2000" dirty="0"/>
              <a:t>the effects of capital controls on firm-level stock returns &amp;</a:t>
            </a:r>
            <a:r>
              <a:rPr lang="en-US" sz="2000" dirty="0" smtClean="0"/>
              <a:t> </a:t>
            </a:r>
            <a:r>
              <a:rPr lang="en-US" sz="2000" dirty="0"/>
              <a:t>real investment using data from Brazil.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Brazil </a:t>
            </a:r>
            <a:r>
              <a:rPr lang="en-US" sz="2000" dirty="0"/>
              <a:t>has implemented a series of controls on capital flows in the last 5 years.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The stock market in Brazil </a:t>
            </a:r>
            <a:r>
              <a:rPr lang="en-US" sz="2000" dirty="0" smtClean="0"/>
              <a:t>is relatively </a:t>
            </a:r>
            <a:r>
              <a:rPr lang="en-US" sz="2000" dirty="0"/>
              <a:t>well </a:t>
            </a:r>
            <a:r>
              <a:rPr lang="en-US" sz="2000" dirty="0" smtClean="0"/>
              <a:t>developed: 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V</a:t>
            </a:r>
            <a:r>
              <a:rPr lang="en-US" dirty="0" smtClean="0"/>
              <a:t>alue stocks traded  above 40% and 65% market cap. % GDP, 2007-2012 (WDI</a:t>
            </a:r>
            <a:r>
              <a:rPr lang="en-US" dirty="0"/>
              <a:t>, WB).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000" dirty="0" smtClean="0"/>
              <a:t>Firm-level and export data: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 Firm-level </a:t>
            </a:r>
            <a:r>
              <a:rPr lang="en-US" dirty="0"/>
              <a:t>response to capital flows as well as the impact of capital controls on exporting </a:t>
            </a:r>
            <a:r>
              <a:rPr lang="en-US" dirty="0" smtClean="0"/>
              <a:t>firms, (</a:t>
            </a:r>
            <a:r>
              <a:rPr lang="en-US" dirty="0" err="1" smtClean="0"/>
              <a:t>Datastream</a:t>
            </a:r>
            <a:r>
              <a:rPr lang="en-US" dirty="0" smtClean="0"/>
              <a:t>, </a:t>
            </a:r>
            <a:r>
              <a:rPr lang="en-US" dirty="0" err="1" smtClean="0"/>
              <a:t>Secex</a:t>
            </a:r>
            <a:r>
              <a:rPr lang="en-US" dirty="0" smtClean="0"/>
              <a:t>).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Event-study methodology around the dates when the various capital control measures were announced using stock prices and firm level data.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805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1: Capital Controls in Brazil, 2008-2012</a:t>
            </a:r>
            <a:endParaRPr lang="en-US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1"/>
            <a:ext cx="8620267" cy="483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Imposition </a:t>
            </a:r>
            <a:r>
              <a:rPr lang="en-US" dirty="0"/>
              <a:t>of </a:t>
            </a:r>
            <a:r>
              <a:rPr lang="en-US" dirty="0" smtClean="0"/>
              <a:t>Capital Controls Constitutes </a:t>
            </a:r>
            <a:r>
              <a:rPr lang="en-US" dirty="0"/>
              <a:t>a </a:t>
            </a:r>
            <a:r>
              <a:rPr lang="en-US" dirty="0" smtClean="0"/>
              <a:t>Move Away </a:t>
            </a:r>
            <a:r>
              <a:rPr lang="en-US" dirty="0"/>
              <a:t>from </a:t>
            </a:r>
            <a:r>
              <a:rPr lang="en-US" dirty="0" smtClean="0"/>
              <a:t>Financial Openness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4495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Changes in </a:t>
            </a:r>
            <a:r>
              <a:rPr lang="en-US" sz="2000" dirty="0" smtClean="0"/>
              <a:t>expected returns will depend </a:t>
            </a:r>
            <a:r>
              <a:rPr lang="en-US" sz="2000" dirty="0"/>
              <a:t>on </a:t>
            </a:r>
            <a:r>
              <a:rPr lang="en-US" sz="2000" dirty="0" smtClean="0"/>
              <a:t>changes </a:t>
            </a:r>
            <a:r>
              <a:rPr lang="en-US" sz="2000" dirty="0"/>
              <a:t>in </a:t>
            </a:r>
            <a:r>
              <a:rPr lang="en-US" sz="2000" dirty="0" smtClean="0"/>
              <a:t>firm-specific systematic risk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Expected returns will rise for firms whose exposure to systematic risk increases and fall for those whose exposure decreases following capital controls announcements. 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change in expected returns will be reflected in stock prices. </a:t>
            </a:r>
            <a:r>
              <a:rPr lang="en-US" sz="2000" dirty="0" smtClean="0"/>
              <a:t>How?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Required Rates of Return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Expected Future Cash Flows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else equal, stock prices </a:t>
            </a:r>
            <a:r>
              <a:rPr lang="en-US" sz="2000" dirty="0" smtClean="0"/>
              <a:t>will fall if </a:t>
            </a:r>
            <a:r>
              <a:rPr lang="en-US" sz="2000" dirty="0"/>
              <a:t>the market imputes an increase in expected returns or the firm-specific cost of </a:t>
            </a:r>
            <a:r>
              <a:rPr lang="en-US" sz="2000" dirty="0" smtClean="0"/>
              <a:t>capital or a decrease in expected future cash flows.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980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Effects at the Firm-Level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Credit </a:t>
            </a:r>
            <a:r>
              <a:rPr lang="en-US" sz="2000" dirty="0"/>
              <a:t>constraints at the firm level are </a:t>
            </a:r>
            <a:r>
              <a:rPr lang="en-US" sz="2000" dirty="0" smtClean="0"/>
              <a:t>more </a:t>
            </a:r>
            <a:r>
              <a:rPr lang="en-US" sz="2000" dirty="0"/>
              <a:t>likely to bind for firms that are more dependent on external </a:t>
            </a:r>
            <a:r>
              <a:rPr lang="en-US" sz="2000" dirty="0" smtClean="0"/>
              <a:t>finance (Chaney (2008), </a:t>
            </a:r>
            <a:r>
              <a:rPr lang="en-US" sz="2000" dirty="0" err="1" smtClean="0"/>
              <a:t>Rajan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Zingales</a:t>
            </a:r>
            <a:r>
              <a:rPr lang="en-US" sz="2000" dirty="0" smtClean="0"/>
              <a:t> (1998)).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Frequent changes to capital </a:t>
            </a:r>
            <a:r>
              <a:rPr lang="en-US" sz="2000" dirty="0"/>
              <a:t>controls </a:t>
            </a:r>
            <a:r>
              <a:rPr lang="en-US" sz="2000" dirty="0" smtClean="0"/>
              <a:t>can </a:t>
            </a:r>
            <a:r>
              <a:rPr lang="en-US" sz="2000" dirty="0"/>
              <a:t>increase uncertainty while reducing the availability </a:t>
            </a:r>
            <a:r>
              <a:rPr lang="en-US" sz="2000" dirty="0" smtClean="0"/>
              <a:t>and increase the cost of </a:t>
            </a:r>
            <a:r>
              <a:rPr lang="en-US" sz="2000" dirty="0"/>
              <a:t>external finance, which can lower investment at the firm-level. 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91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Event-Study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72000"/>
          </a:xfrm>
        </p:spPr>
        <p:txBody>
          <a:bodyPr/>
          <a:lstStyle/>
          <a:p>
            <a:r>
              <a:rPr lang="en-US" sz="2000" dirty="0" smtClean="0"/>
              <a:t>Announcement </a:t>
            </a:r>
            <a:r>
              <a:rPr lang="en-US" sz="2000" dirty="0"/>
              <a:t>effect of capital controls news: </a:t>
            </a:r>
          </a:p>
          <a:p>
            <a:pPr lvl="1"/>
            <a:r>
              <a:rPr lang="en-US" sz="2000" dirty="0"/>
              <a:t>If capital markets are semi-strong form efficient  to public information, stock prices will quickly following an announcement (Andrade et al., 2001).</a:t>
            </a:r>
          </a:p>
          <a:p>
            <a:pPr lvl="1"/>
            <a:r>
              <a:rPr lang="en-US" sz="2000" dirty="0"/>
              <a:t>Two-day window: most stringent test to capture the announcement effect of the capital controls with less concern about other confounding news events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1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Significant </a:t>
            </a:r>
            <a:r>
              <a:rPr lang="en-US" sz="2000" dirty="0"/>
              <a:t>decline in cumulative abnormal returns </a:t>
            </a:r>
            <a:r>
              <a:rPr lang="en-US" sz="2000" dirty="0" smtClean="0"/>
              <a:t>following changes in capital controls.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Controls </a:t>
            </a:r>
            <a:r>
              <a:rPr lang="en-US" sz="2000" dirty="0"/>
              <a:t>on </a:t>
            </a:r>
            <a:r>
              <a:rPr lang="en-US" sz="2000" dirty="0" smtClean="0"/>
              <a:t>equity flows are associated with significantly more negative returns.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Firm characteristics: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</a:t>
            </a:r>
            <a:r>
              <a:rPr lang="en-US" sz="2000" dirty="0" smtClean="0"/>
              <a:t>arge </a:t>
            </a:r>
            <a:r>
              <a:rPr lang="en-US" sz="2000" dirty="0"/>
              <a:t>firms </a:t>
            </a:r>
            <a:r>
              <a:rPr lang="en-US" sz="2000" dirty="0" smtClean="0"/>
              <a:t>and exporting firms are </a:t>
            </a:r>
            <a:r>
              <a:rPr lang="en-US" sz="2000" dirty="0"/>
              <a:t>less affected by the </a:t>
            </a:r>
            <a:r>
              <a:rPr lang="en-US" sz="2000" dirty="0" smtClean="0"/>
              <a:t>controls</a:t>
            </a:r>
            <a:r>
              <a:rPr lang="en-US" sz="2000" dirty="0"/>
              <a:t>.</a:t>
            </a:r>
            <a:endParaRPr lang="en-US" sz="20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largest </a:t>
            </a:r>
            <a:r>
              <a:rPr lang="en-US" dirty="0"/>
              <a:t>exporting </a:t>
            </a:r>
            <a:r>
              <a:rPr lang="en-US" dirty="0" smtClean="0"/>
              <a:t>firms</a:t>
            </a:r>
            <a:r>
              <a:rPr lang="en-US" dirty="0"/>
              <a:t> </a:t>
            </a:r>
            <a:r>
              <a:rPr lang="en-US" dirty="0" smtClean="0"/>
              <a:t>(&gt;$100 million) are less affected.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Firms </a:t>
            </a:r>
            <a:r>
              <a:rPr lang="en-US" sz="2000" dirty="0"/>
              <a:t>that are more dependent on external finance are more adversely affected by the imposition of capital controls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/>
              <a:t>Investment declines significantly for small, non-exporting firms that are dependent on external finance. </a:t>
            </a:r>
            <a:r>
              <a:rPr lang="en-US" sz="2000" dirty="0"/>
              <a:t>Exporters increase investment.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345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15143</TotalTime>
  <Words>1544</Words>
  <Application>Microsoft Office PowerPoint</Application>
  <PresentationFormat>On-screen Show (4:3)</PresentationFormat>
  <Paragraphs>153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Worksheet</vt:lpstr>
      <vt:lpstr>The Real Effects of Capital Controls:  Credit Constraints, Exporters, and Firm Investment </vt:lpstr>
      <vt:lpstr>The Rationale for Capital Controls</vt:lpstr>
      <vt:lpstr>Macro-Micro Level Analysis</vt:lpstr>
      <vt:lpstr>Firm-Level Analysis Using Brazilian Data</vt:lpstr>
      <vt:lpstr>Table 1: Capital Controls in Brazil, 2008-2012</vt:lpstr>
      <vt:lpstr>The Imposition of Capital Controls Constitutes a Move Away from Financial Openness.  </vt:lpstr>
      <vt:lpstr>Real Effects at the Firm-Level</vt:lpstr>
      <vt:lpstr>Event-Study Methodology</vt:lpstr>
      <vt:lpstr>Results</vt:lpstr>
      <vt:lpstr>Roadmap</vt:lpstr>
      <vt:lpstr>Capital Controls Reduce International Diversification Opportunities</vt:lpstr>
      <vt:lpstr>Capital Control &amp; Stock Prices</vt:lpstr>
      <vt:lpstr>Data</vt:lpstr>
      <vt:lpstr>Main Specification</vt:lpstr>
      <vt:lpstr>  Cumulative Abnormal Returns are Negative &amp; Significant when Capital Controls are Announced (Table 4) </vt:lpstr>
      <vt:lpstr>Debt vs. Equity Events </vt:lpstr>
      <vt:lpstr>Table 6: External Finance Dependence Drives Abnormal Returns</vt:lpstr>
      <vt:lpstr>Investment: Before and After Regime Change (Table 7)  </vt:lpstr>
      <vt:lpstr>Robustness Checks and Additional Tests</vt:lpstr>
      <vt:lpstr>Discussion</vt:lpstr>
    </vt:vector>
  </TitlesOfParts>
  <Company>HBS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FDI and Economic Growth: the Role of Local Financial Markets</dc:title>
  <dc:creator>HBS</dc:creator>
  <cp:lastModifiedBy>cbeck</cp:lastModifiedBy>
  <cp:revision>822</cp:revision>
  <cp:lastPrinted>2014-01-05T13:39:20Z</cp:lastPrinted>
  <dcterms:created xsi:type="dcterms:W3CDTF">2001-06-15T16:40:44Z</dcterms:created>
  <dcterms:modified xsi:type="dcterms:W3CDTF">2014-06-17T17:17:30Z</dcterms:modified>
</cp:coreProperties>
</file>