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3" r:id="rId6"/>
    <p:sldId id="303" r:id="rId7"/>
    <p:sldId id="262" r:id="rId8"/>
    <p:sldId id="266" r:id="rId9"/>
    <p:sldId id="304" r:id="rId10"/>
    <p:sldId id="271" r:id="rId11"/>
    <p:sldId id="273" r:id="rId12"/>
    <p:sldId id="277" r:id="rId13"/>
    <p:sldId id="279" r:id="rId14"/>
    <p:sldId id="305" r:id="rId15"/>
    <p:sldId id="283" r:id="rId16"/>
    <p:sldId id="291" r:id="rId17"/>
    <p:sldId id="287" r:id="rId18"/>
    <p:sldId id="306" r:id="rId19"/>
    <p:sldId id="307" r:id="rId20"/>
    <p:sldId id="292" r:id="rId21"/>
    <p:sldId id="294" r:id="rId22"/>
    <p:sldId id="293" r:id="rId23"/>
    <p:sldId id="295" r:id="rId24"/>
    <p:sldId id="296" r:id="rId25"/>
    <p:sldId id="297" r:id="rId26"/>
    <p:sldId id="308" r:id="rId27"/>
    <p:sldId id="299" r:id="rId28"/>
    <p:sldId id="301" r:id="rId29"/>
    <p:sldId id="302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n Zha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FE"/>
    <a:srgbClr val="C00000"/>
    <a:srgbClr val="7E7E7E"/>
    <a:srgbClr val="0064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78" y="-78"/>
      </p:cViewPr>
      <p:guideLst>
        <p:guide orient="horz" pos="21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2784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1655144306552399"/>
                  <c:y val="8.032145250460710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Vehicle exhaust</c:v>
                </c:pt>
                <c:pt idx="1">
                  <c:v>Coal combustion </c:v>
                </c:pt>
                <c:pt idx="2">
                  <c:v>Industrial activities</c:v>
                </c:pt>
                <c:pt idx="3">
                  <c:v>Construction</c:v>
                </c:pt>
                <c:pt idx="4">
                  <c:v>Farming</c:v>
                </c:pt>
                <c:pt idx="5">
                  <c:v>Imported neighbor emission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0.22</c:v>
                </c:pt>
                <c:pt idx="1">
                  <c:v>0.16700000000000001</c:v>
                </c:pt>
                <c:pt idx="2">
                  <c:v>0.16300000000000001</c:v>
                </c:pt>
                <c:pt idx="3" formatCode="0%">
                  <c:v>0.16</c:v>
                </c:pt>
                <c:pt idx="4">
                  <c:v>4.5000000000000005E-2</c:v>
                </c:pt>
                <c:pt idx="5">
                  <c:v>0.24500000000000002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5C39-F758-914E-8531-B80277906DBE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8807-DEF0-8248-BAE4-B43B04667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98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38807-DEF0-8248-BAE4-B43B046675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1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C3C-9162-4906-B133-1F59CC5C1951}" type="datetimeFigureOut">
              <a:rPr lang="zh-CN" altLang="en-US" smtClean="0"/>
              <a:pPr/>
              <a:t>2014-2-13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9021-40D8-41C7-B444-29F9DA71D5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9074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C3C-9162-4906-B133-1F59CC5C1951}" type="datetimeFigureOut">
              <a:rPr lang="zh-CN" altLang="en-US" smtClean="0"/>
              <a:pPr/>
              <a:t>2014-2-13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9021-40D8-41C7-B444-29F9DA71D5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481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C3C-9162-4906-B133-1F59CC5C1951}" type="datetimeFigureOut">
              <a:rPr lang="zh-CN" altLang="en-US" smtClean="0"/>
              <a:pPr/>
              <a:t>2014-2-13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9021-40D8-41C7-B444-29F9DA71D5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3179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2D91C3C-9162-4906-B133-1F59CC5C1951}" type="datetimeFigureOut">
              <a:rPr lang="zh-CN" altLang="en-US" smtClean="0"/>
              <a:pPr/>
              <a:t>2014-2-13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4F29021-40D8-41C7-B444-29F9DA71D5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67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C3C-9162-4906-B133-1F59CC5C1951}" type="datetimeFigureOut">
              <a:rPr lang="zh-CN" altLang="en-US" smtClean="0"/>
              <a:pPr/>
              <a:t>2014-2-13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9021-40D8-41C7-B444-29F9DA71D5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08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C3C-9162-4906-B133-1F59CC5C1951}" type="datetimeFigureOut">
              <a:rPr lang="zh-CN" altLang="en-US" smtClean="0"/>
              <a:pPr/>
              <a:t>2014-2-13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9021-40D8-41C7-B444-29F9DA71D5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122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C3C-9162-4906-B133-1F59CC5C1951}" type="datetimeFigureOut">
              <a:rPr lang="zh-CN" altLang="en-US" smtClean="0"/>
              <a:pPr/>
              <a:t>2014-2-13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9021-40D8-41C7-B444-29F9DA71D5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292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C3C-9162-4906-B133-1F59CC5C1951}" type="datetimeFigureOut">
              <a:rPr lang="zh-CN" altLang="en-US" smtClean="0"/>
              <a:pPr/>
              <a:t>2014-2-13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9021-40D8-41C7-B444-29F9DA71D5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135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C3C-9162-4906-B133-1F59CC5C1951}" type="datetimeFigureOut">
              <a:rPr lang="zh-CN" altLang="en-US" smtClean="0"/>
              <a:pPr/>
              <a:t>2014-2-13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9021-40D8-41C7-B444-29F9DA71D5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711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C3C-9162-4906-B133-1F59CC5C1951}" type="datetimeFigureOut">
              <a:rPr lang="zh-CN" altLang="en-US" smtClean="0"/>
              <a:pPr/>
              <a:t>2014-2-13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9021-40D8-41C7-B444-29F9DA71D5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821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1C3C-9162-4906-B133-1F59CC5C1951}" type="datetimeFigureOut">
              <a:rPr lang="zh-CN" altLang="en-US" smtClean="0"/>
              <a:pPr/>
              <a:t>2014-2-13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9021-40D8-41C7-B444-29F9DA71D5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60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2D91C3C-9162-4906-B133-1F59CC5C1951}" type="datetimeFigureOut">
              <a:rPr lang="zh-CN" altLang="en-US" smtClean="0"/>
              <a:pPr/>
              <a:t>2014-2-13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4F29021-40D8-41C7-B444-29F9DA71D5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407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593936"/>
            <a:ext cx="9144000" cy="182880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/>
              <a:t>Education, Congestion and Pollution: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1" dirty="0" smtClean="0"/>
              <a:t>Evidence </a:t>
            </a:r>
            <a:r>
              <a:rPr lang="en-US" sz="2800" b="1" dirty="0"/>
              <a:t>from Traffic and </a:t>
            </a:r>
            <a:r>
              <a:rPr lang="en-US" sz="2800" b="1" dirty="0" smtClean="0"/>
              <a:t>Environmental Impact</a:t>
            </a:r>
            <a:r>
              <a:rPr lang="en-US" altLang="zh-CN" sz="2800" b="1" dirty="0" smtClean="0"/>
              <a:t>s</a:t>
            </a:r>
            <a:r>
              <a:rPr lang="en-US" sz="2800" b="1" dirty="0" smtClean="0"/>
              <a:t> </a:t>
            </a:r>
            <a:r>
              <a:rPr lang="en-US" sz="2800" b="1" dirty="0"/>
              <a:t>of Cross-district Schooling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 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44800" y="5660571"/>
            <a:ext cx="3454400" cy="62810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14,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343" y="3728391"/>
            <a:ext cx="2931886" cy="90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Siqi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ZHENG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Tsinghua University</a:t>
            </a:r>
          </a:p>
        </p:txBody>
      </p:sp>
      <p:sp>
        <p:nvSpPr>
          <p:cNvPr id="6" name="矩形 5"/>
          <p:cNvSpPr/>
          <p:nvPr/>
        </p:nvSpPr>
        <p:spPr>
          <a:xfrm>
            <a:off x="5892800" y="3728391"/>
            <a:ext cx="3251200" cy="1183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 LU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Shanghai </a:t>
            </a:r>
            <a:r>
              <a:rPr lang="en-US" altLang="zh-CN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Jiaotong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&amp; </a:t>
            </a:r>
            <a:r>
              <a:rPr lang="en-US" altLang="zh-CN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Fudan</a:t>
            </a:r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06057" y="3728391"/>
            <a:ext cx="2931886" cy="90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 SUN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altLang="zh-CN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Tsinghua University</a:t>
            </a:r>
            <a:endParaRPr lang="en-US" altLang="zh-CN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59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Population suburbanization vs. fixed school supply</a:t>
            </a:r>
            <a:endParaRPr lang="zh-CN" altLang="en-US" sz="32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8414173"/>
              </p:ext>
            </p:extLst>
          </p:nvPr>
        </p:nvGraphicFramePr>
        <p:xfrm>
          <a:off x="894384" y="1058163"/>
          <a:ext cx="6913188" cy="5550900"/>
        </p:xfrm>
        <a:graphic>
          <a:graphicData uri="http://schemas.openxmlformats.org/drawingml/2006/table">
            <a:tbl>
              <a:tblPr/>
              <a:tblGrid>
                <a:gridCol w="1903422"/>
                <a:gridCol w="2293034"/>
                <a:gridCol w="1322363"/>
                <a:gridCol w="1394369"/>
              </a:tblGrid>
              <a:tr h="143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District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“k</a:t>
                      </a:r>
                      <a:r>
                        <a:rPr lang="en-US" altLang="zh-CN" sz="2000" b="1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ey junior high</a:t>
                      </a:r>
                      <a:r>
                        <a:rPr lang="en-US" altLang="zh-CN" sz="2000" b="1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0" b="1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schools”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Population share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(2000</a:t>
                      </a: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)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Population share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(2010)</a:t>
                      </a:r>
                      <a:endParaRPr lang="zh-CN" altLang="zh-CN" sz="2000" b="1" kern="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Xicheng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8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9.09%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6.34</a:t>
                      </a: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% </a:t>
                      </a:r>
                      <a:r>
                        <a:rPr lang="zh-CN" altLang="en-US" sz="200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↓</a:t>
                      </a:r>
                      <a:endParaRPr lang="zh-CN" sz="20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Dongcheng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5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6.50%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4.69</a:t>
                      </a: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% </a:t>
                      </a:r>
                      <a:r>
                        <a:rPr lang="zh-CN" altLang="en-US" sz="200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↓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Haidian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5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16.51%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16.73</a:t>
                      </a: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% 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Chaoyang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16.88%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18.08</a:t>
                      </a: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% </a:t>
                      </a:r>
                      <a:r>
                        <a:rPr lang="zh-CN" altLang="en-US" sz="200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↑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Shijingshan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3.60%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3.14%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Fengtai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10.09%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10.77</a:t>
                      </a: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% ↑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Other peripheral counties 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4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37.34%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40.26</a:t>
                      </a: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% ↑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Total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25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100%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100%</a:t>
                      </a:r>
                      <a:endParaRPr lang="zh-CN" sz="24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42844" y="2514684"/>
            <a:ext cx="7663846" cy="128016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59346" y="2947322"/>
            <a:ext cx="70403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b="1" kern="100" dirty="0" smtClean="0">
                <a:solidFill>
                  <a:srgbClr val="0063FE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72% </a:t>
            </a:r>
            <a:endParaRPr lang="zh-CN" altLang="en-US" dirty="0">
              <a:solidFill>
                <a:srgbClr val="0063F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63385" y="2462013"/>
            <a:ext cx="815927" cy="1371600"/>
          </a:xfrm>
          <a:prstGeom prst="rect">
            <a:avLst/>
          </a:prstGeom>
          <a:solidFill>
            <a:srgbClr val="0063F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806690" y="2947322"/>
            <a:ext cx="70371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kern="100" dirty="0" smtClean="0">
                <a:solidFill>
                  <a:srgbClr val="0063FE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28% </a:t>
            </a:r>
            <a:endParaRPr lang="zh-CN" altLang="en-US" dirty="0">
              <a:solidFill>
                <a:srgbClr val="0063F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7422" y="2468964"/>
            <a:ext cx="970670" cy="1371600"/>
          </a:xfrm>
          <a:prstGeom prst="rect">
            <a:avLst/>
          </a:prstGeom>
          <a:solidFill>
            <a:srgbClr val="0063F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2844" y="2994660"/>
            <a:ext cx="9201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central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8824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dirty="0"/>
              <a:t>Cross-district schooling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0029" y="1079501"/>
            <a:ext cx="8525436" cy="552300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 and Liu (2011) surveyed three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primary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 in Beijing: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sz="2200" dirty="0" smtClean="0"/>
              <a:t>53.3% </a:t>
            </a:r>
            <a:r>
              <a:rPr lang="en-US" altLang="zh-CN" sz="2200" dirty="0"/>
              <a:t>of students live outside the </a:t>
            </a:r>
            <a:r>
              <a:rPr lang="en-US" altLang="zh-CN" sz="2200" dirty="0" smtClean="0"/>
              <a:t>2km </a:t>
            </a:r>
            <a:r>
              <a:rPr lang="en-US" altLang="zh-CN" sz="2200" dirty="0"/>
              <a:t>radius of their </a:t>
            </a:r>
            <a:r>
              <a:rPr lang="en-US" altLang="zh-CN" sz="2200" dirty="0" smtClean="0"/>
              <a:t>schools. (The average radius of school district &lt;= 2km). 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 smtClean="0"/>
              <a:t>They also estimate that 20% of the students in Beijing’s primary schools and junior high schools are driven to schools by their parents.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sym typeface="Wingdings" panose="05000000000000000000" pitchFamily="2" charset="2"/>
              </a:rPr>
              <a:t>Less than 3% of students take school bus in </a:t>
            </a:r>
            <a:r>
              <a:rPr lang="en-US" altLang="zh-CN" sz="2200" dirty="0" smtClean="0">
                <a:sym typeface="Wingdings" panose="05000000000000000000" pitchFamily="2" charset="2"/>
              </a:rPr>
              <a:t>Beijing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dirty="0" smtClean="0"/>
              <a:t>A rough estimation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/>
              <a:t>The number of </a:t>
            </a:r>
            <a:r>
              <a:rPr lang="en-US" altLang="zh-CN" sz="2200" dirty="0" smtClean="0"/>
              <a:t>students </a:t>
            </a:r>
            <a:r>
              <a:rPr lang="en-US" altLang="zh-CN" sz="2200" dirty="0"/>
              <a:t>in Beijing’s primary schools and junior high schools </a:t>
            </a:r>
            <a:r>
              <a:rPr lang="en-US" altLang="zh-CN" sz="2200" dirty="0" smtClean="0"/>
              <a:t>was about </a:t>
            </a:r>
            <a:r>
              <a:rPr lang="en-US" altLang="zh-CN" sz="2200" dirty="0"/>
              <a:t>1.51 million</a:t>
            </a:r>
            <a:r>
              <a:rPr lang="en-US" altLang="zh-CN" sz="2200" dirty="0">
                <a:sym typeface="Wingdings" panose="05000000000000000000" pitchFamily="2" charset="2"/>
              </a:rPr>
              <a:t> in Beijing</a:t>
            </a:r>
            <a:r>
              <a:rPr lang="en-US" altLang="zh-CN" sz="2200" dirty="0"/>
              <a:t> in 2010 (Statistical Yearbook)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/>
              <a:t>About 0.3 million students take private cars, which account for </a:t>
            </a:r>
            <a:r>
              <a:rPr lang="en-US" altLang="zh-CN" sz="2200" dirty="0">
                <a:solidFill>
                  <a:srgbClr val="0063FE"/>
                </a:solidFill>
              </a:rPr>
              <a:t>10% of the overall motor vehicles </a:t>
            </a:r>
            <a:r>
              <a:rPr lang="en-US" altLang="zh-CN" sz="2200" dirty="0"/>
              <a:t>on the road during the morning rush hours.</a:t>
            </a:r>
          </a:p>
          <a:p>
            <a:pPr lvl="1">
              <a:lnSpc>
                <a:spcPct val="100000"/>
              </a:lnSpc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30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A small-scale survey </a:t>
            </a:r>
            <a:r>
              <a:rPr lang="en-US" altLang="zh-CN" sz="4000" dirty="0" smtClean="0"/>
              <a:t>we did in Beijing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0029" y="1079501"/>
            <a:ext cx="8525436" cy="55230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Two primary schools; Similar location; Same day; ~40 parents for each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l="17606" t="16797" r="14861" b="13867"/>
          <a:stretch>
            <a:fillRect/>
          </a:stretch>
        </p:blipFill>
        <p:spPr bwMode="auto">
          <a:xfrm>
            <a:off x="862997" y="2367758"/>
            <a:ext cx="7549257" cy="435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www.xfyxx.net/uploadfile/20111212150848_tlm1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351" y="3821839"/>
            <a:ext cx="1986584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中关村二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881" y="4868087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www.hddsxq.bjedu.cn/uploadfiles/xinxi/2008-9/2008090209483947513.jpg"/>
          <p:cNvPicPr>
            <a:picLocks noChangeAspect="1" noChangeArrowheads="1"/>
          </p:cNvPicPr>
          <p:nvPr/>
        </p:nvPicPr>
        <p:blipFill>
          <a:blip r:embed="rId5" cstate="print"/>
          <a:srcRect l="30805" t="9009" r="58000"/>
          <a:stretch>
            <a:fillRect/>
          </a:stretch>
        </p:blipFill>
        <p:spPr bwMode="auto">
          <a:xfrm>
            <a:off x="8503819" y="3845243"/>
            <a:ext cx="237064" cy="1283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五角星 7"/>
          <p:cNvSpPr/>
          <p:nvPr/>
        </p:nvSpPr>
        <p:spPr>
          <a:xfrm>
            <a:off x="6720913" y="3451469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006665" y="2850776"/>
            <a:ext cx="1828800" cy="88644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Xuefuyuan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Primary School</a:t>
            </a:r>
          </a:p>
          <a:p>
            <a:pPr algn="ctr"/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(Non-key school)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2506087" y="5796781"/>
            <a:ext cx="214314" cy="214314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43488" y="5087765"/>
            <a:ext cx="1828800" cy="12003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Zhongguancun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No.2 Primary School</a:t>
            </a: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(Key school)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42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 small-scale survey 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Beijing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2161177"/>
              </p:ext>
            </p:extLst>
          </p:nvPr>
        </p:nvGraphicFramePr>
        <p:xfrm>
          <a:off x="1166608" y="945031"/>
          <a:ext cx="6937262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2651012"/>
                <a:gridCol w="42862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School</a:t>
                      </a:r>
                      <a:endParaRPr lang="zh-CN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Homes</a:t>
                      </a:r>
                      <a:r>
                        <a:rPr lang="en-US" altLang="zh-CN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outside the</a:t>
                      </a:r>
                      <a:r>
                        <a:rPr lang="en-US" altLang="zh-CN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school district</a:t>
                      </a:r>
                      <a:endParaRPr lang="zh-CN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(&gt;2km)</a:t>
                      </a:r>
                      <a:endParaRPr lang="zh-CN" altLang="zh-CN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Zhongguancun</a:t>
                      </a:r>
                      <a:endParaRPr lang="zh-CN" sz="2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~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80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% (15/18)</a:t>
                      </a:r>
                      <a:endParaRPr lang="zh-CN" sz="2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Xuefuyuan</a:t>
                      </a:r>
                      <a:endParaRPr lang="zh-CN" sz="2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~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20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% (5/22)</a:t>
                      </a:r>
                      <a:endParaRPr lang="zh-CN" sz="2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241176" y="2361633"/>
            <a:ext cx="8676000" cy="39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0" y="2370030"/>
            <a:ext cx="1917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5.5km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Wingdings" pitchFamily="2" charset="2"/>
              </a:rPr>
              <a:t> 0.9km</a:t>
            </a:r>
            <a:endParaRPr lang="zh-CN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546994" y="6215426"/>
            <a:ext cx="358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Zhongguancun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No.2 Primary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(Key school)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37947" y="6215426"/>
            <a:ext cx="2918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Xuefuyuan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(Ordinary school)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171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297892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729" y="1237129"/>
            <a:ext cx="8525436" cy="536537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Background &amp; </a:t>
            </a:r>
            <a:r>
              <a:rPr lang="en-US" altLang="zh-CN" dirty="0" smtClean="0"/>
              <a:t>preview of main </a:t>
            </a:r>
            <a:r>
              <a:rPr lang="en-US" altLang="zh-CN" dirty="0"/>
              <a:t>findings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“School district” policy and the patterns of driving children to/from school in Beijing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u="sng" dirty="0"/>
              <a:t>Empirical strategies and data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Empirical </a:t>
            </a:r>
            <a:r>
              <a:rPr lang="en-US" altLang="zh-CN" dirty="0" smtClean="0"/>
              <a:t>results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 smtClean="0"/>
              <a:t>Conclusions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1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Specifications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0029" y="1079501"/>
            <a:ext cx="8525436" cy="55230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Cross-district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schooling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Traffic congestion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Air pollution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(Regression Discontinuity in time series):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Transportation 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Performance Index </a:t>
            </a:r>
            <a:r>
              <a:rPr lang="en-US" altLang="zh-CN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(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TPI</a:t>
            </a:r>
            <a:r>
              <a:rPr lang="en-US" altLang="zh-CN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)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 smtClean="0">
                <a:solidFill>
                  <a:srgbClr val="0063FE"/>
                </a:solidFill>
              </a:rPr>
              <a:t>HOLIDAY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weather condition, driving restriction, workday fixed effects, year-and-month fixed effects)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HOLIDAY = 1 for school holidays, 0 otherwise</a:t>
            </a:r>
          </a:p>
          <a:p>
            <a:pPr lvl="0">
              <a:lnSpc>
                <a:spcPct val="100000"/>
              </a:lnSpc>
            </a:pP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Quality Model</a:t>
            </a:r>
            <a:r>
              <a:rPr lang="en-US" altLang="zh-CN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(IV regression):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concentration=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 smtClean="0">
                <a:solidFill>
                  <a:srgbClr val="006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TPI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kern="100" dirty="0">
                <a:latin typeface="Times New Roman" panose="02020603050405020304" pitchFamily="18" charset="0"/>
              </a:rPr>
              <a:t>PM</a:t>
            </a:r>
            <a:r>
              <a:rPr lang="en-US" altLang="zh-CN" kern="100" baseline="-25000" dirty="0">
                <a:latin typeface="Times New Roman" panose="02020603050405020304" pitchFamily="18" charset="0"/>
              </a:rPr>
              <a:t>10</a:t>
            </a:r>
            <a:r>
              <a:rPr lang="en-US" altLang="zh-CN" kern="100" dirty="0">
                <a:latin typeface="Times New Roman" panose="02020603050405020304" pitchFamily="18" charset="0"/>
              </a:rPr>
              <a:t> concentration </a:t>
            </a:r>
            <a:r>
              <a:rPr lang="en-US" altLang="zh-CN" kern="100" dirty="0" smtClean="0"/>
              <a:t>yesterday</a:t>
            </a:r>
            <a:r>
              <a:rPr lang="en-US" altLang="zh-CN" kern="100" dirty="0" smtClean="0">
                <a:latin typeface="Times New Roman" panose="02020603050405020304" pitchFamily="18" charset="0"/>
              </a:rPr>
              <a:t>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year-and-month fixed effects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 smtClean="0"/>
              <a:t>Using IV to take care of possible </a:t>
            </a:r>
            <a:r>
              <a:rPr lang="en-US" altLang="zh-CN" sz="2000" dirty="0" err="1" smtClean="0"/>
              <a:t>endogeneity</a:t>
            </a:r>
            <a:r>
              <a:rPr lang="en-US" altLang="zh-CN" sz="2000" dirty="0" smtClean="0"/>
              <a:t> – in dirty days people choose to stay inside and not drive.</a:t>
            </a:r>
            <a:endParaRPr lang="en-US" altLang="zh-CN" sz="2000" dirty="0"/>
          </a:p>
        </p:txBody>
      </p:sp>
      <p:sp>
        <p:nvSpPr>
          <p:cNvPr id="4" name="下箭头 3"/>
          <p:cNvSpPr/>
          <p:nvPr/>
        </p:nvSpPr>
        <p:spPr>
          <a:xfrm rot="1929919">
            <a:off x="4440899" y="4020651"/>
            <a:ext cx="148172" cy="690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313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Key variable: </a:t>
            </a:r>
            <a:r>
              <a:rPr lang="en-US" altLang="zh-CN" sz="3200" dirty="0" smtClean="0">
                <a:solidFill>
                  <a:srgbClr val="0063FE"/>
                </a:solidFill>
              </a:rPr>
              <a:t>Holiday Discontinuity </a:t>
            </a:r>
            <a:r>
              <a:rPr lang="en-US" altLang="zh-CN" sz="3200" i="1" dirty="0" smtClean="0">
                <a:solidFill>
                  <a:srgbClr val="0063FE"/>
                </a:solidFill>
              </a:rPr>
              <a:t>HOLIDAY</a:t>
            </a:r>
            <a:endParaRPr lang="zh-CN" altLang="en-US" sz="3200" i="1" dirty="0">
              <a:solidFill>
                <a:srgbClr val="0063F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0029" y="1079501"/>
            <a:ext cx="8525436" cy="552300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and winter holiday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of primary and secondary schools in Beijing from 2007 to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2012.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5719402"/>
              </p:ext>
            </p:extLst>
          </p:nvPr>
        </p:nvGraphicFramePr>
        <p:xfrm>
          <a:off x="1904066" y="2059921"/>
          <a:ext cx="5335867" cy="4403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299"/>
                <a:gridCol w="1337916"/>
                <a:gridCol w="1579326"/>
                <a:gridCol w="1579326"/>
              </a:tblGrid>
              <a:tr h="171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Holiday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1/27/2007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2/27/2007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7/14/2007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8/31/2007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1/26/2008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2/24/2008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7/12/2008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8/31/2008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1/17/2009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2/15/2009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7/11/2009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8/31/2009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1/23/2010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2/22/2010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7/13/2010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8/31/2010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1/22/2011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2/20/2011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7/14/2011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8/31/2011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1/14/2012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2/12/2012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7/13/2012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8/31/2012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84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Key variable: </a:t>
            </a:r>
            <a:r>
              <a:rPr lang="en-US" altLang="zh-CN" sz="3200" dirty="0" smtClean="0">
                <a:solidFill>
                  <a:srgbClr val="0063FE"/>
                </a:solidFill>
              </a:rPr>
              <a:t>Daily PM</a:t>
            </a:r>
            <a:r>
              <a:rPr lang="en-US" altLang="zh-CN" sz="3200" baseline="-25000" dirty="0" smtClean="0">
                <a:solidFill>
                  <a:srgbClr val="0063FE"/>
                </a:solidFill>
              </a:rPr>
              <a:t>10</a:t>
            </a:r>
            <a:r>
              <a:rPr lang="en-US" altLang="zh-CN" sz="3200" dirty="0" smtClean="0">
                <a:solidFill>
                  <a:srgbClr val="0063FE"/>
                </a:solidFill>
              </a:rPr>
              <a:t> </a:t>
            </a:r>
            <a:r>
              <a:rPr lang="en-US" altLang="zh-CN" sz="3200" dirty="0">
                <a:solidFill>
                  <a:srgbClr val="0063FE"/>
                </a:solidFill>
              </a:rPr>
              <a:t>concentration</a:t>
            </a:r>
            <a:endParaRPr lang="zh-CN" altLang="en-US" sz="3200" dirty="0">
              <a:solidFill>
                <a:srgbClr val="0063F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0029" y="1079501"/>
            <a:ext cx="8525436" cy="55230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</a:rPr>
              <a:t>The mean value of </a:t>
            </a:r>
            <a:r>
              <a:rPr lang="en-US" altLang="zh-CN" sz="2400" kern="100" dirty="0" smtClean="0">
                <a:latin typeface="Times New Roman" panose="02020603050405020304" pitchFamily="18" charset="0"/>
              </a:rPr>
              <a:t>PM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</a:rPr>
              <a:t>10</a:t>
            </a:r>
            <a:r>
              <a:rPr lang="en-US" altLang="zh-CN" sz="2400" kern="1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kern="100" dirty="0" smtClean="0"/>
              <a:t>concentration in </a:t>
            </a:r>
            <a:r>
              <a:rPr lang="en-US" altLang="zh-CN" sz="2400" kern="100" dirty="0" smtClean="0">
                <a:latin typeface="Times New Roman" panose="02020603050405020304" pitchFamily="18" charset="0"/>
              </a:rPr>
              <a:t>Beijing’s </a:t>
            </a:r>
            <a:r>
              <a:rPr lang="en-US" altLang="zh-CN" sz="2400" kern="100" dirty="0">
                <a:latin typeface="Times New Roman" panose="02020603050405020304" pitchFamily="18" charset="0"/>
              </a:rPr>
              <a:t>central </a:t>
            </a:r>
            <a:r>
              <a:rPr lang="en-US" altLang="zh-CN" sz="2400" kern="100" dirty="0" smtClean="0">
                <a:latin typeface="Times New Roman" panose="02020603050405020304" pitchFamily="18" charset="0"/>
              </a:rPr>
              <a:t>urban area.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01" r="13815"/>
          <a:stretch/>
        </p:blipFill>
        <p:spPr>
          <a:xfrm>
            <a:off x="1705127" y="1994402"/>
            <a:ext cx="5760640" cy="41101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70881" y="6297470"/>
            <a:ext cx="5803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Source: </a:t>
            </a:r>
            <a:r>
              <a:rPr lang="en-US" altLang="zh-CN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Beijing Municipal </a:t>
            </a:r>
            <a:r>
              <a:rPr lang="en-US" altLang="zh-CN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Environmental </a:t>
            </a:r>
            <a:r>
              <a:rPr lang="en-US" altLang="zh-CN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Protection</a:t>
            </a:r>
            <a:r>
              <a:rPr lang="zh-CN" altLang="en-US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Bureau</a:t>
            </a:r>
            <a:endParaRPr lang="zh-CN" altLang="en-US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89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Variable definitions and summary </a:t>
            </a:r>
            <a:r>
              <a:rPr lang="en-US" altLang="zh-CN" sz="3200" dirty="0" smtClean="0"/>
              <a:t>statistics</a:t>
            </a:r>
            <a:endParaRPr lang="zh-CN" altLang="en-US" sz="32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4426854"/>
              </p:ext>
            </p:extLst>
          </p:nvPr>
        </p:nvGraphicFramePr>
        <p:xfrm>
          <a:off x="322729" y="945028"/>
          <a:ext cx="852646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047"/>
                <a:gridCol w="4343400"/>
                <a:gridCol w="779930"/>
                <a:gridCol w="981635"/>
                <a:gridCol w="1036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Obs.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Dev.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TPI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Morning peak Traffic Performance Index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0.499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0.143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pm10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Daily average PM</a:t>
                      </a:r>
                      <a:r>
                        <a:rPr lang="en-US" altLang="zh-CN" sz="1800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concentration (in 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mg/m</a:t>
                      </a:r>
                      <a:r>
                        <a:rPr lang="en-US" sz="1800" kern="100" baseline="30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0.125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0.070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holiday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1=winter/summer holidays</a:t>
                      </a: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0=otherwise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0.214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0.410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summer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1=summer holidays</a:t>
                      </a: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0=otherwise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0.130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0.337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winter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baseline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1=winter holidays</a:t>
                      </a:r>
                      <a:r>
                        <a:rPr lang="en-US" altLang="zh-CN" sz="1800" kern="10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0=otherwise</a:t>
                      </a:r>
                      <a:endParaRPr lang="zh-CN" altLang="zh-CN" sz="1800" kern="10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0.080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0.271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temperature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Daily mean temperature (</a:t>
                      </a:r>
                      <a:r>
                        <a:rPr lang="zh-CN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11.349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11.829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humidity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Daily mean humidity (%)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49.607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20.856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wind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Daily mean wind speed (m/s)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11.380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5.781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rain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1=rainy day, 0=otherwise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0.217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0.413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snow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1=snowy day, 0=otherwise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0.157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fog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1=foggy day, 0=otherwise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0.036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0.187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num4_9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1=no driving during the day if plate number ends with 4 or 9, 0=otherwise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0.199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0.400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num3_8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1=no driving during the day if plate number ends with 3 or 8, 0=otherwise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0.194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0.396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2135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297892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729" y="1237129"/>
            <a:ext cx="8525436" cy="536537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Background &amp; </a:t>
            </a:r>
            <a:r>
              <a:rPr lang="en-US" altLang="zh-CN" dirty="0" smtClean="0"/>
              <a:t>preview of main </a:t>
            </a:r>
            <a:r>
              <a:rPr lang="en-US" altLang="zh-CN" dirty="0"/>
              <a:t>findings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“School district” policy and the patterns of driving children to/from school in Beijing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Empirical strategies and data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u="sng" dirty="0"/>
              <a:t>Empirical </a:t>
            </a:r>
            <a:r>
              <a:rPr lang="en-US" altLang="zh-CN" u="sng" dirty="0" smtClean="0"/>
              <a:t>results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 smtClean="0"/>
              <a:t>Conclusions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0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297892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Outline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729" y="1237129"/>
            <a:ext cx="8525436" cy="536537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u="sng" dirty="0" smtClean="0"/>
              <a:t>Background &amp; main findings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 smtClean="0"/>
              <a:t>“</a:t>
            </a:r>
            <a:r>
              <a:rPr lang="en-US" altLang="zh-CN" dirty="0"/>
              <a:t>School </a:t>
            </a:r>
            <a:r>
              <a:rPr lang="en-US" altLang="zh-CN" dirty="0" smtClean="0"/>
              <a:t>district” policy and the patterns </a:t>
            </a:r>
            <a:r>
              <a:rPr lang="en-US" altLang="zh-CN" dirty="0"/>
              <a:t>of driving children to/from </a:t>
            </a:r>
            <a:r>
              <a:rPr lang="en-US" altLang="zh-CN" dirty="0" smtClean="0"/>
              <a:t>school in Beijing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 smtClean="0"/>
              <a:t>Empirical strategy and data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Empirical </a:t>
            </a:r>
            <a:r>
              <a:rPr lang="en-US" altLang="zh-CN" dirty="0" smtClean="0"/>
              <a:t>results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 smtClean="0"/>
              <a:t>Conclusions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108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Traffic model (full sample)</a:t>
            </a:r>
            <a:endParaRPr lang="zh-CN" altLang="en-US" sz="32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077024"/>
              </p:ext>
            </p:extLst>
          </p:nvPr>
        </p:nvGraphicFramePr>
        <p:xfrm>
          <a:off x="282391" y="795169"/>
          <a:ext cx="8578079" cy="5486400"/>
        </p:xfrm>
        <a:graphic>
          <a:graphicData uri="http://schemas.openxmlformats.org/drawingml/2006/table">
            <a:tbl>
              <a:tblPr/>
              <a:tblGrid>
                <a:gridCol w="2215079"/>
                <a:gridCol w="984300"/>
                <a:gridCol w="984300"/>
                <a:gridCol w="1098600"/>
                <a:gridCol w="1098600"/>
                <a:gridCol w="1098600"/>
                <a:gridCol w="1098600"/>
              </a:tblGrid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Dependent</a:t>
                      </a:r>
                      <a:r>
                        <a:rPr lang="en-US" altLang="zh-CN" sz="1800" b="1" kern="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variable: </a:t>
                      </a:r>
                      <a:r>
                        <a:rPr lang="en-US" sz="1800" b="1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TPI</a:t>
                      </a:r>
                      <a:endParaRPr lang="zh-CN" sz="1800" i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(1)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(2)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(3)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(4)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(5)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(6)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holiday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-0.157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-0.151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-0.148</a:t>
                      </a:r>
                      <a:r>
                        <a:rPr lang="en-US" sz="1800" kern="0" baseline="3000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(0.0181)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(0.0170)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(0.0160)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summer</a:t>
                      </a:r>
                      <a:endParaRPr lang="zh-CN" altLang="zh-CN" sz="18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-0.195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-0.183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-0.183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(0.0248)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(0.0228)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(0.0214)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winter</a:t>
                      </a:r>
                      <a:endParaRPr lang="zh-CN" sz="1800" i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-0.0772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-0.0798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-0.0731</a:t>
                      </a:r>
                      <a:r>
                        <a:rPr lang="en-US" sz="1800" kern="0" baseline="3000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(0.0218)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(0.0227)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(0.0198)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num4_9</a:t>
                      </a:r>
                      <a:endParaRPr lang="zh-CN" sz="1800" i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0.0905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0.0915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(0.00900)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(0.00894)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num3_8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-0.0285</a:t>
                      </a:r>
                      <a:r>
                        <a:rPr lang="en-US" sz="1800" kern="0" baseline="3000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-0.0285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(0.00855)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(0.00839)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i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Constant</a:t>
                      </a:r>
                      <a:endParaRPr lang="zh-CN" sz="1800" i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0.480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0.397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0.381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0.507</a:t>
                      </a:r>
                      <a:r>
                        <a:rPr lang="en-US" sz="1800" kern="0" baseline="3000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0.404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0.388</a:t>
                      </a:r>
                      <a:r>
                        <a:rPr lang="en-US" sz="1800" kern="0" baseline="3000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(0.0236)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(0.0372)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(0.0343)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(0.0283)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(0.0386)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(0.0355)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weather</a:t>
                      </a:r>
                      <a:r>
                        <a:rPr lang="en-US" altLang="zh-CN" sz="1800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variables 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workday fixed effects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year-and-month fixed </a:t>
                      </a: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effects</a:t>
                      </a:r>
                      <a:endParaRPr lang="zh-CN" alt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Obs.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552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552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552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552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552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552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i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R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0.594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0.622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0.701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0.598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0.625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0.705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565234" y="1894635"/>
            <a:ext cx="3286148" cy="558122"/>
          </a:xfrm>
          <a:prstGeom prst="rect">
            <a:avLst/>
          </a:prstGeom>
          <a:solidFill>
            <a:srgbClr val="FF0000">
              <a:alpha val="20000"/>
            </a:srgb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494266" y="1324263"/>
            <a:ext cx="3060000" cy="642942"/>
          </a:xfrm>
          <a:prstGeom prst="rect">
            <a:avLst/>
          </a:prstGeom>
          <a:solidFill>
            <a:schemeClr val="accent6">
              <a:alpha val="2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65234" y="2453623"/>
            <a:ext cx="3286148" cy="558122"/>
          </a:xfrm>
          <a:prstGeom prst="rect">
            <a:avLst/>
          </a:prstGeom>
          <a:solidFill>
            <a:schemeClr val="tx2">
              <a:alpha val="20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96386" y="6300410"/>
            <a:ext cx="8366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n-US" altLang="zh-CN" sz="1600" i="1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Note</a:t>
            </a:r>
            <a:r>
              <a:rPr lang="en-US" altLang="zh-CN" sz="16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: weather variables include temperature,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humidity, wind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quadratic forms) 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dummy variables (rain, snow and fog).</a:t>
            </a:r>
            <a:endParaRPr lang="zh-CN" altLang="en-US" sz="1600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18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Traffic Model (short time windows)</a:t>
            </a:r>
            <a:endParaRPr lang="zh-CN" altLang="en-US" sz="32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2307758"/>
              </p:ext>
            </p:extLst>
          </p:nvPr>
        </p:nvGraphicFramePr>
        <p:xfrm>
          <a:off x="98707" y="956533"/>
          <a:ext cx="8946585" cy="5486400"/>
        </p:xfrm>
        <a:graphic>
          <a:graphicData uri="http://schemas.openxmlformats.org/drawingml/2006/table">
            <a:tbl>
              <a:tblPr/>
              <a:tblGrid>
                <a:gridCol w="1824148"/>
                <a:gridCol w="1418323"/>
                <a:gridCol w="1103086"/>
                <a:gridCol w="1059543"/>
                <a:gridCol w="1422400"/>
                <a:gridCol w="1074057"/>
                <a:gridCol w="1045028"/>
              </a:tblGrid>
              <a:tr h="0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Dependent</a:t>
                      </a:r>
                      <a:r>
                        <a:rPr lang="en-US" altLang="zh-CN" sz="1800" b="1" kern="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variable: </a:t>
                      </a:r>
                      <a:r>
                        <a:rPr lang="en-US" altLang="zh-CN" sz="1800" b="1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TPI</a:t>
                      </a:r>
                      <a:endParaRPr lang="zh-CN" altLang="zh-CN" sz="1800" i="0" kern="10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rgbClr val="0063FE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Half month </a:t>
                      </a:r>
                      <a:r>
                        <a:rPr lang="en-US" altLang="zh-CN" sz="1800" b="1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before and after the start (end) date of school holidays</a:t>
                      </a:r>
                      <a:endParaRPr lang="zh-CN" sz="1800" b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baseline="0" dirty="0" smtClean="0">
                          <a:solidFill>
                            <a:srgbClr val="0063FE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One week</a:t>
                      </a:r>
                      <a:r>
                        <a:rPr lang="en-US" altLang="zh-CN" sz="1800" b="1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before and after the start (end) date of school holidays</a:t>
                      </a:r>
                      <a:endParaRPr lang="zh-CN" sz="1800" b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altLang="zh-CN" sz="1800" kern="10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 and winter</a:t>
                      </a:r>
                      <a:endParaRPr lang="zh-CN" sz="1800" b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</a:t>
                      </a:r>
                      <a:endParaRPr lang="zh-CN" sz="1800" b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 </a:t>
                      </a:r>
                      <a:endParaRPr lang="zh-CN" sz="1800" b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 and winter</a:t>
                      </a:r>
                      <a:endParaRPr lang="zh-CN" sz="1800" b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</a:t>
                      </a:r>
                      <a:endParaRPr lang="zh-CN" sz="1800" b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 </a:t>
                      </a:r>
                      <a:endParaRPr lang="zh-CN" sz="1800" b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(1)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(2)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(3)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(5)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(6)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summer</a:t>
                      </a:r>
                      <a:endParaRPr lang="zh-CN" altLang="zh-CN" sz="18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-0.200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-0.175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-0.107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-0.0687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(0.0226)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(0.0234)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(0.0318)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(0.0335)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winter</a:t>
                      </a:r>
                      <a:endParaRPr lang="zh-CN" sz="1800" i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-0.146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-0.122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-0.105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-0.101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(0.0277)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(0.0304)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(0.0393)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(0.0464)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num4_9</a:t>
                      </a:r>
                      <a:endParaRPr lang="zh-CN" sz="1800" i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0.0639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0.0576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0.0682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0.0788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0.0265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0.0726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(0.0212)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(0.0356)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(0.0304)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(0.0317)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(0.0310)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(0.0545)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num3_8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-0.0272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-0.0283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-0.0327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-0.00543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-0.0273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-0.00462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(0.0202)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(0.0306)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(0.0339)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(0.0290)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(0.0402)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(0.0494)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i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Constant</a:t>
                      </a:r>
                      <a:endParaRPr lang="zh-CN" sz="1800" i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0.613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0.649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1.034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0.543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0.209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1.170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(0.0311)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(0.101)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(0.130)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(0.0506)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(0.178)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(0.215)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weather</a:t>
                      </a:r>
                      <a:r>
                        <a:rPr lang="en-US" altLang="zh-CN" sz="1800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variables 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workday fixed effects</a:t>
                      </a:r>
                      <a:endParaRPr lang="zh-CN" alt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Obs.</a:t>
                      </a:r>
                      <a:endParaRPr lang="zh-CN" alt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197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109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88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97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54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43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i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R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0.593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0.571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0.647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0.581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0.646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0.664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930263" y="2332483"/>
            <a:ext cx="2511107" cy="548640"/>
          </a:xfrm>
          <a:prstGeom prst="rect">
            <a:avLst/>
          </a:prstGeom>
          <a:solidFill>
            <a:srgbClr val="FF0000">
              <a:alpha val="20000"/>
            </a:srgb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26176" y="2903987"/>
            <a:ext cx="1412109" cy="548640"/>
          </a:xfrm>
          <a:prstGeom prst="rect">
            <a:avLst/>
          </a:prstGeom>
          <a:solidFill>
            <a:schemeClr val="tx2">
              <a:alpha val="20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44101" y="2903987"/>
            <a:ext cx="1053873" cy="548640"/>
          </a:xfrm>
          <a:prstGeom prst="rect">
            <a:avLst/>
          </a:prstGeom>
          <a:solidFill>
            <a:schemeClr val="tx2">
              <a:alpha val="20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503718" y="2332483"/>
            <a:ext cx="2511107" cy="548640"/>
          </a:xfrm>
          <a:prstGeom prst="rect">
            <a:avLst/>
          </a:prstGeom>
          <a:solidFill>
            <a:srgbClr val="FF0000">
              <a:alpha val="20000"/>
            </a:srgb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14145" y="2903987"/>
            <a:ext cx="1412109" cy="548640"/>
          </a:xfrm>
          <a:prstGeom prst="rect">
            <a:avLst/>
          </a:prstGeom>
          <a:solidFill>
            <a:schemeClr val="tx2">
              <a:alpha val="20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017556" y="2903987"/>
            <a:ext cx="1053873" cy="548640"/>
          </a:xfrm>
          <a:prstGeom prst="rect">
            <a:avLst/>
          </a:prstGeom>
          <a:solidFill>
            <a:schemeClr val="tx2">
              <a:alpha val="20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4726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Traffic Model (short time windows)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9547537"/>
              </p:ext>
            </p:extLst>
          </p:nvPr>
        </p:nvGraphicFramePr>
        <p:xfrm>
          <a:off x="98707" y="956533"/>
          <a:ext cx="8946585" cy="5486400"/>
        </p:xfrm>
        <a:graphic>
          <a:graphicData uri="http://schemas.openxmlformats.org/drawingml/2006/table">
            <a:tbl>
              <a:tblPr/>
              <a:tblGrid>
                <a:gridCol w="1824148"/>
                <a:gridCol w="1418323"/>
                <a:gridCol w="1103086"/>
                <a:gridCol w="1059543"/>
                <a:gridCol w="1422400"/>
                <a:gridCol w="1074057"/>
                <a:gridCol w="1045028"/>
              </a:tblGrid>
              <a:tr h="0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Dependent</a:t>
                      </a:r>
                      <a:r>
                        <a:rPr lang="en-US" altLang="zh-CN" sz="1800" b="1" kern="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variable: </a:t>
                      </a:r>
                      <a:r>
                        <a:rPr lang="en-US" altLang="zh-CN" sz="1800" b="1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TPI</a:t>
                      </a:r>
                      <a:endParaRPr lang="zh-CN" altLang="zh-CN" sz="1800" i="0" kern="10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rgbClr val="0063FE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Half a month </a:t>
                      </a:r>
                      <a:r>
                        <a:rPr lang="en-US" altLang="zh-CN" sz="1800" b="1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before and after the start (end) date of the holidays</a:t>
                      </a:r>
                      <a:endParaRPr lang="zh-CN" sz="1800" b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baseline="0" dirty="0" smtClean="0">
                          <a:solidFill>
                            <a:srgbClr val="0063FE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One week</a:t>
                      </a:r>
                      <a:r>
                        <a:rPr lang="en-US" altLang="zh-CN" sz="1800" b="1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before and after the start (end) date of the holidays</a:t>
                      </a:r>
                      <a:endParaRPr lang="zh-CN" sz="1800" b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altLang="zh-CN" sz="1800" kern="10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 and winter</a:t>
                      </a:r>
                      <a:endParaRPr lang="zh-CN" sz="1800" b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</a:t>
                      </a:r>
                      <a:endParaRPr lang="zh-CN" sz="1800" b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 </a:t>
                      </a:r>
                      <a:endParaRPr lang="zh-CN" sz="1800" b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 and winter</a:t>
                      </a:r>
                      <a:endParaRPr lang="zh-CN" sz="1800" b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</a:t>
                      </a:r>
                      <a:endParaRPr lang="zh-CN" sz="1800" b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 </a:t>
                      </a:r>
                      <a:endParaRPr lang="zh-CN" sz="1800" b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(1)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(2)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(3)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(5)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(6)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summer</a:t>
                      </a:r>
                      <a:endParaRPr lang="zh-CN" altLang="zh-CN" sz="18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-0.200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-0.175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-0.107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-0.0687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(0.0226)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(0.0234)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(0.0318)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(0.0335)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winter</a:t>
                      </a:r>
                      <a:endParaRPr lang="zh-CN" sz="1800" i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-0.146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-0.122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-0.105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-0.101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(0.0277)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(0.0304)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(0.0393)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(0.0464)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num4_9</a:t>
                      </a:r>
                      <a:endParaRPr lang="zh-CN" sz="1800" i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0.0639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0.0576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0.0682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0.0788</a:t>
                      </a:r>
                      <a:r>
                        <a:rPr lang="en-US" sz="1800" kern="0" baseline="3000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0.0265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0.0726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(0.0212)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(0.0356)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(0.0304)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(0.0317)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(0.0310)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(0.0545)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num3_8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-0.0272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-0.0283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-0.0327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-0.00543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-0.0273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-0.00462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(0.0202)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(0.0306)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(0.0339)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(0.0290)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(0.0402)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(0.0494)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i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Constant</a:t>
                      </a:r>
                      <a:endParaRPr lang="zh-CN" sz="1800" i="1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0.613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0.649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1.034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0.543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0.209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1.170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***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(0.0311)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(0.101)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(0.130)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(0.0506)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(0.178)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(0.215)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weather</a:t>
                      </a:r>
                      <a:r>
                        <a:rPr lang="en-US" altLang="zh-CN" sz="1800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variables 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workday fixed effects</a:t>
                      </a:r>
                      <a:endParaRPr lang="zh-CN" alt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Obs.</a:t>
                      </a:r>
                      <a:endParaRPr lang="zh-CN" alt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197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109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88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97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54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43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i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R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0.593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0.571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0.647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0.581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0.646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0.664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930263" y="2332483"/>
            <a:ext cx="2511107" cy="548640"/>
          </a:xfrm>
          <a:prstGeom prst="rect">
            <a:avLst/>
          </a:prstGeom>
          <a:solidFill>
            <a:srgbClr val="FF0000">
              <a:alpha val="20000"/>
            </a:srgb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26176" y="2903987"/>
            <a:ext cx="1412109" cy="548640"/>
          </a:xfrm>
          <a:prstGeom prst="rect">
            <a:avLst/>
          </a:prstGeom>
          <a:solidFill>
            <a:schemeClr val="tx2">
              <a:alpha val="20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44101" y="2903987"/>
            <a:ext cx="1053873" cy="548640"/>
          </a:xfrm>
          <a:prstGeom prst="rect">
            <a:avLst/>
          </a:prstGeom>
          <a:solidFill>
            <a:schemeClr val="tx2">
              <a:alpha val="20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503718" y="2332483"/>
            <a:ext cx="2511107" cy="548640"/>
          </a:xfrm>
          <a:prstGeom prst="rect">
            <a:avLst/>
          </a:prstGeom>
          <a:solidFill>
            <a:srgbClr val="FF0000">
              <a:alpha val="20000"/>
            </a:srgb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14145" y="2903987"/>
            <a:ext cx="1412109" cy="548640"/>
          </a:xfrm>
          <a:prstGeom prst="rect">
            <a:avLst/>
          </a:prstGeom>
          <a:solidFill>
            <a:schemeClr val="tx2">
              <a:alpha val="20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017556" y="2903987"/>
            <a:ext cx="1053873" cy="548640"/>
          </a:xfrm>
          <a:prstGeom prst="rect">
            <a:avLst/>
          </a:prstGeom>
          <a:solidFill>
            <a:schemeClr val="tx2">
              <a:alpha val="20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21185" y="5147625"/>
            <a:ext cx="753462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0.3 million students take private cars, which account for </a:t>
            </a:r>
            <a:r>
              <a:rPr lang="en-US" altLang="zh-CN" sz="2400" dirty="0">
                <a:solidFill>
                  <a:srgbClr val="006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of the overall motor vehicles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morning rush hours.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H="1" flipV="1">
            <a:off x="2656114" y="3452627"/>
            <a:ext cx="731520" cy="173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4238172" y="3452627"/>
            <a:ext cx="580571" cy="173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6244083" y="3452627"/>
            <a:ext cx="731520" cy="173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7826141" y="3452627"/>
            <a:ext cx="580571" cy="17373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8994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Air Quality Model (OLS vs. IV)</a:t>
            </a:r>
            <a:endParaRPr lang="zh-CN" altLang="en-US" sz="28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1251021"/>
              </p:ext>
            </p:extLst>
          </p:nvPr>
        </p:nvGraphicFramePr>
        <p:xfrm>
          <a:off x="54421" y="779418"/>
          <a:ext cx="9035158" cy="6035040"/>
        </p:xfrm>
        <a:graphic>
          <a:graphicData uri="http://schemas.openxmlformats.org/drawingml/2006/table">
            <a:tbl>
              <a:tblPr/>
              <a:tblGrid>
                <a:gridCol w="2154044"/>
                <a:gridCol w="857256"/>
                <a:gridCol w="1000132"/>
                <a:gridCol w="1044545"/>
                <a:gridCol w="989238"/>
                <a:gridCol w="1110328"/>
                <a:gridCol w="943428"/>
                <a:gridCol w="936187"/>
              </a:tblGrid>
              <a:tr h="0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altLang="zh-CN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Dependent variable: </a:t>
                      </a:r>
                      <a:r>
                        <a:rPr kumimoji="0" lang="en-US" altLang="zh-CN" sz="1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pm10</a:t>
                      </a:r>
                      <a:endParaRPr kumimoji="0" lang="zh-CN" altLang="zh-CN" sz="1800" b="1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Full sample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solidFill>
                            <a:srgbClr val="0063FE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Half month </a:t>
                      </a:r>
                      <a:r>
                        <a:rPr lang="en-US" altLang="zh-CN" sz="1800" b="1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before and after the start (end) date of summer/winter holidays</a:t>
                      </a:r>
                      <a:endParaRPr lang="zh-CN" altLang="zh-CN" sz="1800" b="1" kern="10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(1)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(2)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(3)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(4)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(5)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(6)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(7)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OLS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IV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IV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IV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OLS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IV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IV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TPI</a:t>
                      </a:r>
                      <a:endParaRPr lang="zh-CN" sz="1800" i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-0.0377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-0.0666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-0.0137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-0.0222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-0.0239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0.0445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0.0354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i="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(0.0235)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(0.0550)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(0.0407)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(0.0312)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(0.0276)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(0.0440)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(0.0271)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0" kern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Lag pm10</a:t>
                      </a:r>
                      <a:endParaRPr lang="zh-CN" altLang="en-US" sz="1800" i="0" kern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0.594</a:t>
                      </a:r>
                      <a:r>
                        <a:rPr lang="en-US" sz="18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***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0.732</a:t>
                      </a:r>
                      <a:r>
                        <a:rPr lang="en-US" sz="18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***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(0.0312)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(0.0437)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i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Constant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0.295</a:t>
                      </a:r>
                      <a:r>
                        <a:rPr lang="en-US" sz="1800" kern="0" baseline="30000">
                          <a:latin typeface="Times New Roman"/>
                          <a:ea typeface="宋体"/>
                          <a:cs typeface="Times New Roman"/>
                        </a:rPr>
                        <a:t>***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0.00400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-0.0245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-0.0300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0.166</a:t>
                      </a:r>
                      <a:r>
                        <a:rPr lang="en-US" sz="1800" kern="0" baseline="30000">
                          <a:latin typeface="Times New Roman"/>
                          <a:ea typeface="宋体"/>
                          <a:cs typeface="Times New Roman"/>
                        </a:rPr>
                        <a:t>***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0.129</a:t>
                      </a:r>
                      <a:r>
                        <a:rPr lang="en-US" sz="1800" kern="0" baseline="30000">
                          <a:latin typeface="Times New Roman"/>
                          <a:ea typeface="宋体"/>
                          <a:cs typeface="Times New Roman"/>
                        </a:rPr>
                        <a:t>***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0.0244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(0.0233)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(0.0371)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(0.0312)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(0.0239)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(0.0203)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(0.0277)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(0.0192)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weather</a:t>
                      </a:r>
                      <a:r>
                        <a:rPr lang="en-US" altLang="zh-CN" sz="1800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variables 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workday fixed effects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year-and-month fixed </a:t>
                      </a: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effects</a:t>
                      </a:r>
                      <a:endParaRPr lang="zh-CN" alt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Instrumental variables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—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num4_9, num3_8</a:t>
                      </a:r>
                      <a:endParaRPr lang="en-US" altLang="zh-CN" sz="1800" i="0" kern="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winter, summer, num4_9, num3_8</a:t>
                      </a: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i="0" kern="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—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winter, summer, num4_9, num3_8</a:t>
                      </a: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i="0" kern="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weak</a:t>
                      </a:r>
                      <a:r>
                        <a:rPr lang="en-US" altLang="zh-CN" sz="1800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IV (</a:t>
                      </a: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F-test)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57.22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63.87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63.73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30.92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31.84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Sargan</a:t>
                      </a: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N*R-</a:t>
                      </a:r>
                      <a:r>
                        <a:rPr lang="en-US" sz="1800" kern="0" dirty="0" err="1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sq</a:t>
                      </a: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test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0.466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2.706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2.239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6.153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2.448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 err="1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Basmann</a:t>
                      </a:r>
                      <a:r>
                        <a:rPr lang="en-US" sz="1800" kern="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test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i="1" kern="0"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0.430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2.498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2.061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5.771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2.240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Obs.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552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552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552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522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197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197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197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i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R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0.479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0.477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0.478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0.695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0.315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0.292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0.730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2217679" y="2150829"/>
            <a:ext cx="6858048" cy="534313"/>
          </a:xfrm>
          <a:prstGeom prst="rect">
            <a:avLst/>
          </a:prstGeom>
          <a:solidFill>
            <a:schemeClr val="accent6">
              <a:alpha val="2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992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Air Quality </a:t>
            </a:r>
            <a:r>
              <a:rPr lang="en-US" altLang="zh-CN" sz="2800" dirty="0"/>
              <a:t>Model (short time windows)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1554040"/>
              </p:ext>
            </p:extLst>
          </p:nvPr>
        </p:nvGraphicFramePr>
        <p:xfrm>
          <a:off x="54421" y="779418"/>
          <a:ext cx="9017008" cy="5760720"/>
        </p:xfrm>
        <a:graphic>
          <a:graphicData uri="http://schemas.openxmlformats.org/drawingml/2006/table">
            <a:tbl>
              <a:tblPr/>
              <a:tblGrid>
                <a:gridCol w="2154044"/>
                <a:gridCol w="1216906"/>
                <a:gridCol w="1248229"/>
                <a:gridCol w="1001486"/>
                <a:gridCol w="1074057"/>
                <a:gridCol w="1016000"/>
                <a:gridCol w="1306286"/>
              </a:tblGrid>
              <a:tr h="0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altLang="zh-CN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Dependent variable: </a:t>
                      </a:r>
                      <a:r>
                        <a:rPr kumimoji="0" lang="en-US" altLang="zh-CN" sz="1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pm10</a:t>
                      </a:r>
                      <a:endParaRPr kumimoji="0" lang="zh-CN" altLang="zh-CN" sz="1800" b="1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solidFill>
                            <a:srgbClr val="0063FE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Half month </a:t>
                      </a:r>
                      <a:r>
                        <a:rPr lang="en-US" altLang="zh-CN" sz="1800" b="1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before and after the start (end) date of the holidays</a:t>
                      </a:r>
                      <a:endParaRPr lang="zh-CN" altLang="zh-CN" sz="1800" b="1" kern="10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solidFill>
                            <a:srgbClr val="0063FE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One week </a:t>
                      </a:r>
                      <a:r>
                        <a:rPr lang="en-US" altLang="zh-CN" sz="1800" b="1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before and after the start (end) date of the holidays</a:t>
                      </a:r>
                      <a:endParaRPr lang="zh-CN" altLang="zh-CN" sz="1800" b="1" kern="10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800" b="1" kern="10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kern="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</a:t>
                      </a:r>
                      <a:endParaRPr lang="zh-CN" altLang="en-US" sz="1800" b="0" kern="1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</a:t>
                      </a:r>
                      <a:endParaRPr lang="zh-CN" altLang="en-US" sz="1800" b="1" kern="1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</a:t>
                      </a:r>
                      <a:endParaRPr lang="zh-CN" altLang="en-US" sz="1800" b="1" kern="1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800" b="1" kern="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</a:t>
                      </a:r>
                      <a:endParaRPr lang="zh-CN" altLang="en-US" sz="1800" b="1" kern="1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1" kern="1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kern="1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(1)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(2)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(3)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(4)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(5)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(6)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TPI</a:t>
                      </a:r>
                      <a:endParaRPr lang="zh-CN" sz="1800" i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0.0393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0.134</a:t>
                      </a:r>
                      <a:r>
                        <a:rPr lang="en-US" sz="18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0.0608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0.168</a:t>
                      </a:r>
                      <a:r>
                        <a:rPr lang="en-US" sz="18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*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0.151</a:t>
                      </a:r>
                      <a:r>
                        <a:rPr lang="en-US" altLang="zh-CN" sz="1800" kern="0" baseline="30000" dirty="0" smtClean="0">
                          <a:latin typeface="Times New Roman"/>
                          <a:ea typeface="宋体"/>
                          <a:cs typeface="Times New Roman"/>
                        </a:rPr>
                        <a:t>*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0.148</a:t>
                      </a:r>
                      <a:r>
                        <a:rPr lang="en-US" altLang="zh-CN" sz="1800" kern="0" baseline="30000" dirty="0" smtClean="0"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i="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(0.0419)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(0.0596)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(0.188)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(0.0975)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(0.0894)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(0.0736)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0" kern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Lag pm10</a:t>
                      </a:r>
                      <a:endParaRPr lang="zh-CN" altLang="en-US" sz="1800" i="0" kern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0.636</a:t>
                      </a:r>
                      <a:r>
                        <a:rPr lang="en-US" sz="18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***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0.515</a:t>
                      </a:r>
                      <a:r>
                        <a:rPr lang="en-US" sz="1800" kern="0" baseline="30000">
                          <a:latin typeface="Times New Roman"/>
                          <a:ea typeface="宋体"/>
                          <a:cs typeface="Times New Roman"/>
                        </a:rPr>
                        <a:t>***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0.487</a:t>
                      </a:r>
                      <a:r>
                        <a:rPr lang="en-US" sz="1800" kern="0" baseline="30000">
                          <a:latin typeface="Times New Roman"/>
                          <a:ea typeface="宋体"/>
                          <a:cs typeface="Times New Roman"/>
                        </a:rPr>
                        <a:t>***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0.417</a:t>
                      </a:r>
                      <a:r>
                        <a:rPr lang="en-US" sz="18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*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0.430</a:t>
                      </a:r>
                      <a:r>
                        <a:rPr lang="en-US" altLang="zh-CN" sz="1800" kern="0" baseline="30000" dirty="0" smtClean="0"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0.748</a:t>
                      </a:r>
                      <a:r>
                        <a:rPr lang="en-US" altLang="zh-CN" sz="1800" kern="0" baseline="30000" dirty="0" smtClean="0">
                          <a:latin typeface="Times New Roman"/>
                          <a:ea typeface="宋体"/>
                          <a:cs typeface="Times New Roman"/>
                        </a:rPr>
                        <a:t>***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(0.0593)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(0.119)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(0.112)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(0.231)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(0.183)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(0.159)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i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Constant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0.109</a:t>
                      </a:r>
                      <a:r>
                        <a:rPr lang="en-US" sz="1800" kern="0" baseline="30000"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-0.109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0.127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-0.180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-0.153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-0.0587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(0.0520)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(0.0840)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(0.0879)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(0.169)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(0.151)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(0.0521)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weather</a:t>
                      </a:r>
                      <a:r>
                        <a:rPr lang="en-US" altLang="zh-CN" sz="1800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variables 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workday fixed effects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Instrumental variables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winter, num4_9, num3_8</a:t>
                      </a:r>
                      <a:endParaRPr lang="en-US" altLang="zh-CN" sz="1800" i="0" kern="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summer, num4_9, num3_8</a:t>
                      </a: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winter, num4_9, num3_8</a:t>
                      </a:r>
                      <a:endParaRPr lang="en-US" altLang="zh-CN" sz="1800" i="0" kern="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summer, num4_9, num3_8</a:t>
                      </a: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</a:t>
                      </a: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weak</a:t>
                      </a:r>
                      <a:r>
                        <a:rPr lang="en-US" altLang="zh-CN" sz="1800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IV (</a:t>
                      </a: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F-test)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21.14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8.470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1.639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2.477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5.277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9.073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Sargan</a:t>
                      </a: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N*R-</a:t>
                      </a:r>
                      <a:r>
                        <a:rPr lang="en-US" sz="1800" kern="0" dirty="0" err="1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sq</a:t>
                      </a: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test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0.169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1.989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0.850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0.456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kern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altLang="zh-CN" sz="16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kern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altLang="zh-CN" sz="16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 err="1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Basmann</a:t>
                      </a:r>
                      <a:r>
                        <a:rPr lang="en-US" sz="1800" kern="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test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0.143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1.642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0.592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0.279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kern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altLang="zh-CN" sz="16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kern="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altLang="zh-CN" sz="16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Obs.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109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88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43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43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i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R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0.798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0.607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0.844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0.502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0.844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0.502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2206793" y="2140858"/>
            <a:ext cx="6858048" cy="534313"/>
          </a:xfrm>
          <a:prstGeom prst="rect">
            <a:avLst/>
          </a:prstGeom>
          <a:solidFill>
            <a:schemeClr val="accent6">
              <a:alpha val="2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2201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Air Quality Model (short time windows)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54421" y="779418"/>
          <a:ext cx="9017008" cy="5760720"/>
        </p:xfrm>
        <a:graphic>
          <a:graphicData uri="http://schemas.openxmlformats.org/drawingml/2006/table">
            <a:tbl>
              <a:tblPr/>
              <a:tblGrid>
                <a:gridCol w="2154044"/>
                <a:gridCol w="1216906"/>
                <a:gridCol w="1248229"/>
                <a:gridCol w="1001486"/>
                <a:gridCol w="1074057"/>
                <a:gridCol w="1016000"/>
                <a:gridCol w="1306286"/>
              </a:tblGrid>
              <a:tr h="0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altLang="zh-CN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Dependent variable: </a:t>
                      </a:r>
                      <a:r>
                        <a:rPr kumimoji="0" lang="en-US" altLang="zh-CN" sz="1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pm10</a:t>
                      </a:r>
                      <a:endParaRPr kumimoji="0" lang="zh-CN" altLang="zh-CN" sz="1800" b="1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smtClean="0">
                          <a:solidFill>
                            <a:srgbClr val="0063FE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Half a month </a:t>
                      </a:r>
                      <a:r>
                        <a:rPr lang="en-US" altLang="zh-CN" sz="1800" b="1" kern="100" baseline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before and after the start (end) date of the holidays</a:t>
                      </a:r>
                      <a:endParaRPr lang="zh-CN" altLang="zh-CN" sz="1800" b="1" kern="10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solidFill>
                            <a:srgbClr val="0063FE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One week </a:t>
                      </a:r>
                      <a:r>
                        <a:rPr lang="en-US" altLang="zh-CN" sz="1800" b="1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before and after the start (end) date of the holidays</a:t>
                      </a:r>
                      <a:endParaRPr lang="zh-CN" altLang="zh-CN" sz="1800" b="1" kern="10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800" b="1" kern="10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kern="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</a:t>
                      </a:r>
                      <a:endParaRPr lang="zh-CN" altLang="en-US" sz="1800" b="0" kern="1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</a:t>
                      </a:r>
                      <a:endParaRPr lang="zh-CN" altLang="en-US" sz="1800" b="1" kern="1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</a:t>
                      </a:r>
                      <a:endParaRPr lang="zh-CN" altLang="en-US" sz="1800" b="1" kern="1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800" b="1" kern="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</a:t>
                      </a:r>
                      <a:endParaRPr lang="zh-CN" altLang="en-US" sz="1800" b="1" kern="1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1" kern="1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kern="1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(1)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(2)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(3)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(4)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(5)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(6)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TPI</a:t>
                      </a:r>
                      <a:endParaRPr lang="zh-CN" sz="1800" i="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0.0393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0.134</a:t>
                      </a:r>
                      <a:r>
                        <a:rPr lang="en-US" sz="18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0.0608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0.168</a:t>
                      </a:r>
                      <a:r>
                        <a:rPr lang="en-US" sz="18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*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0.151</a:t>
                      </a:r>
                      <a:r>
                        <a:rPr lang="en-US" altLang="zh-CN" sz="1800" kern="0" baseline="30000" dirty="0" smtClean="0">
                          <a:latin typeface="Times New Roman"/>
                          <a:ea typeface="宋体"/>
                          <a:cs typeface="Times New Roman"/>
                        </a:rPr>
                        <a:t>*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0.148</a:t>
                      </a:r>
                      <a:r>
                        <a:rPr lang="en-US" altLang="zh-CN" sz="1800" kern="0" baseline="30000" dirty="0" smtClean="0"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i="0" kern="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(0.0419)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(0.0596)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(0.188)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(0.0975)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(0.0894)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(0.0736)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0" kern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Lag pm10</a:t>
                      </a:r>
                      <a:endParaRPr lang="zh-CN" altLang="en-US" sz="1800" i="0" kern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0.636</a:t>
                      </a:r>
                      <a:r>
                        <a:rPr lang="en-US" sz="18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***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0.515</a:t>
                      </a:r>
                      <a:r>
                        <a:rPr lang="en-US" sz="1800" kern="0" baseline="30000">
                          <a:latin typeface="Times New Roman"/>
                          <a:ea typeface="宋体"/>
                          <a:cs typeface="Times New Roman"/>
                        </a:rPr>
                        <a:t>***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0.487</a:t>
                      </a:r>
                      <a:r>
                        <a:rPr lang="en-US" sz="1800" kern="0" baseline="30000">
                          <a:latin typeface="Times New Roman"/>
                          <a:ea typeface="宋体"/>
                          <a:cs typeface="Times New Roman"/>
                        </a:rPr>
                        <a:t>***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0.417</a:t>
                      </a:r>
                      <a:r>
                        <a:rPr lang="en-US" sz="18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*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0.430</a:t>
                      </a:r>
                      <a:r>
                        <a:rPr lang="en-US" altLang="zh-CN" sz="1800" kern="0" baseline="30000" dirty="0" smtClean="0"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0.748</a:t>
                      </a:r>
                      <a:r>
                        <a:rPr lang="en-US" altLang="zh-CN" sz="1800" kern="0" baseline="30000" dirty="0" smtClean="0">
                          <a:latin typeface="Times New Roman"/>
                          <a:ea typeface="宋体"/>
                          <a:cs typeface="Times New Roman"/>
                        </a:rPr>
                        <a:t>***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(0.0593)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(0.119)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(0.112)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(0.231)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(0.183)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(0.159)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i="1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Constant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0.109</a:t>
                      </a:r>
                      <a:r>
                        <a:rPr lang="en-US" sz="1800" kern="0" baseline="30000">
                          <a:latin typeface="Times New Roman"/>
                          <a:ea typeface="宋体"/>
                          <a:cs typeface="Times New Roman"/>
                        </a:rPr>
                        <a:t>**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-0.109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0.127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-0.180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-0.153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-0.0587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(0.0520)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(0.0840)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(0.0879)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(0.169)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(0.151)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(0.0521)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weather</a:t>
                      </a:r>
                      <a:r>
                        <a:rPr lang="en-US" altLang="zh-CN" sz="1800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variables 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workday fixed effects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Yes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Instrumental variables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winter, num4_9, num3_8</a:t>
                      </a:r>
                      <a:endParaRPr lang="en-US" altLang="zh-CN" sz="1800" i="0" kern="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summer, num4_9, num3_8</a:t>
                      </a: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winter, num4_9, num3_8</a:t>
                      </a:r>
                      <a:endParaRPr lang="en-US" altLang="zh-CN" sz="1800" i="0" kern="0" dirty="0" smtClean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summer, num4_9, num3_8</a:t>
                      </a:r>
                    </a:p>
                  </a:txBody>
                  <a:tcPr marL="54000" marR="54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i="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summer</a:t>
                      </a:r>
                    </a:p>
                  </a:txBody>
                  <a:tcPr marL="54000" marR="5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weak</a:t>
                      </a:r>
                      <a:r>
                        <a:rPr lang="en-US" altLang="zh-CN" sz="1800" kern="10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IV (</a:t>
                      </a:r>
                      <a:r>
                        <a:rPr lang="en-US" altLang="zh-CN" sz="1800" kern="10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F-test)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21.14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8.470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1.639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2.477</a:t>
                      </a:r>
                      <a:endParaRPr lang="zh-CN" sz="1800" ker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5.277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9.073</a:t>
                      </a:r>
                      <a:endParaRPr lang="zh-CN" sz="18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Sargan</a:t>
                      </a:r>
                      <a:r>
                        <a:rPr lang="en-US" sz="1800" kern="0" dirty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N*R-</a:t>
                      </a:r>
                      <a:r>
                        <a:rPr lang="en-US" sz="1800" kern="0" dirty="0" err="1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sq</a:t>
                      </a: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test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0.169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1.989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0.850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0.456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kern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altLang="zh-CN" sz="16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kern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altLang="zh-CN" sz="16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 err="1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Basmann</a:t>
                      </a:r>
                      <a:r>
                        <a:rPr lang="en-US" sz="1800" kern="0" baseline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test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0.143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1.642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0.592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0.279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kern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altLang="zh-CN" sz="16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kern="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altLang="zh-CN" sz="1600" kern="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Obs.</a:t>
                      </a:r>
                      <a:endParaRPr lang="zh-CN" sz="1800" kern="100" dirty="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109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88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43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43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i="1" kern="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R</a:t>
                      </a:r>
                      <a:r>
                        <a:rPr lang="en-US" sz="1800" kern="0" baseline="30000"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endParaRPr lang="zh-CN" sz="1800" kern="100"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54000" marR="54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0.798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0.607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0.844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0.502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0.844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Times New Roman"/>
                          <a:ea typeface="宋体"/>
                          <a:cs typeface="Times New Roman"/>
                        </a:rPr>
                        <a:t>0.502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2206793" y="2140858"/>
            <a:ext cx="6858048" cy="534313"/>
          </a:xfrm>
          <a:prstGeom prst="rect">
            <a:avLst/>
          </a:prstGeom>
          <a:solidFill>
            <a:schemeClr val="accent6">
              <a:alpha val="2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21185" y="5147625"/>
            <a:ext cx="7534622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difficult to identify changes in air pollution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week before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after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start (end) date of winter holidays.</a:t>
            </a:r>
            <a:b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pollution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aggravated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people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fireworks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Chinese Spring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Festival.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5152572" y="2801257"/>
            <a:ext cx="548640" cy="23774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6771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297892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729" y="1237129"/>
            <a:ext cx="8525436" cy="536537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Background &amp; </a:t>
            </a:r>
            <a:r>
              <a:rPr lang="en-US" altLang="zh-CN" dirty="0" smtClean="0"/>
              <a:t>preview of main </a:t>
            </a:r>
            <a:r>
              <a:rPr lang="en-US" altLang="zh-CN" dirty="0"/>
              <a:t>findings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“School district” policy and the patterns of driving children to/from school in Beijing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Empirical strategies and data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Empirical </a:t>
            </a:r>
            <a:r>
              <a:rPr lang="en-US" altLang="zh-CN" dirty="0" smtClean="0"/>
              <a:t>results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u="sng" dirty="0" smtClean="0"/>
              <a:t>Conclusions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Conclusions (I)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0029" y="1079501"/>
            <a:ext cx="8525436" cy="55230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sz="3600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The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short time window results show that, all else equal,</a:t>
            </a:r>
          </a:p>
          <a:p>
            <a:pPr lvl="1">
              <a:lnSpc>
                <a:spcPct val="100000"/>
              </a:lnSpc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Traffic Performance Index (TPI) in </a:t>
            </a:r>
            <a:r>
              <a:rPr lang="en-US" altLang="zh-CN" sz="2600" kern="100" dirty="0">
                <a:solidFill>
                  <a:srgbClr val="0063FE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workdays in </a:t>
            </a:r>
            <a:r>
              <a:rPr lang="en-US" altLang="zh-CN" sz="2600" kern="100" dirty="0" smtClean="0">
                <a:solidFill>
                  <a:srgbClr val="0063FE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school holidays </a:t>
            </a:r>
            <a:r>
              <a:rPr lang="en-US" altLang="zh-CN" sz="2600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is </a:t>
            </a:r>
            <a:r>
              <a:rPr lang="en-US" altLang="zh-CN" sz="2600" kern="100" dirty="0">
                <a:solidFill>
                  <a:srgbClr val="0063FE"/>
                </a:solidFill>
                <a:latin typeface="Times New Roman" panose="02020603050405020304" pitchFamily="18" charset="0"/>
              </a:rPr>
              <a:t>20 to 30% </a:t>
            </a:r>
            <a:r>
              <a:rPr lang="en-US" altLang="zh-CN" sz="2600" kern="100" dirty="0">
                <a:latin typeface="Times New Roman" panose="02020603050405020304" pitchFamily="18" charset="0"/>
              </a:rPr>
              <a:t>lower than </a:t>
            </a:r>
            <a:r>
              <a:rPr lang="en-US" altLang="zh-CN" sz="2600" kern="100" dirty="0" smtClean="0">
                <a:solidFill>
                  <a:srgbClr val="0063FE"/>
                </a:solidFill>
                <a:latin typeface="Times New Roman" panose="02020603050405020304" pitchFamily="18" charset="0"/>
              </a:rPr>
              <a:t>non-school-holiday </a:t>
            </a:r>
            <a:r>
              <a:rPr lang="en-US" altLang="zh-CN" sz="2600" kern="100" dirty="0">
                <a:solidFill>
                  <a:srgbClr val="0063FE"/>
                </a:solidFill>
                <a:latin typeface="Times New Roman" panose="02020603050405020304" pitchFamily="18" charset="0"/>
              </a:rPr>
              <a:t>workdays</a:t>
            </a:r>
            <a:r>
              <a:rPr lang="en-US" altLang="zh-CN" sz="2600" kern="100" dirty="0">
                <a:latin typeface="Times New Roman" panose="02020603050405020304" pitchFamily="18" charset="0"/>
              </a:rPr>
              <a:t>. </a:t>
            </a:r>
            <a:endParaRPr lang="en-US" altLang="zh-CN" sz="2600" kern="100" dirty="0" smtClean="0">
              <a:latin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sz="2600" kern="100" dirty="0" smtClean="0">
                <a:latin typeface="Times New Roman" panose="02020603050405020304" pitchFamily="18" charset="0"/>
              </a:rPr>
              <a:t>The reduced traffic congestion further decreases </a:t>
            </a:r>
            <a:r>
              <a:rPr lang="en-US" altLang="zh-CN" sz="2600" kern="100" dirty="0">
                <a:latin typeface="Times New Roman" panose="02020603050405020304" pitchFamily="18" charset="0"/>
              </a:rPr>
              <a:t>PM</a:t>
            </a:r>
            <a:r>
              <a:rPr lang="en-US" altLang="zh-CN" sz="2600" kern="100" baseline="-25000" dirty="0">
                <a:latin typeface="Times New Roman" panose="02020603050405020304" pitchFamily="18" charset="0"/>
              </a:rPr>
              <a:t>10</a:t>
            </a:r>
            <a:r>
              <a:rPr lang="en-US" altLang="zh-CN" sz="2600" kern="100" dirty="0">
                <a:latin typeface="Times New Roman" panose="02020603050405020304" pitchFamily="18" charset="0"/>
              </a:rPr>
              <a:t> concentration </a:t>
            </a:r>
            <a:r>
              <a:rPr lang="en-US" altLang="zh-CN" sz="2600" kern="100" dirty="0" smtClean="0">
                <a:latin typeface="Times New Roman" panose="02020603050405020304" pitchFamily="18" charset="0"/>
              </a:rPr>
              <a:t>by </a:t>
            </a:r>
            <a:r>
              <a:rPr lang="en-US" altLang="zh-CN" sz="2600" kern="100" dirty="0">
                <a:solidFill>
                  <a:srgbClr val="0063FE"/>
                </a:solidFill>
                <a:latin typeface="Times New Roman" panose="02020603050405020304" pitchFamily="18" charset="0"/>
              </a:rPr>
              <a:t>20μg/m</a:t>
            </a:r>
            <a:r>
              <a:rPr lang="en-US" altLang="zh-CN" sz="2600" kern="100" baseline="30000" dirty="0">
                <a:solidFill>
                  <a:srgbClr val="0063FE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600" kern="100" dirty="0">
                <a:latin typeface="Times New Roman" panose="02020603050405020304" pitchFamily="18" charset="0"/>
              </a:rPr>
              <a:t> per day (equivalent to </a:t>
            </a:r>
            <a:r>
              <a:rPr lang="en-US" altLang="zh-CN" sz="2600" kern="100" dirty="0">
                <a:solidFill>
                  <a:srgbClr val="0063FE"/>
                </a:solidFill>
                <a:latin typeface="Times New Roman" panose="02020603050405020304" pitchFamily="18" charset="0"/>
              </a:rPr>
              <a:t>16%</a:t>
            </a:r>
            <a:r>
              <a:rPr lang="en-US" altLang="zh-CN" sz="2600" kern="100" dirty="0">
                <a:latin typeface="Times New Roman" panose="02020603050405020304" pitchFamily="18" charset="0"/>
              </a:rPr>
              <a:t> of the mean PM</a:t>
            </a:r>
            <a:r>
              <a:rPr lang="en-US" altLang="zh-CN" sz="2600" kern="100" baseline="-25000" dirty="0">
                <a:latin typeface="Times New Roman" panose="02020603050405020304" pitchFamily="18" charset="0"/>
              </a:rPr>
              <a:t>10</a:t>
            </a:r>
            <a:r>
              <a:rPr lang="en-US" altLang="zh-CN" sz="2600" kern="100" dirty="0">
                <a:latin typeface="Times New Roman" panose="02020603050405020304" pitchFamily="18" charset="0"/>
              </a:rPr>
              <a:t> concentration) in </a:t>
            </a:r>
            <a:r>
              <a:rPr lang="en-US" altLang="zh-CN" sz="2600" kern="100" dirty="0" smtClean="0">
                <a:latin typeface="Times New Roman" panose="02020603050405020304" pitchFamily="18" charset="0"/>
              </a:rPr>
              <a:t>school holidays, especially in summer holidays.</a:t>
            </a:r>
          </a:p>
          <a:p>
            <a:pPr lvl="1">
              <a:lnSpc>
                <a:spcPct val="100000"/>
              </a:lnSpc>
            </a:pPr>
            <a:endParaRPr lang="en-US" altLang="zh-CN" sz="2600" kern="100" dirty="0" smtClean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kern="100" dirty="0" smtClean="0">
                <a:ea typeface="华文楷体" panose="02010600040101010101" pitchFamily="2" charset="-122"/>
              </a:rPr>
              <a:t>Possible omitted variables</a:t>
            </a:r>
          </a:p>
          <a:p>
            <a:pPr lvl="1">
              <a:lnSpc>
                <a:spcPct val="100000"/>
              </a:lnSpc>
            </a:pPr>
            <a:r>
              <a:rPr lang="en-US" altLang="zh-CN" sz="2600" kern="100" dirty="0" smtClean="0">
                <a:ea typeface="华文楷体" panose="02010600040101010101" pitchFamily="2" charset="-122"/>
              </a:rPr>
              <a:t>Teachers may </a:t>
            </a:r>
            <a:r>
              <a:rPr lang="en-US" altLang="zh-CN" sz="2600" kern="100" dirty="0">
                <a:ea typeface="华文楷体" panose="02010600040101010101" pitchFamily="2" charset="-122"/>
              </a:rPr>
              <a:t>also drive to work.</a:t>
            </a:r>
          </a:p>
          <a:p>
            <a:pPr lvl="1">
              <a:lnSpc>
                <a:spcPct val="100000"/>
              </a:lnSpc>
            </a:pPr>
            <a:r>
              <a:rPr lang="en-US" altLang="zh-CN" sz="2600" kern="100" dirty="0">
                <a:ea typeface="华文楷体" panose="02010600040101010101" pitchFamily="2" charset="-122"/>
              </a:rPr>
              <a:t>School holidays may overlap with some companies’ vacation time.</a:t>
            </a:r>
          </a:p>
          <a:p>
            <a:pPr>
              <a:lnSpc>
                <a:spcPct val="100000"/>
              </a:lnSpc>
            </a:pPr>
            <a:endParaRPr lang="en-US" altLang="zh-CN" sz="2600" kern="100" dirty="0" smtClean="0"/>
          </a:p>
        </p:txBody>
      </p:sp>
    </p:spTree>
    <p:extLst>
      <p:ext uri="{BB962C8B-B14F-4D97-AF65-F5344CB8AC3E}">
        <p14:creationId xmlns:p14="http://schemas.microsoft.com/office/powerpoint/2010/main" xmlns="" val="146907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Conclusions (I)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0029" y="1079501"/>
            <a:ext cx="8525436" cy="552300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altLang="zh-CN" sz="3600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Policy implications:</a:t>
            </a:r>
          </a:p>
          <a:p>
            <a:pPr lvl="0">
              <a:lnSpc>
                <a:spcPct val="10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Decentralize the supply of schools by establishing the property-tax system</a:t>
            </a:r>
          </a:p>
          <a:p>
            <a:pPr lvl="0">
              <a:lnSpc>
                <a:spcPct val="10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Encourage the private sector (e.g., developers of large-scale residential complexes) to 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supply </a:t>
            </a:r>
            <a:r>
              <a:rPr lang="en-US" altLang="zh-CN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schools</a:t>
            </a:r>
          </a:p>
          <a:p>
            <a:pPr lvl="0">
              <a:lnSpc>
                <a:spcPct val="100000"/>
              </a:lnSpc>
            </a:pPr>
            <a:endParaRPr lang="en-US" altLang="zh-CN" sz="2400" kern="1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684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/>
              <a:t>Thanks!</a:t>
            </a:r>
            <a:br>
              <a:rPr lang="en-US" altLang="zh-CN" sz="4000" b="1" dirty="0" smtClean="0"/>
            </a:br>
            <a:r>
              <a:rPr lang="en-US" altLang="zh-CN" sz="4000" b="1" dirty="0" smtClean="0"/>
              <a:t>Comments?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41253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Serious traffic congestion in Beijing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201" y="4666129"/>
            <a:ext cx="5409255" cy="1936377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2010,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one-way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commute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in Beijing was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43.6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 (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2011), higher than almost all the cities in the United States.</a:t>
            </a:r>
          </a:p>
        </p:txBody>
      </p:sp>
      <p:sp>
        <p:nvSpPr>
          <p:cNvPr id="6" name="矩形 5"/>
          <p:cNvSpPr/>
          <p:nvPr/>
        </p:nvSpPr>
        <p:spPr>
          <a:xfrm>
            <a:off x="140438" y="4045655"/>
            <a:ext cx="4439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Source: </a:t>
            </a:r>
            <a:r>
              <a:rPr lang="en-US" altLang="zh-CN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Beijing Traffic Management Bureau</a:t>
            </a:r>
            <a:endParaRPr lang="zh-CN" altLang="en-US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7" name="Picture 3" descr="D:\重新整理\课题组\Zheng\素材\拥挤\交通拥堵2.jpg"/>
          <p:cNvPicPr>
            <a:picLocks noChangeAspect="1" noChangeArrowheads="1"/>
          </p:cNvPicPr>
          <p:nvPr/>
        </p:nvPicPr>
        <p:blipFill>
          <a:blip r:embed="rId2" cstate="print"/>
          <a:srcRect l="10624" t="7812" r="3125" b="21875"/>
          <a:stretch>
            <a:fillRect/>
          </a:stretch>
        </p:blipFill>
        <p:spPr bwMode="auto">
          <a:xfrm>
            <a:off x="5724000" y="1675837"/>
            <a:ext cx="3420000" cy="185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602" y="3775534"/>
            <a:ext cx="3420000" cy="282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" name="组合 28"/>
          <p:cNvGrpSpPr/>
          <p:nvPr/>
        </p:nvGrpSpPr>
        <p:grpSpPr>
          <a:xfrm>
            <a:off x="188041" y="1207675"/>
            <a:ext cx="5543943" cy="2803418"/>
            <a:chOff x="188041" y="1207675"/>
            <a:chExt cx="5543943" cy="2803418"/>
          </a:xfrm>
        </p:grpSpPr>
        <p:pic>
          <p:nvPicPr>
            <p:cNvPr id="4098" name="Picture 2" descr="http://www.bjjtgl.gov.cn/portals/0/trafficdata/data_img0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237"/>
            <a:stretch/>
          </p:blipFill>
          <p:spPr bwMode="auto">
            <a:xfrm>
              <a:off x="188041" y="1337982"/>
              <a:ext cx="5543943" cy="267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203281" y="2814305"/>
              <a:ext cx="425657" cy="18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1.58</a:t>
              </a:r>
              <a:endPara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57415" y="2668652"/>
              <a:ext cx="471377" cy="18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1.90</a:t>
              </a:r>
              <a:endPara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68488" y="2732962"/>
              <a:ext cx="472237" cy="18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1.70</a:t>
              </a:r>
              <a:endPara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76822" y="2556931"/>
              <a:ext cx="425657" cy="18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2.12</a:t>
              </a:r>
              <a:endPara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138576" y="2371889"/>
              <a:ext cx="447147" cy="18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2.58</a:t>
              </a:r>
              <a:endPara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491741" y="2260168"/>
              <a:ext cx="481442" cy="18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2.88</a:t>
              </a:r>
              <a:endPara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734409" y="2510910"/>
              <a:ext cx="472237" cy="18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2.30</a:t>
              </a:r>
              <a:endPara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884841" y="2121083"/>
              <a:ext cx="481442" cy="18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3.13</a:t>
              </a:r>
              <a:endPara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277941" y="1990161"/>
              <a:ext cx="481442" cy="18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3.50</a:t>
              </a:r>
              <a:endPara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651321" y="1766718"/>
              <a:ext cx="502920" cy="18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4.02</a:t>
              </a:r>
              <a:endPara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027148" y="1452066"/>
              <a:ext cx="552471" cy="18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4.81</a:t>
              </a:r>
              <a:endPara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65592" y="1351925"/>
              <a:ext cx="457200" cy="18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4.98</a:t>
              </a:r>
              <a:endPara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838467" y="1207675"/>
              <a:ext cx="510773" cy="242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5.20</a:t>
              </a:r>
              <a:endPara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75907" y="1283165"/>
              <a:ext cx="294343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motor vehicles </a:t>
              </a: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Beijing (million) </a:t>
              </a:r>
              <a:endPara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圆柱形 24"/>
            <p:cNvSpPr/>
            <p:nvPr/>
          </p:nvSpPr>
          <p:spPr>
            <a:xfrm>
              <a:off x="330486" y="1388263"/>
              <a:ext cx="171246" cy="345145"/>
            </a:xfrm>
            <a:prstGeom prst="can">
              <a:avLst/>
            </a:prstGeom>
            <a:solidFill>
              <a:srgbClr val="0063FE"/>
            </a:solidFill>
            <a:ln>
              <a:solidFill>
                <a:srgbClr val="0064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22332" y="3776663"/>
              <a:ext cx="366966" cy="11509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2000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21123" y="3776663"/>
              <a:ext cx="366966" cy="11509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2001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005628" y="3776663"/>
              <a:ext cx="366966" cy="11509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2002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404419" y="3776663"/>
              <a:ext cx="366966" cy="11509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2003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52528" y="3776663"/>
              <a:ext cx="366966" cy="11509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2004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151319" y="3776663"/>
              <a:ext cx="366966" cy="11509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2005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546863" y="3776663"/>
              <a:ext cx="366966" cy="11509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2006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936128" y="3776663"/>
              <a:ext cx="366966" cy="11509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2007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335179" y="3776663"/>
              <a:ext cx="366966" cy="11509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2008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734058" y="3776663"/>
              <a:ext cx="366966" cy="11509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2009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140882" y="3776663"/>
              <a:ext cx="366966" cy="11509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2010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513905" y="3776663"/>
              <a:ext cx="366966" cy="11509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2011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876567" y="3776663"/>
              <a:ext cx="366966" cy="11509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2012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3893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Vehicle </a:t>
            </a:r>
            <a:r>
              <a:rPr lang="en-US" altLang="zh-CN" sz="2800" b="1" dirty="0"/>
              <a:t>E</a:t>
            </a:r>
            <a:r>
              <a:rPr lang="en-US" altLang="zh-CN" sz="2800" b="1" dirty="0" smtClean="0"/>
              <a:t>mission </a:t>
            </a:r>
            <a:r>
              <a:rPr lang="en-US" altLang="zh-CN" sz="2800" b="1" dirty="0" smtClean="0">
                <a:sym typeface="Wingdings" panose="05000000000000000000" pitchFamily="2" charset="2"/>
              </a:rPr>
              <a:t>and Air Pollution</a:t>
            </a:r>
            <a:endParaRPr lang="zh-CN" altLang="en-US" sz="2800" b="1" dirty="0"/>
          </a:p>
        </p:txBody>
      </p:sp>
      <p:grpSp>
        <p:nvGrpSpPr>
          <p:cNvPr id="45" name="组合 44"/>
          <p:cNvGrpSpPr/>
          <p:nvPr/>
        </p:nvGrpSpPr>
        <p:grpSpPr>
          <a:xfrm>
            <a:off x="944282" y="959620"/>
            <a:ext cx="7255436" cy="4686300"/>
            <a:chOff x="923364" y="1295400"/>
            <a:chExt cx="7324165" cy="4775200"/>
          </a:xfrm>
        </p:grpSpPr>
        <p:graphicFrame>
          <p:nvGraphicFramePr>
            <p:cNvPr id="42" name="图表 41"/>
            <p:cNvGraphicFramePr/>
            <p:nvPr>
              <p:extLst>
                <p:ext uri="{D42A27DB-BD31-4B8C-83A1-F6EECF244321}">
                  <p14:modId xmlns:p14="http://schemas.microsoft.com/office/powerpoint/2010/main" xmlns="" val="1276461631"/>
                </p:ext>
              </p:extLst>
            </p:nvPr>
          </p:nvGraphicFramePr>
          <p:xfrm>
            <a:off x="923364" y="1295400"/>
            <a:ext cx="7324165" cy="477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4" name="矩形 43"/>
            <p:cNvSpPr/>
            <p:nvPr/>
          </p:nvSpPr>
          <p:spPr>
            <a:xfrm>
              <a:off x="5232761" y="1752600"/>
              <a:ext cx="1003300" cy="431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22.0</a:t>
              </a:r>
              <a:r>
                <a:rPr lang="en-US" altLang="zh-CN" sz="2400" dirty="0" smtClean="0">
                  <a:solidFill>
                    <a:schemeClr val="tx1"/>
                  </a:solidFill>
                </a:rPr>
                <a:t>%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内容占位符 2"/>
          <p:cNvSpPr>
            <a:spLocks noGrp="1"/>
          </p:cNvSpPr>
          <p:nvPr>
            <p:ph idx="1"/>
          </p:nvPr>
        </p:nvSpPr>
        <p:spPr>
          <a:xfrm>
            <a:off x="310029" y="5765799"/>
            <a:ext cx="8525436" cy="83670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 smtClean="0">
                <a:solidFill>
                  <a:srgbClr val="006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 emission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suspected to be one of the major causes  for the haze in Beijing in early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00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Autofit/>
          </a:bodyPr>
          <a:lstStyle/>
          <a:p>
            <a:r>
              <a:rPr lang="en-US" altLang="zh-CN" sz="3200" b="1" dirty="0" smtClean="0"/>
              <a:t>Non-commute travel contributes significantly to traffic flow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0029" y="1337310"/>
            <a:ext cx="8525436" cy="552068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share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home-to-work commuting in the total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flow is declining.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dirty="0" smtClean="0">
                <a:solidFill>
                  <a:srgbClr val="006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altLang="zh-CN" dirty="0">
                <a:solidFill>
                  <a:srgbClr val="006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40%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2010 (Beijing Municipal Institute of City Planning &amp; Design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Non-commute travel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is more important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Shopping, social </a:t>
            </a:r>
            <a:r>
              <a:rPr lang="en-US" altLang="zh-CN" dirty="0" smtClean="0"/>
              <a:t>activities…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dirty="0">
                <a:solidFill>
                  <a:srgbClr val="0063FE"/>
                </a:solidFill>
              </a:rPr>
              <a:t>D</a:t>
            </a:r>
            <a:r>
              <a:rPr lang="en-US" altLang="zh-CN" dirty="0" smtClean="0">
                <a:solidFill>
                  <a:srgbClr val="006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riving </a:t>
            </a:r>
            <a:r>
              <a:rPr lang="en-US" altLang="zh-CN" dirty="0">
                <a:solidFill>
                  <a:srgbClr val="006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to/from </a:t>
            </a:r>
            <a:r>
              <a:rPr lang="en-US" altLang="zh-CN" dirty="0" smtClean="0">
                <a:solidFill>
                  <a:srgbClr val="0063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  <a:p>
            <a:pPr lvl="2"/>
            <a:r>
              <a:rPr lang="en-US" altLang="zh-CN" sz="2400" dirty="0">
                <a:solidFill>
                  <a:prstClr val="black"/>
                </a:solidFill>
                <a:sym typeface="Wingdings" pitchFamily="2" charset="2"/>
              </a:rPr>
              <a:t>On the first school day </a:t>
            </a:r>
            <a:r>
              <a:rPr lang="en-US" altLang="zh-CN" sz="2400" dirty="0" smtClean="0">
                <a:solidFill>
                  <a:prstClr val="black"/>
                </a:solidFill>
                <a:sym typeface="Wingdings" pitchFamily="2" charset="2"/>
              </a:rPr>
              <a:t>in </a:t>
            </a:r>
            <a:r>
              <a:rPr lang="en-US" altLang="zh-CN" sz="2400" dirty="0">
                <a:solidFill>
                  <a:prstClr val="black"/>
                </a:solidFill>
                <a:sym typeface="Wingdings" pitchFamily="2" charset="2"/>
              </a:rPr>
              <a:t>September </a:t>
            </a:r>
            <a:r>
              <a:rPr lang="en-US" altLang="zh-CN" sz="2400" dirty="0" smtClean="0">
                <a:solidFill>
                  <a:prstClr val="black"/>
                </a:solidFill>
                <a:sym typeface="Wingdings" pitchFamily="2" charset="2"/>
              </a:rPr>
              <a:t>2012 in Beijing, the </a:t>
            </a:r>
            <a:r>
              <a:rPr lang="en-US" altLang="zh-CN" sz="2400" dirty="0">
                <a:solidFill>
                  <a:prstClr val="black"/>
                </a:solidFill>
                <a:sym typeface="Wingdings" pitchFamily="2" charset="2"/>
              </a:rPr>
              <a:t>morning rush-hour traffic flow jumped by </a:t>
            </a:r>
            <a:r>
              <a:rPr lang="en-US" altLang="zh-CN" sz="2400" dirty="0" smtClean="0">
                <a:solidFill>
                  <a:prstClr val="black"/>
                </a:solidFill>
                <a:sym typeface="Wingdings" pitchFamily="2" charset="2"/>
              </a:rPr>
              <a:t>about </a:t>
            </a:r>
            <a:r>
              <a:rPr lang="en-US" altLang="zh-CN" sz="2400" b="1" dirty="0" smtClean="0">
                <a:solidFill>
                  <a:srgbClr val="0063FE"/>
                </a:solidFill>
                <a:sym typeface="Wingdings" pitchFamily="2" charset="2"/>
              </a:rPr>
              <a:t>25</a:t>
            </a:r>
            <a:r>
              <a:rPr lang="en-US" altLang="zh-CN" sz="2400" b="1" dirty="0">
                <a:solidFill>
                  <a:srgbClr val="0063FE"/>
                </a:solidFill>
                <a:sym typeface="Wingdings" pitchFamily="2" charset="2"/>
              </a:rPr>
              <a:t>% </a:t>
            </a:r>
            <a:r>
              <a:rPr lang="en-US" altLang="zh-CN" sz="2400" dirty="0">
                <a:solidFill>
                  <a:prstClr val="black"/>
                </a:solidFill>
                <a:sym typeface="Wingdings" pitchFamily="2" charset="2"/>
              </a:rPr>
              <a:t>over the previous week.</a:t>
            </a:r>
          </a:p>
          <a:p>
            <a:pPr lvl="2"/>
            <a:r>
              <a:rPr lang="en-US" altLang="zh-CN" sz="2400" dirty="0">
                <a:solidFill>
                  <a:prstClr val="black"/>
                </a:solidFill>
                <a:sym typeface="Wingdings" pitchFamily="2" charset="2"/>
              </a:rPr>
              <a:t>Average speed of vehicles: </a:t>
            </a:r>
            <a:r>
              <a:rPr lang="en-US" altLang="zh-CN" sz="2400" b="1" dirty="0">
                <a:solidFill>
                  <a:srgbClr val="0063FE"/>
                </a:solidFill>
                <a:sym typeface="Wingdings" pitchFamily="2" charset="2"/>
              </a:rPr>
              <a:t>20.4 </a:t>
            </a:r>
            <a:r>
              <a:rPr lang="en-US" altLang="zh-CN" sz="2400" b="1" dirty="0" smtClean="0">
                <a:solidFill>
                  <a:srgbClr val="0063FE"/>
                </a:solidFill>
                <a:sym typeface="Wingdings" pitchFamily="2" charset="2"/>
              </a:rPr>
              <a:t>km/h; </a:t>
            </a:r>
            <a:r>
              <a:rPr lang="en-US" altLang="zh-CN" sz="2400" dirty="0" smtClean="0">
                <a:solidFill>
                  <a:prstClr val="black"/>
                </a:solidFill>
                <a:sym typeface="Wingdings" pitchFamily="2" charset="2"/>
              </a:rPr>
              <a:t>Congestion </a:t>
            </a:r>
            <a:r>
              <a:rPr lang="en-US" altLang="zh-CN" sz="2400" dirty="0">
                <a:solidFill>
                  <a:prstClr val="black"/>
                </a:solidFill>
                <a:sym typeface="Wingdings" pitchFamily="2" charset="2"/>
              </a:rPr>
              <a:t>level: severe congestion </a:t>
            </a:r>
            <a:endParaRPr lang="zh-CN" altLang="en-US" sz="2400" dirty="0">
              <a:solidFill>
                <a:prstClr val="black"/>
              </a:solidFill>
              <a:sym typeface="Wingdings" pitchFamily="2" charset="2"/>
            </a:endParaRPr>
          </a:p>
          <a:p>
            <a:pPr lvl="2">
              <a:lnSpc>
                <a:spcPct val="100000"/>
              </a:lnSpc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4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variable: </a:t>
            </a:r>
            <a:r>
              <a:rPr lang="en-US" altLang="zh-CN" sz="2700" b="1" dirty="0" smtClean="0">
                <a:solidFill>
                  <a:srgbClr val="0063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Performance Index</a:t>
            </a:r>
            <a:endParaRPr lang="zh-CN" altLang="en-US" sz="2800" b="1" dirty="0">
              <a:solidFill>
                <a:srgbClr val="0063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0029" y="952501"/>
            <a:ext cx="8525436" cy="552300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Monthly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TPI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(December 2006 to June 2011), during peak hours, from Beijing Transportation Authority, aggregate number for the whole city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542" y="2063480"/>
            <a:ext cx="7990916" cy="45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5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124871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Preview of main findings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0029" y="1079501"/>
            <a:ext cx="8525436" cy="552300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dirty="0" smtClean="0">
                <a:latin typeface="Times New Roman" panose="02020603050405020304" pitchFamily="18" charset="0"/>
              </a:rPr>
              <a:t>Parents drive long distances (much longer than the usual distances within a school district) to send their children to schools, suggesting that they may live far away from their school district (“</a:t>
            </a:r>
            <a:r>
              <a:rPr lang="en-US" altLang="zh-CN" dirty="0" smtClean="0">
                <a:solidFill>
                  <a:srgbClr val="0063FE"/>
                </a:solidFill>
                <a:latin typeface="Times New Roman" panose="02020603050405020304" pitchFamily="18" charset="0"/>
              </a:rPr>
              <a:t>cross-district schooling</a:t>
            </a:r>
            <a:r>
              <a:rPr lang="en-US" altLang="zh-CN" dirty="0" smtClean="0">
                <a:latin typeface="Times New Roman" panose="02020603050405020304" pitchFamily="18" charset="0"/>
              </a:rPr>
              <a:t>”).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latin typeface="Times New Roman" panose="02020603050405020304" pitchFamily="18" charset="0"/>
              </a:rPr>
              <a:t>All else equal</a:t>
            </a:r>
            <a:r>
              <a:rPr lang="en-US" altLang="zh-CN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, the TPI in the workdays </a:t>
            </a:r>
            <a:r>
              <a:rPr lang="en-US" altLang="zh-CN" kern="100" dirty="0" smtClean="0">
                <a:ea typeface="华文楷体" panose="02010600040101010101" pitchFamily="2" charset="-122"/>
              </a:rPr>
              <a:t>during</a:t>
            </a:r>
            <a:r>
              <a:rPr lang="en-US" altLang="zh-CN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 school-holidays 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is </a:t>
            </a:r>
            <a:r>
              <a:rPr lang="en-US" altLang="zh-CN" kern="100" dirty="0">
                <a:solidFill>
                  <a:srgbClr val="0063FE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20-30%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 lower than that in </a:t>
            </a:r>
            <a:r>
              <a:rPr lang="en-US" altLang="zh-CN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the workdays during non-school-holidays, 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which </a:t>
            </a:r>
            <a:r>
              <a:rPr lang="en-US" altLang="zh-CN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decreases 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the concentration of </a:t>
            </a:r>
            <a:r>
              <a:rPr lang="en-US" altLang="zh-CN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incumbent 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particles PM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华文楷体" panose="02010600040101010101" pitchFamily="2" charset="-122"/>
              </a:rPr>
              <a:t>10 </a:t>
            </a:r>
            <a:r>
              <a:rPr lang="en-US" altLang="zh-CN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by 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about </a:t>
            </a:r>
            <a:r>
              <a:rPr lang="en-US" altLang="zh-CN" kern="100" dirty="0">
                <a:solidFill>
                  <a:srgbClr val="0063FE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20μg/m</a:t>
            </a:r>
            <a:r>
              <a:rPr lang="en-US" altLang="zh-CN" kern="100" baseline="30000" dirty="0">
                <a:solidFill>
                  <a:srgbClr val="0063FE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</a:rPr>
              <a:t> (equivalent to 16% of the mean of PM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华文楷体" panose="02010600040101010101" pitchFamily="2" charset="-122"/>
              </a:rPr>
              <a:t>10</a:t>
            </a:r>
            <a:r>
              <a:rPr lang="en-US" altLang="zh-CN" kern="1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A more decentralized supply of schools can mitigate such costs.</a:t>
            </a:r>
          </a:p>
        </p:txBody>
      </p:sp>
    </p:spTree>
    <p:extLst>
      <p:ext uri="{BB962C8B-B14F-4D97-AF65-F5344CB8AC3E}">
        <p14:creationId xmlns:p14="http://schemas.microsoft.com/office/powerpoint/2010/main" xmlns="" val="15110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29" y="297892"/>
            <a:ext cx="8525436" cy="831662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729" y="1237129"/>
            <a:ext cx="8525436" cy="536537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Background &amp; </a:t>
            </a:r>
            <a:r>
              <a:rPr lang="en-US" altLang="zh-CN" dirty="0" smtClean="0"/>
              <a:t>preview of main </a:t>
            </a:r>
            <a:r>
              <a:rPr lang="en-US" altLang="zh-CN" dirty="0"/>
              <a:t>findings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u="sng" dirty="0"/>
              <a:t>“School district” policy and the patterns </a:t>
            </a:r>
            <a:r>
              <a:rPr lang="en-US" altLang="zh-CN" u="sng" dirty="0" smtClean="0"/>
              <a:t>of </a:t>
            </a:r>
            <a:r>
              <a:rPr lang="en-US" altLang="zh-CN" u="sng" dirty="0"/>
              <a:t>driving children to/from school in Beijing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 smtClean="0"/>
              <a:t>Empirical strategies and data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/>
              <a:t>Empirical </a:t>
            </a:r>
            <a:r>
              <a:rPr lang="en-US" altLang="zh-CN" dirty="0" smtClean="0"/>
              <a:t>results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dirty="0" smtClean="0"/>
              <a:t>Conclusions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7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Comparison between the supply of schools in the US and China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00905"/>
          </a:xfrm>
        </p:spPr>
        <p:txBody>
          <a:bodyPr>
            <a:normAutofit fontScale="92500"/>
          </a:bodyPr>
          <a:lstStyle/>
          <a:p>
            <a:r>
              <a:rPr lang="en-US" altLang="zh-CN" dirty="0" err="1"/>
              <a:t>Tiebout</a:t>
            </a:r>
            <a:r>
              <a:rPr lang="en-US" altLang="zh-CN" dirty="0"/>
              <a:t> sorting and the decentralized supply of schools in the </a:t>
            </a:r>
            <a:r>
              <a:rPr lang="en-US" altLang="zh-CN" dirty="0" smtClean="0"/>
              <a:t>US </a:t>
            </a:r>
            <a:r>
              <a:rPr lang="en-US" altLang="zh-CN" dirty="0" smtClean="0">
                <a:sym typeface="Wingdings" panose="05000000000000000000" pitchFamily="2" charset="2"/>
              </a:rPr>
              <a:t> Households choose their houses and their children’s schools (as an amenity) simultaneously.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en-US" altLang="zh-CN" dirty="0" smtClean="0">
                <a:sym typeface="Wingdings" panose="05000000000000000000" pitchFamily="2" charset="2"/>
              </a:rPr>
              <a:t>There is no property tax in Chinese cities. The school supply decision is centralized at the city level.  Households cannot vote for and pay for the supply of school quantity/quality in their neighborhood.  One place cannot satisfy a household’s housing demand and school demand simultaneously.</a:t>
            </a:r>
          </a:p>
          <a:p>
            <a:pPr lvl="1"/>
            <a:r>
              <a:rPr lang="en-US" altLang="zh-CN" dirty="0" smtClean="0">
                <a:sym typeface="Wingdings" panose="05000000000000000000" pitchFamily="2" charset="2"/>
              </a:rPr>
              <a:t>Though a so-called “school district policy” exists, many rich people do not really live in their school district. (buy a small unit and rent it out, or just pay a high admission fee without buying a unit at all.)</a:t>
            </a: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74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1890</TotalTime>
  <Words>2847</Words>
  <Application>Microsoft Office PowerPoint</Application>
  <PresentationFormat>On-screen Show (4:3)</PresentationFormat>
  <Paragraphs>951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主题</vt:lpstr>
      <vt:lpstr>Education, Congestion and Pollution:  Evidence from Traffic and Environmental Impacts of Cross-district Schooling  </vt:lpstr>
      <vt:lpstr>Outline</vt:lpstr>
      <vt:lpstr>Serious traffic congestion in Beijing</vt:lpstr>
      <vt:lpstr>Vehicle Emission and Air Pollution</vt:lpstr>
      <vt:lpstr>Non-commute travel contributes significantly to traffic flow</vt:lpstr>
      <vt:lpstr>Key variable: Transportation Performance Index</vt:lpstr>
      <vt:lpstr>Preview of main findings</vt:lpstr>
      <vt:lpstr>Outline</vt:lpstr>
      <vt:lpstr>Comparison between the supply of schools in the US and China</vt:lpstr>
      <vt:lpstr>Population suburbanization vs. fixed school supply</vt:lpstr>
      <vt:lpstr>Cross-district schooling</vt:lpstr>
      <vt:lpstr>A small-scale survey we did in Beijing</vt:lpstr>
      <vt:lpstr>A small-scale survey in Beijing</vt:lpstr>
      <vt:lpstr>Outline</vt:lpstr>
      <vt:lpstr>Specifications</vt:lpstr>
      <vt:lpstr>Key variable: Holiday Discontinuity HOLIDAY</vt:lpstr>
      <vt:lpstr>Key variable: Daily PM10 concentration</vt:lpstr>
      <vt:lpstr>Variable definitions and summary statistics</vt:lpstr>
      <vt:lpstr>Outline</vt:lpstr>
      <vt:lpstr>Traffic model (full sample)</vt:lpstr>
      <vt:lpstr>Traffic Model (short time windows)</vt:lpstr>
      <vt:lpstr>Traffic Model (short time windows)</vt:lpstr>
      <vt:lpstr>Air Quality Model (OLS vs. IV)</vt:lpstr>
      <vt:lpstr>Air Quality Model (short time windows)</vt:lpstr>
      <vt:lpstr>Air Quality Model (short time windows)</vt:lpstr>
      <vt:lpstr>Outline</vt:lpstr>
      <vt:lpstr>Conclusions (I)</vt:lpstr>
      <vt:lpstr>Conclusions (I)</vt:lpstr>
      <vt:lpstr>Thanks! Comments?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Education, Congestion and Air Pollution:  Evidence from Beijing</dc:title>
  <dc:creator>suncong</dc:creator>
  <cp:lastModifiedBy>maranjian</cp:lastModifiedBy>
  <cp:revision>141</cp:revision>
  <dcterms:created xsi:type="dcterms:W3CDTF">2014-02-11T02:45:05Z</dcterms:created>
  <dcterms:modified xsi:type="dcterms:W3CDTF">2014-02-13T13:08:07Z</dcterms:modified>
</cp:coreProperties>
</file>