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8"/>
  </p:notesMasterIdLst>
  <p:sldIdLst>
    <p:sldId id="326" r:id="rId3"/>
    <p:sldId id="336" r:id="rId4"/>
    <p:sldId id="337" r:id="rId5"/>
    <p:sldId id="338" r:id="rId6"/>
    <p:sldId id="339" r:id="rId7"/>
    <p:sldId id="304" r:id="rId8"/>
    <p:sldId id="327" r:id="rId9"/>
    <p:sldId id="328" r:id="rId10"/>
    <p:sldId id="329" r:id="rId11"/>
    <p:sldId id="330" r:id="rId12"/>
    <p:sldId id="331" r:id="rId13"/>
    <p:sldId id="332" r:id="rId14"/>
    <p:sldId id="333" r:id="rId15"/>
    <p:sldId id="334" r:id="rId16"/>
    <p:sldId id="33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014" y="-7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5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60702F-7A80-4322-B09F-3D2EB03A4AFF}" type="datetimeFigureOut">
              <a:rPr lang="en-US" smtClean="0"/>
              <a:pPr/>
              <a:t>6/25/2012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258D16-5BE6-47A4-A665-13A5B2BF0C76}" type="slidenum">
              <a:rPr lang="en-US" smtClean="0"/>
              <a:pPr/>
              <a:t>‹#›</a:t>
            </a:fld>
            <a:endParaRPr lang="en-US"/>
          </a:p>
        </p:txBody>
      </p:sp>
    </p:spTree>
    <p:extLst>
      <p:ext uri="{BB962C8B-B14F-4D97-AF65-F5344CB8AC3E}">
        <p14:creationId xmlns:p14="http://schemas.microsoft.com/office/powerpoint/2010/main" xmlns="" val="1884616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63052C12-86DD-4F67-9DE4-4AF0EFC0A21B}" type="slidenum">
              <a:rPr lang="en-US" smtClean="0">
                <a:solidFill>
                  <a:prstClr val="black"/>
                </a:solidFill>
              </a:rPr>
              <a:pPr/>
              <a:t>1</a:t>
            </a:fld>
            <a:endParaRPr lang="en-US" dirty="0" smtClean="0">
              <a:solidFill>
                <a:prstClr val="black"/>
              </a:solidFill>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w="9525"/>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2C79E9-E19F-4EA5-9E22-AFD09B84C02E}"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8AFA2-0ECA-41EF-96DD-1A21D814F4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C79E9-E19F-4EA5-9E22-AFD09B84C02E}"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8AFA2-0ECA-41EF-96DD-1A21D814F4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C79E9-E19F-4EA5-9E22-AFD09B84C02E}"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8AFA2-0ECA-41EF-96DD-1A21D814F43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piegel_Layout1">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44000" cy="1295400"/>
          </a:xfrm>
          <a:prstGeom prst="rect">
            <a:avLst/>
          </a:prstGeom>
          <a:solidFill>
            <a:srgbClr val="0070C0"/>
          </a:solidFill>
          <a:ln w="22225" cap="sq" algn="ctr">
            <a:solidFill>
              <a:schemeClr val="tx1"/>
            </a:solidFill>
            <a:round/>
            <a:headEnd type="none" w="sm" len="sm"/>
            <a:tailEnd type="triangle" w="med" len="sm"/>
          </a:ln>
        </p:spPr>
        <p:txBody>
          <a:bodyPr/>
          <a:lstStyle/>
          <a:p>
            <a:pPr eaLnBrk="0" hangingPunct="0"/>
            <a:endParaRPr lang="en-US" sz="2400" b="1">
              <a:solidFill>
                <a:srgbClr val="000000"/>
              </a:solidFill>
            </a:endParaRPr>
          </a:p>
        </p:txBody>
      </p:sp>
      <p:sp>
        <p:nvSpPr>
          <p:cNvPr id="5" name="Text Placeholder 4"/>
          <p:cNvSpPr>
            <a:spLocks noGrp="1"/>
          </p:cNvSpPr>
          <p:nvPr>
            <p:ph type="body" sz="quarter" idx="10"/>
          </p:nvPr>
        </p:nvSpPr>
        <p:spPr>
          <a:xfrm>
            <a:off x="304800" y="152400"/>
            <a:ext cx="8534400" cy="609600"/>
          </a:xfrm>
        </p:spPr>
        <p:txBody>
          <a:bodyPr/>
          <a:lstStyle>
            <a:lvl1pPr algn="ctr">
              <a:buNone/>
              <a:defRPr sz="3400" b="1">
                <a:solidFill>
                  <a:schemeClr val="bg1"/>
                </a:solidFill>
              </a:defRPr>
            </a:lvl1pPr>
            <a:lvl2pPr>
              <a:defRPr sz="3400" b="1">
                <a:solidFill>
                  <a:schemeClr val="bg1"/>
                </a:solidFill>
              </a:defRPr>
            </a:lvl2pPr>
            <a:lvl3pPr>
              <a:defRPr sz="3400" b="1">
                <a:solidFill>
                  <a:schemeClr val="bg1"/>
                </a:solidFill>
              </a:defRPr>
            </a:lvl3pPr>
            <a:lvl4pPr>
              <a:defRPr sz="3400" b="1">
                <a:solidFill>
                  <a:schemeClr val="bg1"/>
                </a:solidFill>
              </a:defRPr>
            </a:lvl4pPr>
            <a:lvl5pPr>
              <a:defRPr sz="3400" b="1">
                <a:solidFill>
                  <a:schemeClr val="bg1"/>
                </a:solidFill>
              </a:defRPr>
            </a:lvl5pPr>
          </a:lstStyle>
          <a:p>
            <a:pPr lvl="0"/>
            <a:endParaRPr lang="en-US" dirty="0"/>
          </a:p>
        </p:txBody>
      </p:sp>
      <p:sp>
        <p:nvSpPr>
          <p:cNvPr id="7" name="Content Placeholder 6"/>
          <p:cNvSpPr>
            <a:spLocks noGrp="1"/>
          </p:cNvSpPr>
          <p:nvPr>
            <p:ph sz="quarter" idx="11"/>
          </p:nvPr>
        </p:nvSpPr>
        <p:spPr>
          <a:xfrm>
            <a:off x="228600" y="1447800"/>
            <a:ext cx="8686800" cy="5105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xmlns="" val="2269468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731010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2354611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58388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2247057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152400" y="1219200"/>
            <a:ext cx="8991600" cy="1295400"/>
          </a:xfrm>
          <a:solidFill>
            <a:schemeClr val="accent2"/>
          </a:solidFill>
        </p:spPr>
        <p:txBody>
          <a:bodyPr/>
          <a:lstStyle>
            <a:lvl1pPr>
              <a:buNone/>
              <a:defRPr/>
            </a:lvl1pPr>
          </a:lstStyle>
          <a:p>
            <a:pPr lvl="0"/>
            <a:endParaRPr lang="en-US" dirty="0"/>
          </a:p>
        </p:txBody>
      </p:sp>
      <p:sp>
        <p:nvSpPr>
          <p:cNvPr id="10" name="Content Placeholder 9"/>
          <p:cNvSpPr>
            <a:spLocks noGrp="1"/>
          </p:cNvSpPr>
          <p:nvPr>
            <p:ph sz="quarter" idx="11"/>
          </p:nvPr>
        </p:nvSpPr>
        <p:spPr>
          <a:xfrm>
            <a:off x="0" y="2743200"/>
            <a:ext cx="9144000" cy="990600"/>
          </a:xfrm>
          <a:solidFill>
            <a:schemeClr val="accent2"/>
          </a:solidFill>
        </p:spPr>
        <p:txBody>
          <a:bodyPr/>
          <a:lstStyle>
            <a:lvl1pPr>
              <a:buNone/>
              <a:defRPr/>
            </a:lvl1pPr>
          </a:lstStyle>
          <a:p>
            <a:pPr lvl="0"/>
            <a:endParaRPr lang="en-US" dirty="0"/>
          </a:p>
        </p:txBody>
      </p:sp>
      <p:sp>
        <p:nvSpPr>
          <p:cNvPr id="14" name="Content Placeholder 13"/>
          <p:cNvSpPr>
            <a:spLocks noGrp="1"/>
          </p:cNvSpPr>
          <p:nvPr>
            <p:ph sz="quarter" idx="12"/>
          </p:nvPr>
        </p:nvSpPr>
        <p:spPr>
          <a:xfrm>
            <a:off x="152400" y="4114800"/>
            <a:ext cx="7772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5" name="Title 14"/>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33189312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piegel_Layout1">
    <p:spTree>
      <p:nvGrpSpPr>
        <p:cNvPr id="1" name=""/>
        <p:cNvGrpSpPr/>
        <p:nvPr/>
      </p:nvGrpSpPr>
      <p:grpSpPr>
        <a:xfrm>
          <a:off x="0" y="0"/>
          <a:ext cx="0" cy="0"/>
          <a:chOff x="0" y="0"/>
          <a:chExt cx="0" cy="0"/>
        </a:xfrm>
      </p:grpSpPr>
      <p:sp>
        <p:nvSpPr>
          <p:cNvPr id="2" name="Rectangle 1"/>
          <p:cNvSpPr/>
          <p:nvPr userDrawn="1"/>
        </p:nvSpPr>
        <p:spPr bwMode="auto">
          <a:xfrm>
            <a:off x="0" y="0"/>
            <a:ext cx="9144000" cy="1295400"/>
          </a:xfrm>
          <a:prstGeom prst="rect">
            <a:avLst/>
          </a:prstGeom>
          <a:solidFill>
            <a:schemeClr val="accent2"/>
          </a:solidFill>
          <a:ln w="22225" cap="sq" cmpd="sng" algn="ctr">
            <a:solidFill>
              <a:schemeClr val="tx1"/>
            </a:solidFill>
            <a:prstDash val="solid"/>
            <a:round/>
            <a:headEnd type="none" w="sm" len="sm"/>
            <a:tailEnd type="triangle" w="med" len="sm"/>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b="1" smtClean="0">
              <a:solidFill>
                <a:srgbClr val="000000"/>
              </a:solidFill>
            </a:endParaRPr>
          </a:p>
        </p:txBody>
      </p:sp>
      <p:sp>
        <p:nvSpPr>
          <p:cNvPr id="5" name="Text Placeholder 4"/>
          <p:cNvSpPr>
            <a:spLocks noGrp="1"/>
          </p:cNvSpPr>
          <p:nvPr>
            <p:ph type="body" sz="quarter" idx="10"/>
          </p:nvPr>
        </p:nvSpPr>
        <p:spPr>
          <a:xfrm>
            <a:off x="304800" y="152400"/>
            <a:ext cx="8534400" cy="609600"/>
          </a:xfrm>
        </p:spPr>
        <p:txBody>
          <a:bodyPr/>
          <a:lstStyle>
            <a:lvl1pPr algn="ctr">
              <a:buNone/>
              <a:defRPr sz="3400" b="1">
                <a:solidFill>
                  <a:schemeClr val="bg1"/>
                </a:solidFill>
              </a:defRPr>
            </a:lvl1pPr>
            <a:lvl2pPr>
              <a:defRPr sz="3400" b="1">
                <a:solidFill>
                  <a:schemeClr val="bg1"/>
                </a:solidFill>
              </a:defRPr>
            </a:lvl2pPr>
            <a:lvl3pPr>
              <a:defRPr sz="3400" b="1">
                <a:solidFill>
                  <a:schemeClr val="bg1"/>
                </a:solidFill>
              </a:defRPr>
            </a:lvl3pPr>
            <a:lvl4pPr>
              <a:defRPr sz="3400" b="1">
                <a:solidFill>
                  <a:schemeClr val="bg1"/>
                </a:solidFill>
              </a:defRPr>
            </a:lvl4pPr>
            <a:lvl5pPr>
              <a:defRPr sz="3400" b="1">
                <a:solidFill>
                  <a:schemeClr val="bg1"/>
                </a:solidFill>
              </a:defRPr>
            </a:lvl5pPr>
          </a:lstStyle>
          <a:p>
            <a:pPr lvl="0"/>
            <a:endParaRPr lang="en-US" dirty="0"/>
          </a:p>
        </p:txBody>
      </p:sp>
      <p:sp>
        <p:nvSpPr>
          <p:cNvPr id="7" name="Content Placeholder 6"/>
          <p:cNvSpPr>
            <a:spLocks noGrp="1"/>
          </p:cNvSpPr>
          <p:nvPr>
            <p:ph sz="quarter" idx="11"/>
          </p:nvPr>
        </p:nvSpPr>
        <p:spPr>
          <a:xfrm>
            <a:off x="228600" y="1447800"/>
            <a:ext cx="8686800" cy="5105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29314022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C79E9-E19F-4EA5-9E22-AFD09B84C02E}"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8AFA2-0ECA-41EF-96DD-1A21D814F43E}"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42235892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0150903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343148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8"/>
            <a:ext cx="22860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705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4094481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2C79E9-E19F-4EA5-9E22-AFD09B84C02E}"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8AFA2-0ECA-41EF-96DD-1A21D814F43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2C79E9-E19F-4EA5-9E22-AFD09B84C02E}" type="datetimeFigureOut">
              <a:rPr lang="en-US" smtClean="0"/>
              <a:pPr/>
              <a:t>6/25/2012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18AFA2-0ECA-41EF-96DD-1A21D814F4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2C79E9-E19F-4EA5-9E22-AFD09B84C02E}" type="datetimeFigureOut">
              <a:rPr lang="en-US" smtClean="0"/>
              <a:pPr/>
              <a:t>6/25/2012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18AFA2-0ECA-41EF-96DD-1A21D814F4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2C79E9-E19F-4EA5-9E22-AFD09B84C02E}" type="datetimeFigureOut">
              <a:rPr lang="en-US" smtClean="0"/>
              <a:pPr/>
              <a:t>6/25/2012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18AFA2-0ECA-41EF-96DD-1A21D814F4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C79E9-E19F-4EA5-9E22-AFD09B84C02E}" type="datetimeFigureOut">
              <a:rPr lang="en-US" smtClean="0"/>
              <a:pPr/>
              <a:t>6/25/2012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18AFA2-0ECA-41EF-96DD-1A21D814F4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C79E9-E19F-4EA5-9E22-AFD09B84C02E}" type="datetimeFigureOut">
              <a:rPr lang="en-US" smtClean="0"/>
              <a:pPr/>
              <a:t>6/25/2012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18AFA2-0ECA-41EF-96DD-1A21D814F4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C79E9-E19F-4EA5-9E22-AFD09B84C02E}" type="datetimeFigureOut">
              <a:rPr lang="en-US" smtClean="0"/>
              <a:pPr/>
              <a:t>6/25/2012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18AFA2-0ECA-41EF-96DD-1A21D814F4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C79E9-E19F-4EA5-9E22-AFD09B84C02E}" type="datetimeFigureOut">
              <a:rPr lang="en-US" smtClean="0"/>
              <a:pPr/>
              <a:t>6/25/2012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18AFA2-0ECA-41EF-96DD-1A21D814F4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274638"/>
            <a:ext cx="9144000" cy="487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xmlns="" val="332141565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3400" b="1">
          <a:solidFill>
            <a:schemeClr val="tx2"/>
          </a:solidFill>
          <a:latin typeface="+mj-lt"/>
          <a:ea typeface="+mj-ea"/>
          <a:cs typeface="+mj-cs"/>
        </a:defRPr>
      </a:lvl1pPr>
      <a:lvl2pPr algn="ctr" rtl="0" eaLnBrk="0" fontAlgn="base" hangingPunct="0">
        <a:spcBef>
          <a:spcPct val="0"/>
        </a:spcBef>
        <a:spcAft>
          <a:spcPct val="0"/>
        </a:spcAft>
        <a:defRPr sz="3400" b="1">
          <a:solidFill>
            <a:schemeClr val="tx2"/>
          </a:solidFill>
          <a:latin typeface="Arial" pitchFamily="34" charset="0"/>
        </a:defRPr>
      </a:lvl2pPr>
      <a:lvl3pPr algn="ctr" rtl="0" eaLnBrk="0" fontAlgn="base" hangingPunct="0">
        <a:spcBef>
          <a:spcPct val="0"/>
        </a:spcBef>
        <a:spcAft>
          <a:spcPct val="0"/>
        </a:spcAft>
        <a:defRPr sz="3400" b="1">
          <a:solidFill>
            <a:schemeClr val="tx2"/>
          </a:solidFill>
          <a:latin typeface="Arial" pitchFamily="34" charset="0"/>
        </a:defRPr>
      </a:lvl3pPr>
      <a:lvl4pPr algn="ctr" rtl="0" eaLnBrk="0" fontAlgn="base" hangingPunct="0">
        <a:spcBef>
          <a:spcPct val="0"/>
        </a:spcBef>
        <a:spcAft>
          <a:spcPct val="0"/>
        </a:spcAft>
        <a:defRPr sz="3400" b="1">
          <a:solidFill>
            <a:schemeClr val="tx2"/>
          </a:solidFill>
          <a:latin typeface="Arial" pitchFamily="34" charset="0"/>
        </a:defRPr>
      </a:lvl4pPr>
      <a:lvl5pPr algn="ctr" rtl="0" eaLnBrk="0" fontAlgn="base" hangingPunct="0">
        <a:spcBef>
          <a:spcPct val="0"/>
        </a:spcBef>
        <a:spcAft>
          <a:spcPct val="0"/>
        </a:spcAft>
        <a:defRPr sz="3400" b="1">
          <a:solidFill>
            <a:schemeClr val="tx2"/>
          </a:solidFill>
          <a:latin typeface="Arial" pitchFamily="34" charset="0"/>
        </a:defRPr>
      </a:lvl5pPr>
      <a:lvl6pPr marL="457200" algn="ctr" rtl="0" fontAlgn="base">
        <a:spcBef>
          <a:spcPct val="0"/>
        </a:spcBef>
        <a:spcAft>
          <a:spcPct val="0"/>
        </a:spcAft>
        <a:defRPr sz="3400" b="1">
          <a:solidFill>
            <a:schemeClr val="tx2"/>
          </a:solidFill>
          <a:latin typeface="Arial" pitchFamily="34" charset="0"/>
        </a:defRPr>
      </a:lvl6pPr>
      <a:lvl7pPr marL="914400" algn="ctr" rtl="0" fontAlgn="base">
        <a:spcBef>
          <a:spcPct val="0"/>
        </a:spcBef>
        <a:spcAft>
          <a:spcPct val="0"/>
        </a:spcAft>
        <a:defRPr sz="3400" b="1">
          <a:solidFill>
            <a:schemeClr val="tx2"/>
          </a:solidFill>
          <a:latin typeface="Arial" pitchFamily="34" charset="0"/>
        </a:defRPr>
      </a:lvl7pPr>
      <a:lvl8pPr marL="1371600" algn="ctr" rtl="0" fontAlgn="base">
        <a:spcBef>
          <a:spcPct val="0"/>
        </a:spcBef>
        <a:spcAft>
          <a:spcPct val="0"/>
        </a:spcAft>
        <a:defRPr sz="3400" b="1">
          <a:solidFill>
            <a:schemeClr val="tx2"/>
          </a:solidFill>
          <a:latin typeface="Arial" pitchFamily="34" charset="0"/>
        </a:defRPr>
      </a:lvl8pPr>
      <a:lvl9pPr marL="1828800" algn="ctr" rtl="0" fontAlgn="base">
        <a:spcBef>
          <a:spcPct val="0"/>
        </a:spcBef>
        <a:spcAft>
          <a:spcPct val="0"/>
        </a:spcAft>
        <a:defRPr sz="3400" b="1">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0" y="5867400"/>
            <a:ext cx="9144000" cy="990600"/>
          </a:xfrm>
          <a:prstGeom prst="rect">
            <a:avLst/>
          </a:prstGeom>
          <a:solidFill>
            <a:schemeClr val="bg1"/>
          </a:solidFill>
          <a:ln w="9525" cap="flat" cmpd="sng" algn="ctr">
            <a:noFill/>
            <a:prstDash val="solid"/>
            <a:round/>
            <a:headEnd type="none" w="med" len="med"/>
            <a:tailEnd type="none" w="med" len="med"/>
          </a:ln>
          <a:effectLst/>
        </p:spPr>
        <p:txBody>
          <a:bodyPr anchor="b"/>
          <a:lstStyle/>
          <a:p>
            <a:pPr eaLnBrk="0" fontAlgn="base" hangingPunct="0">
              <a:spcBef>
                <a:spcPct val="0"/>
              </a:spcBef>
              <a:spcAft>
                <a:spcPct val="0"/>
              </a:spcAft>
              <a:defRPr/>
            </a:pPr>
            <a:endParaRPr lang="en-US" sz="2400" b="1" dirty="0">
              <a:solidFill>
                <a:srgbClr val="000000"/>
              </a:solidFill>
            </a:endParaRPr>
          </a:p>
        </p:txBody>
      </p:sp>
      <p:sp>
        <p:nvSpPr>
          <p:cNvPr id="7" name="Rectangle 6"/>
          <p:cNvSpPr/>
          <p:nvPr/>
        </p:nvSpPr>
        <p:spPr bwMode="auto">
          <a:xfrm>
            <a:off x="0" y="0"/>
            <a:ext cx="9144000" cy="34290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tileRect/>
          </a:gradFill>
          <a:ln w="9525" cap="flat" cmpd="sng" algn="ctr">
            <a:noFill/>
            <a:prstDash val="solid"/>
            <a:round/>
            <a:headEnd type="none" w="med" len="med"/>
            <a:tailEnd type="none" w="med" len="med"/>
          </a:ln>
          <a:effectLst/>
        </p:spPr>
        <p:txBody>
          <a:bodyPr anchor="b"/>
          <a:lstStyle/>
          <a:p>
            <a:pPr eaLnBrk="0" fontAlgn="base" hangingPunct="0">
              <a:spcBef>
                <a:spcPct val="0"/>
              </a:spcBef>
              <a:spcAft>
                <a:spcPct val="0"/>
              </a:spcAft>
              <a:defRPr/>
            </a:pPr>
            <a:endParaRPr lang="en-US" sz="2400" b="1" dirty="0">
              <a:solidFill>
                <a:srgbClr val="000000"/>
              </a:solidFill>
            </a:endParaRPr>
          </a:p>
        </p:txBody>
      </p:sp>
      <p:sp>
        <p:nvSpPr>
          <p:cNvPr id="19461" name="Rectangle 3"/>
          <p:cNvSpPr>
            <a:spLocks noGrp="1" noChangeArrowheads="1"/>
          </p:cNvSpPr>
          <p:nvPr>
            <p:ph type="subTitle" idx="1"/>
          </p:nvPr>
        </p:nvSpPr>
        <p:spPr>
          <a:xfrm>
            <a:off x="522288" y="2057400"/>
            <a:ext cx="8621712" cy="4419600"/>
          </a:xfrm>
        </p:spPr>
        <p:txBody>
          <a:bodyPr/>
          <a:lstStyle/>
          <a:p>
            <a:pPr algn="l" eaLnBrk="1" hangingPunct="1">
              <a:lnSpc>
                <a:spcPct val="80000"/>
              </a:lnSpc>
            </a:pPr>
            <a:r>
              <a:rPr lang="en-US" sz="3800" b="1" dirty="0" smtClean="0">
                <a:solidFill>
                  <a:schemeClr val="bg1"/>
                </a:solidFill>
                <a:latin typeface="Arial" charset="0"/>
              </a:rPr>
              <a:t>Comments on “Stock Market Bubbles and Unemployment” </a:t>
            </a:r>
          </a:p>
          <a:p>
            <a:pPr algn="l" eaLnBrk="1" hangingPunct="1">
              <a:lnSpc>
                <a:spcPct val="80000"/>
              </a:lnSpc>
            </a:pPr>
            <a:endParaRPr lang="en-US" sz="2400" b="1" dirty="0" smtClean="0">
              <a:solidFill>
                <a:schemeClr val="bg1"/>
              </a:solidFill>
              <a:latin typeface="Arial" charset="0"/>
            </a:endParaRPr>
          </a:p>
          <a:p>
            <a:pPr algn="l" eaLnBrk="1" hangingPunct="1">
              <a:lnSpc>
                <a:spcPct val="80000"/>
              </a:lnSpc>
            </a:pPr>
            <a:endParaRPr lang="en-US" sz="2000" b="1" dirty="0" smtClean="0">
              <a:latin typeface="Arial" charset="0"/>
            </a:endParaRPr>
          </a:p>
          <a:p>
            <a:pPr algn="l" eaLnBrk="1" hangingPunct="1">
              <a:lnSpc>
                <a:spcPct val="80000"/>
              </a:lnSpc>
            </a:pPr>
            <a:r>
              <a:rPr lang="en-US" sz="2400" b="1" dirty="0" smtClean="0">
                <a:latin typeface="Arial" charset="0"/>
              </a:rPr>
              <a:t>Mark M Spiegel</a:t>
            </a:r>
          </a:p>
          <a:p>
            <a:pPr algn="l" eaLnBrk="1" hangingPunct="1">
              <a:lnSpc>
                <a:spcPct val="80000"/>
              </a:lnSpc>
            </a:pPr>
            <a:r>
              <a:rPr lang="en-US" sz="2400" b="1" dirty="0" smtClean="0">
                <a:latin typeface="Arial" charset="0"/>
              </a:rPr>
              <a:t>Vice President</a:t>
            </a:r>
          </a:p>
          <a:p>
            <a:pPr algn="l" eaLnBrk="1" hangingPunct="1">
              <a:lnSpc>
                <a:spcPct val="80000"/>
              </a:lnSpc>
            </a:pPr>
            <a:r>
              <a:rPr lang="en-US" sz="2400" b="1" dirty="0" smtClean="0">
                <a:latin typeface="Arial" charset="0"/>
              </a:rPr>
              <a:t>Federal Reserve Bank of San Francisco</a:t>
            </a:r>
          </a:p>
          <a:p>
            <a:pPr algn="l" eaLnBrk="1" hangingPunct="1">
              <a:lnSpc>
                <a:spcPct val="80000"/>
              </a:lnSpc>
            </a:pPr>
            <a:endParaRPr lang="en-US" sz="2400" b="1" dirty="0">
              <a:latin typeface="Arial" charset="0"/>
            </a:endParaRPr>
          </a:p>
          <a:p>
            <a:pPr algn="l" eaLnBrk="1" hangingPunct="1">
              <a:lnSpc>
                <a:spcPct val="80000"/>
              </a:lnSpc>
            </a:pPr>
            <a:r>
              <a:rPr lang="en-US" sz="1800" b="1" dirty="0">
                <a:latin typeface="Arial" charset="0"/>
              </a:rPr>
              <a:t>NBER EASE Conference, Taipei, Taiwan, June 14, 2012. My views are our own and do not necessarily represent those of the Federal Reserve Bank of San Francisco or the Board of Governors of the Federal Reserve</a:t>
            </a:r>
          </a:p>
          <a:p>
            <a:pPr algn="l" eaLnBrk="1" hangingPunct="1">
              <a:lnSpc>
                <a:spcPct val="80000"/>
              </a:lnSpc>
            </a:pPr>
            <a:endParaRPr lang="en-US" sz="1800" b="1" dirty="0" smtClean="0">
              <a:latin typeface="Arial" charset="0"/>
            </a:endParaRPr>
          </a:p>
          <a:p>
            <a:pPr eaLnBrk="1" hangingPunct="1">
              <a:lnSpc>
                <a:spcPct val="80000"/>
              </a:lnSpc>
            </a:pPr>
            <a:endParaRPr lang="en-US" sz="1800" b="1" dirty="0" smtClean="0">
              <a:latin typeface="Arial" charset="0"/>
            </a:endParaRPr>
          </a:p>
          <a:p>
            <a:pPr eaLnBrk="1" hangingPunct="1">
              <a:lnSpc>
                <a:spcPct val="80000"/>
              </a:lnSpc>
            </a:pPr>
            <a:endParaRPr lang="en-US" sz="1800" b="1" dirty="0" smtClean="0">
              <a:latin typeface="Arial" charset="0"/>
            </a:endParaRPr>
          </a:p>
        </p:txBody>
      </p:sp>
      <p:pic>
        <p:nvPicPr>
          <p:cNvPr id="80900" name="Picture 4"/>
          <p:cNvPicPr>
            <a:picLocks noChangeAspect="1" noChangeArrowheads="1"/>
          </p:cNvPicPr>
          <p:nvPr/>
        </p:nvPicPr>
        <p:blipFill>
          <a:blip r:embed="rId3" cstate="print"/>
          <a:srcRect/>
          <a:stretch>
            <a:fillRect/>
          </a:stretch>
        </p:blipFill>
        <p:spPr bwMode="auto">
          <a:xfrm>
            <a:off x="-9525" y="1"/>
            <a:ext cx="9163050" cy="1447800"/>
          </a:xfrm>
          <a:prstGeom prst="rect">
            <a:avLst/>
          </a:prstGeom>
          <a:noFill/>
          <a:ln w="9525">
            <a:noFill/>
            <a:miter lim="800000"/>
            <a:headEnd/>
            <a:tailEnd/>
          </a:ln>
        </p:spPr>
      </p:pic>
      <p:cxnSp>
        <p:nvCxnSpPr>
          <p:cNvPr id="9" name="Straight Connector 8"/>
          <p:cNvCxnSpPr/>
          <p:nvPr/>
        </p:nvCxnSpPr>
        <p:spPr bwMode="auto">
          <a:xfrm>
            <a:off x="0" y="1447800"/>
            <a:ext cx="9144000" cy="0"/>
          </a:xfrm>
          <a:prstGeom prst="line">
            <a:avLst/>
          </a:prstGeom>
          <a:solidFill>
            <a:schemeClr val="accent1"/>
          </a:solidFill>
          <a:ln w="15875" cap="sq" cmpd="sng" algn="ctr">
            <a:solidFill>
              <a:schemeClr val="tx1"/>
            </a:solidFill>
            <a:prstDash val="solid"/>
            <a:round/>
            <a:headEnd type="none" w="sm" len="sm"/>
            <a:tailEnd type="none" w="med" len="sm"/>
          </a:ln>
          <a:effectLst/>
        </p:spPr>
      </p:cxnSp>
      <p:cxnSp>
        <p:nvCxnSpPr>
          <p:cNvPr id="10" name="Straight Connector 9"/>
          <p:cNvCxnSpPr/>
          <p:nvPr/>
        </p:nvCxnSpPr>
        <p:spPr bwMode="auto">
          <a:xfrm>
            <a:off x="0" y="3429000"/>
            <a:ext cx="9144000" cy="0"/>
          </a:xfrm>
          <a:prstGeom prst="line">
            <a:avLst/>
          </a:prstGeom>
          <a:solidFill>
            <a:schemeClr val="accent1"/>
          </a:solidFill>
          <a:ln w="15875" cap="sq" cmpd="sng" algn="ctr">
            <a:solidFill>
              <a:schemeClr val="tx1"/>
            </a:solidFill>
            <a:prstDash val="solid"/>
            <a:round/>
            <a:headEnd type="none" w="sm" len="sm"/>
            <a:tailEnd type="none" w="med" len="sm"/>
          </a:ln>
          <a:effectLst/>
        </p:spPr>
      </p:cxnSp>
    </p:spTree>
    <p:extLst>
      <p:ext uri="{BB962C8B-B14F-4D97-AF65-F5344CB8AC3E}">
        <p14:creationId xmlns:p14="http://schemas.microsoft.com/office/powerpoint/2010/main" xmlns="" val="292095878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rtlCol="0">
            <a:normAutofit/>
          </a:bodyPr>
          <a:lstStyle/>
          <a:p>
            <a:pPr>
              <a:defRPr/>
            </a:pPr>
            <a:r>
              <a:rPr lang="en-US" sz="3200" dirty="0" smtClean="0"/>
              <a:t>Slide title</a:t>
            </a:r>
            <a:endParaRPr lang="en-US" dirty="0" smtClean="0"/>
          </a:p>
        </p:txBody>
      </p:sp>
      <p:sp>
        <p:nvSpPr>
          <p:cNvPr id="6" name="Content Placeholder 5"/>
          <p:cNvSpPr>
            <a:spLocks noGrp="1"/>
          </p:cNvSpPr>
          <p:nvPr>
            <p:ph sz="quarter" idx="11"/>
          </p:nvPr>
        </p:nvSpPr>
        <p:spPr/>
        <p:txBody>
          <a:bodyPr/>
          <a:lstStyle/>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rtlCol="0">
            <a:normAutofit/>
          </a:bodyPr>
          <a:lstStyle/>
          <a:p>
            <a:pPr>
              <a:defRPr/>
            </a:pPr>
            <a:r>
              <a:rPr lang="en-US" sz="3200" dirty="0" smtClean="0"/>
              <a:t>Slide title</a:t>
            </a:r>
            <a:endParaRPr lang="en-US" dirty="0" smtClean="0"/>
          </a:p>
        </p:txBody>
      </p:sp>
      <p:sp>
        <p:nvSpPr>
          <p:cNvPr id="6" name="Content Placeholder 5"/>
          <p:cNvSpPr>
            <a:spLocks noGrp="1"/>
          </p:cNvSpPr>
          <p:nvPr>
            <p:ph sz="quarter" idx="11"/>
          </p:nvPr>
        </p:nvSpPr>
        <p:spPr/>
        <p:txBody>
          <a:bodyPr/>
          <a:lstStyle/>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rtlCol="0">
            <a:normAutofit/>
          </a:bodyPr>
          <a:lstStyle/>
          <a:p>
            <a:pPr>
              <a:defRPr/>
            </a:pPr>
            <a:r>
              <a:rPr lang="en-US" sz="3200" dirty="0" smtClean="0"/>
              <a:t>Slide title</a:t>
            </a:r>
            <a:endParaRPr lang="en-US" dirty="0" smtClean="0"/>
          </a:p>
        </p:txBody>
      </p:sp>
      <p:sp>
        <p:nvSpPr>
          <p:cNvPr id="6" name="Content Placeholder 5"/>
          <p:cNvSpPr>
            <a:spLocks noGrp="1"/>
          </p:cNvSpPr>
          <p:nvPr>
            <p:ph sz="quarter" idx="11"/>
          </p:nvPr>
        </p:nvSpPr>
        <p:spPr/>
        <p:txBody>
          <a:bodyPr/>
          <a:lstStyle/>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rtlCol="0">
            <a:normAutofit/>
          </a:bodyPr>
          <a:lstStyle/>
          <a:p>
            <a:pPr>
              <a:defRPr/>
            </a:pPr>
            <a:r>
              <a:rPr lang="en-US" sz="3200" dirty="0" smtClean="0"/>
              <a:t>Slide title</a:t>
            </a:r>
            <a:endParaRPr lang="en-US" dirty="0" smtClean="0"/>
          </a:p>
        </p:txBody>
      </p:sp>
      <p:sp>
        <p:nvSpPr>
          <p:cNvPr id="6" name="Content Placeholder 5"/>
          <p:cNvSpPr>
            <a:spLocks noGrp="1"/>
          </p:cNvSpPr>
          <p:nvPr>
            <p:ph sz="quarter" idx="11"/>
          </p:nvPr>
        </p:nvSpPr>
        <p:spPr/>
        <p:txBody>
          <a:bodyPr/>
          <a:lstStyle/>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rtlCol="0">
            <a:normAutofit/>
          </a:bodyPr>
          <a:lstStyle/>
          <a:p>
            <a:pPr>
              <a:defRPr/>
            </a:pPr>
            <a:r>
              <a:rPr lang="en-US" sz="3200" dirty="0" smtClean="0"/>
              <a:t>Slide title</a:t>
            </a:r>
            <a:endParaRPr lang="en-US" dirty="0" smtClean="0"/>
          </a:p>
        </p:txBody>
      </p:sp>
      <p:sp>
        <p:nvSpPr>
          <p:cNvPr id="6" name="Content Placeholder 5"/>
          <p:cNvSpPr>
            <a:spLocks noGrp="1"/>
          </p:cNvSpPr>
          <p:nvPr>
            <p:ph sz="quarter" idx="11"/>
          </p:nvPr>
        </p:nvSpPr>
        <p:spPr/>
        <p:txBody>
          <a:bodyPr/>
          <a:lstStyle/>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rtlCol="0">
            <a:normAutofit/>
          </a:bodyPr>
          <a:lstStyle/>
          <a:p>
            <a:pPr>
              <a:defRPr/>
            </a:pPr>
            <a:r>
              <a:rPr lang="en-US" sz="3200" dirty="0" smtClean="0"/>
              <a:t>Slide title</a:t>
            </a:r>
            <a:endParaRPr lang="en-US" dirty="0" smtClean="0"/>
          </a:p>
        </p:txBody>
      </p:sp>
      <p:sp>
        <p:nvSpPr>
          <p:cNvPr id="6" name="Content Placeholder 5"/>
          <p:cNvSpPr>
            <a:spLocks noGrp="1"/>
          </p:cNvSpPr>
          <p:nvPr>
            <p:ph sz="quarter" idx="11"/>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a:xfrm>
            <a:off x="304800" y="152400"/>
            <a:ext cx="8534400" cy="609600"/>
          </a:xfrm>
        </p:spPr>
        <p:txBody>
          <a:bodyPr rtlCol="0">
            <a:noAutofit/>
          </a:bodyPr>
          <a:lstStyle/>
          <a:p>
            <a:pPr>
              <a:defRPr/>
            </a:pPr>
            <a:r>
              <a:rPr lang="en-US" sz="3200" dirty="0" smtClean="0"/>
              <a:t>Credit constraints allow multiple “self-fulfilling beliefs</a:t>
            </a:r>
          </a:p>
        </p:txBody>
      </p:sp>
      <p:sp>
        <p:nvSpPr>
          <p:cNvPr id="6" name="Content Placeholder 5"/>
          <p:cNvSpPr>
            <a:spLocks noGrp="1"/>
          </p:cNvSpPr>
          <p:nvPr>
            <p:ph sz="quarter" idx="11"/>
          </p:nvPr>
        </p:nvSpPr>
        <p:spPr/>
        <p:txBody>
          <a:bodyPr/>
          <a:lstStyle/>
          <a:p>
            <a:r>
              <a:rPr lang="en-US" dirty="0" smtClean="0"/>
              <a:t>Positive feedback feeds stock market bubble</a:t>
            </a:r>
          </a:p>
          <a:p>
            <a:pPr lvl="1"/>
            <a:r>
              <a:rPr lang="en-US" dirty="0" smtClean="0"/>
              <a:t>Optimism increases desired borrowing and lending, generating higher firm value</a:t>
            </a:r>
          </a:p>
          <a:p>
            <a:pPr lvl="1"/>
            <a:r>
              <a:rPr lang="en-US" dirty="0" smtClean="0"/>
              <a:t>Bubble is in stock market</a:t>
            </a:r>
          </a:p>
          <a:p>
            <a:pPr lvl="1"/>
            <a:r>
              <a:rPr lang="en-US" dirty="0" smtClean="0"/>
              <a:t>Increased firm value implies more collateral for borrowing</a:t>
            </a:r>
          </a:p>
          <a:p>
            <a:r>
              <a:rPr lang="en-US" dirty="0" smtClean="0"/>
              <a:t>Pessimism limits borrowing</a:t>
            </a:r>
          </a:p>
          <a:p>
            <a:pPr lvl="1"/>
            <a:r>
              <a:rPr lang="en-US" dirty="0" smtClean="0"/>
              <a:t>Results in low firm values</a:t>
            </a:r>
          </a:p>
          <a:p>
            <a:pPr lvl="1"/>
            <a:r>
              <a:rPr lang="en-US" dirty="0" smtClean="0"/>
              <a:t>Confirms expectations of low output values</a:t>
            </a:r>
          </a:p>
        </p:txBody>
      </p:sp>
    </p:spTree>
    <p:extLst>
      <p:ext uri="{BB962C8B-B14F-4D97-AF65-F5344CB8AC3E}">
        <p14:creationId xmlns:p14="http://schemas.microsoft.com/office/powerpoint/2010/main" xmlns="" val="462307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a:xfrm>
            <a:off x="304800" y="152400"/>
            <a:ext cx="8534400" cy="609600"/>
          </a:xfrm>
        </p:spPr>
        <p:txBody>
          <a:bodyPr rtlCol="0">
            <a:noAutofit/>
          </a:bodyPr>
          <a:lstStyle/>
          <a:p>
            <a:pPr>
              <a:defRPr/>
            </a:pPr>
            <a:r>
              <a:rPr lang="en-US" sz="3200" dirty="0" err="1" smtClean="0"/>
              <a:t>Equilibria</a:t>
            </a:r>
            <a:r>
              <a:rPr lang="en-US" sz="3200" dirty="0" smtClean="0"/>
              <a:t> influence labor market conditions</a:t>
            </a:r>
          </a:p>
        </p:txBody>
      </p:sp>
      <p:sp>
        <p:nvSpPr>
          <p:cNvPr id="6" name="Content Placeholder 5"/>
          <p:cNvSpPr>
            <a:spLocks noGrp="1"/>
          </p:cNvSpPr>
          <p:nvPr>
            <p:ph sz="quarter" idx="11"/>
          </p:nvPr>
        </p:nvSpPr>
        <p:spPr/>
        <p:txBody>
          <a:bodyPr/>
          <a:lstStyle/>
          <a:p>
            <a:r>
              <a:rPr lang="en-US" dirty="0" smtClean="0"/>
              <a:t>In “bubbly” equilibrium firms can hire more workers</a:t>
            </a:r>
          </a:p>
          <a:p>
            <a:pPr lvl="1"/>
            <a:r>
              <a:rPr lang="en-US" dirty="0" smtClean="0"/>
              <a:t>Leads to tighter labor market conditions</a:t>
            </a:r>
          </a:p>
          <a:p>
            <a:r>
              <a:rPr lang="en-US" dirty="0" smtClean="0"/>
              <a:t>Collapse </a:t>
            </a:r>
            <a:r>
              <a:rPr lang="en-US" dirty="0"/>
              <a:t>of bubble leads firms to cut investment and hiring</a:t>
            </a:r>
          </a:p>
          <a:p>
            <a:pPr lvl="1"/>
            <a:r>
              <a:rPr lang="en-US" dirty="0"/>
              <a:t>Results in persistent unemployment</a:t>
            </a:r>
          </a:p>
          <a:p>
            <a:pPr lvl="1"/>
            <a:r>
              <a:rPr lang="en-US" dirty="0"/>
              <a:t>Matches empirics that stock markets fall and unemployment rises in recessions</a:t>
            </a:r>
          </a:p>
        </p:txBody>
      </p:sp>
    </p:spTree>
    <p:extLst>
      <p:ext uri="{BB962C8B-B14F-4D97-AF65-F5344CB8AC3E}">
        <p14:creationId xmlns:p14="http://schemas.microsoft.com/office/powerpoint/2010/main" xmlns="" val="462307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a:xfrm>
            <a:off x="304800" y="152400"/>
            <a:ext cx="8534400" cy="609600"/>
          </a:xfrm>
        </p:spPr>
        <p:txBody>
          <a:bodyPr rtlCol="0">
            <a:noAutofit/>
          </a:bodyPr>
          <a:lstStyle/>
          <a:p>
            <a:pPr>
              <a:defRPr/>
            </a:pPr>
            <a:r>
              <a:rPr lang="en-US" sz="3200" dirty="0" smtClean="0"/>
              <a:t>Model yields policy implications</a:t>
            </a:r>
          </a:p>
        </p:txBody>
      </p:sp>
      <p:sp>
        <p:nvSpPr>
          <p:cNvPr id="6" name="Content Placeholder 5"/>
          <p:cNvSpPr>
            <a:spLocks noGrp="1"/>
          </p:cNvSpPr>
          <p:nvPr>
            <p:ph sz="quarter" idx="11"/>
          </p:nvPr>
        </p:nvSpPr>
        <p:spPr>
          <a:xfrm>
            <a:off x="228600" y="1371600"/>
            <a:ext cx="8686800" cy="5105400"/>
          </a:xfrm>
        </p:spPr>
        <p:txBody>
          <a:bodyPr/>
          <a:lstStyle/>
          <a:p>
            <a:r>
              <a:rPr lang="en-US" dirty="0" smtClean="0"/>
              <a:t>Bubble derives from credit constraints</a:t>
            </a:r>
          </a:p>
          <a:p>
            <a:pPr lvl="1"/>
            <a:r>
              <a:rPr lang="en-US" dirty="0" smtClean="0"/>
              <a:t>Improved financial conditions can preclude bubble formation</a:t>
            </a:r>
          </a:p>
          <a:p>
            <a:r>
              <a:rPr lang="en-US" dirty="0" smtClean="0"/>
              <a:t>Unemployment insurance may lengthen average unemployment spells</a:t>
            </a:r>
          </a:p>
          <a:p>
            <a:pPr lvl="1"/>
            <a:r>
              <a:rPr lang="en-US" dirty="0" smtClean="0"/>
              <a:t>Reduces incentive of worker to engage in costly search</a:t>
            </a:r>
          </a:p>
          <a:p>
            <a:r>
              <a:rPr lang="en-US" dirty="0" smtClean="0"/>
              <a:t>Hiring subsidies can speed recovery</a:t>
            </a:r>
          </a:p>
          <a:p>
            <a:pPr lvl="1"/>
            <a:r>
              <a:rPr lang="en-US" dirty="0" smtClean="0"/>
              <a:t>Does not address credit constraint inefficiency</a:t>
            </a:r>
          </a:p>
          <a:p>
            <a:pPr lvl="1"/>
            <a:r>
              <a:rPr lang="en-US" dirty="0" smtClean="0"/>
              <a:t>Steady state unemployment higher </a:t>
            </a:r>
            <a:endParaRPr lang="en-US" dirty="0"/>
          </a:p>
        </p:txBody>
      </p:sp>
    </p:spTree>
    <p:extLst>
      <p:ext uri="{BB962C8B-B14F-4D97-AF65-F5344CB8AC3E}">
        <p14:creationId xmlns:p14="http://schemas.microsoft.com/office/powerpoint/2010/main" xmlns="" val="1684279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a:xfrm>
            <a:off x="304800" y="152400"/>
            <a:ext cx="8534400" cy="609600"/>
          </a:xfrm>
        </p:spPr>
        <p:txBody>
          <a:bodyPr rtlCol="0">
            <a:noAutofit/>
          </a:bodyPr>
          <a:lstStyle/>
          <a:p>
            <a:pPr>
              <a:defRPr/>
            </a:pPr>
            <a:r>
              <a:rPr lang="en-US" sz="3200" smtClean="0"/>
              <a:t>STOPPED HERE</a:t>
            </a:r>
            <a:endParaRPr lang="en-US" sz="3200" dirty="0" smtClean="0"/>
          </a:p>
        </p:txBody>
      </p:sp>
      <p:sp>
        <p:nvSpPr>
          <p:cNvPr id="6" name="Content Placeholder 5"/>
          <p:cNvSpPr>
            <a:spLocks noGrp="1"/>
          </p:cNvSpPr>
          <p:nvPr>
            <p:ph sz="quarter" idx="11"/>
          </p:nvPr>
        </p:nvSpPr>
        <p:spPr>
          <a:xfrm>
            <a:off x="228600" y="1371600"/>
            <a:ext cx="8686800" cy="5105400"/>
          </a:xfrm>
        </p:spPr>
        <p:txBody>
          <a:bodyPr/>
          <a:lstStyle/>
          <a:p>
            <a:r>
              <a:rPr lang="en-US" dirty="0" smtClean="0"/>
              <a:t>Bubble derives from credit constraints</a:t>
            </a:r>
          </a:p>
          <a:p>
            <a:pPr lvl="1"/>
            <a:r>
              <a:rPr lang="en-US" dirty="0" smtClean="0"/>
              <a:t>Improved financial conditions can preclude bubble formation</a:t>
            </a:r>
          </a:p>
          <a:p>
            <a:r>
              <a:rPr lang="en-US" dirty="0" smtClean="0"/>
              <a:t>Unemployment insurance may lengthen average unemployment spells</a:t>
            </a:r>
          </a:p>
          <a:p>
            <a:pPr lvl="1"/>
            <a:r>
              <a:rPr lang="en-US" dirty="0" smtClean="0"/>
              <a:t>Reduces incentive of worker to engage in costly search</a:t>
            </a:r>
          </a:p>
          <a:p>
            <a:r>
              <a:rPr lang="en-US" dirty="0" smtClean="0"/>
              <a:t>Hiring subsidies can speed recovery</a:t>
            </a:r>
          </a:p>
          <a:p>
            <a:pPr lvl="1"/>
            <a:r>
              <a:rPr lang="en-US" dirty="0" smtClean="0"/>
              <a:t>Does not address credit constraint inefficiency</a:t>
            </a:r>
          </a:p>
          <a:p>
            <a:pPr lvl="1"/>
            <a:r>
              <a:rPr lang="en-US" dirty="0" smtClean="0"/>
              <a:t>Steady state unemployment higher </a:t>
            </a:r>
            <a:endParaRPr lang="en-US" dirty="0"/>
          </a:p>
        </p:txBody>
      </p:sp>
    </p:spTree>
    <p:extLst>
      <p:ext uri="{BB962C8B-B14F-4D97-AF65-F5344CB8AC3E}">
        <p14:creationId xmlns:p14="http://schemas.microsoft.com/office/powerpoint/2010/main" xmlns="" val="526791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rtlCol="0">
            <a:normAutofit/>
          </a:bodyPr>
          <a:lstStyle/>
          <a:p>
            <a:pPr>
              <a:defRPr/>
            </a:pPr>
            <a:r>
              <a:rPr lang="en-US" sz="3200" dirty="0" smtClean="0"/>
              <a:t>Slide title</a:t>
            </a:r>
            <a:endParaRPr lang="en-US" dirty="0" smtClean="0"/>
          </a:p>
        </p:txBody>
      </p:sp>
      <p:pic>
        <p:nvPicPr>
          <p:cNvPr id="4" name="Content Placeholder 3" descr="Wang_Xu_Miao 18.jpg"/>
          <p:cNvPicPr>
            <a:picLocks noGrp="1" noChangeAspect="1"/>
          </p:cNvPicPr>
          <p:nvPr>
            <p:ph sz="quarter" idx="11"/>
          </p:nvPr>
        </p:nvPicPr>
        <p:blipFill>
          <a:blip r:embed="rId2" cstate="print"/>
          <a:stretch>
            <a:fillRect/>
          </a:stretch>
        </p:blipFill>
        <p:spPr>
          <a:xfrm>
            <a:off x="304800" y="1447800"/>
            <a:ext cx="8271114" cy="51054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rtlCol="0">
            <a:normAutofit/>
          </a:bodyPr>
          <a:lstStyle/>
          <a:p>
            <a:pPr>
              <a:defRPr/>
            </a:pPr>
            <a:r>
              <a:rPr lang="en-US" sz="3200" dirty="0" smtClean="0"/>
              <a:t>Slide title</a:t>
            </a:r>
            <a:endParaRPr lang="en-US" dirty="0" smtClean="0"/>
          </a:p>
        </p:txBody>
      </p:sp>
      <p:pic>
        <p:nvPicPr>
          <p:cNvPr id="4" name="Content Placeholder 3" descr="Wang_Xu_Miao 19.jpg"/>
          <p:cNvPicPr>
            <a:picLocks noGrp="1" noChangeAspect="1"/>
          </p:cNvPicPr>
          <p:nvPr>
            <p:ph sz="quarter" idx="11"/>
          </p:nvPr>
        </p:nvPicPr>
        <p:blipFill>
          <a:blip r:embed="rId2" cstate="print"/>
          <a:stretch>
            <a:fillRect/>
          </a:stretch>
        </p:blipFill>
        <p:spPr>
          <a:xfrm>
            <a:off x="304800" y="1282915"/>
            <a:ext cx="8458200" cy="5386641"/>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rtlCol="0">
            <a:normAutofit/>
          </a:bodyPr>
          <a:lstStyle/>
          <a:p>
            <a:pPr>
              <a:defRPr/>
            </a:pPr>
            <a:r>
              <a:rPr lang="en-US" sz="3200" dirty="0" smtClean="0"/>
              <a:t>Slide title</a:t>
            </a:r>
            <a:endParaRPr lang="en-US" dirty="0" smtClean="0"/>
          </a:p>
        </p:txBody>
      </p:sp>
      <p:pic>
        <p:nvPicPr>
          <p:cNvPr id="4" name="Content Placeholder 3" descr="Wang_Xu_Miao 21.jpg"/>
          <p:cNvPicPr>
            <a:picLocks noGrp="1" noChangeAspect="1"/>
          </p:cNvPicPr>
          <p:nvPr>
            <p:ph sz="quarter" idx="11"/>
          </p:nvPr>
        </p:nvPicPr>
        <p:blipFill>
          <a:blip r:embed="rId2" cstate="print"/>
          <a:stretch>
            <a:fillRect/>
          </a:stretch>
        </p:blipFill>
        <p:spPr>
          <a:xfrm>
            <a:off x="381000" y="1381554"/>
            <a:ext cx="8519868" cy="5324046"/>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rtlCol="0">
            <a:normAutofit/>
          </a:bodyPr>
          <a:lstStyle/>
          <a:p>
            <a:pPr>
              <a:defRPr/>
            </a:pPr>
            <a:r>
              <a:rPr lang="en-US" sz="3200" dirty="0" smtClean="0"/>
              <a:t>Slide title</a:t>
            </a:r>
            <a:endParaRPr lang="en-US" dirty="0" smtClean="0"/>
          </a:p>
        </p:txBody>
      </p:sp>
      <p:pic>
        <p:nvPicPr>
          <p:cNvPr id="4" name="Content Placeholder 3" descr="Wang_Xu_Miao 27.jpg"/>
          <p:cNvPicPr>
            <a:picLocks noGrp="1" noChangeAspect="1"/>
          </p:cNvPicPr>
          <p:nvPr>
            <p:ph sz="quarter" idx="11"/>
          </p:nvPr>
        </p:nvPicPr>
        <p:blipFill>
          <a:blip r:embed="rId2" cstate="print"/>
          <a:stretch>
            <a:fillRect/>
          </a:stretch>
        </p:blipFill>
        <p:spPr>
          <a:xfrm>
            <a:off x="838200" y="1371600"/>
            <a:ext cx="7315200" cy="5320146"/>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2225" cap="sq" cmpd="sng" algn="ctr">
          <a:solidFill>
            <a:schemeClr val="tx1"/>
          </a:solidFill>
          <a:prstDash val="solid"/>
          <a:round/>
          <a:headEnd type="none" w="sm" len="sm"/>
          <a:tailEnd type="triangle" w="med"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22225" cap="sq" cmpd="sng" algn="ctr">
          <a:solidFill>
            <a:schemeClr val="tx1"/>
          </a:solidFill>
          <a:prstDash val="solid"/>
          <a:round/>
          <a:headEnd type="none" w="sm" len="sm"/>
          <a:tailEnd type="triangle" w="med"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564</TotalTime>
  <Words>271</Words>
  <Application>Microsoft Office PowerPoint</Application>
  <PresentationFormat>On-screen Show (4:3)</PresentationFormat>
  <Paragraphs>50</Paragraphs>
  <Slides>15</Slides>
  <Notes>1</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Office Theme</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Federal Reserve System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l1ixm01</dc:creator>
  <cp:lastModifiedBy>maranjian</cp:lastModifiedBy>
  <cp:revision>31</cp:revision>
  <dcterms:created xsi:type="dcterms:W3CDTF">2012-04-17T23:33:08Z</dcterms:created>
  <dcterms:modified xsi:type="dcterms:W3CDTF">2012-06-25T15:17:55Z</dcterms:modified>
</cp:coreProperties>
</file>