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4" r:id="rId2"/>
    <p:sldId id="667" r:id="rId3"/>
    <p:sldId id="661" r:id="rId4"/>
    <p:sldId id="301" r:id="rId5"/>
    <p:sldId id="660" r:id="rId6"/>
    <p:sldId id="655" r:id="rId7"/>
    <p:sldId id="668" r:id="rId8"/>
    <p:sldId id="662" r:id="rId9"/>
    <p:sldId id="665" r:id="rId10"/>
    <p:sldId id="666" r:id="rId11"/>
    <p:sldId id="669" r:id="rId12"/>
    <p:sldId id="670" r:id="rId13"/>
    <p:sldId id="671" r:id="rId14"/>
    <p:sldId id="672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84748" autoAdjust="0"/>
  </p:normalViewPr>
  <p:slideViewPr>
    <p:cSldViewPr>
      <p:cViewPr>
        <p:scale>
          <a:sx n="70" d="100"/>
          <a:sy n="70" d="100"/>
        </p:scale>
        <p:origin x="-281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C78B257-A276-49E3-90C0-40C5FD8B3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1226"/>
            <a:ext cx="585216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75ED0A9-8D78-4DCF-8AA1-61EC75A24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0C006D-4CF5-42EB-A76B-CEB150302CF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None/>
            </a:pPr>
            <a:endParaRPr lang="en-US" baseline="0" dirty="0" smtClean="0"/>
          </a:p>
          <a:p>
            <a:pPr marL="239367" indent="-239367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20D9D-4C4B-4DA9-BEEF-999E35F0C06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9367" indent="-239367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A7572-8AC3-4C62-8815-820573E85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C3F17-1CB5-4688-96D4-9AED77A00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6379A-A421-44FF-896F-97AA52D9A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0E33E-A0A4-4134-8460-A73E25363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1FF32-6593-4476-932E-A1DEA18FD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16F60-C56A-4683-BE96-EAAD6106E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77E4E-2473-4FD0-AC02-51AB4CA40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7BB80-FC57-42C8-AAFA-807F4D811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A04CB-312F-4607-B005-7D1D560B7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841E1-355E-4A08-92F5-7F6A817DB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60022-6DF5-442B-8F1C-10F431A0E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52A9FF-8B51-4738-A2E0-A84F54787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/>
            </a:r>
            <a:br>
              <a:rPr lang="en-US" sz="2800" dirty="0" smtClean="0">
                <a:solidFill>
                  <a:srgbClr val="800000"/>
                </a:solidFill>
              </a:rPr>
            </a:br>
            <a:r>
              <a:rPr lang="en-US" sz="2400" dirty="0" smtClean="0">
                <a:solidFill>
                  <a:srgbClr val="800000"/>
                </a:solidFill>
              </a:rPr>
              <a:t>The Role of Mortgage Brokers in the Subprime Crisis</a:t>
            </a:r>
            <a:br>
              <a:rPr lang="en-US" sz="2400" dirty="0" smtClean="0">
                <a:solidFill>
                  <a:srgbClr val="800000"/>
                </a:solidFill>
              </a:rPr>
            </a:br>
            <a:r>
              <a:rPr lang="en-US" sz="2400" dirty="0" smtClean="0">
                <a:solidFill>
                  <a:srgbClr val="800000"/>
                </a:solidFill>
              </a:rPr>
              <a:t/>
            </a:r>
            <a:br>
              <a:rPr lang="en-US" sz="2400" dirty="0" smtClean="0">
                <a:solidFill>
                  <a:srgbClr val="800000"/>
                </a:solidFill>
              </a:rPr>
            </a:br>
            <a:r>
              <a:rPr lang="en-US" sz="2000" dirty="0" smtClean="0">
                <a:solidFill>
                  <a:srgbClr val="800000"/>
                </a:solidFill>
              </a:rPr>
              <a:t>Berndt, </a:t>
            </a:r>
            <a:r>
              <a:rPr lang="en-US" sz="2000" dirty="0" err="1" smtClean="0">
                <a:solidFill>
                  <a:srgbClr val="800000"/>
                </a:solidFill>
              </a:rPr>
              <a:t>Hollifield</a:t>
            </a:r>
            <a:r>
              <a:rPr lang="en-US" sz="2000" dirty="0" smtClean="0">
                <a:solidFill>
                  <a:srgbClr val="800000"/>
                </a:solidFill>
              </a:rPr>
              <a:t>, </a:t>
            </a:r>
            <a:r>
              <a:rPr lang="en-US" sz="2000" dirty="0" err="1" smtClean="0">
                <a:solidFill>
                  <a:srgbClr val="800000"/>
                </a:solidFill>
              </a:rPr>
              <a:t>Sandas</a:t>
            </a:r>
            <a:r>
              <a:rPr lang="en-US" sz="2800" dirty="0" smtClean="0">
                <a:solidFill>
                  <a:srgbClr val="800000"/>
                </a:solidFill>
              </a:rPr>
              <a:t/>
            </a:r>
            <a:br>
              <a:rPr lang="en-US" sz="2800" dirty="0" smtClean="0">
                <a:solidFill>
                  <a:srgbClr val="800000"/>
                </a:solidFill>
              </a:rPr>
            </a:br>
            <a:endParaRPr lang="en-US" sz="2800" dirty="0" smtClean="0">
              <a:solidFill>
                <a:srgbClr val="8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76600"/>
            <a:ext cx="8229600" cy="32305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err="1" smtClean="0"/>
              <a:t>Amit</a:t>
            </a:r>
            <a:r>
              <a:rPr lang="en-US" sz="2000" dirty="0" smtClean="0"/>
              <a:t> </a:t>
            </a:r>
            <a:r>
              <a:rPr lang="en-US" sz="2000" dirty="0" err="1" smtClean="0"/>
              <a:t>Seru</a:t>
            </a:r>
            <a:endParaRPr lang="en-US" sz="2000" dirty="0" smtClean="0"/>
          </a:p>
          <a:p>
            <a:pPr algn="ctr" eaLnBrk="1" hangingPunct="1">
              <a:buFontTx/>
              <a:buNone/>
            </a:pPr>
            <a:endParaRPr lang="en-US" sz="2000" dirty="0" smtClean="0"/>
          </a:p>
          <a:p>
            <a:pPr algn="ctr" eaLnBrk="1" hangingPunct="1">
              <a:buFontTx/>
              <a:buNone/>
            </a:pPr>
            <a:r>
              <a:rPr lang="en-US" sz="2000" dirty="0" smtClean="0"/>
              <a:t>University of Chicago </a:t>
            </a:r>
          </a:p>
          <a:p>
            <a:pPr algn="ctr" eaLnBrk="1" hangingPunct="1">
              <a:buFontTx/>
              <a:buNone/>
            </a:pPr>
            <a:r>
              <a:rPr lang="en-US" sz="2000" dirty="0" smtClean="0"/>
              <a:t>Booth School of Business</a:t>
            </a:r>
          </a:p>
          <a:p>
            <a:pPr algn="ctr" eaLnBrk="1" hangingPunct="1">
              <a:buFontTx/>
              <a:buNone/>
            </a:pPr>
            <a:endParaRPr lang="en-US" sz="2000" dirty="0" smtClean="0"/>
          </a:p>
          <a:p>
            <a:pPr algn="ctr" eaLnBrk="1" hangingPunct="1">
              <a:buFontTx/>
              <a:buNone/>
            </a:pPr>
            <a:endParaRPr lang="en-US" sz="2000" dirty="0" smtClean="0"/>
          </a:p>
          <a:p>
            <a:pPr algn="ctr" eaLnBrk="1" hangingPunct="1">
              <a:buFontTx/>
              <a:buNone/>
            </a:pPr>
            <a:r>
              <a:rPr lang="en-US" sz="2000" dirty="0" smtClean="0"/>
              <a:t>NBER: Market Institutions and Financial Market Risk</a:t>
            </a:r>
          </a:p>
          <a:p>
            <a:pPr algn="ctr" eaLnBrk="1" hangingPunct="1">
              <a:buFontTx/>
              <a:buNone/>
            </a:pPr>
            <a:r>
              <a:rPr lang="en-US" sz="2000" dirty="0" smtClean="0"/>
              <a:t>June 18, 2010</a:t>
            </a:r>
          </a:p>
          <a:p>
            <a:pPr algn="ctr" eaLnBrk="1" hangingPunct="1">
              <a:buFontTx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Estimation</a:t>
            </a:r>
          </a:p>
        </p:txBody>
      </p:sp>
      <p:pic>
        <p:nvPicPr>
          <p:cNvPr id="3655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6800"/>
            <a:ext cx="5334000" cy="387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905000" y="4953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New Century and </a:t>
            </a:r>
            <a:r>
              <a:rPr lang="en-US" i="1" dirty="0" err="1" smtClean="0"/>
              <a:t>IndyMac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Estimation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Why could there be errors in the Cost Function?</a:t>
            </a:r>
          </a:p>
          <a:p>
            <a:pPr eaLnBrk="1" hangingPunct="1">
              <a:lnSpc>
                <a:spcPct val="90000"/>
              </a:lnSpc>
            </a:pPr>
            <a:endParaRPr lang="en-US" sz="6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Acceptance/ Rejections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Vary with loan characteristics AND time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How should we think about profits without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Costs on loans that are rejected (pre-approval)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Fixed costs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Regulatory environment?/Macro factors?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Bargaining between bank and broker surely impacted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Search costs of borrowers impacted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Recommend using a much more flexible cost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Even Robust specification seems very simplistic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Estimation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Main Equation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1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Micro-found bargaining a bit more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What is the bargaining about?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Relationship specific subprime loan (not house) between a broker and a borrower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Is this like search? Need to model “other broker” offers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Where is the bank?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YSP exogenous: Bargaining between bank and broker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Broker FE in Frontier model may help a 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Unusual YSP result could be because assumed exogenous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Where are broker incentives to originate “stuff”?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Selection of borrowers across loan types?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Modify Frontier model to allow for selection (see Greene 2005)</a:t>
            </a:r>
          </a:p>
        </p:txBody>
      </p:sp>
      <p:graphicFrame>
        <p:nvGraphicFramePr>
          <p:cNvPr id="368642" name="Object 2"/>
          <p:cNvGraphicFramePr>
            <a:graphicFrameLocks noChangeAspect="1"/>
          </p:cNvGraphicFramePr>
          <p:nvPr/>
        </p:nvGraphicFramePr>
        <p:xfrm>
          <a:off x="2787650" y="1625600"/>
          <a:ext cx="3492500" cy="355600"/>
        </p:xfrm>
        <a:graphic>
          <a:graphicData uri="http://schemas.openxmlformats.org/presentationml/2006/ole">
            <p:oleObj spid="_x0000_s370690" name="Equation" r:id="rId4" imgW="3492360" imgH="3553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Inferences and Policy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Not sure how to think about the default-profit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How does this fit in the bargaining game (what is a default?)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Expect “profitable” loans to default more anyway (e.g., low doc)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Overall Welfare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Borrowers derive a benefit from the relationship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50" dirty="0" smtClean="0"/>
              <a:t>“Predatory”? Can it be measured and separated from bargaining?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Counterfactuals?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Oversight/Regulation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Alter Quality of borrower-broker-bank match?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Alter Broker Entry and Exit?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Broker Bargaining power with bank?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Competition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Want to say something on inefficiency due to monopolist…but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…hard to draw welfare inferences – Fees and YSP have opposite effects on defaults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u="sng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Conclusion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Brokers make profits on accepted loans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Profits vary with loan characteristics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Loans with high broker profits default more ex post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Not sure how to think about this (predatory?)</a:t>
            </a:r>
          </a:p>
          <a:p>
            <a:pPr lvl="1">
              <a:buNone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More 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Identification and Estimation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Link default analysis to structural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Counterfactuals to make it policy relevant</a:t>
            </a:r>
          </a:p>
          <a:p>
            <a:pPr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Also comment on external validity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How representative is New Century of bank and broker practices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u="sng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The Story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2222" t="17778" r="57222" b="18222"/>
          <a:stretch>
            <a:fillRect/>
          </a:stretch>
        </p:blipFill>
        <p:spPr bwMode="auto">
          <a:xfrm>
            <a:off x="1828800" y="1294356"/>
            <a:ext cx="5486400" cy="5411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Question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Do mortgage brokers make profits?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What are the magnitudes?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Do these vary with loan, borrower and broker characteristics?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Is there a relationship between broker profits and loan performance?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Policy relevant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Regulator for consumer protection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What types of borrowers more likely to be swayed?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Costs vs. Benefits…need magnitudes!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What the paper finds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Use a stochastic frontier estimation to get a loan by loan measure of broker profits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Broker profits vary with loan characteristics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Larger loans, loans with higher interest rates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Loans with prepayment penalties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Loans to low-doc borrowers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Loans with high broker profits have higher ex post delinquency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Overall Impression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Very interesting paper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Clever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Plausible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Policy relevant (almost)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Extensions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Estimation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Inferences and Policy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Estimation: Stochastic Frontier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Idea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deviation from “frontier” captured by u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Assumptions critical for identification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Distributional assumptions on </a:t>
            </a:r>
            <a:r>
              <a:rPr lang="en-US" sz="2000" i="1" dirty="0" smtClean="0"/>
              <a:t>u </a:t>
            </a:r>
            <a:r>
              <a:rPr lang="en-US" sz="2000" dirty="0" smtClean="0"/>
              <a:t>and </a:t>
            </a:r>
            <a:r>
              <a:rPr lang="en-US" sz="2000" i="1" dirty="0" smtClean="0"/>
              <a:t>v</a:t>
            </a:r>
            <a:r>
              <a:rPr lang="en-US" sz="2000" dirty="0" smtClean="0"/>
              <a:t> allow for explicit solution</a:t>
            </a:r>
          </a:p>
          <a:p>
            <a:pPr eaLnBrk="1" hangingPunct="1">
              <a:lnSpc>
                <a:spcPct val="90000"/>
              </a:lnSpc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This paper: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Back out loan-level profits using distributional assumptions on </a:t>
            </a:r>
            <a:r>
              <a:rPr lang="en-US" sz="2400" i="1" dirty="0" smtClean="0"/>
              <a:t>u </a:t>
            </a:r>
            <a:r>
              <a:rPr lang="en-US" sz="2400" dirty="0" smtClean="0"/>
              <a:t>(profits)</a:t>
            </a:r>
            <a:r>
              <a:rPr lang="en-US" sz="2400" i="1" dirty="0" smtClean="0"/>
              <a:t> </a:t>
            </a:r>
            <a:r>
              <a:rPr lang="en-US" sz="2400" dirty="0" smtClean="0"/>
              <a:t>and </a:t>
            </a:r>
            <a:r>
              <a:rPr lang="en-US" sz="2400" i="1" dirty="0" smtClean="0"/>
              <a:t>v</a:t>
            </a:r>
            <a:endParaRPr lang="en-US" sz="2400" u="sng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Examine cross-sectional variation in profits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graphicFrame>
        <p:nvGraphicFramePr>
          <p:cNvPr id="340998" name="Object 6"/>
          <p:cNvGraphicFramePr>
            <a:graphicFrameLocks noChangeAspect="1"/>
          </p:cNvGraphicFramePr>
          <p:nvPr/>
        </p:nvGraphicFramePr>
        <p:xfrm>
          <a:off x="3225800" y="1752600"/>
          <a:ext cx="2705100" cy="711200"/>
        </p:xfrm>
        <a:graphic>
          <a:graphicData uri="http://schemas.openxmlformats.org/presentationml/2006/ole">
            <p:oleObj spid="_x0000_s340998" name="Equation" r:id="rId4" imgW="2705040" imgH="711000" progId="">
              <p:embed/>
            </p:oleObj>
          </a:graphicData>
        </a:graphic>
      </p:graphicFrame>
      <p:graphicFrame>
        <p:nvGraphicFramePr>
          <p:cNvPr id="341000" name="Object 8"/>
          <p:cNvGraphicFramePr>
            <a:graphicFrameLocks noChangeAspect="1"/>
          </p:cNvGraphicFramePr>
          <p:nvPr/>
        </p:nvGraphicFramePr>
        <p:xfrm>
          <a:off x="3162300" y="4572000"/>
          <a:ext cx="2857500" cy="304800"/>
        </p:xfrm>
        <a:graphic>
          <a:graphicData uri="http://schemas.openxmlformats.org/presentationml/2006/ole">
            <p:oleObj spid="_x0000_s341000" name="Equation" r:id="rId5" imgW="2857320" imgH="304560" progId="">
              <p:embed/>
            </p:oleObj>
          </a:graphicData>
        </a:graphic>
      </p:graphicFrame>
      <p:graphicFrame>
        <p:nvGraphicFramePr>
          <p:cNvPr id="341001" name="Object 9"/>
          <p:cNvGraphicFramePr>
            <a:graphicFrameLocks noChangeAspect="1"/>
          </p:cNvGraphicFramePr>
          <p:nvPr/>
        </p:nvGraphicFramePr>
        <p:xfrm>
          <a:off x="3879850" y="5029200"/>
          <a:ext cx="1308100" cy="304800"/>
        </p:xfrm>
        <a:graphic>
          <a:graphicData uri="http://schemas.openxmlformats.org/presentationml/2006/ole">
            <p:oleObj spid="_x0000_s341001" name="Equation" r:id="rId6" imgW="1307880" imgH="3045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Estimation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Cost Function estimated from data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Crucial that estimated accurately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Why could there be errors?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/>
              <a:t>Skewness</a:t>
            </a:r>
            <a:r>
              <a:rPr lang="en-US" sz="2000" dirty="0" smtClean="0"/>
              <a:t> in Revenues - “parametric CF” gives identification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Guard against the view that revenues might be high for loans that are costly to originate and costs are “misestimated”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Baseline specification and robust specification seem simplistic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  <p:graphicFrame>
        <p:nvGraphicFramePr>
          <p:cNvPr id="368642" name="Object 2"/>
          <p:cNvGraphicFramePr>
            <a:graphicFrameLocks noChangeAspect="1"/>
          </p:cNvGraphicFramePr>
          <p:nvPr/>
        </p:nvGraphicFramePr>
        <p:xfrm>
          <a:off x="3879850" y="1905000"/>
          <a:ext cx="1308100" cy="304800"/>
        </p:xfrm>
        <a:graphic>
          <a:graphicData uri="http://schemas.openxmlformats.org/presentationml/2006/ole">
            <p:oleObj spid="_x0000_s368642" name="Equation" r:id="rId4" imgW="1307880" imgH="3045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Estimation</a:t>
            </a:r>
          </a:p>
        </p:txBody>
      </p:sp>
      <p:pic>
        <p:nvPicPr>
          <p:cNvPr id="36557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133600"/>
            <a:ext cx="5257800" cy="3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1905000" y="4953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New Century and </a:t>
            </a:r>
            <a:r>
              <a:rPr lang="en-US" i="1" dirty="0" err="1" smtClean="0"/>
              <a:t>IndyMac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97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800000"/>
                </a:solidFill>
              </a:rPr>
              <a:t>Estimation</a:t>
            </a:r>
          </a:p>
        </p:txBody>
      </p:sp>
      <p:pic>
        <p:nvPicPr>
          <p:cNvPr id="3655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6800"/>
            <a:ext cx="5334000" cy="387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65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1066800"/>
            <a:ext cx="5334000" cy="387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905000" y="4953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New Century and </a:t>
            </a:r>
            <a:r>
              <a:rPr lang="en-US" i="1" dirty="0" err="1" smtClean="0"/>
              <a:t>IndyMac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10839</TotalTime>
  <Words>624</Words>
  <Application>Microsoft Office PowerPoint</Application>
  <PresentationFormat>On-screen Show (4:3)</PresentationFormat>
  <Paragraphs>157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Equation</vt:lpstr>
      <vt:lpstr> The Role of Mortgage Brokers in the Subprime Crisis  Berndt, Hollifield, Sandas </vt:lpstr>
      <vt:lpstr>The Story</vt:lpstr>
      <vt:lpstr>Question</vt:lpstr>
      <vt:lpstr>What the paper finds</vt:lpstr>
      <vt:lpstr>Overall Impression</vt:lpstr>
      <vt:lpstr>Estimation: Stochastic Frontier</vt:lpstr>
      <vt:lpstr>Estimation</vt:lpstr>
      <vt:lpstr>Estimation</vt:lpstr>
      <vt:lpstr>Estimation</vt:lpstr>
      <vt:lpstr>Estimation</vt:lpstr>
      <vt:lpstr>Estimation</vt:lpstr>
      <vt:lpstr>Estimation</vt:lpstr>
      <vt:lpstr>Inferences and Policy</vt:lpstr>
      <vt:lpstr>Conclusion</vt:lpstr>
    </vt:vector>
  </TitlesOfParts>
  <Company>Preferred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cbeck</cp:lastModifiedBy>
  <cp:revision>847</cp:revision>
  <dcterms:created xsi:type="dcterms:W3CDTF">2006-09-20T14:15:48Z</dcterms:created>
  <dcterms:modified xsi:type="dcterms:W3CDTF">2010-06-23T12:36:40Z</dcterms:modified>
</cp:coreProperties>
</file>