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58" r:id="rId4"/>
    <p:sldId id="280" r:id="rId5"/>
    <p:sldId id="281" r:id="rId6"/>
    <p:sldId id="277" r:id="rId7"/>
    <p:sldId id="278" r:id="rId8"/>
    <p:sldId id="261" r:id="rId9"/>
    <p:sldId id="262" r:id="rId10"/>
    <p:sldId id="276" r:id="rId11"/>
    <p:sldId id="274" r:id="rId12"/>
    <p:sldId id="266" r:id="rId13"/>
    <p:sldId id="264" r:id="rId14"/>
    <p:sldId id="270" r:id="rId15"/>
    <p:sldId id="269" r:id="rId16"/>
    <p:sldId id="279"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C3AA4BD1-6632-4911-A965-4C7D4D5F8812}" type="datetimeFigureOut">
              <a:rPr lang="en-US"/>
              <a:pPr>
                <a:defRPr/>
              </a:pPr>
              <a:t>6/23/2010</a:t>
            </a:fld>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8562748C-7DED-4435-86A1-548E4BA4ABFC}"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B778AC9-34D7-45E0-ADDE-A2BFBA6C3B4C}" type="datetimeFigureOut">
              <a:rPr lang="en-US"/>
              <a:pPr>
                <a:defRPr/>
              </a:pPr>
              <a:t>6/23/2010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4796D49-F050-404D-B78A-60D45F80D9C8}"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8F3A1130-9A04-4543-BC65-4697A3D69E37}" type="slidenum">
              <a:rPr lang="en-US"/>
              <a:pPr>
                <a:defRPr/>
              </a:pPr>
              <a:t>‹#›</a:t>
            </a:fld>
            <a:endParaRPr lang="en-US"/>
          </a:p>
        </p:txBody>
      </p:sp>
      <p:sp>
        <p:nvSpPr>
          <p:cNvPr id="14" name="Date Placeholder 3"/>
          <p:cNvSpPr>
            <a:spLocks noGrp="1"/>
          </p:cNvSpPr>
          <p:nvPr>
            <p:ph type="dt" sz="half" idx="11"/>
          </p:nvPr>
        </p:nvSpPr>
        <p:spPr/>
        <p:txBody>
          <a:bodyPr/>
          <a:lstStyle>
            <a:lvl1pPr>
              <a:defRPr/>
            </a:lvl1pPr>
          </a:lstStyle>
          <a:p>
            <a:pPr>
              <a:defRPr/>
            </a:pPr>
            <a:fld id="{2D61BEA4-86A0-47D0-A123-704BE0006B74}" type="datetimeFigureOut">
              <a:rPr lang="en-US"/>
              <a:pPr>
                <a:defRPr/>
              </a:pPr>
              <a:t>6/23/2010</a:t>
            </a:fld>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A2919A8-3A9F-439A-B658-B758AF87DA37}" type="datetimeFigureOut">
              <a:rPr lang="en-US"/>
              <a:pPr>
                <a:defRPr/>
              </a:pPr>
              <a:t>6/23/2010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FFFA9042-FB53-476F-9C51-835285B0116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fld id="{31F9811F-2D6F-4BF0-9DF5-6C7BDC83DB30}" type="datetimeFigureOut">
              <a:rPr lang="en-US"/>
              <a:pPr>
                <a:defRPr/>
              </a:pPr>
              <a:t>6/23/2010</a:t>
            </a:fld>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62EB17BD-1C1D-4443-8428-B7C9EBB53D6C}"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0FC15F6A-52E3-4160-88EA-3BE861543CA0}" type="datetimeFigureOut">
              <a:rPr lang="en-US"/>
              <a:pPr>
                <a:defRPr/>
              </a:pPr>
              <a:t>6/23/2010</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F8224C8-1ACD-49BF-807E-38C17880CCA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10"/>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63BA50B7-3FD1-4C41-923E-BE204CC8F36B}" type="datetimeFigureOut">
              <a:rPr lang="en-US"/>
              <a:pPr>
                <a:defRPr/>
              </a:pPr>
              <a:t>6/23/2010</a:t>
            </a:fld>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27634406-D751-47D8-9E39-B1E2DC8455BD}"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717F064B-4B07-4FF8-B850-B515FE80E483}" type="datetimeFigureOut">
              <a:rPr lang="en-US"/>
              <a:pPr>
                <a:defRPr/>
              </a:pPr>
              <a:t>6/23/2010</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FBDF4780-676C-4299-8442-8850D4F7CC9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3" name="Rectangle 2"/>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4" name="Rectangle 3"/>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8" name="Date Placeholder 1"/>
          <p:cNvSpPr>
            <a:spLocks noGrp="1"/>
          </p:cNvSpPr>
          <p:nvPr>
            <p:ph type="dt" sz="half" idx="10"/>
          </p:nvPr>
        </p:nvSpPr>
        <p:spPr/>
        <p:txBody>
          <a:bodyPr/>
          <a:lstStyle>
            <a:lvl1pPr>
              <a:defRPr/>
            </a:lvl1pPr>
          </a:lstStyle>
          <a:p>
            <a:pPr>
              <a:defRPr/>
            </a:pPr>
            <a:fld id="{AB432B11-CAA3-4368-8B6F-4AC6DCBF139B}" type="datetimeFigureOut">
              <a:rPr lang="en-US"/>
              <a:pPr>
                <a:defRPr/>
              </a:pPr>
              <a:t>6/23/2010</a:t>
            </a:fld>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B96F9018-3150-49AB-BC49-7846337D782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C81C3B3C-0EE0-4F22-BA08-4AD8C3FC984F}" type="slidenum">
              <a:rPr lang="en-US"/>
              <a:pPr>
                <a:defRPr/>
              </a:pPr>
              <a:t>‹#›</a:t>
            </a:fld>
            <a:endParaRPr lang="en-US"/>
          </a:p>
        </p:txBody>
      </p:sp>
      <p:sp>
        <p:nvSpPr>
          <p:cNvPr id="17" name="Date Placeholder 4"/>
          <p:cNvSpPr>
            <a:spLocks noGrp="1"/>
          </p:cNvSpPr>
          <p:nvPr>
            <p:ph type="dt" sz="half" idx="11"/>
          </p:nvPr>
        </p:nvSpPr>
        <p:spPr/>
        <p:txBody>
          <a:bodyPr/>
          <a:lstStyle>
            <a:lvl1pPr>
              <a:defRPr/>
            </a:lvl1pPr>
          </a:lstStyle>
          <a:p>
            <a:pPr>
              <a:defRPr/>
            </a:pPr>
            <a:fld id="{BB1A8BEC-D8CF-42BC-8753-641274B57EAF}" type="datetimeFigureOut">
              <a:rPr lang="en-US"/>
              <a:pPr>
                <a:defRPr/>
              </a:pPr>
              <a:t>6/23/2010</a:t>
            </a:fld>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2A03A626-973D-468F-9161-D77CA332D073}" type="slidenum">
              <a:rPr lang="en-US"/>
              <a:pPr>
                <a:defRPr/>
              </a:pPr>
              <a:t>‹#›</a:t>
            </a:fld>
            <a:endParaRPr lang="en-US"/>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333EA883-4B94-416D-9ADF-44E7D4C7DF8A}" type="datetimeFigureOut">
              <a:rPr lang="en-US"/>
              <a:pPr>
                <a:defRPr/>
              </a:pPr>
              <a:t>6/23/2010</a:t>
            </a:fld>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defRPr>
            </a:lvl1pPr>
          </a:lstStyle>
          <a:p>
            <a:pPr>
              <a:defRPr/>
            </a:pPr>
            <a:fld id="{09FC5F62-1CD6-4860-83D6-A6D215100DCD}" type="datetimeFigureOut">
              <a:rPr lang="en-US"/>
              <a:pPr>
                <a:defRPr/>
              </a:pPr>
              <a:t>6/23/2010</a:t>
            </a:fld>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defRPr>
            </a:lvl1pPr>
          </a:lstStyle>
          <a:p>
            <a:pPr>
              <a:defRPr/>
            </a:pPr>
            <a:fld id="{29A5799F-D140-44D9-95D5-4AF8B9FB2E54}" type="slidenum">
              <a:rPr lang="en-US"/>
              <a:pPr>
                <a:defRPr/>
              </a:pPr>
              <a:t>‹#›</a:t>
            </a:fld>
            <a:endParaRPr lang="en-US"/>
          </a:p>
        </p:txBody>
      </p:sp>
      <p:sp>
        <p:nvSpPr>
          <p:cNvPr id="1038"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2971800"/>
            <a:ext cx="6400800" cy="1752600"/>
          </a:xfrm>
        </p:spPr>
        <p:txBody>
          <a:bodyPr>
            <a:normAutofit/>
          </a:bodyPr>
          <a:lstStyle/>
          <a:p>
            <a:pPr eaLnBrk="1" fontAlgn="auto" hangingPunct="1">
              <a:spcAft>
                <a:spcPts val="0"/>
              </a:spcAft>
              <a:buFont typeface="Wingdings 2"/>
              <a:buNone/>
              <a:defRPr/>
            </a:pPr>
            <a:r>
              <a:rPr lang="en-US" sz="2400" dirty="0" smtClean="0"/>
              <a:t>Discussant:</a:t>
            </a:r>
          </a:p>
          <a:p>
            <a:pPr eaLnBrk="1" fontAlgn="auto" hangingPunct="1">
              <a:spcAft>
                <a:spcPts val="0"/>
              </a:spcAft>
              <a:buFont typeface="Wingdings 2"/>
              <a:buNone/>
              <a:defRPr/>
            </a:pPr>
            <a:r>
              <a:rPr lang="en-US" sz="2400" dirty="0" smtClean="0"/>
              <a:t>Antoinette Schoar, MIT and NBER</a:t>
            </a:r>
            <a:endParaRPr lang="en-US" sz="2400" dirty="0"/>
          </a:p>
        </p:txBody>
      </p:sp>
      <p:sp>
        <p:nvSpPr>
          <p:cNvPr id="2" name="Title 1"/>
          <p:cNvSpPr>
            <a:spLocks noGrp="1"/>
          </p:cNvSpPr>
          <p:nvPr>
            <p:ph type="ctrTitle"/>
          </p:nvPr>
        </p:nvSpPr>
        <p:spPr/>
        <p:txBody>
          <a:bodyPr>
            <a:normAutofit fontScale="90000"/>
          </a:bodyPr>
          <a:lstStyle/>
          <a:p>
            <a:pPr eaLnBrk="1" fontAlgn="auto" hangingPunct="1">
              <a:spcAft>
                <a:spcPts val="0"/>
              </a:spcAft>
              <a:defRPr/>
            </a:pPr>
            <a:r>
              <a:rPr lang="en-US" dirty="0" smtClean="0"/>
              <a:t>Hotchkiss, Smith and Stromberg</a:t>
            </a:r>
            <a:br>
              <a:rPr lang="en-US" dirty="0" smtClean="0"/>
            </a:br>
            <a:r>
              <a:rPr lang="en-US" dirty="0" smtClean="0"/>
              <a:t>Private Equity and the Resolution of Financial Distress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smtClean="0">
                <a:solidFill>
                  <a:srgbClr val="7B9899"/>
                </a:solidFill>
              </a:rPr>
              <a:t>What to do?</a:t>
            </a:r>
          </a:p>
        </p:txBody>
      </p:sp>
      <p:sp>
        <p:nvSpPr>
          <p:cNvPr id="22531" name="Content Placeholder 2"/>
          <p:cNvSpPr>
            <a:spLocks noGrp="1"/>
          </p:cNvSpPr>
          <p:nvPr>
            <p:ph sz="quarter" idx="1"/>
          </p:nvPr>
        </p:nvSpPr>
        <p:spPr>
          <a:xfrm>
            <a:off x="301625" y="1527175"/>
            <a:ext cx="8504238" cy="4572000"/>
          </a:xfrm>
        </p:spPr>
        <p:txBody>
          <a:bodyPr/>
          <a:lstStyle/>
          <a:p>
            <a:pPr eaLnBrk="1" hangingPunct="1"/>
            <a:r>
              <a:rPr lang="en-US" smtClean="0"/>
              <a:t>Show full transition matrix of the rate at which PE and non PE backed deals move in and out of the sample</a:t>
            </a:r>
          </a:p>
          <a:p>
            <a:pPr lvl="1" eaLnBrk="1" hangingPunct="1"/>
            <a:r>
              <a:rPr lang="en-US" smtClean="0"/>
              <a:t>Include moving up into higher debt rating classes</a:t>
            </a:r>
          </a:p>
          <a:p>
            <a:pPr eaLnBrk="1" hangingPunct="1"/>
            <a:endParaRPr lang="en-US" smtClean="0"/>
          </a:p>
          <a:p>
            <a:pPr eaLnBrk="1" hangingPunct="1"/>
            <a:r>
              <a:rPr lang="en-US" smtClean="0"/>
              <a:t>Analyze if there is differential selection into below investment grade debt</a:t>
            </a:r>
          </a:p>
          <a:p>
            <a:pPr lvl="1" eaLnBrk="1" hangingPunct="1"/>
            <a:r>
              <a:rPr lang="en-US" smtClean="0"/>
              <a:t>Hopefully you can get this from Moody’s </a:t>
            </a:r>
          </a:p>
          <a:p>
            <a:pPr eaLnBrk="1" hangingPunct="1"/>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smtClean="0">
                <a:solidFill>
                  <a:srgbClr val="7B9899"/>
                </a:solidFill>
              </a:rPr>
              <a:t>No wonder it is called </a:t>
            </a:r>
            <a:r>
              <a:rPr lang="en-US" b="1" i="1" smtClean="0">
                <a:solidFill>
                  <a:srgbClr val="7B9899"/>
                </a:solidFill>
              </a:rPr>
              <a:t>private</a:t>
            </a:r>
            <a:r>
              <a:rPr lang="en-US" smtClean="0">
                <a:solidFill>
                  <a:srgbClr val="7B9899"/>
                </a:solidFill>
              </a:rPr>
              <a:t> equity</a:t>
            </a:r>
          </a:p>
        </p:txBody>
      </p:sp>
      <p:sp>
        <p:nvSpPr>
          <p:cNvPr id="23555" name="Content Placeholder 2"/>
          <p:cNvSpPr>
            <a:spLocks noGrp="1"/>
          </p:cNvSpPr>
          <p:nvPr>
            <p:ph sz="quarter" idx="1"/>
          </p:nvPr>
        </p:nvSpPr>
        <p:spPr>
          <a:xfrm>
            <a:off x="301625" y="1527175"/>
            <a:ext cx="8504238" cy="4572000"/>
          </a:xfrm>
        </p:spPr>
        <p:txBody>
          <a:bodyPr/>
          <a:lstStyle/>
          <a:p>
            <a:pPr eaLnBrk="1" hangingPunct="1"/>
            <a:r>
              <a:rPr lang="en-US" smtClean="0"/>
              <a:t>Only 44% of firms have data on pre-default characteristics such as financial information</a:t>
            </a:r>
          </a:p>
          <a:p>
            <a:pPr lvl="1" eaLnBrk="1" hangingPunct="1"/>
            <a:r>
              <a:rPr lang="en-US" smtClean="0"/>
              <a:t>60% of non-PE deals but only 30% of PE backed firms</a:t>
            </a:r>
          </a:p>
          <a:p>
            <a:pPr lvl="1" eaLnBrk="1" hangingPunct="1"/>
            <a:r>
              <a:rPr lang="en-US" smtClean="0"/>
              <a:t>No data on private firms</a:t>
            </a:r>
          </a:p>
          <a:p>
            <a:pPr lvl="1" eaLnBrk="1" hangingPunct="1"/>
            <a:endParaRPr lang="en-US" smtClean="0"/>
          </a:p>
          <a:p>
            <a:pPr eaLnBrk="1" hangingPunct="1"/>
            <a:r>
              <a:rPr lang="en-US" smtClean="0"/>
              <a:t>The coverage is not too atypical for PE and VC</a:t>
            </a:r>
          </a:p>
          <a:p>
            <a:pPr lvl="1" eaLnBrk="1" hangingPunct="1"/>
            <a:r>
              <a:rPr lang="en-US" smtClean="0"/>
              <a:t>In line with other papers on characteristics of PE backed firms, e.g. Gompers and Lerner (2000), Axelson et al (2009), Chang and Schoar (2009)</a:t>
            </a:r>
          </a:p>
          <a:p>
            <a:pPr lvl="1" eaLnBrk="1" hangingPunct="1"/>
            <a:r>
              <a:rPr lang="en-US" smtClean="0"/>
              <a:t>But difference in coverage is concerning if non-PE have systematic bias in who reports</a:t>
            </a:r>
          </a:p>
          <a:p>
            <a:pPr lvl="1" eaLnBrk="1" hangingPunct="1"/>
            <a:endParaRPr lang="en-US" smtClean="0"/>
          </a:p>
          <a:p>
            <a:pPr eaLnBrk="1" hangingPunct="1"/>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smtClean="0">
                <a:solidFill>
                  <a:srgbClr val="7B9899"/>
                </a:solidFill>
              </a:rPr>
              <a:t>Selecting on 20% PE stake</a:t>
            </a:r>
          </a:p>
        </p:txBody>
      </p:sp>
      <p:sp>
        <p:nvSpPr>
          <p:cNvPr id="3" name="Content Placeholder 2"/>
          <p:cNvSpPr>
            <a:spLocks noGrp="1"/>
          </p:cNvSpPr>
          <p:nvPr>
            <p:ph sz="quarter" idx="1"/>
          </p:nvPr>
        </p:nvSpPr>
        <p:spPr>
          <a:xfrm>
            <a:off x="301625" y="1527175"/>
            <a:ext cx="8504238" cy="4572000"/>
          </a:xfrm>
        </p:spPr>
        <p:txBody>
          <a:bodyPr>
            <a:normAutofit lnSpcReduction="10000"/>
          </a:bodyPr>
          <a:lstStyle/>
          <a:p>
            <a:pPr marL="274320" indent="-274320" eaLnBrk="1" fontAlgn="auto" hangingPunct="1">
              <a:spcAft>
                <a:spcPts val="0"/>
              </a:spcAft>
              <a:buFont typeface="Wingdings 2"/>
              <a:buChar char=""/>
              <a:defRPr/>
            </a:pPr>
            <a:r>
              <a:rPr lang="en-US" dirty="0" smtClean="0"/>
              <a:t>Selecting on a minimum PE stake of 20%, but no screen on ownership concentration for non-PE</a:t>
            </a:r>
          </a:p>
          <a:p>
            <a:pPr marL="548640" lvl="1" indent="-274320" eaLnBrk="1" fontAlgn="auto" hangingPunct="1">
              <a:spcAft>
                <a:spcPts val="0"/>
              </a:spcAft>
              <a:buFont typeface="Wingdings"/>
              <a:buChar char=""/>
              <a:defRPr/>
            </a:pPr>
            <a:r>
              <a:rPr lang="en-US" dirty="0" smtClean="0"/>
              <a:t>Combines impact of PE vs. concentrated ownership</a:t>
            </a:r>
          </a:p>
          <a:p>
            <a:pPr marL="548640" lvl="1" indent="-274320" eaLnBrk="1" fontAlgn="auto" hangingPunct="1">
              <a:spcAft>
                <a:spcPts val="0"/>
              </a:spcAft>
              <a:buFont typeface="Wingdings"/>
              <a:buChar char=""/>
              <a:defRPr/>
            </a:pPr>
            <a:r>
              <a:rPr lang="en-US" dirty="0" smtClean="0"/>
              <a:t>Might affect governance during and prior to distress</a:t>
            </a:r>
          </a:p>
          <a:p>
            <a:pPr marL="548640" lvl="1" indent="-274320" eaLnBrk="1" fontAlgn="auto" hangingPunct="1">
              <a:spcAft>
                <a:spcPts val="0"/>
              </a:spcAft>
              <a:buFont typeface="Wingdings"/>
              <a:buChar char=""/>
              <a:defRPr/>
            </a:pPr>
            <a:r>
              <a:rPr lang="en-US" dirty="0" smtClean="0"/>
              <a:t>Affects the risk profile of investments</a:t>
            </a:r>
          </a:p>
          <a:p>
            <a:pPr marL="548640" lvl="1" indent="-274320" eaLnBrk="1" fontAlgn="auto" hangingPunct="1">
              <a:spcAft>
                <a:spcPts val="0"/>
              </a:spcAft>
              <a:buFont typeface="Wingdings"/>
              <a:buChar char=""/>
              <a:defRPr/>
            </a:pPr>
            <a:endParaRPr lang="en-US" dirty="0" smtClean="0"/>
          </a:p>
          <a:p>
            <a:pPr marL="274320" indent="-274320" eaLnBrk="1" fontAlgn="auto" hangingPunct="1">
              <a:spcAft>
                <a:spcPts val="0"/>
              </a:spcAft>
              <a:buFont typeface="Wingdings 2"/>
              <a:buChar char=""/>
              <a:defRPr/>
            </a:pPr>
            <a:r>
              <a:rPr lang="en-US" dirty="0" smtClean="0"/>
              <a:t>Paper excludes hedge funds, investment management companies etc</a:t>
            </a:r>
          </a:p>
          <a:p>
            <a:pPr marL="548640" lvl="1" indent="-274320" eaLnBrk="1" fontAlgn="auto" hangingPunct="1">
              <a:spcAft>
                <a:spcPts val="0"/>
              </a:spcAft>
              <a:buFont typeface="Wingdings"/>
              <a:buChar char=""/>
              <a:defRPr/>
            </a:pPr>
            <a:r>
              <a:rPr lang="en-US" dirty="0" smtClean="0"/>
              <a:t>Lines between some of these are blurry</a:t>
            </a:r>
          </a:p>
          <a:p>
            <a:pPr marL="548640" lvl="1" indent="-274320" eaLnBrk="1" fontAlgn="auto" hangingPunct="1">
              <a:spcAft>
                <a:spcPts val="0"/>
              </a:spcAft>
              <a:buFont typeface="Wingdings"/>
              <a:buChar char=""/>
              <a:defRPr/>
            </a:pPr>
            <a:r>
              <a:rPr lang="en-US" dirty="0" smtClean="0"/>
              <a:t>Comparing across these groups could help differentiate if PE firms are good at managing in distress or picking firms that are distress-proof</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smtClean="0">
                <a:solidFill>
                  <a:srgbClr val="7B9899"/>
                </a:solidFill>
              </a:rPr>
              <a:t>Sadly, we need more data</a:t>
            </a:r>
          </a:p>
        </p:txBody>
      </p:sp>
      <p:sp>
        <p:nvSpPr>
          <p:cNvPr id="3" name="Content Placeholder 2"/>
          <p:cNvSpPr>
            <a:spLocks noGrp="1"/>
          </p:cNvSpPr>
          <p:nvPr>
            <p:ph sz="quarter" idx="1"/>
          </p:nvPr>
        </p:nvSpPr>
        <p:spPr>
          <a:xfrm>
            <a:off x="457200" y="1600200"/>
            <a:ext cx="8229600" cy="4876800"/>
          </a:xfrm>
        </p:spPr>
        <p:txBody>
          <a:bodyPr>
            <a:normAutofit fontScale="92500"/>
          </a:bodyPr>
          <a:lstStyle/>
          <a:p>
            <a:pPr marL="274320" indent="-274320" eaLnBrk="1" fontAlgn="auto" hangingPunct="1">
              <a:spcAft>
                <a:spcPts val="0"/>
              </a:spcAft>
              <a:buFont typeface="Wingdings 2"/>
              <a:buChar char=""/>
              <a:defRPr/>
            </a:pPr>
            <a:r>
              <a:rPr lang="en-US" dirty="0" smtClean="0"/>
              <a:t>Capital structure: Difference in debt levels between PE and non-PE backed deals</a:t>
            </a:r>
          </a:p>
          <a:p>
            <a:pPr marL="548640" lvl="1" indent="-274320" eaLnBrk="1" fontAlgn="auto" hangingPunct="1">
              <a:spcAft>
                <a:spcPts val="0"/>
              </a:spcAft>
              <a:buFont typeface="Wingdings"/>
              <a:buChar char=""/>
              <a:defRPr/>
            </a:pPr>
            <a:r>
              <a:rPr lang="en-US" dirty="0" smtClean="0"/>
              <a:t>PE deals have more debt and likely more unsecured creditors. Have incentives to preserve firms as a going concern.</a:t>
            </a:r>
          </a:p>
          <a:p>
            <a:pPr marL="548640" lvl="1" indent="-274320" eaLnBrk="1" fontAlgn="auto" hangingPunct="1">
              <a:spcAft>
                <a:spcPts val="0"/>
              </a:spcAft>
              <a:buFont typeface="Wingdings"/>
              <a:buChar char=""/>
              <a:defRPr/>
            </a:pPr>
            <a:r>
              <a:rPr lang="en-US" dirty="0" smtClean="0"/>
              <a:t>If PE debt is held more concentrated, it could be easier to restructure</a:t>
            </a:r>
          </a:p>
          <a:p>
            <a:pPr marL="548640" lvl="1" indent="-274320" eaLnBrk="1" fontAlgn="auto" hangingPunct="1">
              <a:spcAft>
                <a:spcPts val="0"/>
              </a:spcAft>
              <a:buFont typeface="Wingdings"/>
              <a:buChar char=""/>
              <a:defRPr/>
            </a:pPr>
            <a:r>
              <a:rPr lang="en-US" dirty="0" err="1" smtClean="0"/>
              <a:t>Axelson</a:t>
            </a:r>
            <a:r>
              <a:rPr lang="en-US" dirty="0" smtClean="0"/>
              <a:t> et al (2010) show that debt levels of PE in particular vary with the economy wide cost of capital (!)</a:t>
            </a:r>
          </a:p>
          <a:p>
            <a:pPr marL="548640" lvl="1" indent="-274320" eaLnBrk="1" fontAlgn="auto" hangingPunct="1">
              <a:spcAft>
                <a:spcPts val="0"/>
              </a:spcAft>
              <a:buFont typeface="Wingdings"/>
              <a:buChar char=""/>
              <a:defRPr/>
            </a:pPr>
            <a:endParaRPr lang="en-US" dirty="0" smtClean="0"/>
          </a:p>
          <a:p>
            <a:pPr marL="274320" indent="-274320" eaLnBrk="1" fontAlgn="auto" hangingPunct="1">
              <a:spcAft>
                <a:spcPts val="0"/>
              </a:spcAft>
              <a:buFont typeface="Wingdings 2"/>
              <a:buChar char=""/>
              <a:defRPr/>
            </a:pPr>
            <a:r>
              <a:rPr lang="en-US" dirty="0" smtClean="0"/>
              <a:t>Covenants</a:t>
            </a:r>
          </a:p>
          <a:p>
            <a:pPr marL="548640" lvl="1" indent="-274320" eaLnBrk="1" fontAlgn="auto" hangingPunct="1">
              <a:spcAft>
                <a:spcPts val="0"/>
              </a:spcAft>
              <a:buFont typeface="Wingdings"/>
              <a:buChar char=""/>
              <a:defRPr/>
            </a:pPr>
            <a:r>
              <a:rPr lang="en-US" dirty="0" smtClean="0"/>
              <a:t>If PE firms have “light” covenants they might be able to delay filing for bankruptcy? Would make findings more stark</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smtClean="0">
                <a:solidFill>
                  <a:srgbClr val="7B9899"/>
                </a:solidFill>
              </a:rPr>
              <a:t>Measures of efficiency?</a:t>
            </a:r>
          </a:p>
        </p:txBody>
      </p:sp>
      <p:sp>
        <p:nvSpPr>
          <p:cNvPr id="3" name="Content Placeholder 2"/>
          <p:cNvSpPr>
            <a:spLocks noGrp="1"/>
          </p:cNvSpPr>
          <p:nvPr>
            <p:ph sz="quarter" idx="1"/>
          </p:nvPr>
        </p:nvSpPr>
        <p:spPr>
          <a:xfrm>
            <a:off x="301625" y="1527175"/>
            <a:ext cx="8504238" cy="4572000"/>
          </a:xfrm>
        </p:spPr>
        <p:txBody>
          <a:bodyPr>
            <a:normAutofit lnSpcReduction="10000"/>
          </a:bodyPr>
          <a:lstStyle/>
          <a:p>
            <a:pPr marL="274320" indent="-274320" eaLnBrk="1" fontAlgn="auto" hangingPunct="1">
              <a:spcAft>
                <a:spcPts val="0"/>
              </a:spcAft>
              <a:buFont typeface="Wingdings 2"/>
              <a:buChar char=""/>
              <a:defRPr/>
            </a:pPr>
            <a:r>
              <a:rPr lang="en-US" dirty="0" smtClean="0"/>
              <a:t>Time in default</a:t>
            </a:r>
          </a:p>
          <a:p>
            <a:pPr marL="548640" lvl="1" indent="-274320" eaLnBrk="1" fontAlgn="auto" hangingPunct="1">
              <a:spcAft>
                <a:spcPts val="0"/>
              </a:spcAft>
              <a:buFont typeface="Wingdings"/>
              <a:buChar char=""/>
              <a:defRPr/>
            </a:pPr>
            <a:r>
              <a:rPr lang="en-US" dirty="0" smtClean="0"/>
              <a:t>Also a measure of the severity of the case</a:t>
            </a:r>
          </a:p>
          <a:p>
            <a:pPr marL="548640" lvl="1" indent="-274320" eaLnBrk="1" fontAlgn="auto" hangingPunct="1">
              <a:spcAft>
                <a:spcPts val="0"/>
              </a:spcAft>
              <a:buFont typeface="Wingdings"/>
              <a:buChar char=""/>
              <a:defRPr/>
            </a:pPr>
            <a:r>
              <a:rPr lang="en-US" dirty="0" smtClean="0"/>
              <a:t>PE backed firms are smaller, which usually means quicker bankruptcies</a:t>
            </a:r>
          </a:p>
          <a:p>
            <a:pPr marL="548640" lvl="1" indent="-274320" eaLnBrk="1" fontAlgn="auto" hangingPunct="1">
              <a:spcAft>
                <a:spcPts val="0"/>
              </a:spcAft>
              <a:buFont typeface="Wingdings"/>
              <a:buChar char=""/>
              <a:defRPr/>
            </a:pPr>
            <a:r>
              <a:rPr lang="en-US" dirty="0" smtClean="0"/>
              <a:t>EBITDA going into the deal is higher for PE backed firms</a:t>
            </a:r>
          </a:p>
          <a:p>
            <a:pPr marL="274320" indent="-274320" eaLnBrk="1" fontAlgn="auto" hangingPunct="1">
              <a:spcAft>
                <a:spcPts val="0"/>
              </a:spcAft>
              <a:buFont typeface="Wingdings 2"/>
              <a:buChar char=""/>
              <a:defRPr/>
            </a:pPr>
            <a:endParaRPr lang="en-US" dirty="0" smtClean="0"/>
          </a:p>
          <a:p>
            <a:pPr marL="274320" indent="-274320" eaLnBrk="1" fontAlgn="auto" hangingPunct="1">
              <a:spcAft>
                <a:spcPts val="0"/>
              </a:spcAft>
              <a:buFont typeface="Wingdings 2"/>
              <a:buChar char=""/>
              <a:defRPr/>
            </a:pPr>
            <a:r>
              <a:rPr lang="en-US" dirty="0" smtClean="0"/>
              <a:t>Does company stay an independent firm, acquired etc.</a:t>
            </a:r>
          </a:p>
          <a:p>
            <a:pPr marL="548640" lvl="1" indent="-274320" eaLnBrk="1" fontAlgn="auto" hangingPunct="1">
              <a:spcAft>
                <a:spcPts val="0"/>
              </a:spcAft>
              <a:buFont typeface="Wingdings"/>
              <a:buChar char=""/>
              <a:defRPr/>
            </a:pPr>
            <a:r>
              <a:rPr lang="en-US" dirty="0" smtClean="0"/>
              <a:t>No clear ranking which solution is best for debt holders</a:t>
            </a:r>
          </a:p>
          <a:p>
            <a:pPr marL="548640" lvl="1" indent="-274320" eaLnBrk="1" fontAlgn="auto" hangingPunct="1">
              <a:spcAft>
                <a:spcPts val="0"/>
              </a:spcAft>
              <a:buFont typeface="Wingdings"/>
              <a:buChar char=""/>
              <a:defRPr/>
            </a:pPr>
            <a:r>
              <a:rPr lang="en-US" dirty="0" smtClean="0"/>
              <a:t>Surprisingly low difference in outcomes given default (Table 5)</a:t>
            </a:r>
          </a:p>
          <a:p>
            <a:pPr marL="822960" lvl="2" eaLnBrk="1" fontAlgn="auto" hangingPunct="1">
              <a:spcAft>
                <a:spcPts val="0"/>
              </a:spcAft>
              <a:buClr>
                <a:schemeClr val="accent3"/>
              </a:buClr>
              <a:buFont typeface="Wingdings 2"/>
              <a:buChar char=""/>
              <a:defRPr/>
            </a:pPr>
            <a:r>
              <a:rPr lang="en-US" dirty="0" smtClean="0"/>
              <a:t>Independent firm: 67% versus 62%</a:t>
            </a:r>
          </a:p>
          <a:p>
            <a:pPr marL="822960" lvl="2" eaLnBrk="1" fontAlgn="auto" hangingPunct="1">
              <a:spcAft>
                <a:spcPts val="0"/>
              </a:spcAft>
              <a:buClr>
                <a:schemeClr val="accent3"/>
              </a:buClr>
              <a:buFont typeface="Wingdings 2"/>
              <a:buChar char=""/>
              <a:defRPr/>
            </a:pPr>
            <a:r>
              <a:rPr lang="en-US" dirty="0" smtClean="0"/>
              <a:t>Liquidation: 11% versus 16%</a:t>
            </a:r>
          </a:p>
          <a:p>
            <a:pPr marL="548640" lvl="1" indent="-274320" eaLnBrk="1" fontAlgn="auto" hangingPunct="1">
              <a:spcAft>
                <a:spcPts val="0"/>
              </a:spcAft>
              <a:buFont typeface="Wingdings"/>
              <a:buChar char=""/>
              <a:defRPr/>
            </a:pP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mtClean="0">
                <a:solidFill>
                  <a:srgbClr val="7B9899"/>
                </a:solidFill>
              </a:rPr>
              <a:t>Dividend recapitalization </a:t>
            </a:r>
          </a:p>
        </p:txBody>
      </p:sp>
      <p:sp>
        <p:nvSpPr>
          <p:cNvPr id="27651" name="Content Placeholder 2"/>
          <p:cNvSpPr>
            <a:spLocks noGrp="1"/>
          </p:cNvSpPr>
          <p:nvPr>
            <p:ph sz="quarter" idx="1"/>
          </p:nvPr>
        </p:nvSpPr>
        <p:spPr>
          <a:xfrm>
            <a:off x="301625" y="1527175"/>
            <a:ext cx="8504238" cy="4572000"/>
          </a:xfrm>
        </p:spPr>
        <p:txBody>
          <a:bodyPr/>
          <a:lstStyle/>
          <a:p>
            <a:pPr eaLnBrk="1" hangingPunct="1"/>
            <a:r>
              <a:rPr lang="en-US" smtClean="0"/>
              <a:t>The occurrence of dividend recaps prior to default is low in the sample: 4.7% for PE deals versus 1.2% for non VC backed firms</a:t>
            </a:r>
          </a:p>
          <a:p>
            <a:pPr lvl="1" eaLnBrk="1" hangingPunct="1"/>
            <a:r>
              <a:rPr lang="en-US" smtClean="0"/>
              <a:t>Not likely that PE firms are pushing firms into default by ”looting” them</a:t>
            </a:r>
          </a:p>
          <a:p>
            <a:pPr lvl="1" eaLnBrk="1" hangingPunct="1"/>
            <a:r>
              <a:rPr lang="en-US" smtClean="0"/>
              <a:t>Caveat: This is the sample of firms that are heading into trouble. The incentives and amount of money that can be taken out of these firms might be low to start with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smtClean="0">
                <a:solidFill>
                  <a:srgbClr val="7B9899"/>
                </a:solidFill>
              </a:rPr>
              <a:t>Uniqueness of the current crisis</a:t>
            </a:r>
          </a:p>
        </p:txBody>
      </p:sp>
      <p:sp>
        <p:nvSpPr>
          <p:cNvPr id="28675" name="Content Placeholder 2"/>
          <p:cNvSpPr>
            <a:spLocks noGrp="1"/>
          </p:cNvSpPr>
          <p:nvPr>
            <p:ph sz="quarter" idx="1"/>
          </p:nvPr>
        </p:nvSpPr>
        <p:spPr>
          <a:xfrm>
            <a:off x="301625" y="1527175"/>
            <a:ext cx="8504238" cy="4572000"/>
          </a:xfrm>
        </p:spPr>
        <p:txBody>
          <a:bodyPr/>
          <a:lstStyle/>
          <a:p>
            <a:pPr eaLnBrk="1" hangingPunct="1"/>
            <a:r>
              <a:rPr lang="en-US" smtClean="0"/>
              <a:t>Data shows strong increase of default for both PE and non PE deals during the crisis, 2007-09 </a:t>
            </a:r>
          </a:p>
          <a:p>
            <a:pPr lvl="1" eaLnBrk="1" hangingPunct="1">
              <a:buFont typeface="Wingdings" pitchFamily="2" charset="2"/>
              <a:buNone/>
            </a:pPr>
            <a:endParaRPr lang="en-US" smtClean="0"/>
          </a:p>
          <a:p>
            <a:pPr eaLnBrk="1" hangingPunct="1"/>
            <a:endParaRPr lang="en-US" smtClean="0"/>
          </a:p>
          <a:p>
            <a:pPr eaLnBrk="1" hangingPunct="1"/>
            <a:r>
              <a:rPr lang="en-US" smtClean="0"/>
              <a:t>Compare distress outcomes for PE and non-PE deals inside and outside this crisis</a:t>
            </a:r>
          </a:p>
          <a:p>
            <a:pPr lvl="1" eaLnBrk="1" hangingPunct="1"/>
            <a:r>
              <a:rPr lang="en-US" smtClean="0"/>
              <a:t>Severity of crisis might make everyone look the “same”</a:t>
            </a:r>
          </a:p>
          <a:p>
            <a:pPr lvl="1" eaLnBrk="1" hangingPunct="1"/>
            <a:r>
              <a:rPr lang="en-US" smtClean="0"/>
              <a:t>Value added of PE might be more important in the crisis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mtClean="0">
                <a:solidFill>
                  <a:srgbClr val="7B9899"/>
                </a:solidFill>
              </a:rPr>
              <a:t>Quick Summary</a:t>
            </a:r>
          </a:p>
        </p:txBody>
      </p:sp>
      <p:sp>
        <p:nvSpPr>
          <p:cNvPr id="14339" name="Content Placeholder 2"/>
          <p:cNvSpPr>
            <a:spLocks noGrp="1"/>
          </p:cNvSpPr>
          <p:nvPr>
            <p:ph sz="quarter" idx="1"/>
          </p:nvPr>
        </p:nvSpPr>
        <p:spPr>
          <a:xfrm>
            <a:off x="301625" y="1527175"/>
            <a:ext cx="8504238" cy="4949825"/>
          </a:xfrm>
        </p:spPr>
        <p:txBody>
          <a:bodyPr/>
          <a:lstStyle/>
          <a:p>
            <a:pPr eaLnBrk="1" hangingPunct="1"/>
            <a:r>
              <a:rPr lang="en-US" smtClean="0"/>
              <a:t>PE backed deals versus non PE backed deals between 1997-2010</a:t>
            </a:r>
          </a:p>
          <a:p>
            <a:pPr lvl="1" eaLnBrk="1" hangingPunct="1"/>
            <a:r>
              <a:rPr lang="en-US" smtClean="0"/>
              <a:t>More likely to experience default</a:t>
            </a:r>
          </a:p>
          <a:p>
            <a:pPr lvl="1" eaLnBrk="1" hangingPunct="1"/>
            <a:r>
              <a:rPr lang="en-US" smtClean="0"/>
              <a:t>Default is more sensitive to cycle (short time series!)</a:t>
            </a:r>
          </a:p>
          <a:p>
            <a:pPr lvl="1" eaLnBrk="1" hangingPunct="1"/>
            <a:r>
              <a:rPr lang="en-US" smtClean="0"/>
              <a:t>Conditional on default they are </a:t>
            </a:r>
          </a:p>
          <a:p>
            <a:pPr lvl="2" eaLnBrk="1" hangingPunct="1"/>
            <a:r>
              <a:rPr lang="en-US" smtClean="0"/>
              <a:t>less likely to go into Chapter 11 (45% vs 62%) </a:t>
            </a:r>
          </a:p>
          <a:p>
            <a:pPr lvl="2" eaLnBrk="1" hangingPunct="1"/>
            <a:r>
              <a:rPr lang="en-US" smtClean="0"/>
              <a:t>more likely to go through a prepack (26% vs 14%)</a:t>
            </a:r>
          </a:p>
          <a:p>
            <a:pPr lvl="1" eaLnBrk="1" hangingPunct="1"/>
            <a:r>
              <a:rPr lang="en-US" smtClean="0"/>
              <a:t>Spend less time in default </a:t>
            </a:r>
          </a:p>
          <a:p>
            <a:pPr lvl="1" eaLnBrk="1" hangingPunct="1"/>
            <a:r>
              <a:rPr lang="en-US" smtClean="0"/>
              <a:t>Conditional on default resolution outcomes are similar (acquired, liquidated, independent firm)</a:t>
            </a:r>
          </a:p>
          <a:p>
            <a:pPr lvl="2" eaLnBrk="1" hangingPunct="1"/>
            <a:r>
              <a:rPr lang="en-US" smtClean="0"/>
              <a:t>More likely to be acquired (3%); stay independent (5%)</a:t>
            </a:r>
          </a:p>
          <a:p>
            <a:pPr lvl="2" eaLnBrk="1" hangingPunct="1"/>
            <a:r>
              <a:rPr lang="en-US" smtClean="0"/>
              <a:t>Less likely to be liquidated (-5%)</a:t>
            </a:r>
          </a:p>
          <a:p>
            <a:pPr lvl="2" eaLnBrk="1" hangingPunct="1"/>
            <a:endParaRPr lang="en-US" smtClean="0"/>
          </a:p>
          <a:p>
            <a:pPr eaLnBrk="1" hangingPunct="1"/>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solidFill>
                  <a:srgbClr val="7B9899"/>
                </a:solidFill>
              </a:rPr>
              <a:t>The BIG question</a:t>
            </a:r>
          </a:p>
        </p:txBody>
      </p:sp>
      <p:sp>
        <p:nvSpPr>
          <p:cNvPr id="3" name="Content Placeholder 2"/>
          <p:cNvSpPr>
            <a:spLocks noGrp="1"/>
          </p:cNvSpPr>
          <p:nvPr>
            <p:ph sz="quarter" idx="1"/>
          </p:nvPr>
        </p:nvSpPr>
        <p:spPr>
          <a:xfrm>
            <a:off x="301625" y="1527175"/>
            <a:ext cx="8504238" cy="4949825"/>
          </a:xfrm>
        </p:spPr>
        <p:txBody>
          <a:bodyPr>
            <a:normAutofit lnSpcReduction="10000"/>
          </a:bodyPr>
          <a:lstStyle/>
          <a:p>
            <a:pPr marL="274320" indent="-274320" eaLnBrk="1" fontAlgn="auto" hangingPunct="1">
              <a:spcAft>
                <a:spcPts val="0"/>
              </a:spcAft>
              <a:buFont typeface="Wingdings 2"/>
              <a:buChar char=""/>
              <a:defRPr/>
            </a:pPr>
            <a:r>
              <a:rPr lang="en-US" dirty="0" smtClean="0"/>
              <a:t>Do PE investors increase the efficiency of the firms they invest in?</a:t>
            </a:r>
          </a:p>
          <a:p>
            <a:pPr marL="548640" lvl="1" indent="-274320" eaLnBrk="1" fontAlgn="auto" hangingPunct="1">
              <a:spcAft>
                <a:spcPts val="0"/>
              </a:spcAft>
              <a:buFont typeface="Wingdings"/>
              <a:buChar char=""/>
              <a:defRPr/>
            </a:pPr>
            <a:r>
              <a:rPr lang="en-US" dirty="0" smtClean="0"/>
              <a:t>Restructuring operations of under-performing firms</a:t>
            </a:r>
          </a:p>
          <a:p>
            <a:pPr marL="548640" lvl="1" indent="-274320" eaLnBrk="1" fontAlgn="auto" hangingPunct="1">
              <a:spcAft>
                <a:spcPts val="0"/>
              </a:spcAft>
              <a:buFont typeface="Wingdings"/>
              <a:buChar char=""/>
              <a:defRPr/>
            </a:pPr>
            <a:r>
              <a:rPr lang="en-US" dirty="0" smtClean="0"/>
              <a:t>Improving financial discipline and governance by levering up capital structure</a:t>
            </a:r>
          </a:p>
          <a:p>
            <a:pPr marL="548640" lvl="1" indent="-274320" eaLnBrk="1" fontAlgn="auto" hangingPunct="1">
              <a:spcAft>
                <a:spcPts val="0"/>
              </a:spcAft>
              <a:buFont typeface="Wingdings"/>
              <a:buChar char=""/>
              <a:defRPr/>
            </a:pPr>
            <a:r>
              <a:rPr lang="en-US" dirty="0" smtClean="0">
                <a:solidFill>
                  <a:srgbClr val="FF0000"/>
                </a:solidFill>
              </a:rPr>
              <a:t>This paper: Facilitating distress resolution</a:t>
            </a:r>
          </a:p>
          <a:p>
            <a:pPr marL="548640" lvl="1" indent="-274320" eaLnBrk="1" fontAlgn="auto" hangingPunct="1">
              <a:spcAft>
                <a:spcPts val="0"/>
              </a:spcAft>
              <a:buFont typeface="Wingdings"/>
              <a:buChar char=""/>
              <a:defRPr/>
            </a:pPr>
            <a:endParaRPr lang="en-US" dirty="0" smtClean="0"/>
          </a:p>
          <a:p>
            <a:pPr marL="274320" indent="-274320" eaLnBrk="1" fontAlgn="auto" hangingPunct="1">
              <a:spcAft>
                <a:spcPts val="0"/>
              </a:spcAft>
              <a:buFont typeface="Wingdings 2"/>
              <a:buChar char=""/>
              <a:defRPr/>
            </a:pPr>
            <a:r>
              <a:rPr lang="en-US" dirty="0" smtClean="0"/>
              <a:t>Do PE firms make corporations more fragile?</a:t>
            </a:r>
          </a:p>
          <a:p>
            <a:pPr marL="548640" lvl="1" indent="-274320" eaLnBrk="1" fontAlgn="auto" hangingPunct="1">
              <a:spcAft>
                <a:spcPts val="0"/>
              </a:spcAft>
              <a:buFont typeface="Wingdings"/>
              <a:buChar char=""/>
              <a:defRPr/>
            </a:pPr>
            <a:r>
              <a:rPr lang="en-US" dirty="0" smtClean="0"/>
              <a:t>Does excess leverage push firms into financial distress and ultimately “cause” economic distress</a:t>
            </a:r>
          </a:p>
          <a:p>
            <a:pPr marL="548640" lvl="1" indent="-274320" eaLnBrk="1" fontAlgn="auto" hangingPunct="1">
              <a:spcAft>
                <a:spcPts val="0"/>
              </a:spcAft>
              <a:buFont typeface="Wingdings"/>
              <a:buChar char=""/>
              <a:defRPr/>
            </a:pPr>
            <a:r>
              <a:rPr lang="en-US" dirty="0" smtClean="0"/>
              <a:t>Once firm is in distress more push for liquidation rather than concerning firm as a going concern</a:t>
            </a:r>
          </a:p>
          <a:p>
            <a:pPr marL="548640" lvl="1" indent="-274320" eaLnBrk="1" fontAlgn="auto" hangingPunct="1">
              <a:spcAft>
                <a:spcPts val="0"/>
              </a:spcAft>
              <a:buFont typeface="Wingdings"/>
              <a:buChar char=""/>
              <a:defRPr/>
            </a:pPr>
            <a:r>
              <a:rPr lang="en-US" dirty="0" smtClean="0"/>
              <a:t>Cost of financial vs. economic distress?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mtClean="0">
                <a:solidFill>
                  <a:srgbClr val="7B9899"/>
                </a:solidFill>
              </a:rPr>
              <a:t>Barbarians – Always misunderstood?</a:t>
            </a:r>
          </a:p>
        </p:txBody>
      </p:sp>
      <p:pic>
        <p:nvPicPr>
          <p:cNvPr id="16387" name="Picture 2"/>
          <p:cNvPicPr>
            <a:picLocks noGrp="1" noChangeAspect="1" noChangeArrowheads="1"/>
          </p:cNvPicPr>
          <p:nvPr>
            <p:ph sz="quarter" idx="1"/>
          </p:nvPr>
        </p:nvPicPr>
        <p:blipFill>
          <a:blip r:embed="rId2" cstate="print"/>
          <a:srcRect/>
          <a:stretch>
            <a:fillRect/>
          </a:stretch>
        </p:blipFill>
        <p:spPr>
          <a:xfrm>
            <a:off x="758825" y="1527175"/>
            <a:ext cx="7589838" cy="4572000"/>
          </a:xfr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smtClean="0">
                <a:solidFill>
                  <a:srgbClr val="7B9899"/>
                </a:solidFill>
              </a:rPr>
              <a:t>The Irony!</a:t>
            </a:r>
          </a:p>
        </p:txBody>
      </p:sp>
      <p:sp>
        <p:nvSpPr>
          <p:cNvPr id="17411" name="Content Placeholder 2"/>
          <p:cNvSpPr>
            <a:spLocks noGrp="1"/>
          </p:cNvSpPr>
          <p:nvPr>
            <p:ph sz="quarter" idx="1"/>
          </p:nvPr>
        </p:nvSpPr>
        <p:spPr>
          <a:xfrm>
            <a:off x="301625" y="1527175"/>
            <a:ext cx="8504238" cy="4572000"/>
          </a:xfrm>
        </p:spPr>
        <p:txBody>
          <a:bodyPr/>
          <a:lstStyle/>
          <a:p>
            <a:pPr eaLnBrk="1" hangingPunct="1">
              <a:buFont typeface="Wingdings 2" pitchFamily="18" charset="2"/>
              <a:buNone/>
            </a:pPr>
            <a:r>
              <a:rPr lang="en-US" smtClean="0"/>
              <a:t>Merriam Webster history of the word barbarian:</a:t>
            </a:r>
          </a:p>
          <a:p>
            <a:pPr eaLnBrk="1" hangingPunct="1">
              <a:buFont typeface="Wingdings 2" pitchFamily="18" charset="2"/>
              <a:buNone/>
            </a:pPr>
            <a:r>
              <a:rPr lang="en-US" smtClean="0"/>
              <a:t>	</a:t>
            </a:r>
          </a:p>
          <a:p>
            <a:pPr eaLnBrk="1" hangingPunct="1">
              <a:buFont typeface="Wingdings 2" pitchFamily="18" charset="2"/>
              <a:buNone/>
            </a:pPr>
            <a:r>
              <a:rPr lang="en-US" sz="2400" smtClean="0"/>
              <a:t>The word comes into English from the ancient Greek word “Bar-bar”. It is onomatopoeic, the bar-bar representing the impression of random hubbub produced by hearing a spoken language that one cannot understand. It was first used to describe the Persian troops that attacked Greece in the 5</a:t>
            </a:r>
            <a:r>
              <a:rPr lang="en-US" sz="2400" baseline="30000" smtClean="0"/>
              <a:t>th</a:t>
            </a:r>
            <a:r>
              <a:rPr lang="en-US" sz="2400" smtClean="0"/>
              <a:t> century BC and had a pejorative meaning: a person who is sub-human and uncivilized. </a:t>
            </a:r>
          </a:p>
          <a:p>
            <a:pPr eaLnBrk="1" hangingPunct="1">
              <a:buFont typeface="Wingdings 2" pitchFamily="18" charset="2"/>
              <a:buNone/>
            </a:pPr>
            <a:endParaRPr lang="en-US" sz="2400" smtClean="0"/>
          </a:p>
          <a:p>
            <a:pPr eaLnBrk="1" hangingPunct="1">
              <a:buFont typeface="Wingdings 2" pitchFamily="18" charset="2"/>
              <a:buNone/>
            </a:pPr>
            <a:r>
              <a:rPr lang="en-US" sz="2400" smtClean="0">
                <a:sym typeface="Wingdings" pitchFamily="2" charset="2"/>
              </a:rPr>
              <a:t> </a:t>
            </a:r>
            <a:r>
              <a:rPr lang="en-US" sz="2400" smtClean="0"/>
              <a:t>Even though at the time the Persian civilization was at least as developed as the Greeks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smtClean="0">
                <a:solidFill>
                  <a:srgbClr val="7B9899"/>
                </a:solidFill>
              </a:rPr>
              <a:t>Cost of financial distress</a:t>
            </a:r>
          </a:p>
        </p:txBody>
      </p:sp>
      <p:sp>
        <p:nvSpPr>
          <p:cNvPr id="3" name="Content Placeholder 2"/>
          <p:cNvSpPr>
            <a:spLocks noGrp="1"/>
          </p:cNvSpPr>
          <p:nvPr>
            <p:ph sz="quarter" idx="1"/>
          </p:nvPr>
        </p:nvSpPr>
        <p:spPr>
          <a:xfrm>
            <a:off x="457200" y="1600200"/>
            <a:ext cx="8229600" cy="4876800"/>
          </a:xfrm>
        </p:spPr>
        <p:txBody>
          <a:bodyPr>
            <a:normAutofit fontScale="92500" lnSpcReduction="20000"/>
          </a:bodyPr>
          <a:lstStyle/>
          <a:p>
            <a:pPr marL="274320" indent="-274320" eaLnBrk="1" fontAlgn="auto" hangingPunct="1">
              <a:spcAft>
                <a:spcPts val="0"/>
              </a:spcAft>
              <a:buFont typeface="Wingdings 2"/>
              <a:buChar char=""/>
              <a:defRPr/>
            </a:pPr>
            <a:r>
              <a:rPr lang="en-US" dirty="0" smtClean="0"/>
              <a:t>PE backed firms might be investing in firms that have lower cost of financial distress and thus can be more easily levered up</a:t>
            </a:r>
          </a:p>
          <a:p>
            <a:pPr marL="548640" lvl="1" indent="-274320" eaLnBrk="1" fontAlgn="auto" hangingPunct="1">
              <a:spcAft>
                <a:spcPts val="0"/>
              </a:spcAft>
              <a:buFont typeface="Wingdings"/>
              <a:buChar char=""/>
              <a:defRPr/>
            </a:pPr>
            <a:r>
              <a:rPr lang="en-US" dirty="0" smtClean="0"/>
              <a:t>See difference in observables going into the deal</a:t>
            </a:r>
          </a:p>
          <a:p>
            <a:pPr marL="548640" lvl="1" indent="-274320" eaLnBrk="1" fontAlgn="auto" hangingPunct="1">
              <a:spcAft>
                <a:spcPts val="0"/>
              </a:spcAft>
              <a:buFont typeface="Wingdings"/>
              <a:buChar char=""/>
              <a:defRPr/>
            </a:pPr>
            <a:endParaRPr lang="en-US" dirty="0" smtClean="0"/>
          </a:p>
          <a:p>
            <a:pPr marL="274320" indent="-274320" eaLnBrk="1" fontAlgn="auto" hangingPunct="1">
              <a:spcAft>
                <a:spcPts val="0"/>
              </a:spcAft>
              <a:buFont typeface="Wingdings 2"/>
              <a:buChar char=""/>
              <a:defRPr/>
            </a:pPr>
            <a:r>
              <a:rPr lang="en-US" dirty="0" smtClean="0"/>
              <a:t>Are these firms able to go through distress without much economic impact</a:t>
            </a:r>
          </a:p>
          <a:p>
            <a:pPr marL="548640" lvl="1" indent="-274320" eaLnBrk="1" fontAlgn="auto" hangingPunct="1">
              <a:spcAft>
                <a:spcPts val="0"/>
              </a:spcAft>
              <a:buFont typeface="Wingdings"/>
              <a:buChar char=""/>
              <a:defRPr/>
            </a:pPr>
            <a:r>
              <a:rPr lang="en-US" dirty="0" smtClean="0"/>
              <a:t>GM versus Airlines</a:t>
            </a:r>
          </a:p>
          <a:p>
            <a:pPr marL="548640" lvl="1" indent="-274320" eaLnBrk="1" fontAlgn="auto" hangingPunct="1">
              <a:spcAft>
                <a:spcPts val="0"/>
              </a:spcAft>
              <a:buFont typeface="Wingdings"/>
              <a:buChar char=""/>
              <a:defRPr/>
            </a:pPr>
            <a:r>
              <a:rPr lang="en-US" dirty="0" smtClean="0"/>
              <a:t>Kaplan and Andrade (1997) show only 10-20% loss in economic value for LBO firms</a:t>
            </a:r>
          </a:p>
          <a:p>
            <a:pPr marL="274320" indent="-274320" eaLnBrk="1" fontAlgn="auto" hangingPunct="1">
              <a:spcAft>
                <a:spcPts val="0"/>
              </a:spcAft>
              <a:buFont typeface="Wingdings 2"/>
              <a:buChar char=""/>
              <a:defRPr/>
            </a:pPr>
            <a:endParaRPr lang="en-US" dirty="0" smtClean="0"/>
          </a:p>
          <a:p>
            <a:pPr marL="274320" indent="-274320" eaLnBrk="1" fontAlgn="auto" hangingPunct="1">
              <a:spcAft>
                <a:spcPts val="0"/>
              </a:spcAft>
              <a:buFont typeface="Wingdings 2"/>
              <a:buChar char=""/>
              <a:defRPr/>
            </a:pPr>
            <a:r>
              <a:rPr lang="en-US" dirty="0" smtClean="0"/>
              <a:t>PE firms might go into default earlier and not “fight” the filing of bankruptcy</a:t>
            </a:r>
          </a:p>
          <a:p>
            <a:pPr marL="548640" lvl="1" indent="-274320" eaLnBrk="1" fontAlgn="auto" hangingPunct="1">
              <a:spcAft>
                <a:spcPts val="0"/>
              </a:spcAft>
              <a:buFont typeface="Wingdings"/>
              <a:buChar char=""/>
              <a:defRPr/>
            </a:pPr>
            <a:r>
              <a:rPr lang="en-US" dirty="0" smtClean="0"/>
              <a:t>Jialan Wang (2010) for human capital intensive firms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smtClean="0">
                <a:solidFill>
                  <a:srgbClr val="7B9899"/>
                </a:solidFill>
              </a:rPr>
              <a:t>Implications for PE</a:t>
            </a:r>
          </a:p>
        </p:txBody>
      </p:sp>
      <p:sp>
        <p:nvSpPr>
          <p:cNvPr id="19459" name="Content Placeholder 2"/>
          <p:cNvSpPr>
            <a:spLocks noGrp="1"/>
          </p:cNvSpPr>
          <p:nvPr>
            <p:ph sz="quarter" idx="1"/>
          </p:nvPr>
        </p:nvSpPr>
        <p:spPr>
          <a:xfrm>
            <a:off x="301625" y="1527175"/>
            <a:ext cx="8504238" cy="4572000"/>
          </a:xfrm>
        </p:spPr>
        <p:txBody>
          <a:bodyPr/>
          <a:lstStyle/>
          <a:p>
            <a:pPr eaLnBrk="1" hangingPunct="1"/>
            <a:r>
              <a:rPr lang="en-US" smtClean="0"/>
              <a:t>Is this is a sign of better management through distress or better underlying factors?</a:t>
            </a:r>
          </a:p>
          <a:p>
            <a:pPr eaLnBrk="1" hangingPunct="1"/>
            <a:endParaRPr lang="en-US" smtClean="0"/>
          </a:p>
          <a:p>
            <a:pPr eaLnBrk="1" hangingPunct="1"/>
            <a:r>
              <a:rPr lang="en-US" smtClean="0"/>
              <a:t>PE backed firms are more likely to be bought by financial or strategic buyer after going into distress compared to non-PE deals</a:t>
            </a:r>
          </a:p>
          <a:p>
            <a:pPr lvl="1" eaLnBrk="1" hangingPunct="1"/>
            <a:r>
              <a:rPr lang="en-US" smtClean="0"/>
              <a:t>Sign of PE firms manage the sales process well?</a:t>
            </a:r>
          </a:p>
          <a:p>
            <a:pPr lvl="1" eaLnBrk="1" hangingPunct="1"/>
            <a:r>
              <a:rPr lang="en-US" smtClean="0"/>
              <a:t>Or a sign of the underlying characteristics of the deal that PE firms invest in?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mtClean="0">
                <a:solidFill>
                  <a:srgbClr val="7B9899"/>
                </a:solidFill>
              </a:rPr>
              <a:t>Sample Selection</a:t>
            </a:r>
          </a:p>
        </p:txBody>
      </p:sp>
      <p:sp>
        <p:nvSpPr>
          <p:cNvPr id="20483" name="Content Placeholder 2"/>
          <p:cNvSpPr>
            <a:spLocks noGrp="1"/>
          </p:cNvSpPr>
          <p:nvPr>
            <p:ph sz="quarter" idx="1"/>
          </p:nvPr>
        </p:nvSpPr>
        <p:spPr>
          <a:xfrm>
            <a:off x="301625" y="1527175"/>
            <a:ext cx="8504238" cy="4572000"/>
          </a:xfrm>
        </p:spPr>
        <p:txBody>
          <a:bodyPr/>
          <a:lstStyle/>
          <a:p>
            <a:pPr eaLnBrk="1" hangingPunct="1"/>
            <a:r>
              <a:rPr lang="en-US" smtClean="0"/>
              <a:t>2161 “leveraged loan” borrowers rated by Moody’s between 1997 and 2010</a:t>
            </a:r>
          </a:p>
          <a:p>
            <a:pPr lvl="1" eaLnBrk="1" hangingPunct="1"/>
            <a:r>
              <a:rPr lang="en-US" smtClean="0"/>
              <a:t>Below investment grade firms that issue debt  in private markets, mostly syndicated loan or private placement of notes</a:t>
            </a:r>
          </a:p>
          <a:p>
            <a:pPr lvl="1" eaLnBrk="1" hangingPunct="1"/>
            <a:r>
              <a:rPr lang="en-US" smtClean="0"/>
              <a:t>Half are PE backed and half are non-PE deals</a:t>
            </a:r>
          </a:p>
          <a:p>
            <a:pPr lvl="1" eaLnBrk="1" hangingPunct="1"/>
            <a:endParaRPr lang="en-US" smtClean="0"/>
          </a:p>
          <a:p>
            <a:pPr eaLnBrk="1" hangingPunct="1"/>
            <a:r>
              <a:rPr lang="en-US" smtClean="0"/>
              <a:t>Firms with investment grade debt are not included in the sample</a:t>
            </a:r>
          </a:p>
          <a:p>
            <a:pPr lvl="1" eaLnBrk="1" hangingPunct="1"/>
            <a:r>
              <a:rPr lang="en-US" smtClean="0"/>
              <a:t>Not captured ex ante and deals are removed from sample if a firms becomes investment grade ex post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mtClean="0">
                <a:solidFill>
                  <a:srgbClr val="7B9899"/>
                </a:solidFill>
              </a:rPr>
              <a:t>Is the selection into the sample biased?</a:t>
            </a:r>
          </a:p>
        </p:txBody>
      </p:sp>
      <p:sp>
        <p:nvSpPr>
          <p:cNvPr id="21507" name="Content Placeholder 2"/>
          <p:cNvSpPr>
            <a:spLocks noGrp="1"/>
          </p:cNvSpPr>
          <p:nvPr>
            <p:ph sz="quarter" idx="1"/>
          </p:nvPr>
        </p:nvSpPr>
        <p:spPr>
          <a:xfrm>
            <a:off x="301625" y="1527175"/>
            <a:ext cx="8504238" cy="4572000"/>
          </a:xfrm>
        </p:spPr>
        <p:txBody>
          <a:bodyPr/>
          <a:lstStyle/>
          <a:p>
            <a:pPr eaLnBrk="1" hangingPunct="1"/>
            <a:r>
              <a:rPr lang="en-US" smtClean="0"/>
              <a:t>Are firms with a PE sponsor more likely to get below investment grade funding holding constant credit risk versus a firm without PE backing?</a:t>
            </a:r>
          </a:p>
          <a:p>
            <a:pPr lvl="1" eaLnBrk="1" hangingPunct="1"/>
            <a:r>
              <a:rPr lang="en-US" smtClean="0"/>
              <a:t>PE back firms are smaller, higher AAA-BBB spread,  less likely public, lower asset-liability ratio</a:t>
            </a:r>
          </a:p>
          <a:p>
            <a:pPr lvl="1" eaLnBrk="1" hangingPunct="1"/>
            <a:endParaRPr lang="en-US" smtClean="0"/>
          </a:p>
          <a:p>
            <a:pPr eaLnBrk="1" hangingPunct="1"/>
            <a:r>
              <a:rPr lang="en-US" smtClean="0"/>
              <a:t>Do firms that have a PE sponsor more easily get a rating than non-PE firms conditional on the same performance?</a:t>
            </a:r>
          </a:p>
          <a:p>
            <a:pPr lvl="1" eaLnBrk="1" hangingPunct="1"/>
            <a:r>
              <a:rPr lang="en-US" smtClean="0"/>
              <a:t>“Ratings agency takes track record o sponsor into account”</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877</TotalTime>
  <Words>1078</Words>
  <Application>Microsoft Office PowerPoint</Application>
  <PresentationFormat>On-screen Show (4:3)</PresentationFormat>
  <Paragraphs>113</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Georgia</vt:lpstr>
      <vt:lpstr>Wingdings 2</vt:lpstr>
      <vt:lpstr>Wingdings</vt:lpstr>
      <vt:lpstr>Calibri</vt:lpstr>
      <vt:lpstr>Civic</vt:lpstr>
      <vt:lpstr>Hotchkiss, Smith and Stromberg Private Equity and the Resolution of Financial Distress</vt:lpstr>
      <vt:lpstr>Quick Summary</vt:lpstr>
      <vt:lpstr>The BIG question</vt:lpstr>
      <vt:lpstr>Barbarians – Always misunderstood?</vt:lpstr>
      <vt:lpstr>The Irony!</vt:lpstr>
      <vt:lpstr>Cost of financial distress</vt:lpstr>
      <vt:lpstr>Implications for PE</vt:lpstr>
      <vt:lpstr>Sample Selection</vt:lpstr>
      <vt:lpstr>Is the selection into the sample biased?</vt:lpstr>
      <vt:lpstr>What to do?</vt:lpstr>
      <vt:lpstr>No wonder it is called private equity</vt:lpstr>
      <vt:lpstr>Selecting on 20% PE stake</vt:lpstr>
      <vt:lpstr>Sadly, we need more data</vt:lpstr>
      <vt:lpstr>Measures of efficiency?</vt:lpstr>
      <vt:lpstr>Dividend recapitalization </vt:lpstr>
      <vt:lpstr>Uniqueness of the current crisis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Hotchkiss, Smith and Stromberg Private Equity and the Resolution of Financial Distress</dc:title>
  <dc:creator>cbeck</dc:creator>
  <cp:lastModifiedBy>cbeck</cp:lastModifiedBy>
  <cp:revision>8</cp:revision>
  <dcterms:created xsi:type="dcterms:W3CDTF">2010-06-17T21:41:50Z</dcterms:created>
  <dcterms:modified xsi:type="dcterms:W3CDTF">2010-06-23T12:45:56Z</dcterms:modified>
</cp:coreProperties>
</file>