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5" r:id="rId4"/>
    <p:sldId id="268" r:id="rId5"/>
    <p:sldId id="273" r:id="rId6"/>
    <p:sldId id="272" r:id="rId7"/>
    <p:sldId id="261" r:id="rId8"/>
    <p:sldId id="262" r:id="rId9"/>
    <p:sldId id="270" r:id="rId10"/>
    <p:sldId id="271" r:id="rId11"/>
    <p:sldId id="263" r:id="rId12"/>
    <p:sldId id="25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78" autoAdjust="0"/>
  </p:normalViewPr>
  <p:slideViewPr>
    <p:cSldViewPr>
      <p:cViewPr varScale="1">
        <p:scale>
          <a:sx n="89" d="100"/>
          <a:sy n="89" d="100"/>
        </p:scale>
        <p:origin x="-22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67362-48E2-47CD-961F-2580AED7703B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84A1E-185E-4BB5-8971-2B18B3B53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8734E3-2375-40DA-85AB-713112FEA6AC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DCB9E9-3A7A-48C6-9D66-8DA55119C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Re: first two points:  this paper broadens</a:t>
            </a:r>
            <a:r>
              <a:rPr lang="en-US" baseline="0" dirty="0" smtClean="0"/>
              <a:t> and re-focuses much of the recent literature about financial stability.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would alpha increase with # failures?</a:t>
            </a:r>
          </a:p>
          <a:p>
            <a:r>
              <a:rPr lang="en-US" dirty="0" smtClean="0"/>
              <a:t>	1. </a:t>
            </a:r>
            <a:r>
              <a:rPr lang="en-US" dirty="0" err="1" smtClean="0"/>
              <a:t>Schleifer-vishny</a:t>
            </a:r>
            <a:endParaRPr lang="en-US" dirty="0" smtClean="0"/>
          </a:p>
          <a:p>
            <a:r>
              <a:rPr lang="en-US" dirty="0" smtClean="0"/>
              <a:t>	2.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Brunnemeier</a:t>
            </a:r>
            <a:r>
              <a:rPr lang="en-US" baseline="0" dirty="0" smtClean="0"/>
              <a:t>-Pedersen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Tradeoff: </a:t>
            </a:r>
            <a:r>
              <a:rPr lang="en-US" baseline="0" dirty="0" err="1" smtClean="0"/>
              <a:t>Rf</a:t>
            </a:r>
            <a:r>
              <a:rPr lang="en-US" baseline="0" dirty="0" smtClean="0"/>
              <a:t> is important relative to </a:t>
            </a:r>
            <a:r>
              <a:rPr lang="en-US" baseline="0" dirty="0" err="1" smtClean="0"/>
              <a:t>pRH</a:t>
            </a:r>
            <a:r>
              <a:rPr lang="en-US" baseline="0" dirty="0" smtClean="0"/>
              <a:t> + (1-p)RL.  Might be worth expressing Figures 3 and 4 in terms of latter, which measures the excess expected value of the project – which is akin to bankers’ equity capital.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Early liquidation has no cost to depositors, but eliminates bankers’ option to benefit from payoffs.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 to this slide:  </a:t>
            </a:r>
          </a:p>
          <a:p>
            <a:r>
              <a:rPr lang="en-US" dirty="0" smtClean="0"/>
              <a:t>	I’ve got </a:t>
            </a:r>
          </a:p>
          <a:p>
            <a:r>
              <a:rPr lang="en-US" dirty="0" smtClean="0"/>
              <a:t>		two main comments/perspectives</a:t>
            </a:r>
          </a:p>
          <a:p>
            <a:r>
              <a:rPr lang="en-US" dirty="0" smtClean="0"/>
              <a:t>		two</a:t>
            </a:r>
            <a:r>
              <a:rPr lang="en-US" baseline="0" dirty="0" smtClean="0"/>
              <a:t> less central suggestions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At end of this slide: </a:t>
            </a:r>
            <a:r>
              <a:rPr lang="en-US" baseline="0" dirty="0" err="1" smtClean="0"/>
              <a:t>seque</a:t>
            </a:r>
            <a:r>
              <a:rPr lang="en-US" baseline="0" dirty="0" smtClean="0"/>
              <a:t> into question of WHAT IS the market failure policy is to address?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 to this slide:  </a:t>
            </a:r>
          </a:p>
          <a:p>
            <a:r>
              <a:rPr lang="en-US" dirty="0" smtClean="0"/>
              <a:t>	I’ve got </a:t>
            </a:r>
          </a:p>
          <a:p>
            <a:r>
              <a:rPr lang="en-US" dirty="0" smtClean="0"/>
              <a:t>		two main comments/perspectives</a:t>
            </a:r>
          </a:p>
          <a:p>
            <a:r>
              <a:rPr lang="en-US" dirty="0" smtClean="0"/>
              <a:t>		two</a:t>
            </a:r>
            <a:r>
              <a:rPr lang="en-US" baseline="0" dirty="0" smtClean="0"/>
              <a:t> less central suggestions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At end of this slide: </a:t>
            </a:r>
            <a:r>
              <a:rPr lang="en-US" baseline="0" dirty="0" err="1" smtClean="0"/>
              <a:t>seque</a:t>
            </a:r>
            <a:r>
              <a:rPr lang="en-US" baseline="0" dirty="0" smtClean="0"/>
              <a:t> into question of WHAT IS the market failure policy is to address?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“Bankers get residual”: they lose opportunity to gain if a bank cannot secure rollover funding.  Another way to make failure to roll over costly would be to have a liquidation cost, which would give bankers back some of this option value to continuing the project.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“Knowing model parameters…”  </a:t>
            </a:r>
          </a:p>
          <a:p>
            <a:r>
              <a:rPr lang="en-US" baseline="0" dirty="0" smtClean="0"/>
              <a:t>	1. Perhaps Ana </a:t>
            </a:r>
            <a:r>
              <a:rPr lang="en-US" baseline="0" dirty="0" err="1" smtClean="0"/>
              <a:t>Babus</a:t>
            </a:r>
            <a:r>
              <a:rPr lang="en-US" baseline="0" dirty="0" smtClean="0"/>
              <a:t> has dealt with difficulties of forming one or the other sort of network ex ante.</a:t>
            </a:r>
          </a:p>
          <a:p>
            <a:r>
              <a:rPr lang="en-US" baseline="0" dirty="0" smtClean="0"/>
              <a:t>	2. The bankers in this model care about the </a:t>
            </a:r>
            <a:r>
              <a:rPr lang="en-US" u="sng" baseline="0" dirty="0" smtClean="0"/>
              <a:t>number</a:t>
            </a:r>
            <a:r>
              <a:rPr lang="en-US" baseline="0" dirty="0" smtClean="0"/>
              <a:t> of linkages, and seem to have no preference over </a:t>
            </a:r>
            <a:r>
              <a:rPr lang="en-US" u="sng" baseline="0" dirty="0" smtClean="0"/>
              <a:t>type</a:t>
            </a:r>
            <a:r>
              <a:rPr lang="en-US" baseline="0" dirty="0" smtClean="0"/>
              <a:t> of linkages.</a:t>
            </a:r>
          </a:p>
          <a:p>
            <a:r>
              <a:rPr lang="en-US" baseline="0" dirty="0" smtClean="0"/>
              <a:t>	3. But they know model parameters, and hence should have a preference between C and U.</a:t>
            </a:r>
          </a:p>
          <a:p>
            <a:r>
              <a:rPr lang="en-US" baseline="0" dirty="0" smtClean="0"/>
              <a:t>	4. Likewise, should have a preference between </a:t>
            </a:r>
            <a:r>
              <a:rPr lang="en-US" baseline="0" dirty="0" err="1" smtClean="0"/>
              <a:t>s.t</a:t>
            </a:r>
            <a:r>
              <a:rPr lang="en-US" baseline="0" dirty="0" smtClean="0"/>
              <a:t>. and </a:t>
            </a:r>
            <a:r>
              <a:rPr lang="en-US" baseline="0" dirty="0" err="1" smtClean="0"/>
              <a:t>l.t</a:t>
            </a:r>
            <a:r>
              <a:rPr lang="en-US" baseline="0" dirty="0" smtClean="0"/>
              <a:t>. funding.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the authors say (page 22, in Conclusion): Without understanding this problem, it’s particularly hard to make policy recommendations, because you don’t know what you need to correct.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not the sort of signal one usually sees.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not the sort of signal one usually sees.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Now</a:t>
            </a:r>
            <a:r>
              <a:rPr lang="en-US" baseline="0" dirty="0" smtClean="0"/>
              <a:t> turn to my two less-general suggestions/comments.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Take </a:t>
            </a:r>
            <a:r>
              <a:rPr lang="en-US" dirty="0" err="1" smtClean="0"/>
              <a:t>s.t</a:t>
            </a:r>
            <a:r>
              <a:rPr lang="en-US" dirty="0" smtClean="0"/>
              <a:t>. liabilities</a:t>
            </a:r>
            <a:r>
              <a:rPr lang="en-US" baseline="0" dirty="0" smtClean="0"/>
              <a:t> out of the model does not reduce welfare.  There’s no value to </a:t>
            </a:r>
            <a:r>
              <a:rPr lang="en-US" baseline="0" dirty="0" err="1" smtClean="0"/>
              <a:t>s.t</a:t>
            </a:r>
            <a:r>
              <a:rPr lang="en-US" baseline="0" dirty="0" smtClean="0"/>
              <a:t>. liabilities for either banks or depositors, I don’t think.</a:t>
            </a:r>
          </a:p>
          <a:p>
            <a:endParaRPr lang="en-US" dirty="0" smtClean="0"/>
          </a:p>
          <a:p>
            <a:r>
              <a:rPr lang="en-US" dirty="0" smtClean="0"/>
              <a:t>Conclusion from slide:  But, mismatched</a:t>
            </a:r>
            <a:r>
              <a:rPr lang="en-US" baseline="0" dirty="0" smtClean="0"/>
              <a:t> funding gives all the interesting results here.  And it could be more fully justified even though it isn’t.</a:t>
            </a:r>
          </a:p>
          <a:p>
            <a:r>
              <a:rPr lang="en-US" baseline="0" dirty="0" smtClean="0"/>
              <a:t>I don’t think it has qualitative effect on model’s conclusions.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</a:t>
            </a:r>
            <a:r>
              <a:rPr lang="en-US" baseline="0" dirty="0" smtClean="0"/>
              <a:t> default states in C (out of 64 states)</a:t>
            </a:r>
          </a:p>
          <a:p>
            <a:r>
              <a:rPr lang="en-US" baseline="0" dirty="0" smtClean="0"/>
              <a:t>25 default states in U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Possible failures is same (48) in C, U.  Therefore, average # banks actually failing in each default state is lower for U network.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B9E9-3A7A-48C6-9D66-8DA55119C0B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28EB-4D22-46FB-8449-B574D857F275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CDA77-3FF5-4811-B501-8A8C10A7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Financial Connections and Systemic Risk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Comments by</a:t>
            </a:r>
          </a:p>
          <a:p>
            <a:r>
              <a:rPr lang="en-US" dirty="0" smtClean="0"/>
              <a:t>Mark Flannery</a:t>
            </a:r>
          </a:p>
          <a:p>
            <a:endParaRPr lang="en-US" dirty="0"/>
          </a:p>
          <a:p>
            <a:r>
              <a:rPr lang="en-US" sz="1800" dirty="0" smtClean="0"/>
              <a:t>NBER Project on Financial Institutions and Market Risk</a:t>
            </a:r>
          </a:p>
          <a:p>
            <a:pPr algn="r"/>
            <a:r>
              <a:rPr lang="en-US" sz="1800" dirty="0" smtClean="0"/>
              <a:t>June 17, 2010</a:t>
            </a:r>
            <a:endParaRPr lang="en-US" sz="18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Welfare (value added) does not vary with network when banks match maturities.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Why mismatch?</a:t>
            </a:r>
          </a:p>
          <a:p>
            <a:pPr lvl="1"/>
            <a:r>
              <a:rPr lang="en-US" dirty="0" smtClean="0"/>
              <a:t>Several plausible reasons</a:t>
            </a:r>
          </a:p>
          <a:p>
            <a:pPr lvl="1"/>
            <a:r>
              <a:rPr lang="en-US" dirty="0" smtClean="0"/>
              <a:t>In the model, </a:t>
            </a:r>
            <a:r>
              <a:rPr lang="en-US" dirty="0" err="1" smtClean="0"/>
              <a:t>s.t</a:t>
            </a:r>
            <a:r>
              <a:rPr lang="en-US" dirty="0" smtClean="0"/>
              <a:t>. funding </a:t>
            </a:r>
            <a:r>
              <a:rPr lang="en-US" u="sng" dirty="0" smtClean="0"/>
              <a:t>reduces</a:t>
            </a:r>
            <a:r>
              <a:rPr lang="en-US" dirty="0" smtClean="0"/>
              <a:t> expected payout to bankers.</a:t>
            </a:r>
          </a:p>
          <a:p>
            <a:pPr lvl="1"/>
            <a:r>
              <a:rPr lang="en-US" dirty="0" smtClean="0"/>
              <a:t>A quibble: “cheaper </a:t>
            </a:r>
            <a:r>
              <a:rPr lang="en-US" dirty="0" err="1" smtClean="0"/>
              <a:t>s.t</a:t>
            </a:r>
            <a:r>
              <a:rPr lang="en-US" dirty="0" smtClean="0"/>
              <a:t>. liabilities” seems inconsistent with constant depositors’ opportunity cost.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Short-term Liabilities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“Concentrated” = “Systemic”?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“Concentrated” initially seems like a criticism.</a:t>
            </a:r>
          </a:p>
          <a:p>
            <a:r>
              <a:rPr lang="en-US" dirty="0" smtClean="0"/>
              <a:t>Same # of banks fail under either network design.  Number of concurrent failures varies.</a:t>
            </a:r>
          </a:p>
          <a:p>
            <a:r>
              <a:rPr lang="en-US" dirty="0" smtClean="0"/>
              <a:t>“Concentrated” may be worse if bankruptcy costs rise with #  of concurrent failures -- but that’s not here.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Think more about definition and why “concentrated” is bad.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New, interesting perspective.</a:t>
            </a:r>
          </a:p>
          <a:p>
            <a:r>
              <a:rPr lang="en-US" dirty="0" smtClean="0"/>
              <a:t>Frames an important set of issues well.</a:t>
            </a:r>
          </a:p>
          <a:p>
            <a:r>
              <a:rPr lang="en-US" dirty="0" smtClean="0"/>
              <a:t>Generalizing will be hard, but worthwhile.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Banks are not one another’s creditors – hence not the usual sort of contagion.</a:t>
            </a:r>
          </a:p>
          <a:p>
            <a:endParaRPr lang="en-US" dirty="0"/>
          </a:p>
          <a:p>
            <a:r>
              <a:rPr lang="en-US" dirty="0" smtClean="0"/>
              <a:t>Banks co-invest and hence share exposures.  (Think syndicated lending or prop trading.)</a:t>
            </a:r>
          </a:p>
          <a:p>
            <a:endParaRPr lang="en-US" dirty="0"/>
          </a:p>
          <a:p>
            <a:r>
              <a:rPr lang="en-US" dirty="0" smtClean="0"/>
              <a:t>One bank’s failure does not affect other banks </a:t>
            </a:r>
            <a:r>
              <a:rPr lang="en-US" i="1" dirty="0" smtClean="0"/>
              <a:t>per 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Failures are related through asset payoffs.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going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Privately optimal diversification may reduce social welfare.</a:t>
            </a:r>
          </a:p>
          <a:p>
            <a:r>
              <a:rPr lang="en-US" dirty="0" smtClean="0"/>
              <a:t>Potential for concurrent (“systemic”?) failures</a:t>
            </a:r>
          </a:p>
          <a:p>
            <a:pPr lvl="1"/>
            <a:r>
              <a:rPr lang="en-US" dirty="0" smtClean="0"/>
              <a:t>Could have </a:t>
            </a:r>
            <a:r>
              <a:rPr lang="el-GR" dirty="0" smtClean="0"/>
              <a:t>α</a:t>
            </a:r>
            <a:r>
              <a:rPr lang="en-US" dirty="0" smtClean="0"/>
              <a:t> increase with number of failures</a:t>
            </a:r>
          </a:p>
          <a:p>
            <a:r>
              <a:rPr lang="en-US" dirty="0" smtClean="0"/>
              <a:t>Maturity mismatch</a:t>
            </a:r>
          </a:p>
          <a:p>
            <a:r>
              <a:rPr lang="en-US" dirty="0" smtClean="0"/>
              <a:t>Mechanics: </a:t>
            </a:r>
          </a:p>
          <a:p>
            <a:pPr lvl="1"/>
            <a:r>
              <a:rPr lang="en-US" dirty="0" smtClean="0"/>
              <a:t>Bankruptcy costs</a:t>
            </a:r>
          </a:p>
          <a:p>
            <a:pPr lvl="1"/>
            <a:r>
              <a:rPr lang="en-US" dirty="0" smtClean="0"/>
              <a:t>Tradeoff between </a:t>
            </a:r>
            <a:r>
              <a:rPr lang="el-GR" dirty="0" smtClean="0"/>
              <a:t>α </a:t>
            </a:r>
            <a:r>
              <a:rPr lang="en-US" dirty="0" smtClean="0"/>
              <a:t>and </a:t>
            </a:r>
            <a:r>
              <a:rPr lang="en-US" dirty="0" err="1" smtClean="0"/>
              <a:t>r</a:t>
            </a:r>
            <a:r>
              <a:rPr lang="en-US" baseline="-38000" dirty="0" err="1" smtClean="0"/>
              <a:t>f</a:t>
            </a:r>
            <a:endParaRPr lang="en-US" baseline="-38000" dirty="0" smtClean="0"/>
          </a:p>
          <a:p>
            <a:pPr lvl="1"/>
            <a:r>
              <a:rPr lang="en-US" dirty="0" smtClean="0"/>
              <a:t>Early liquidation closes down bankers’ option.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Result: Proposition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Welfare associated with a particular network arrangement (U, C) depends on the model’s parameters (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38000" dirty="0" err="1" smtClean="0"/>
              <a:t>f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210887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 rot="5400000">
            <a:off x="5083628" y="2917372"/>
            <a:ext cx="4005944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Result: Proposition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Welfare associated with a particular network arrangement (U, C) depends on the model’s parameters (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en-US" baseline="-38000" dirty="0" err="1" smtClean="0">
                <a:solidFill>
                  <a:schemeClr val="bg2">
                    <a:lumMod val="50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Policy implications</a:t>
            </a:r>
          </a:p>
          <a:p>
            <a:pPr lvl="1"/>
            <a:r>
              <a:rPr lang="en-US" dirty="0" smtClean="0"/>
              <a:t>Limited and vague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ould forbidding </a:t>
            </a:r>
            <a:r>
              <a:rPr lang="en-US" dirty="0" err="1" smtClean="0"/>
              <a:t>s.t</a:t>
            </a:r>
            <a:r>
              <a:rPr lang="en-US" dirty="0" smtClean="0"/>
              <a:t>. liabilities assure highest expected welfare?</a:t>
            </a:r>
          </a:p>
          <a:p>
            <a:pPr lvl="1"/>
            <a:r>
              <a:rPr lang="en-US" dirty="0" smtClean="0"/>
              <a:t>Government policy usually aimed at a market failure.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Where’s the market failure?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Wouldn’t bankers choose better network, based on known parameters (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38000" dirty="0" err="1" smtClean="0"/>
              <a:t>f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Depositors always get </a:t>
            </a:r>
            <a:r>
              <a:rPr lang="en-US" dirty="0" err="1" smtClean="0"/>
              <a:t>r</a:t>
            </a:r>
            <a:r>
              <a:rPr lang="en-US" baseline="-38000" dirty="0" err="1" smtClean="0"/>
              <a:t>f</a:t>
            </a:r>
            <a:r>
              <a:rPr lang="en-US" dirty="0" smtClean="0"/>
              <a:t> in expectation</a:t>
            </a:r>
          </a:p>
          <a:p>
            <a:pPr lvl="1"/>
            <a:r>
              <a:rPr lang="en-US" dirty="0" smtClean="0"/>
              <a:t>Bankers get residual</a:t>
            </a:r>
          </a:p>
          <a:p>
            <a:pPr lvl="1"/>
            <a:r>
              <a:rPr lang="en-US" dirty="0" smtClean="0"/>
              <a:t>Therefore, bankers’ welfare seems to be ordered the same as aggregate welfare in Prop. 5.</a:t>
            </a:r>
          </a:p>
          <a:p>
            <a:pPr lvl="1"/>
            <a:r>
              <a:rPr lang="en-US" dirty="0" smtClean="0"/>
              <a:t>Knowing model parameters, bankers would </a:t>
            </a:r>
            <a:r>
              <a:rPr lang="en-US" u="sng" dirty="0" smtClean="0"/>
              <a:t>prefer</a:t>
            </a:r>
            <a:r>
              <a:rPr lang="en-US" dirty="0" smtClean="0"/>
              <a:t> network U or network C.</a:t>
            </a:r>
          </a:p>
          <a:p>
            <a:r>
              <a:rPr lang="en-US" dirty="0" smtClean="0"/>
              <a:t>If not, why not?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The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Atypical.</a:t>
            </a:r>
          </a:p>
          <a:p>
            <a:r>
              <a:rPr lang="en-US" dirty="0" smtClean="0"/>
              <a:t>Reflects both project payoffs AND banks’ network structure.</a:t>
            </a:r>
          </a:p>
          <a:p>
            <a:r>
              <a:rPr lang="en-US" dirty="0" smtClean="0"/>
              <a:t>“B” occurs more often for </a:t>
            </a:r>
            <a:r>
              <a:rPr lang="en-US" dirty="0" err="1" smtClean="0"/>
              <a:t>unclustered</a:t>
            </a:r>
            <a:r>
              <a:rPr lang="en-US" dirty="0" smtClean="0"/>
              <a:t> network.  </a:t>
            </a:r>
          </a:p>
          <a:p>
            <a:r>
              <a:rPr lang="en-US" dirty="0" smtClean="0"/>
              <a:t>Expected losses following “B” differ across networks.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The Signal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Relevant only for mismatched maturities.</a:t>
            </a:r>
          </a:p>
          <a:p>
            <a:r>
              <a:rPr lang="en-US" dirty="0" smtClean="0"/>
              <a:t>Reflects both project payoffs AND bank market structure.</a:t>
            </a:r>
          </a:p>
          <a:p>
            <a:pPr>
              <a:buNone/>
            </a:pPr>
            <a:r>
              <a:rPr lang="en-US" dirty="0" smtClean="0"/>
              <a:t>Other plausible signals would seem to have different, perhaps network-neutral, implications.</a:t>
            </a:r>
          </a:p>
          <a:p>
            <a:pPr lvl="1"/>
            <a:r>
              <a:rPr lang="en-US" sz="3200" dirty="0" smtClean="0"/>
              <a:t>“all projects have lower p”.</a:t>
            </a:r>
          </a:p>
          <a:p>
            <a:pPr lvl="1"/>
            <a:r>
              <a:rPr lang="en-US" sz="3200" dirty="0" smtClean="0"/>
              <a:t>Real sector </a:t>
            </a:r>
            <a:r>
              <a:rPr lang="en-US" dirty="0" smtClean="0"/>
              <a:t>N </a:t>
            </a:r>
            <a:r>
              <a:rPr lang="en-US" sz="3500" dirty="0" smtClean="0"/>
              <a:t>is more likely to fail.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Question: is the model’s signal special? 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739</Words>
  <Application>Microsoft Office PowerPoint</Application>
  <PresentationFormat>On-screen Show (4:3)</PresentationFormat>
  <Paragraphs>122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Financial Connections and Systemic Risk</vt:lpstr>
      <vt:lpstr>Main Contribution</vt:lpstr>
      <vt:lpstr>Lots going on</vt:lpstr>
      <vt:lpstr>Main Result: Proposition 5</vt:lpstr>
      <vt:lpstr>Slide 5</vt:lpstr>
      <vt:lpstr>Main Result: Proposition 5</vt:lpstr>
      <vt:lpstr>Where’s the market failure?</vt:lpstr>
      <vt:lpstr>The Signal</vt:lpstr>
      <vt:lpstr>The Signal (2)</vt:lpstr>
      <vt:lpstr>Slide 10</vt:lpstr>
      <vt:lpstr>“Concentrated” = “Systemic”?</vt:lpstr>
      <vt:lpstr>Summary</vt:lpstr>
    </vt:vector>
  </TitlesOfParts>
  <Company>WCBA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Connections and Systemic Risk</dc:title>
  <dc:creator>Console</dc:creator>
  <cp:lastModifiedBy>cbeck</cp:lastModifiedBy>
  <cp:revision>31</cp:revision>
  <dcterms:created xsi:type="dcterms:W3CDTF">2010-06-16T13:44:48Z</dcterms:created>
  <dcterms:modified xsi:type="dcterms:W3CDTF">2010-06-23T12:48:40Z</dcterms:modified>
</cp:coreProperties>
</file>