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6" r:id="rId2"/>
    <p:sldId id="365" r:id="rId3"/>
    <p:sldId id="368" r:id="rId4"/>
    <p:sldId id="369" r:id="rId5"/>
    <p:sldId id="366" r:id="rId6"/>
    <p:sldId id="375" r:id="rId7"/>
    <p:sldId id="373" r:id="rId8"/>
    <p:sldId id="378" r:id="rId9"/>
    <p:sldId id="275" r:id="rId10"/>
    <p:sldId id="274" r:id="rId11"/>
    <p:sldId id="364" r:id="rId12"/>
    <p:sldId id="313" r:id="rId13"/>
    <p:sldId id="348" r:id="rId14"/>
    <p:sldId id="371" r:id="rId15"/>
    <p:sldId id="372" r:id="rId16"/>
    <p:sldId id="355" r:id="rId17"/>
    <p:sldId id="357" r:id="rId18"/>
    <p:sldId id="358" r:id="rId19"/>
    <p:sldId id="377" r:id="rId20"/>
    <p:sldId id="379" r:id="rId2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37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63" autoAdjust="0"/>
    <p:restoredTop sz="88228" autoAdjust="0"/>
  </p:normalViewPr>
  <p:slideViewPr>
    <p:cSldViewPr>
      <p:cViewPr varScale="1">
        <p:scale>
          <a:sx n="102" d="100"/>
          <a:sy n="102" d="100"/>
        </p:scale>
        <p:origin x="-18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chnabl\Documents\_research\viral\abcp_regul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7932739341806209E-2"/>
          <c:y val="1.2315563308068803E-2"/>
          <c:w val="0.90693361256440519"/>
          <c:h val="0.83924059905803505"/>
        </c:manualLayout>
      </c:layout>
      <c:lineChart>
        <c:grouping val="standard"/>
        <c:ser>
          <c:idx val="1"/>
          <c:order val="1"/>
          <c:marker>
            <c:symbol val="none"/>
          </c:marker>
          <c:cat>
            <c:numRef>
              <c:f>'FRB_CP (22)'!$D$6:$D$317</c:f>
              <c:numCache>
                <c:formatCode>m/d/yyyy</c:formatCode>
                <c:ptCount val="312"/>
                <c:pt idx="0">
                  <c:v>36901</c:v>
                </c:pt>
                <c:pt idx="1">
                  <c:v>36908</c:v>
                </c:pt>
                <c:pt idx="2">
                  <c:v>36915</c:v>
                </c:pt>
                <c:pt idx="3">
                  <c:v>36922</c:v>
                </c:pt>
                <c:pt idx="4">
                  <c:v>36929</c:v>
                </c:pt>
                <c:pt idx="5">
                  <c:v>36936</c:v>
                </c:pt>
                <c:pt idx="6">
                  <c:v>36943</c:v>
                </c:pt>
                <c:pt idx="7">
                  <c:v>36950</c:v>
                </c:pt>
                <c:pt idx="8">
                  <c:v>36957</c:v>
                </c:pt>
                <c:pt idx="9">
                  <c:v>36964</c:v>
                </c:pt>
                <c:pt idx="10">
                  <c:v>36971</c:v>
                </c:pt>
                <c:pt idx="11">
                  <c:v>36978</c:v>
                </c:pt>
                <c:pt idx="12">
                  <c:v>36985</c:v>
                </c:pt>
                <c:pt idx="13">
                  <c:v>36992</c:v>
                </c:pt>
                <c:pt idx="14">
                  <c:v>36999</c:v>
                </c:pt>
                <c:pt idx="15">
                  <c:v>37006</c:v>
                </c:pt>
                <c:pt idx="16">
                  <c:v>37013</c:v>
                </c:pt>
                <c:pt idx="17">
                  <c:v>37020</c:v>
                </c:pt>
                <c:pt idx="18">
                  <c:v>37027</c:v>
                </c:pt>
                <c:pt idx="19">
                  <c:v>37034</c:v>
                </c:pt>
                <c:pt idx="20">
                  <c:v>37041</c:v>
                </c:pt>
                <c:pt idx="21">
                  <c:v>37048</c:v>
                </c:pt>
                <c:pt idx="22">
                  <c:v>37055</c:v>
                </c:pt>
                <c:pt idx="23">
                  <c:v>37062</c:v>
                </c:pt>
                <c:pt idx="24">
                  <c:v>37069</c:v>
                </c:pt>
                <c:pt idx="25">
                  <c:v>37076</c:v>
                </c:pt>
                <c:pt idx="26">
                  <c:v>37083</c:v>
                </c:pt>
                <c:pt idx="27">
                  <c:v>37090</c:v>
                </c:pt>
                <c:pt idx="28">
                  <c:v>37097</c:v>
                </c:pt>
                <c:pt idx="29">
                  <c:v>37104</c:v>
                </c:pt>
                <c:pt idx="30">
                  <c:v>37111</c:v>
                </c:pt>
                <c:pt idx="31">
                  <c:v>37118</c:v>
                </c:pt>
                <c:pt idx="32">
                  <c:v>37125</c:v>
                </c:pt>
                <c:pt idx="33">
                  <c:v>37132</c:v>
                </c:pt>
                <c:pt idx="34">
                  <c:v>37139</c:v>
                </c:pt>
                <c:pt idx="35">
                  <c:v>37146</c:v>
                </c:pt>
                <c:pt idx="36">
                  <c:v>37153</c:v>
                </c:pt>
                <c:pt idx="37">
                  <c:v>37160</c:v>
                </c:pt>
                <c:pt idx="38">
                  <c:v>37167</c:v>
                </c:pt>
                <c:pt idx="39">
                  <c:v>37174</c:v>
                </c:pt>
                <c:pt idx="40">
                  <c:v>37181</c:v>
                </c:pt>
                <c:pt idx="41">
                  <c:v>37188</c:v>
                </c:pt>
                <c:pt idx="42">
                  <c:v>37195</c:v>
                </c:pt>
                <c:pt idx="43">
                  <c:v>37202</c:v>
                </c:pt>
                <c:pt idx="44">
                  <c:v>37209</c:v>
                </c:pt>
                <c:pt idx="45">
                  <c:v>37216</c:v>
                </c:pt>
                <c:pt idx="46">
                  <c:v>37223</c:v>
                </c:pt>
                <c:pt idx="47">
                  <c:v>37230</c:v>
                </c:pt>
                <c:pt idx="48">
                  <c:v>37237</c:v>
                </c:pt>
                <c:pt idx="49">
                  <c:v>37244</c:v>
                </c:pt>
                <c:pt idx="50">
                  <c:v>37251</c:v>
                </c:pt>
                <c:pt idx="51">
                  <c:v>37258</c:v>
                </c:pt>
                <c:pt idx="52">
                  <c:v>37265</c:v>
                </c:pt>
                <c:pt idx="53">
                  <c:v>37272</c:v>
                </c:pt>
                <c:pt idx="54">
                  <c:v>37279</c:v>
                </c:pt>
                <c:pt idx="55">
                  <c:v>37286</c:v>
                </c:pt>
                <c:pt idx="56">
                  <c:v>37293</c:v>
                </c:pt>
                <c:pt idx="57">
                  <c:v>37300</c:v>
                </c:pt>
                <c:pt idx="58">
                  <c:v>37307</c:v>
                </c:pt>
                <c:pt idx="59">
                  <c:v>37314</c:v>
                </c:pt>
                <c:pt idx="60">
                  <c:v>37321</c:v>
                </c:pt>
                <c:pt idx="61">
                  <c:v>37328</c:v>
                </c:pt>
                <c:pt idx="62">
                  <c:v>37335</c:v>
                </c:pt>
                <c:pt idx="63">
                  <c:v>37342</c:v>
                </c:pt>
                <c:pt idx="64">
                  <c:v>37349</c:v>
                </c:pt>
                <c:pt idx="65">
                  <c:v>37356</c:v>
                </c:pt>
                <c:pt idx="66">
                  <c:v>37363</c:v>
                </c:pt>
                <c:pt idx="67">
                  <c:v>37370</c:v>
                </c:pt>
                <c:pt idx="68">
                  <c:v>37377</c:v>
                </c:pt>
                <c:pt idx="69">
                  <c:v>37384</c:v>
                </c:pt>
                <c:pt idx="70">
                  <c:v>37391</c:v>
                </c:pt>
                <c:pt idx="71">
                  <c:v>37398</c:v>
                </c:pt>
                <c:pt idx="72">
                  <c:v>37405</c:v>
                </c:pt>
                <c:pt idx="73">
                  <c:v>37412</c:v>
                </c:pt>
                <c:pt idx="74">
                  <c:v>37419</c:v>
                </c:pt>
                <c:pt idx="75">
                  <c:v>37426</c:v>
                </c:pt>
                <c:pt idx="76">
                  <c:v>37433</c:v>
                </c:pt>
                <c:pt idx="77">
                  <c:v>37440</c:v>
                </c:pt>
                <c:pt idx="78">
                  <c:v>37447</c:v>
                </c:pt>
                <c:pt idx="79">
                  <c:v>37454</c:v>
                </c:pt>
                <c:pt idx="80">
                  <c:v>37461</c:v>
                </c:pt>
                <c:pt idx="81">
                  <c:v>37468</c:v>
                </c:pt>
                <c:pt idx="82">
                  <c:v>37475</c:v>
                </c:pt>
                <c:pt idx="83">
                  <c:v>37482</c:v>
                </c:pt>
                <c:pt idx="84">
                  <c:v>37489</c:v>
                </c:pt>
                <c:pt idx="85">
                  <c:v>37496</c:v>
                </c:pt>
                <c:pt idx="86">
                  <c:v>37503</c:v>
                </c:pt>
                <c:pt idx="87">
                  <c:v>37510</c:v>
                </c:pt>
                <c:pt idx="88">
                  <c:v>37517</c:v>
                </c:pt>
                <c:pt idx="89">
                  <c:v>37524</c:v>
                </c:pt>
                <c:pt idx="90">
                  <c:v>37531</c:v>
                </c:pt>
                <c:pt idx="91">
                  <c:v>37538</c:v>
                </c:pt>
                <c:pt idx="92">
                  <c:v>37545</c:v>
                </c:pt>
                <c:pt idx="93">
                  <c:v>37552</c:v>
                </c:pt>
                <c:pt idx="94">
                  <c:v>37559</c:v>
                </c:pt>
                <c:pt idx="95">
                  <c:v>37566</c:v>
                </c:pt>
                <c:pt idx="96">
                  <c:v>37573</c:v>
                </c:pt>
                <c:pt idx="97">
                  <c:v>37580</c:v>
                </c:pt>
                <c:pt idx="98">
                  <c:v>37587</c:v>
                </c:pt>
                <c:pt idx="99">
                  <c:v>37594</c:v>
                </c:pt>
                <c:pt idx="100">
                  <c:v>37601</c:v>
                </c:pt>
                <c:pt idx="101">
                  <c:v>37608</c:v>
                </c:pt>
                <c:pt idx="102">
                  <c:v>37615</c:v>
                </c:pt>
                <c:pt idx="103">
                  <c:v>37622</c:v>
                </c:pt>
                <c:pt idx="104">
                  <c:v>37629</c:v>
                </c:pt>
                <c:pt idx="105">
                  <c:v>37636</c:v>
                </c:pt>
                <c:pt idx="106">
                  <c:v>37643</c:v>
                </c:pt>
                <c:pt idx="107">
                  <c:v>37650</c:v>
                </c:pt>
                <c:pt idx="108">
                  <c:v>37657</c:v>
                </c:pt>
                <c:pt idx="109">
                  <c:v>37664</c:v>
                </c:pt>
                <c:pt idx="110">
                  <c:v>37671</c:v>
                </c:pt>
                <c:pt idx="111">
                  <c:v>37678</c:v>
                </c:pt>
                <c:pt idx="112">
                  <c:v>37685</c:v>
                </c:pt>
                <c:pt idx="113">
                  <c:v>37692</c:v>
                </c:pt>
                <c:pt idx="114">
                  <c:v>37699</c:v>
                </c:pt>
                <c:pt idx="115">
                  <c:v>37706</c:v>
                </c:pt>
                <c:pt idx="116">
                  <c:v>37713</c:v>
                </c:pt>
                <c:pt idx="117">
                  <c:v>37720</c:v>
                </c:pt>
                <c:pt idx="118">
                  <c:v>37727</c:v>
                </c:pt>
                <c:pt idx="119">
                  <c:v>37734</c:v>
                </c:pt>
                <c:pt idx="120">
                  <c:v>37741</c:v>
                </c:pt>
                <c:pt idx="121">
                  <c:v>37748</c:v>
                </c:pt>
                <c:pt idx="122">
                  <c:v>37755</c:v>
                </c:pt>
                <c:pt idx="123">
                  <c:v>37762</c:v>
                </c:pt>
                <c:pt idx="124">
                  <c:v>37769</c:v>
                </c:pt>
                <c:pt idx="125">
                  <c:v>37776</c:v>
                </c:pt>
                <c:pt idx="126">
                  <c:v>37783</c:v>
                </c:pt>
                <c:pt idx="127">
                  <c:v>37790</c:v>
                </c:pt>
                <c:pt idx="128">
                  <c:v>37797</c:v>
                </c:pt>
                <c:pt idx="129">
                  <c:v>37804</c:v>
                </c:pt>
                <c:pt idx="130">
                  <c:v>37811</c:v>
                </c:pt>
                <c:pt idx="131">
                  <c:v>37818</c:v>
                </c:pt>
                <c:pt idx="132">
                  <c:v>37825</c:v>
                </c:pt>
                <c:pt idx="133">
                  <c:v>37832</c:v>
                </c:pt>
                <c:pt idx="134">
                  <c:v>37839</c:v>
                </c:pt>
                <c:pt idx="135">
                  <c:v>37846</c:v>
                </c:pt>
                <c:pt idx="136">
                  <c:v>37853</c:v>
                </c:pt>
                <c:pt idx="137">
                  <c:v>37860</c:v>
                </c:pt>
                <c:pt idx="138">
                  <c:v>37867</c:v>
                </c:pt>
                <c:pt idx="139">
                  <c:v>37874</c:v>
                </c:pt>
                <c:pt idx="140">
                  <c:v>37881</c:v>
                </c:pt>
                <c:pt idx="141">
                  <c:v>37888</c:v>
                </c:pt>
                <c:pt idx="142">
                  <c:v>37895</c:v>
                </c:pt>
                <c:pt idx="143">
                  <c:v>37902</c:v>
                </c:pt>
                <c:pt idx="144">
                  <c:v>37909</c:v>
                </c:pt>
                <c:pt idx="145">
                  <c:v>37916</c:v>
                </c:pt>
                <c:pt idx="146">
                  <c:v>37923</c:v>
                </c:pt>
                <c:pt idx="147">
                  <c:v>37930</c:v>
                </c:pt>
                <c:pt idx="148">
                  <c:v>37937</c:v>
                </c:pt>
                <c:pt idx="149">
                  <c:v>37944</c:v>
                </c:pt>
                <c:pt idx="150">
                  <c:v>37951</c:v>
                </c:pt>
                <c:pt idx="151">
                  <c:v>37958</c:v>
                </c:pt>
                <c:pt idx="152">
                  <c:v>37965</c:v>
                </c:pt>
                <c:pt idx="153">
                  <c:v>37972</c:v>
                </c:pt>
                <c:pt idx="154">
                  <c:v>37979</c:v>
                </c:pt>
                <c:pt idx="155">
                  <c:v>37986</c:v>
                </c:pt>
                <c:pt idx="156">
                  <c:v>37993</c:v>
                </c:pt>
                <c:pt idx="157">
                  <c:v>38000</c:v>
                </c:pt>
                <c:pt idx="158">
                  <c:v>38007</c:v>
                </c:pt>
                <c:pt idx="159">
                  <c:v>38014</c:v>
                </c:pt>
                <c:pt idx="160">
                  <c:v>38021</c:v>
                </c:pt>
                <c:pt idx="161">
                  <c:v>38028</c:v>
                </c:pt>
                <c:pt idx="162">
                  <c:v>38035</c:v>
                </c:pt>
                <c:pt idx="163">
                  <c:v>38042</c:v>
                </c:pt>
                <c:pt idx="164">
                  <c:v>38049</c:v>
                </c:pt>
                <c:pt idx="165">
                  <c:v>38056</c:v>
                </c:pt>
                <c:pt idx="166">
                  <c:v>38063</c:v>
                </c:pt>
                <c:pt idx="167">
                  <c:v>38070</c:v>
                </c:pt>
                <c:pt idx="168">
                  <c:v>38077</c:v>
                </c:pt>
                <c:pt idx="169">
                  <c:v>38084</c:v>
                </c:pt>
                <c:pt idx="170">
                  <c:v>38091</c:v>
                </c:pt>
                <c:pt idx="171">
                  <c:v>38098</c:v>
                </c:pt>
                <c:pt idx="172">
                  <c:v>38105</c:v>
                </c:pt>
                <c:pt idx="173">
                  <c:v>38112</c:v>
                </c:pt>
                <c:pt idx="174">
                  <c:v>38119</c:v>
                </c:pt>
                <c:pt idx="175">
                  <c:v>38126</c:v>
                </c:pt>
                <c:pt idx="176">
                  <c:v>38133</c:v>
                </c:pt>
                <c:pt idx="177">
                  <c:v>38140</c:v>
                </c:pt>
                <c:pt idx="178">
                  <c:v>38147</c:v>
                </c:pt>
                <c:pt idx="179">
                  <c:v>38154</c:v>
                </c:pt>
                <c:pt idx="180">
                  <c:v>38161</c:v>
                </c:pt>
                <c:pt idx="181">
                  <c:v>38168</c:v>
                </c:pt>
                <c:pt idx="182">
                  <c:v>38175</c:v>
                </c:pt>
                <c:pt idx="183">
                  <c:v>38182</c:v>
                </c:pt>
                <c:pt idx="184">
                  <c:v>38189</c:v>
                </c:pt>
                <c:pt idx="185">
                  <c:v>38196</c:v>
                </c:pt>
                <c:pt idx="186">
                  <c:v>38203</c:v>
                </c:pt>
                <c:pt idx="187">
                  <c:v>38210</c:v>
                </c:pt>
                <c:pt idx="188">
                  <c:v>38217</c:v>
                </c:pt>
                <c:pt idx="189">
                  <c:v>38224</c:v>
                </c:pt>
                <c:pt idx="190">
                  <c:v>38231</c:v>
                </c:pt>
                <c:pt idx="191">
                  <c:v>38238</c:v>
                </c:pt>
                <c:pt idx="192">
                  <c:v>38245</c:v>
                </c:pt>
                <c:pt idx="193">
                  <c:v>38252</c:v>
                </c:pt>
                <c:pt idx="194">
                  <c:v>38259</c:v>
                </c:pt>
                <c:pt idx="195">
                  <c:v>38266</c:v>
                </c:pt>
                <c:pt idx="196">
                  <c:v>38273</c:v>
                </c:pt>
                <c:pt idx="197">
                  <c:v>38280</c:v>
                </c:pt>
                <c:pt idx="198">
                  <c:v>38287</c:v>
                </c:pt>
                <c:pt idx="199">
                  <c:v>38294</c:v>
                </c:pt>
                <c:pt idx="200">
                  <c:v>38301</c:v>
                </c:pt>
                <c:pt idx="201">
                  <c:v>38308</c:v>
                </c:pt>
                <c:pt idx="202">
                  <c:v>38315</c:v>
                </c:pt>
                <c:pt idx="203">
                  <c:v>38322</c:v>
                </c:pt>
                <c:pt idx="204">
                  <c:v>38329</c:v>
                </c:pt>
                <c:pt idx="205">
                  <c:v>38336</c:v>
                </c:pt>
                <c:pt idx="206">
                  <c:v>38343</c:v>
                </c:pt>
                <c:pt idx="207">
                  <c:v>38350</c:v>
                </c:pt>
                <c:pt idx="208">
                  <c:v>38357</c:v>
                </c:pt>
                <c:pt idx="209">
                  <c:v>38364</c:v>
                </c:pt>
                <c:pt idx="210">
                  <c:v>38371</c:v>
                </c:pt>
                <c:pt idx="211">
                  <c:v>38378</c:v>
                </c:pt>
                <c:pt idx="212">
                  <c:v>38385</c:v>
                </c:pt>
                <c:pt idx="213">
                  <c:v>38392</c:v>
                </c:pt>
                <c:pt idx="214">
                  <c:v>38399</c:v>
                </c:pt>
                <c:pt idx="215">
                  <c:v>38406</c:v>
                </c:pt>
                <c:pt idx="216">
                  <c:v>38413</c:v>
                </c:pt>
                <c:pt idx="217">
                  <c:v>38420</c:v>
                </c:pt>
                <c:pt idx="218">
                  <c:v>38427</c:v>
                </c:pt>
                <c:pt idx="219">
                  <c:v>38434</c:v>
                </c:pt>
                <c:pt idx="220">
                  <c:v>38441</c:v>
                </c:pt>
                <c:pt idx="221">
                  <c:v>38448</c:v>
                </c:pt>
                <c:pt idx="222">
                  <c:v>38455</c:v>
                </c:pt>
                <c:pt idx="223">
                  <c:v>38462</c:v>
                </c:pt>
                <c:pt idx="224">
                  <c:v>38469</c:v>
                </c:pt>
                <c:pt idx="225">
                  <c:v>38476</c:v>
                </c:pt>
                <c:pt idx="226">
                  <c:v>38483</c:v>
                </c:pt>
                <c:pt idx="227">
                  <c:v>38490</c:v>
                </c:pt>
                <c:pt idx="228">
                  <c:v>38497</c:v>
                </c:pt>
                <c:pt idx="229">
                  <c:v>38504</c:v>
                </c:pt>
                <c:pt idx="230">
                  <c:v>38511</c:v>
                </c:pt>
                <c:pt idx="231">
                  <c:v>38518</c:v>
                </c:pt>
                <c:pt idx="232">
                  <c:v>38525</c:v>
                </c:pt>
                <c:pt idx="233">
                  <c:v>38532</c:v>
                </c:pt>
                <c:pt idx="234">
                  <c:v>38539</c:v>
                </c:pt>
                <c:pt idx="235">
                  <c:v>38546</c:v>
                </c:pt>
                <c:pt idx="236">
                  <c:v>38553</c:v>
                </c:pt>
                <c:pt idx="237">
                  <c:v>38560</c:v>
                </c:pt>
                <c:pt idx="238">
                  <c:v>38567</c:v>
                </c:pt>
                <c:pt idx="239">
                  <c:v>38574</c:v>
                </c:pt>
                <c:pt idx="240">
                  <c:v>38581</c:v>
                </c:pt>
                <c:pt idx="241">
                  <c:v>38588</c:v>
                </c:pt>
                <c:pt idx="242">
                  <c:v>38595</c:v>
                </c:pt>
                <c:pt idx="243">
                  <c:v>38602</c:v>
                </c:pt>
                <c:pt idx="244">
                  <c:v>38609</c:v>
                </c:pt>
                <c:pt idx="245">
                  <c:v>38616</c:v>
                </c:pt>
                <c:pt idx="246">
                  <c:v>38623</c:v>
                </c:pt>
                <c:pt idx="247">
                  <c:v>38630</c:v>
                </c:pt>
                <c:pt idx="248">
                  <c:v>38637</c:v>
                </c:pt>
                <c:pt idx="249">
                  <c:v>38644</c:v>
                </c:pt>
                <c:pt idx="250">
                  <c:v>38651</c:v>
                </c:pt>
                <c:pt idx="251">
                  <c:v>38658</c:v>
                </c:pt>
                <c:pt idx="252">
                  <c:v>38665</c:v>
                </c:pt>
                <c:pt idx="253">
                  <c:v>38672</c:v>
                </c:pt>
                <c:pt idx="254">
                  <c:v>38679</c:v>
                </c:pt>
                <c:pt idx="255">
                  <c:v>38686</c:v>
                </c:pt>
                <c:pt idx="256">
                  <c:v>38693</c:v>
                </c:pt>
                <c:pt idx="257">
                  <c:v>38700</c:v>
                </c:pt>
                <c:pt idx="258">
                  <c:v>38707</c:v>
                </c:pt>
                <c:pt idx="259">
                  <c:v>38714</c:v>
                </c:pt>
                <c:pt idx="260">
                  <c:v>38721</c:v>
                </c:pt>
                <c:pt idx="261">
                  <c:v>38728</c:v>
                </c:pt>
                <c:pt idx="262">
                  <c:v>38735</c:v>
                </c:pt>
                <c:pt idx="263">
                  <c:v>38742</c:v>
                </c:pt>
                <c:pt idx="264">
                  <c:v>38749</c:v>
                </c:pt>
                <c:pt idx="265">
                  <c:v>38756</c:v>
                </c:pt>
                <c:pt idx="266">
                  <c:v>38763</c:v>
                </c:pt>
                <c:pt idx="267">
                  <c:v>38770</c:v>
                </c:pt>
                <c:pt idx="268">
                  <c:v>38777</c:v>
                </c:pt>
                <c:pt idx="269">
                  <c:v>38784</c:v>
                </c:pt>
                <c:pt idx="270">
                  <c:v>38791</c:v>
                </c:pt>
                <c:pt idx="271">
                  <c:v>38798</c:v>
                </c:pt>
                <c:pt idx="272">
                  <c:v>38805</c:v>
                </c:pt>
                <c:pt idx="273">
                  <c:v>38812</c:v>
                </c:pt>
                <c:pt idx="274">
                  <c:v>38819</c:v>
                </c:pt>
                <c:pt idx="275">
                  <c:v>38826</c:v>
                </c:pt>
                <c:pt idx="276">
                  <c:v>38833</c:v>
                </c:pt>
                <c:pt idx="277">
                  <c:v>38840</c:v>
                </c:pt>
                <c:pt idx="278">
                  <c:v>38847</c:v>
                </c:pt>
                <c:pt idx="279">
                  <c:v>38854</c:v>
                </c:pt>
                <c:pt idx="280">
                  <c:v>38861</c:v>
                </c:pt>
                <c:pt idx="281">
                  <c:v>38868</c:v>
                </c:pt>
                <c:pt idx="282">
                  <c:v>38875</c:v>
                </c:pt>
                <c:pt idx="283">
                  <c:v>38882</c:v>
                </c:pt>
                <c:pt idx="284">
                  <c:v>38889</c:v>
                </c:pt>
                <c:pt idx="285">
                  <c:v>38896</c:v>
                </c:pt>
                <c:pt idx="286">
                  <c:v>38903</c:v>
                </c:pt>
                <c:pt idx="287">
                  <c:v>38910</c:v>
                </c:pt>
                <c:pt idx="288">
                  <c:v>38917</c:v>
                </c:pt>
                <c:pt idx="289">
                  <c:v>38924</c:v>
                </c:pt>
                <c:pt idx="290">
                  <c:v>38931</c:v>
                </c:pt>
                <c:pt idx="291">
                  <c:v>38938</c:v>
                </c:pt>
                <c:pt idx="292">
                  <c:v>38945</c:v>
                </c:pt>
                <c:pt idx="293">
                  <c:v>38952</c:v>
                </c:pt>
                <c:pt idx="294">
                  <c:v>38959</c:v>
                </c:pt>
                <c:pt idx="295">
                  <c:v>38966</c:v>
                </c:pt>
                <c:pt idx="296">
                  <c:v>38973</c:v>
                </c:pt>
                <c:pt idx="297">
                  <c:v>38980</c:v>
                </c:pt>
                <c:pt idx="298">
                  <c:v>38987</c:v>
                </c:pt>
                <c:pt idx="299">
                  <c:v>38994</c:v>
                </c:pt>
                <c:pt idx="300">
                  <c:v>39001</c:v>
                </c:pt>
                <c:pt idx="301">
                  <c:v>39008</c:v>
                </c:pt>
                <c:pt idx="302">
                  <c:v>39015</c:v>
                </c:pt>
                <c:pt idx="303">
                  <c:v>39022</c:v>
                </c:pt>
                <c:pt idx="304">
                  <c:v>39029</c:v>
                </c:pt>
                <c:pt idx="305">
                  <c:v>39036</c:v>
                </c:pt>
                <c:pt idx="306">
                  <c:v>39043</c:v>
                </c:pt>
                <c:pt idx="307">
                  <c:v>39050</c:v>
                </c:pt>
                <c:pt idx="308">
                  <c:v>39057</c:v>
                </c:pt>
                <c:pt idx="309">
                  <c:v>39064</c:v>
                </c:pt>
                <c:pt idx="310">
                  <c:v>39071</c:v>
                </c:pt>
                <c:pt idx="311">
                  <c:v>39078</c:v>
                </c:pt>
              </c:numCache>
            </c:numRef>
          </c:cat>
          <c:val>
            <c:numRef>
              <c:f>'FRB_CP (22)'!$E$6:$E$317</c:f>
              <c:numCache>
                <c:formatCode>General</c:formatCode>
                <c:ptCount val="312"/>
                <c:pt idx="0">
                  <c:v>602.26615991999938</c:v>
                </c:pt>
                <c:pt idx="1">
                  <c:v>598.36913771999934</c:v>
                </c:pt>
                <c:pt idx="2">
                  <c:v>593.92057220000004</c:v>
                </c:pt>
                <c:pt idx="3">
                  <c:v>593.59312473</c:v>
                </c:pt>
                <c:pt idx="4">
                  <c:v>597.13517187000002</c:v>
                </c:pt>
                <c:pt idx="5">
                  <c:v>595.95571728999937</c:v>
                </c:pt>
                <c:pt idx="6">
                  <c:v>595.85567050999998</c:v>
                </c:pt>
                <c:pt idx="7">
                  <c:v>606.87527987999988</c:v>
                </c:pt>
                <c:pt idx="8">
                  <c:v>607.08219460999999</c:v>
                </c:pt>
                <c:pt idx="9">
                  <c:v>607.25380593000352</c:v>
                </c:pt>
                <c:pt idx="10">
                  <c:v>603.29811181000002</c:v>
                </c:pt>
                <c:pt idx="11">
                  <c:v>609.53127505999998</c:v>
                </c:pt>
                <c:pt idx="12">
                  <c:v>617.34885405</c:v>
                </c:pt>
                <c:pt idx="13">
                  <c:v>618.24301578000006</c:v>
                </c:pt>
                <c:pt idx="14">
                  <c:v>614.32339902000001</c:v>
                </c:pt>
                <c:pt idx="15">
                  <c:v>612.00965313999939</c:v>
                </c:pt>
                <c:pt idx="16">
                  <c:v>614.87016752</c:v>
                </c:pt>
                <c:pt idx="17">
                  <c:v>613.92656396999996</c:v>
                </c:pt>
                <c:pt idx="18">
                  <c:v>613.67807424000955</c:v>
                </c:pt>
                <c:pt idx="19">
                  <c:v>611.57728636000002</c:v>
                </c:pt>
                <c:pt idx="20">
                  <c:v>617.49797723000006</c:v>
                </c:pt>
                <c:pt idx="21">
                  <c:v>617.42449863000002</c:v>
                </c:pt>
                <c:pt idx="22">
                  <c:v>612.36872699999935</c:v>
                </c:pt>
                <c:pt idx="23">
                  <c:v>607.75862074999998</c:v>
                </c:pt>
                <c:pt idx="24">
                  <c:v>619.44468003999998</c:v>
                </c:pt>
                <c:pt idx="25">
                  <c:v>627.81274011999938</c:v>
                </c:pt>
                <c:pt idx="26">
                  <c:v>625.75727705999998</c:v>
                </c:pt>
                <c:pt idx="27">
                  <c:v>621.16485622000005</c:v>
                </c:pt>
                <c:pt idx="28">
                  <c:v>621.1287185000001</c:v>
                </c:pt>
                <c:pt idx="29">
                  <c:v>620.61561280999786</c:v>
                </c:pt>
                <c:pt idx="30">
                  <c:v>621.50819019999938</c:v>
                </c:pt>
                <c:pt idx="31">
                  <c:v>617.82512249999149</c:v>
                </c:pt>
                <c:pt idx="32">
                  <c:v>622.07543621000355</c:v>
                </c:pt>
                <c:pt idx="33">
                  <c:v>627.81061992999935</c:v>
                </c:pt>
                <c:pt idx="34">
                  <c:v>630.73145409000006</c:v>
                </c:pt>
                <c:pt idx="35">
                  <c:v>611.04249847999938</c:v>
                </c:pt>
                <c:pt idx="36">
                  <c:v>632.05314727000007</c:v>
                </c:pt>
                <c:pt idx="37">
                  <c:v>640.80512051999938</c:v>
                </c:pt>
                <c:pt idx="38">
                  <c:v>663.35372540999936</c:v>
                </c:pt>
                <c:pt idx="39">
                  <c:v>659.26300623000054</c:v>
                </c:pt>
                <c:pt idx="40">
                  <c:v>660.71118873</c:v>
                </c:pt>
                <c:pt idx="41">
                  <c:v>656.76504835000003</c:v>
                </c:pt>
                <c:pt idx="42">
                  <c:v>664.89071452000053</c:v>
                </c:pt>
                <c:pt idx="43">
                  <c:v>675.48258725000005</c:v>
                </c:pt>
                <c:pt idx="44">
                  <c:v>672.34658501999786</c:v>
                </c:pt>
                <c:pt idx="45">
                  <c:v>669.83789790999936</c:v>
                </c:pt>
                <c:pt idx="46">
                  <c:v>671.83892624999999</c:v>
                </c:pt>
                <c:pt idx="47">
                  <c:v>680.40953345000003</c:v>
                </c:pt>
                <c:pt idx="48">
                  <c:v>687.58537463000675</c:v>
                </c:pt>
                <c:pt idx="49">
                  <c:v>689.77323425000873</c:v>
                </c:pt>
                <c:pt idx="50">
                  <c:v>697.41541317999986</c:v>
                </c:pt>
                <c:pt idx="51">
                  <c:v>705.88728449999735</c:v>
                </c:pt>
                <c:pt idx="52">
                  <c:v>702.34056039999734</c:v>
                </c:pt>
                <c:pt idx="53">
                  <c:v>692.82484778999935</c:v>
                </c:pt>
                <c:pt idx="54">
                  <c:v>691.06948633000002</c:v>
                </c:pt>
                <c:pt idx="55">
                  <c:v>692.25987120000354</c:v>
                </c:pt>
                <c:pt idx="56">
                  <c:v>694.26128936999999</c:v>
                </c:pt>
                <c:pt idx="57">
                  <c:v>688.22167192000006</c:v>
                </c:pt>
                <c:pt idx="58">
                  <c:v>682.01686827999993</c:v>
                </c:pt>
                <c:pt idx="59">
                  <c:v>678.71367087000351</c:v>
                </c:pt>
                <c:pt idx="60">
                  <c:v>682.13067218999936</c:v>
                </c:pt>
                <c:pt idx="61">
                  <c:v>678.61728927999991</c:v>
                </c:pt>
                <c:pt idx="62">
                  <c:v>677.61207994000006</c:v>
                </c:pt>
                <c:pt idx="63">
                  <c:v>678.89875308000001</c:v>
                </c:pt>
                <c:pt idx="64">
                  <c:v>687.81738307000001</c:v>
                </c:pt>
                <c:pt idx="65">
                  <c:v>688.64619054000002</c:v>
                </c:pt>
                <c:pt idx="66">
                  <c:v>680.84111353999936</c:v>
                </c:pt>
                <c:pt idx="67">
                  <c:v>674.58770313000002</c:v>
                </c:pt>
                <c:pt idx="68">
                  <c:v>675.51428593000003</c:v>
                </c:pt>
                <c:pt idx="69">
                  <c:v>678.75864615</c:v>
                </c:pt>
                <c:pt idx="70">
                  <c:v>675.70830345000354</c:v>
                </c:pt>
                <c:pt idx="71">
                  <c:v>673.17708770000002</c:v>
                </c:pt>
                <c:pt idx="72">
                  <c:v>672.41436968999938</c:v>
                </c:pt>
                <c:pt idx="73">
                  <c:v>671.57052761</c:v>
                </c:pt>
                <c:pt idx="74">
                  <c:v>674.59023708999996</c:v>
                </c:pt>
                <c:pt idx="75">
                  <c:v>670.12845270000003</c:v>
                </c:pt>
                <c:pt idx="76">
                  <c:v>671.31456141999786</c:v>
                </c:pt>
                <c:pt idx="77">
                  <c:v>677.96410599999786</c:v>
                </c:pt>
                <c:pt idx="78">
                  <c:v>672.79313794000757</c:v>
                </c:pt>
                <c:pt idx="79">
                  <c:v>669.01627737000001</c:v>
                </c:pt>
                <c:pt idx="80">
                  <c:v>666.28429964000054</c:v>
                </c:pt>
                <c:pt idx="81">
                  <c:v>663.93027770999936</c:v>
                </c:pt>
                <c:pt idx="82">
                  <c:v>665.96875432000002</c:v>
                </c:pt>
                <c:pt idx="83">
                  <c:v>667.37079895000352</c:v>
                </c:pt>
                <c:pt idx="84">
                  <c:v>668.19606469000007</c:v>
                </c:pt>
                <c:pt idx="85">
                  <c:v>668.34593821999999</c:v>
                </c:pt>
                <c:pt idx="86">
                  <c:v>670.98667983999997</c:v>
                </c:pt>
                <c:pt idx="87">
                  <c:v>674.06415118999735</c:v>
                </c:pt>
                <c:pt idx="88">
                  <c:v>667.23786427000005</c:v>
                </c:pt>
                <c:pt idx="89">
                  <c:v>668.41385384</c:v>
                </c:pt>
                <c:pt idx="90">
                  <c:v>674.92195446999938</c:v>
                </c:pt>
                <c:pt idx="91">
                  <c:v>673.04055575999996</c:v>
                </c:pt>
                <c:pt idx="92">
                  <c:v>668.16999390000001</c:v>
                </c:pt>
                <c:pt idx="93">
                  <c:v>669.64596280999785</c:v>
                </c:pt>
                <c:pt idx="94">
                  <c:v>675.28147603000355</c:v>
                </c:pt>
                <c:pt idx="95">
                  <c:v>678.33434662000002</c:v>
                </c:pt>
                <c:pt idx="96">
                  <c:v>681.93004830999996</c:v>
                </c:pt>
                <c:pt idx="97">
                  <c:v>683.37804403000052</c:v>
                </c:pt>
                <c:pt idx="98">
                  <c:v>680.07243194000353</c:v>
                </c:pt>
                <c:pt idx="99">
                  <c:v>684.52087540000002</c:v>
                </c:pt>
                <c:pt idx="100">
                  <c:v>683.12720797999987</c:v>
                </c:pt>
                <c:pt idx="101">
                  <c:v>691.53744862999997</c:v>
                </c:pt>
                <c:pt idx="102">
                  <c:v>693.12961817000007</c:v>
                </c:pt>
                <c:pt idx="103">
                  <c:v>701.66897841000002</c:v>
                </c:pt>
                <c:pt idx="104">
                  <c:v>705.4794495000001</c:v>
                </c:pt>
                <c:pt idx="105">
                  <c:v>695.99799248999784</c:v>
                </c:pt>
                <c:pt idx="106">
                  <c:v>692.88065633999997</c:v>
                </c:pt>
                <c:pt idx="107">
                  <c:v>689.27398519000053</c:v>
                </c:pt>
                <c:pt idx="108">
                  <c:v>687.62449436000054</c:v>
                </c:pt>
                <c:pt idx="109">
                  <c:v>685.58606250000003</c:v>
                </c:pt>
                <c:pt idx="110">
                  <c:v>677.73121507000008</c:v>
                </c:pt>
                <c:pt idx="111">
                  <c:v>673.62604664000003</c:v>
                </c:pt>
                <c:pt idx="112">
                  <c:v>675.84937061000005</c:v>
                </c:pt>
                <c:pt idx="113">
                  <c:v>677.91900063000003</c:v>
                </c:pt>
                <c:pt idx="114">
                  <c:v>669.01948571000003</c:v>
                </c:pt>
                <c:pt idx="115">
                  <c:v>671.03526140999736</c:v>
                </c:pt>
                <c:pt idx="116">
                  <c:v>677.46283547999985</c:v>
                </c:pt>
                <c:pt idx="117">
                  <c:v>679.88380210000003</c:v>
                </c:pt>
                <c:pt idx="118">
                  <c:v>675.66857200000004</c:v>
                </c:pt>
                <c:pt idx="119">
                  <c:v>672.09211440999786</c:v>
                </c:pt>
                <c:pt idx="120">
                  <c:v>673.14696218999302</c:v>
                </c:pt>
                <c:pt idx="121">
                  <c:v>682.10706199999936</c:v>
                </c:pt>
                <c:pt idx="122">
                  <c:v>678.15973953000355</c:v>
                </c:pt>
                <c:pt idx="123">
                  <c:v>673.47875949000002</c:v>
                </c:pt>
                <c:pt idx="124">
                  <c:v>672.96185294999998</c:v>
                </c:pt>
                <c:pt idx="125">
                  <c:v>682.66179687999988</c:v>
                </c:pt>
                <c:pt idx="126">
                  <c:v>686.89072919999785</c:v>
                </c:pt>
                <c:pt idx="127">
                  <c:v>671.69490219000011</c:v>
                </c:pt>
                <c:pt idx="128">
                  <c:v>675.50303672000007</c:v>
                </c:pt>
                <c:pt idx="129">
                  <c:v>682.09038287000055</c:v>
                </c:pt>
                <c:pt idx="130">
                  <c:v>688.82105801999785</c:v>
                </c:pt>
                <c:pt idx="131">
                  <c:v>682.20808418000001</c:v>
                </c:pt>
                <c:pt idx="132">
                  <c:v>678.40373841000053</c:v>
                </c:pt>
                <c:pt idx="133">
                  <c:v>683.91741509999736</c:v>
                </c:pt>
                <c:pt idx="134">
                  <c:v>687.68199167000353</c:v>
                </c:pt>
                <c:pt idx="135">
                  <c:v>681.44336941999939</c:v>
                </c:pt>
                <c:pt idx="136">
                  <c:v>673.65906068999936</c:v>
                </c:pt>
                <c:pt idx="137">
                  <c:v>673.78192361000004</c:v>
                </c:pt>
                <c:pt idx="138">
                  <c:v>682.80069357999992</c:v>
                </c:pt>
                <c:pt idx="139">
                  <c:v>685.09894934000351</c:v>
                </c:pt>
                <c:pt idx="140">
                  <c:v>678.17979322000815</c:v>
                </c:pt>
                <c:pt idx="141">
                  <c:v>680.15720182999735</c:v>
                </c:pt>
                <c:pt idx="142">
                  <c:v>685.78608794000354</c:v>
                </c:pt>
                <c:pt idx="143">
                  <c:v>688.12131799999997</c:v>
                </c:pt>
                <c:pt idx="144">
                  <c:v>679.37977388000002</c:v>
                </c:pt>
                <c:pt idx="145">
                  <c:v>679.44461737999939</c:v>
                </c:pt>
                <c:pt idx="146">
                  <c:v>680.81964153000001</c:v>
                </c:pt>
                <c:pt idx="147">
                  <c:v>675.35306463000006</c:v>
                </c:pt>
                <c:pt idx="148">
                  <c:v>674.43173142000001</c:v>
                </c:pt>
                <c:pt idx="149">
                  <c:v>665.01498100000003</c:v>
                </c:pt>
                <c:pt idx="150">
                  <c:v>669.86436985999785</c:v>
                </c:pt>
                <c:pt idx="151">
                  <c:v>668.63095200999999</c:v>
                </c:pt>
                <c:pt idx="152">
                  <c:v>674.01594604000002</c:v>
                </c:pt>
                <c:pt idx="153">
                  <c:v>673.83328533999997</c:v>
                </c:pt>
                <c:pt idx="154">
                  <c:v>679.03675794000003</c:v>
                </c:pt>
                <c:pt idx="155">
                  <c:v>678.53851326000051</c:v>
                </c:pt>
                <c:pt idx="156">
                  <c:v>681.12010988999737</c:v>
                </c:pt>
                <c:pt idx="157">
                  <c:v>671.57239948999938</c:v>
                </c:pt>
                <c:pt idx="158">
                  <c:v>660.36830363000001</c:v>
                </c:pt>
                <c:pt idx="159">
                  <c:v>655.63777625000353</c:v>
                </c:pt>
                <c:pt idx="160">
                  <c:v>656.40452730999937</c:v>
                </c:pt>
                <c:pt idx="161">
                  <c:v>662.21139384000003</c:v>
                </c:pt>
                <c:pt idx="162">
                  <c:v>655.63221259999784</c:v>
                </c:pt>
                <c:pt idx="163">
                  <c:v>654.39824596000005</c:v>
                </c:pt>
                <c:pt idx="164">
                  <c:v>664.64417762000005</c:v>
                </c:pt>
                <c:pt idx="165">
                  <c:v>669.51064258999997</c:v>
                </c:pt>
                <c:pt idx="166">
                  <c:v>656.11914886</c:v>
                </c:pt>
                <c:pt idx="167">
                  <c:v>658.86645261999786</c:v>
                </c:pt>
                <c:pt idx="168">
                  <c:v>661.64590467000005</c:v>
                </c:pt>
                <c:pt idx="169">
                  <c:v>666.23379360000354</c:v>
                </c:pt>
                <c:pt idx="170">
                  <c:v>669.69681358000003</c:v>
                </c:pt>
                <c:pt idx="171">
                  <c:v>657.92772018999347</c:v>
                </c:pt>
                <c:pt idx="172">
                  <c:v>659.7442746800001</c:v>
                </c:pt>
                <c:pt idx="173">
                  <c:v>661.75653582999996</c:v>
                </c:pt>
                <c:pt idx="174">
                  <c:v>663.04132698999786</c:v>
                </c:pt>
                <c:pt idx="175">
                  <c:v>656.61964969999997</c:v>
                </c:pt>
                <c:pt idx="176">
                  <c:v>659.18000308000001</c:v>
                </c:pt>
                <c:pt idx="177">
                  <c:v>651.69437098000355</c:v>
                </c:pt>
                <c:pt idx="178">
                  <c:v>660.69523126000354</c:v>
                </c:pt>
                <c:pt idx="179">
                  <c:v>655.05095608999738</c:v>
                </c:pt>
                <c:pt idx="180">
                  <c:v>653.18006293000053</c:v>
                </c:pt>
                <c:pt idx="181">
                  <c:v>657.09451381000008</c:v>
                </c:pt>
                <c:pt idx="182">
                  <c:v>656.03800767000052</c:v>
                </c:pt>
                <c:pt idx="183">
                  <c:v>660.67211347</c:v>
                </c:pt>
                <c:pt idx="184">
                  <c:v>652.78053225000815</c:v>
                </c:pt>
                <c:pt idx="185">
                  <c:v>654.35029595999936</c:v>
                </c:pt>
                <c:pt idx="186">
                  <c:v>652.16944669999998</c:v>
                </c:pt>
                <c:pt idx="187">
                  <c:v>657.54391355000052</c:v>
                </c:pt>
                <c:pt idx="188">
                  <c:v>649.78914735000353</c:v>
                </c:pt>
                <c:pt idx="189">
                  <c:v>651.20675511000002</c:v>
                </c:pt>
                <c:pt idx="190">
                  <c:v>651.47608595000054</c:v>
                </c:pt>
                <c:pt idx="191">
                  <c:v>653.45427167999992</c:v>
                </c:pt>
                <c:pt idx="192">
                  <c:v>648.91524112999934</c:v>
                </c:pt>
                <c:pt idx="193">
                  <c:v>650.98216130999936</c:v>
                </c:pt>
                <c:pt idx="194">
                  <c:v>650.25110628999937</c:v>
                </c:pt>
                <c:pt idx="195">
                  <c:v>646.95482658999936</c:v>
                </c:pt>
                <c:pt idx="196">
                  <c:v>654.55735736999998</c:v>
                </c:pt>
                <c:pt idx="197">
                  <c:v>657.05784052000001</c:v>
                </c:pt>
                <c:pt idx="198">
                  <c:v>664.59359760000007</c:v>
                </c:pt>
                <c:pt idx="199">
                  <c:v>671.38460961999999</c:v>
                </c:pt>
                <c:pt idx="200">
                  <c:v>677.89687327000354</c:v>
                </c:pt>
                <c:pt idx="201">
                  <c:v>677.80484899999999</c:v>
                </c:pt>
                <c:pt idx="202">
                  <c:v>680.84317897999995</c:v>
                </c:pt>
                <c:pt idx="203">
                  <c:v>682.67662740999936</c:v>
                </c:pt>
                <c:pt idx="204">
                  <c:v>690.62618556000052</c:v>
                </c:pt>
                <c:pt idx="205">
                  <c:v>696.26576802</c:v>
                </c:pt>
                <c:pt idx="206">
                  <c:v>709.81176390999997</c:v>
                </c:pt>
                <c:pt idx="207">
                  <c:v>714.13861955000004</c:v>
                </c:pt>
                <c:pt idx="208">
                  <c:v>710.68730285000004</c:v>
                </c:pt>
                <c:pt idx="209">
                  <c:v>712.94522598999254</c:v>
                </c:pt>
                <c:pt idx="210">
                  <c:v>704.60025080999935</c:v>
                </c:pt>
                <c:pt idx="211">
                  <c:v>701.34390836</c:v>
                </c:pt>
                <c:pt idx="212">
                  <c:v>704.81869398999936</c:v>
                </c:pt>
                <c:pt idx="213">
                  <c:v>713.20621189999736</c:v>
                </c:pt>
                <c:pt idx="214">
                  <c:v>711.02921019999735</c:v>
                </c:pt>
                <c:pt idx="215">
                  <c:v>713.10651856000004</c:v>
                </c:pt>
                <c:pt idx="216">
                  <c:v>714.32451411999784</c:v>
                </c:pt>
                <c:pt idx="217">
                  <c:v>722.28398628000355</c:v>
                </c:pt>
                <c:pt idx="218">
                  <c:v>720.19496773000003</c:v>
                </c:pt>
                <c:pt idx="219">
                  <c:v>724.37367559000006</c:v>
                </c:pt>
                <c:pt idx="220">
                  <c:v>719.19376266000722</c:v>
                </c:pt>
                <c:pt idx="221">
                  <c:v>720.60516153000003</c:v>
                </c:pt>
                <c:pt idx="222">
                  <c:v>720.41520431999936</c:v>
                </c:pt>
                <c:pt idx="223">
                  <c:v>716.27072007000618</c:v>
                </c:pt>
                <c:pt idx="224">
                  <c:v>712.52382922000004</c:v>
                </c:pt>
                <c:pt idx="225">
                  <c:v>722.76473265000641</c:v>
                </c:pt>
                <c:pt idx="226">
                  <c:v>731.05023819999735</c:v>
                </c:pt>
                <c:pt idx="227">
                  <c:v>732.2440603</c:v>
                </c:pt>
                <c:pt idx="228">
                  <c:v>733.16394132000005</c:v>
                </c:pt>
                <c:pt idx="229">
                  <c:v>725.99050549999936</c:v>
                </c:pt>
                <c:pt idx="230">
                  <c:v>738.94693583999936</c:v>
                </c:pt>
                <c:pt idx="231">
                  <c:v>739.41973068000004</c:v>
                </c:pt>
                <c:pt idx="232">
                  <c:v>740.86986456</c:v>
                </c:pt>
                <c:pt idx="233">
                  <c:v>744.64687447000051</c:v>
                </c:pt>
                <c:pt idx="234">
                  <c:v>750.38312667000002</c:v>
                </c:pt>
                <c:pt idx="235">
                  <c:v>755.87310159000003</c:v>
                </c:pt>
                <c:pt idx="236">
                  <c:v>752.93441931000007</c:v>
                </c:pt>
                <c:pt idx="237">
                  <c:v>754.80322921999937</c:v>
                </c:pt>
                <c:pt idx="238">
                  <c:v>763.31580556000051</c:v>
                </c:pt>
                <c:pt idx="239">
                  <c:v>773.99178676000054</c:v>
                </c:pt>
                <c:pt idx="240">
                  <c:v>774.48541073000001</c:v>
                </c:pt>
                <c:pt idx="241">
                  <c:v>780.08664018999934</c:v>
                </c:pt>
                <c:pt idx="242">
                  <c:v>780.15861799999936</c:v>
                </c:pt>
                <c:pt idx="243">
                  <c:v>785.86169161999737</c:v>
                </c:pt>
                <c:pt idx="244">
                  <c:v>790.76882372</c:v>
                </c:pt>
                <c:pt idx="245">
                  <c:v>787.92048265000005</c:v>
                </c:pt>
                <c:pt idx="246">
                  <c:v>792.05070344000001</c:v>
                </c:pt>
                <c:pt idx="247">
                  <c:v>798.18905427000618</c:v>
                </c:pt>
                <c:pt idx="248">
                  <c:v>803.95537355000351</c:v>
                </c:pt>
                <c:pt idx="249">
                  <c:v>806.49439238000002</c:v>
                </c:pt>
                <c:pt idx="250">
                  <c:v>812.64132773000006</c:v>
                </c:pt>
                <c:pt idx="251">
                  <c:v>820.64209627999992</c:v>
                </c:pt>
                <c:pt idx="252">
                  <c:v>834.07869616000005</c:v>
                </c:pt>
                <c:pt idx="253">
                  <c:v>837.40425436999999</c:v>
                </c:pt>
                <c:pt idx="254">
                  <c:v>837.10186463000002</c:v>
                </c:pt>
                <c:pt idx="255">
                  <c:v>846.58822648999785</c:v>
                </c:pt>
                <c:pt idx="256">
                  <c:v>863.35048831999939</c:v>
                </c:pt>
                <c:pt idx="257">
                  <c:v>869.21933014000354</c:v>
                </c:pt>
                <c:pt idx="258">
                  <c:v>891.06177927000351</c:v>
                </c:pt>
                <c:pt idx="259">
                  <c:v>886.85315856</c:v>
                </c:pt>
                <c:pt idx="260">
                  <c:v>881.16288495000003</c:v>
                </c:pt>
                <c:pt idx="261">
                  <c:v>884.80863507999993</c:v>
                </c:pt>
                <c:pt idx="262">
                  <c:v>875.48788016000003</c:v>
                </c:pt>
                <c:pt idx="263">
                  <c:v>876.15113413000006</c:v>
                </c:pt>
                <c:pt idx="264">
                  <c:v>886.51051198999937</c:v>
                </c:pt>
                <c:pt idx="265">
                  <c:v>891.50265902999786</c:v>
                </c:pt>
                <c:pt idx="266">
                  <c:v>891.8109301799999</c:v>
                </c:pt>
                <c:pt idx="267">
                  <c:v>894.52904541999999</c:v>
                </c:pt>
                <c:pt idx="268">
                  <c:v>901.02321121</c:v>
                </c:pt>
                <c:pt idx="269">
                  <c:v>907.40081229999998</c:v>
                </c:pt>
                <c:pt idx="270">
                  <c:v>908.56451019999736</c:v>
                </c:pt>
                <c:pt idx="271">
                  <c:v>908.22645266000006</c:v>
                </c:pt>
                <c:pt idx="272">
                  <c:v>911.07825561000004</c:v>
                </c:pt>
                <c:pt idx="273">
                  <c:v>908.32815525000001</c:v>
                </c:pt>
                <c:pt idx="274">
                  <c:v>916.60087230000352</c:v>
                </c:pt>
                <c:pt idx="275">
                  <c:v>922.37806026000055</c:v>
                </c:pt>
                <c:pt idx="276">
                  <c:v>927.56450567999991</c:v>
                </c:pt>
                <c:pt idx="277">
                  <c:v>936.78961685000002</c:v>
                </c:pt>
                <c:pt idx="278">
                  <c:v>946.93849073000001</c:v>
                </c:pt>
                <c:pt idx="279">
                  <c:v>946.77441159000352</c:v>
                </c:pt>
                <c:pt idx="280">
                  <c:v>947.19103579</c:v>
                </c:pt>
                <c:pt idx="281">
                  <c:v>938.29309001000354</c:v>
                </c:pt>
                <c:pt idx="282">
                  <c:v>954.24153701</c:v>
                </c:pt>
                <c:pt idx="283">
                  <c:v>953.84816771999738</c:v>
                </c:pt>
                <c:pt idx="284">
                  <c:v>956.63956445999997</c:v>
                </c:pt>
                <c:pt idx="285">
                  <c:v>963.14374237000618</c:v>
                </c:pt>
                <c:pt idx="286">
                  <c:v>959.83246124999937</c:v>
                </c:pt>
                <c:pt idx="287">
                  <c:v>964.63040741999998</c:v>
                </c:pt>
                <c:pt idx="288">
                  <c:v>964.3966332</c:v>
                </c:pt>
                <c:pt idx="289">
                  <c:v>960.06395897000004</c:v>
                </c:pt>
                <c:pt idx="290">
                  <c:v>969.43017251000003</c:v>
                </c:pt>
                <c:pt idx="291">
                  <c:v>982.33605252999996</c:v>
                </c:pt>
                <c:pt idx="292">
                  <c:v>984.50847304000354</c:v>
                </c:pt>
                <c:pt idx="293">
                  <c:v>989.83251397999936</c:v>
                </c:pt>
                <c:pt idx="294">
                  <c:v>991.43601554000008</c:v>
                </c:pt>
                <c:pt idx="295">
                  <c:v>1002.2162526999989</c:v>
                </c:pt>
                <c:pt idx="296">
                  <c:v>1001.8990273999979</c:v>
                </c:pt>
                <c:pt idx="297">
                  <c:v>1004.4917072000011</c:v>
                </c:pt>
                <c:pt idx="298">
                  <c:v>1023.2090252</c:v>
                </c:pt>
                <c:pt idx="299">
                  <c:v>1033.1610229999867</c:v>
                </c:pt>
                <c:pt idx="300">
                  <c:v>1033.6068327</c:v>
                </c:pt>
                <c:pt idx="301">
                  <c:v>1024.5666165</c:v>
                </c:pt>
                <c:pt idx="302">
                  <c:v>1039.0649109999888</c:v>
                </c:pt>
                <c:pt idx="303">
                  <c:v>1048.3715364999998</c:v>
                </c:pt>
                <c:pt idx="304">
                  <c:v>1058.2631646</c:v>
                </c:pt>
                <c:pt idx="305">
                  <c:v>1063.7420004000001</c:v>
                </c:pt>
                <c:pt idx="306">
                  <c:v>1060.9848967</c:v>
                </c:pt>
                <c:pt idx="307">
                  <c:v>1061.1630365999786</c:v>
                </c:pt>
                <c:pt idx="308">
                  <c:v>1077.6765146</c:v>
                </c:pt>
                <c:pt idx="309">
                  <c:v>1083.9417394000011</c:v>
                </c:pt>
                <c:pt idx="310">
                  <c:v>1107.6965635000001</c:v>
                </c:pt>
                <c:pt idx="311">
                  <c:v>1125.3389388999867</c:v>
                </c:pt>
              </c:numCache>
            </c:numRef>
          </c:val>
        </c:ser>
        <c:ser>
          <c:idx val="0"/>
          <c:order val="0"/>
          <c:marker>
            <c:symbol val="none"/>
          </c:marker>
          <c:cat>
            <c:numRef>
              <c:f>'FRB_CP (22)'!$D$6:$D$317</c:f>
              <c:numCache>
                <c:formatCode>m/d/yyyy</c:formatCode>
                <c:ptCount val="312"/>
                <c:pt idx="0">
                  <c:v>36901</c:v>
                </c:pt>
                <c:pt idx="1">
                  <c:v>36908</c:v>
                </c:pt>
                <c:pt idx="2">
                  <c:v>36915</c:v>
                </c:pt>
                <c:pt idx="3">
                  <c:v>36922</c:v>
                </c:pt>
                <c:pt idx="4">
                  <c:v>36929</c:v>
                </c:pt>
                <c:pt idx="5">
                  <c:v>36936</c:v>
                </c:pt>
                <c:pt idx="6">
                  <c:v>36943</c:v>
                </c:pt>
                <c:pt idx="7">
                  <c:v>36950</c:v>
                </c:pt>
                <c:pt idx="8">
                  <c:v>36957</c:v>
                </c:pt>
                <c:pt idx="9">
                  <c:v>36964</c:v>
                </c:pt>
                <c:pt idx="10">
                  <c:v>36971</c:v>
                </c:pt>
                <c:pt idx="11">
                  <c:v>36978</c:v>
                </c:pt>
                <c:pt idx="12">
                  <c:v>36985</c:v>
                </c:pt>
                <c:pt idx="13">
                  <c:v>36992</c:v>
                </c:pt>
                <c:pt idx="14">
                  <c:v>36999</c:v>
                </c:pt>
                <c:pt idx="15">
                  <c:v>37006</c:v>
                </c:pt>
                <c:pt idx="16">
                  <c:v>37013</c:v>
                </c:pt>
                <c:pt idx="17">
                  <c:v>37020</c:v>
                </c:pt>
                <c:pt idx="18">
                  <c:v>37027</c:v>
                </c:pt>
                <c:pt idx="19">
                  <c:v>37034</c:v>
                </c:pt>
                <c:pt idx="20">
                  <c:v>37041</c:v>
                </c:pt>
                <c:pt idx="21">
                  <c:v>37048</c:v>
                </c:pt>
                <c:pt idx="22">
                  <c:v>37055</c:v>
                </c:pt>
                <c:pt idx="23">
                  <c:v>37062</c:v>
                </c:pt>
                <c:pt idx="24">
                  <c:v>37069</c:v>
                </c:pt>
                <c:pt idx="25">
                  <c:v>37076</c:v>
                </c:pt>
                <c:pt idx="26">
                  <c:v>37083</c:v>
                </c:pt>
                <c:pt idx="27">
                  <c:v>37090</c:v>
                </c:pt>
                <c:pt idx="28">
                  <c:v>37097</c:v>
                </c:pt>
                <c:pt idx="29">
                  <c:v>37104</c:v>
                </c:pt>
                <c:pt idx="30">
                  <c:v>37111</c:v>
                </c:pt>
                <c:pt idx="31">
                  <c:v>37118</c:v>
                </c:pt>
                <c:pt idx="32">
                  <c:v>37125</c:v>
                </c:pt>
                <c:pt idx="33">
                  <c:v>37132</c:v>
                </c:pt>
                <c:pt idx="34">
                  <c:v>37139</c:v>
                </c:pt>
                <c:pt idx="35">
                  <c:v>37146</c:v>
                </c:pt>
                <c:pt idx="36">
                  <c:v>37153</c:v>
                </c:pt>
                <c:pt idx="37">
                  <c:v>37160</c:v>
                </c:pt>
                <c:pt idx="38">
                  <c:v>37167</c:v>
                </c:pt>
                <c:pt idx="39">
                  <c:v>37174</c:v>
                </c:pt>
                <c:pt idx="40">
                  <c:v>37181</c:v>
                </c:pt>
                <c:pt idx="41">
                  <c:v>37188</c:v>
                </c:pt>
                <c:pt idx="42">
                  <c:v>37195</c:v>
                </c:pt>
                <c:pt idx="43">
                  <c:v>37202</c:v>
                </c:pt>
                <c:pt idx="44">
                  <c:v>37209</c:v>
                </c:pt>
                <c:pt idx="45">
                  <c:v>37216</c:v>
                </c:pt>
                <c:pt idx="46">
                  <c:v>37223</c:v>
                </c:pt>
                <c:pt idx="47">
                  <c:v>37230</c:v>
                </c:pt>
                <c:pt idx="48">
                  <c:v>37237</c:v>
                </c:pt>
                <c:pt idx="49">
                  <c:v>37244</c:v>
                </c:pt>
                <c:pt idx="50">
                  <c:v>37251</c:v>
                </c:pt>
                <c:pt idx="51">
                  <c:v>37258</c:v>
                </c:pt>
                <c:pt idx="52">
                  <c:v>37265</c:v>
                </c:pt>
                <c:pt idx="53">
                  <c:v>37272</c:v>
                </c:pt>
                <c:pt idx="54">
                  <c:v>37279</c:v>
                </c:pt>
                <c:pt idx="55">
                  <c:v>37286</c:v>
                </c:pt>
                <c:pt idx="56">
                  <c:v>37293</c:v>
                </c:pt>
                <c:pt idx="57">
                  <c:v>37300</c:v>
                </c:pt>
                <c:pt idx="58">
                  <c:v>37307</c:v>
                </c:pt>
                <c:pt idx="59">
                  <c:v>37314</c:v>
                </c:pt>
                <c:pt idx="60">
                  <c:v>37321</c:v>
                </c:pt>
                <c:pt idx="61">
                  <c:v>37328</c:v>
                </c:pt>
                <c:pt idx="62">
                  <c:v>37335</c:v>
                </c:pt>
                <c:pt idx="63">
                  <c:v>37342</c:v>
                </c:pt>
                <c:pt idx="64">
                  <c:v>37349</c:v>
                </c:pt>
                <c:pt idx="65">
                  <c:v>37356</c:v>
                </c:pt>
                <c:pt idx="66">
                  <c:v>37363</c:v>
                </c:pt>
                <c:pt idx="67">
                  <c:v>37370</c:v>
                </c:pt>
                <c:pt idx="68">
                  <c:v>37377</c:v>
                </c:pt>
                <c:pt idx="69">
                  <c:v>37384</c:v>
                </c:pt>
                <c:pt idx="70">
                  <c:v>37391</c:v>
                </c:pt>
                <c:pt idx="71">
                  <c:v>37398</c:v>
                </c:pt>
                <c:pt idx="72">
                  <c:v>37405</c:v>
                </c:pt>
                <c:pt idx="73">
                  <c:v>37412</c:v>
                </c:pt>
                <c:pt idx="74">
                  <c:v>37419</c:v>
                </c:pt>
                <c:pt idx="75">
                  <c:v>37426</c:v>
                </c:pt>
                <c:pt idx="76">
                  <c:v>37433</c:v>
                </c:pt>
                <c:pt idx="77">
                  <c:v>37440</c:v>
                </c:pt>
                <c:pt idx="78">
                  <c:v>37447</c:v>
                </c:pt>
                <c:pt idx="79">
                  <c:v>37454</c:v>
                </c:pt>
                <c:pt idx="80">
                  <c:v>37461</c:v>
                </c:pt>
                <c:pt idx="81">
                  <c:v>37468</c:v>
                </c:pt>
                <c:pt idx="82">
                  <c:v>37475</c:v>
                </c:pt>
                <c:pt idx="83">
                  <c:v>37482</c:v>
                </c:pt>
                <c:pt idx="84">
                  <c:v>37489</c:v>
                </c:pt>
                <c:pt idx="85">
                  <c:v>37496</c:v>
                </c:pt>
                <c:pt idx="86">
                  <c:v>37503</c:v>
                </c:pt>
                <c:pt idx="87">
                  <c:v>37510</c:v>
                </c:pt>
                <c:pt idx="88">
                  <c:v>37517</c:v>
                </c:pt>
                <c:pt idx="89">
                  <c:v>37524</c:v>
                </c:pt>
                <c:pt idx="90">
                  <c:v>37531</c:v>
                </c:pt>
                <c:pt idx="91">
                  <c:v>37538</c:v>
                </c:pt>
                <c:pt idx="92">
                  <c:v>37545</c:v>
                </c:pt>
                <c:pt idx="93">
                  <c:v>37552</c:v>
                </c:pt>
                <c:pt idx="94">
                  <c:v>37559</c:v>
                </c:pt>
                <c:pt idx="95">
                  <c:v>37566</c:v>
                </c:pt>
                <c:pt idx="96">
                  <c:v>37573</c:v>
                </c:pt>
                <c:pt idx="97">
                  <c:v>37580</c:v>
                </c:pt>
                <c:pt idx="98">
                  <c:v>37587</c:v>
                </c:pt>
                <c:pt idx="99">
                  <c:v>37594</c:v>
                </c:pt>
                <c:pt idx="100">
                  <c:v>37601</c:v>
                </c:pt>
                <c:pt idx="101">
                  <c:v>37608</c:v>
                </c:pt>
                <c:pt idx="102">
                  <c:v>37615</c:v>
                </c:pt>
                <c:pt idx="103">
                  <c:v>37622</c:v>
                </c:pt>
                <c:pt idx="104">
                  <c:v>37629</c:v>
                </c:pt>
                <c:pt idx="105">
                  <c:v>37636</c:v>
                </c:pt>
                <c:pt idx="106">
                  <c:v>37643</c:v>
                </c:pt>
                <c:pt idx="107">
                  <c:v>37650</c:v>
                </c:pt>
                <c:pt idx="108">
                  <c:v>37657</c:v>
                </c:pt>
                <c:pt idx="109">
                  <c:v>37664</c:v>
                </c:pt>
                <c:pt idx="110">
                  <c:v>37671</c:v>
                </c:pt>
                <c:pt idx="111">
                  <c:v>37678</c:v>
                </c:pt>
                <c:pt idx="112">
                  <c:v>37685</c:v>
                </c:pt>
                <c:pt idx="113">
                  <c:v>37692</c:v>
                </c:pt>
                <c:pt idx="114">
                  <c:v>37699</c:v>
                </c:pt>
                <c:pt idx="115">
                  <c:v>37706</c:v>
                </c:pt>
                <c:pt idx="116">
                  <c:v>37713</c:v>
                </c:pt>
                <c:pt idx="117">
                  <c:v>37720</c:v>
                </c:pt>
                <c:pt idx="118">
                  <c:v>37727</c:v>
                </c:pt>
                <c:pt idx="119">
                  <c:v>37734</c:v>
                </c:pt>
                <c:pt idx="120">
                  <c:v>37741</c:v>
                </c:pt>
                <c:pt idx="121">
                  <c:v>37748</c:v>
                </c:pt>
                <c:pt idx="122">
                  <c:v>37755</c:v>
                </c:pt>
                <c:pt idx="123">
                  <c:v>37762</c:v>
                </c:pt>
                <c:pt idx="124">
                  <c:v>37769</c:v>
                </c:pt>
                <c:pt idx="125">
                  <c:v>37776</c:v>
                </c:pt>
                <c:pt idx="126">
                  <c:v>37783</c:v>
                </c:pt>
                <c:pt idx="127">
                  <c:v>37790</c:v>
                </c:pt>
                <c:pt idx="128">
                  <c:v>37797</c:v>
                </c:pt>
                <c:pt idx="129">
                  <c:v>37804</c:v>
                </c:pt>
                <c:pt idx="130">
                  <c:v>37811</c:v>
                </c:pt>
                <c:pt idx="131">
                  <c:v>37818</c:v>
                </c:pt>
                <c:pt idx="132">
                  <c:v>37825</c:v>
                </c:pt>
                <c:pt idx="133">
                  <c:v>37832</c:v>
                </c:pt>
                <c:pt idx="134">
                  <c:v>37839</c:v>
                </c:pt>
                <c:pt idx="135">
                  <c:v>37846</c:v>
                </c:pt>
                <c:pt idx="136">
                  <c:v>37853</c:v>
                </c:pt>
                <c:pt idx="137">
                  <c:v>37860</c:v>
                </c:pt>
                <c:pt idx="138">
                  <c:v>37867</c:v>
                </c:pt>
                <c:pt idx="139">
                  <c:v>37874</c:v>
                </c:pt>
                <c:pt idx="140">
                  <c:v>37881</c:v>
                </c:pt>
                <c:pt idx="141">
                  <c:v>37888</c:v>
                </c:pt>
                <c:pt idx="142">
                  <c:v>37895</c:v>
                </c:pt>
                <c:pt idx="143">
                  <c:v>37902</c:v>
                </c:pt>
                <c:pt idx="144">
                  <c:v>37909</c:v>
                </c:pt>
                <c:pt idx="145">
                  <c:v>37916</c:v>
                </c:pt>
                <c:pt idx="146">
                  <c:v>37923</c:v>
                </c:pt>
                <c:pt idx="147">
                  <c:v>37930</c:v>
                </c:pt>
                <c:pt idx="148">
                  <c:v>37937</c:v>
                </c:pt>
                <c:pt idx="149">
                  <c:v>37944</c:v>
                </c:pt>
                <c:pt idx="150">
                  <c:v>37951</c:v>
                </c:pt>
                <c:pt idx="151">
                  <c:v>37958</c:v>
                </c:pt>
                <c:pt idx="152">
                  <c:v>37965</c:v>
                </c:pt>
                <c:pt idx="153">
                  <c:v>37972</c:v>
                </c:pt>
                <c:pt idx="154">
                  <c:v>37979</c:v>
                </c:pt>
                <c:pt idx="155">
                  <c:v>37986</c:v>
                </c:pt>
                <c:pt idx="156">
                  <c:v>37993</c:v>
                </c:pt>
                <c:pt idx="157">
                  <c:v>38000</c:v>
                </c:pt>
                <c:pt idx="158">
                  <c:v>38007</c:v>
                </c:pt>
                <c:pt idx="159">
                  <c:v>38014</c:v>
                </c:pt>
                <c:pt idx="160">
                  <c:v>38021</c:v>
                </c:pt>
                <c:pt idx="161">
                  <c:v>38028</c:v>
                </c:pt>
                <c:pt idx="162">
                  <c:v>38035</c:v>
                </c:pt>
                <c:pt idx="163">
                  <c:v>38042</c:v>
                </c:pt>
                <c:pt idx="164">
                  <c:v>38049</c:v>
                </c:pt>
                <c:pt idx="165">
                  <c:v>38056</c:v>
                </c:pt>
                <c:pt idx="166">
                  <c:v>38063</c:v>
                </c:pt>
                <c:pt idx="167">
                  <c:v>38070</c:v>
                </c:pt>
                <c:pt idx="168">
                  <c:v>38077</c:v>
                </c:pt>
                <c:pt idx="169">
                  <c:v>38084</c:v>
                </c:pt>
                <c:pt idx="170">
                  <c:v>38091</c:v>
                </c:pt>
                <c:pt idx="171">
                  <c:v>38098</c:v>
                </c:pt>
                <c:pt idx="172">
                  <c:v>38105</c:v>
                </c:pt>
                <c:pt idx="173">
                  <c:v>38112</c:v>
                </c:pt>
                <c:pt idx="174">
                  <c:v>38119</c:v>
                </c:pt>
                <c:pt idx="175">
                  <c:v>38126</c:v>
                </c:pt>
                <c:pt idx="176">
                  <c:v>38133</c:v>
                </c:pt>
                <c:pt idx="177">
                  <c:v>38140</c:v>
                </c:pt>
                <c:pt idx="178">
                  <c:v>38147</c:v>
                </c:pt>
                <c:pt idx="179">
                  <c:v>38154</c:v>
                </c:pt>
                <c:pt idx="180">
                  <c:v>38161</c:v>
                </c:pt>
                <c:pt idx="181">
                  <c:v>38168</c:v>
                </c:pt>
                <c:pt idx="182">
                  <c:v>38175</c:v>
                </c:pt>
                <c:pt idx="183">
                  <c:v>38182</c:v>
                </c:pt>
                <c:pt idx="184">
                  <c:v>38189</c:v>
                </c:pt>
                <c:pt idx="185">
                  <c:v>38196</c:v>
                </c:pt>
                <c:pt idx="186">
                  <c:v>38203</c:v>
                </c:pt>
                <c:pt idx="187">
                  <c:v>38210</c:v>
                </c:pt>
                <c:pt idx="188">
                  <c:v>38217</c:v>
                </c:pt>
                <c:pt idx="189">
                  <c:v>38224</c:v>
                </c:pt>
                <c:pt idx="190">
                  <c:v>38231</c:v>
                </c:pt>
                <c:pt idx="191">
                  <c:v>38238</c:v>
                </c:pt>
                <c:pt idx="192">
                  <c:v>38245</c:v>
                </c:pt>
                <c:pt idx="193">
                  <c:v>38252</c:v>
                </c:pt>
                <c:pt idx="194">
                  <c:v>38259</c:v>
                </c:pt>
                <c:pt idx="195">
                  <c:v>38266</c:v>
                </c:pt>
                <c:pt idx="196">
                  <c:v>38273</c:v>
                </c:pt>
                <c:pt idx="197">
                  <c:v>38280</c:v>
                </c:pt>
                <c:pt idx="198">
                  <c:v>38287</c:v>
                </c:pt>
                <c:pt idx="199">
                  <c:v>38294</c:v>
                </c:pt>
                <c:pt idx="200">
                  <c:v>38301</c:v>
                </c:pt>
                <c:pt idx="201">
                  <c:v>38308</c:v>
                </c:pt>
                <c:pt idx="202">
                  <c:v>38315</c:v>
                </c:pt>
                <c:pt idx="203">
                  <c:v>38322</c:v>
                </c:pt>
                <c:pt idx="204">
                  <c:v>38329</c:v>
                </c:pt>
                <c:pt idx="205">
                  <c:v>38336</c:v>
                </c:pt>
                <c:pt idx="206">
                  <c:v>38343</c:v>
                </c:pt>
                <c:pt idx="207">
                  <c:v>38350</c:v>
                </c:pt>
                <c:pt idx="208">
                  <c:v>38357</c:v>
                </c:pt>
                <c:pt idx="209">
                  <c:v>38364</c:v>
                </c:pt>
                <c:pt idx="210">
                  <c:v>38371</c:v>
                </c:pt>
                <c:pt idx="211">
                  <c:v>38378</c:v>
                </c:pt>
                <c:pt idx="212">
                  <c:v>38385</c:v>
                </c:pt>
                <c:pt idx="213">
                  <c:v>38392</c:v>
                </c:pt>
                <c:pt idx="214">
                  <c:v>38399</c:v>
                </c:pt>
                <c:pt idx="215">
                  <c:v>38406</c:v>
                </c:pt>
                <c:pt idx="216">
                  <c:v>38413</c:v>
                </c:pt>
                <c:pt idx="217">
                  <c:v>38420</c:v>
                </c:pt>
                <c:pt idx="218">
                  <c:v>38427</c:v>
                </c:pt>
                <c:pt idx="219">
                  <c:v>38434</c:v>
                </c:pt>
                <c:pt idx="220">
                  <c:v>38441</c:v>
                </c:pt>
                <c:pt idx="221">
                  <c:v>38448</c:v>
                </c:pt>
                <c:pt idx="222">
                  <c:v>38455</c:v>
                </c:pt>
                <c:pt idx="223">
                  <c:v>38462</c:v>
                </c:pt>
                <c:pt idx="224">
                  <c:v>38469</c:v>
                </c:pt>
                <c:pt idx="225">
                  <c:v>38476</c:v>
                </c:pt>
                <c:pt idx="226">
                  <c:v>38483</c:v>
                </c:pt>
                <c:pt idx="227">
                  <c:v>38490</c:v>
                </c:pt>
                <c:pt idx="228">
                  <c:v>38497</c:v>
                </c:pt>
                <c:pt idx="229">
                  <c:v>38504</c:v>
                </c:pt>
                <c:pt idx="230">
                  <c:v>38511</c:v>
                </c:pt>
                <c:pt idx="231">
                  <c:v>38518</c:v>
                </c:pt>
                <c:pt idx="232">
                  <c:v>38525</c:v>
                </c:pt>
                <c:pt idx="233">
                  <c:v>38532</c:v>
                </c:pt>
                <c:pt idx="234">
                  <c:v>38539</c:v>
                </c:pt>
                <c:pt idx="235">
                  <c:v>38546</c:v>
                </c:pt>
                <c:pt idx="236">
                  <c:v>38553</c:v>
                </c:pt>
                <c:pt idx="237">
                  <c:v>38560</c:v>
                </c:pt>
                <c:pt idx="238">
                  <c:v>38567</c:v>
                </c:pt>
                <c:pt idx="239">
                  <c:v>38574</c:v>
                </c:pt>
                <c:pt idx="240">
                  <c:v>38581</c:v>
                </c:pt>
                <c:pt idx="241">
                  <c:v>38588</c:v>
                </c:pt>
                <c:pt idx="242">
                  <c:v>38595</c:v>
                </c:pt>
                <c:pt idx="243">
                  <c:v>38602</c:v>
                </c:pt>
                <c:pt idx="244">
                  <c:v>38609</c:v>
                </c:pt>
                <c:pt idx="245">
                  <c:v>38616</c:v>
                </c:pt>
                <c:pt idx="246">
                  <c:v>38623</c:v>
                </c:pt>
                <c:pt idx="247">
                  <c:v>38630</c:v>
                </c:pt>
                <c:pt idx="248">
                  <c:v>38637</c:v>
                </c:pt>
                <c:pt idx="249">
                  <c:v>38644</c:v>
                </c:pt>
                <c:pt idx="250">
                  <c:v>38651</c:v>
                </c:pt>
                <c:pt idx="251">
                  <c:v>38658</c:v>
                </c:pt>
                <c:pt idx="252">
                  <c:v>38665</c:v>
                </c:pt>
                <c:pt idx="253">
                  <c:v>38672</c:v>
                </c:pt>
                <c:pt idx="254">
                  <c:v>38679</c:v>
                </c:pt>
                <c:pt idx="255">
                  <c:v>38686</c:v>
                </c:pt>
                <c:pt idx="256">
                  <c:v>38693</c:v>
                </c:pt>
                <c:pt idx="257">
                  <c:v>38700</c:v>
                </c:pt>
                <c:pt idx="258">
                  <c:v>38707</c:v>
                </c:pt>
                <c:pt idx="259">
                  <c:v>38714</c:v>
                </c:pt>
                <c:pt idx="260">
                  <c:v>38721</c:v>
                </c:pt>
                <c:pt idx="261">
                  <c:v>38728</c:v>
                </c:pt>
                <c:pt idx="262">
                  <c:v>38735</c:v>
                </c:pt>
                <c:pt idx="263">
                  <c:v>38742</c:v>
                </c:pt>
                <c:pt idx="264">
                  <c:v>38749</c:v>
                </c:pt>
                <c:pt idx="265">
                  <c:v>38756</c:v>
                </c:pt>
                <c:pt idx="266">
                  <c:v>38763</c:v>
                </c:pt>
                <c:pt idx="267">
                  <c:v>38770</c:v>
                </c:pt>
                <c:pt idx="268">
                  <c:v>38777</c:v>
                </c:pt>
                <c:pt idx="269">
                  <c:v>38784</c:v>
                </c:pt>
                <c:pt idx="270">
                  <c:v>38791</c:v>
                </c:pt>
                <c:pt idx="271">
                  <c:v>38798</c:v>
                </c:pt>
                <c:pt idx="272">
                  <c:v>38805</c:v>
                </c:pt>
                <c:pt idx="273">
                  <c:v>38812</c:v>
                </c:pt>
                <c:pt idx="274">
                  <c:v>38819</c:v>
                </c:pt>
                <c:pt idx="275">
                  <c:v>38826</c:v>
                </c:pt>
                <c:pt idx="276">
                  <c:v>38833</c:v>
                </c:pt>
                <c:pt idx="277">
                  <c:v>38840</c:v>
                </c:pt>
                <c:pt idx="278">
                  <c:v>38847</c:v>
                </c:pt>
                <c:pt idx="279">
                  <c:v>38854</c:v>
                </c:pt>
                <c:pt idx="280">
                  <c:v>38861</c:v>
                </c:pt>
                <c:pt idx="281">
                  <c:v>38868</c:v>
                </c:pt>
                <c:pt idx="282">
                  <c:v>38875</c:v>
                </c:pt>
                <c:pt idx="283">
                  <c:v>38882</c:v>
                </c:pt>
                <c:pt idx="284">
                  <c:v>38889</c:v>
                </c:pt>
                <c:pt idx="285">
                  <c:v>38896</c:v>
                </c:pt>
                <c:pt idx="286">
                  <c:v>38903</c:v>
                </c:pt>
                <c:pt idx="287">
                  <c:v>38910</c:v>
                </c:pt>
                <c:pt idx="288">
                  <c:v>38917</c:v>
                </c:pt>
                <c:pt idx="289">
                  <c:v>38924</c:v>
                </c:pt>
                <c:pt idx="290">
                  <c:v>38931</c:v>
                </c:pt>
                <c:pt idx="291">
                  <c:v>38938</c:v>
                </c:pt>
                <c:pt idx="292">
                  <c:v>38945</c:v>
                </c:pt>
                <c:pt idx="293">
                  <c:v>38952</c:v>
                </c:pt>
                <c:pt idx="294">
                  <c:v>38959</c:v>
                </c:pt>
                <c:pt idx="295">
                  <c:v>38966</c:v>
                </c:pt>
                <c:pt idx="296">
                  <c:v>38973</c:v>
                </c:pt>
                <c:pt idx="297">
                  <c:v>38980</c:v>
                </c:pt>
                <c:pt idx="298">
                  <c:v>38987</c:v>
                </c:pt>
                <c:pt idx="299">
                  <c:v>38994</c:v>
                </c:pt>
                <c:pt idx="300">
                  <c:v>39001</c:v>
                </c:pt>
                <c:pt idx="301">
                  <c:v>39008</c:v>
                </c:pt>
                <c:pt idx="302">
                  <c:v>39015</c:v>
                </c:pt>
                <c:pt idx="303">
                  <c:v>39022</c:v>
                </c:pt>
                <c:pt idx="304">
                  <c:v>39029</c:v>
                </c:pt>
                <c:pt idx="305">
                  <c:v>39036</c:v>
                </c:pt>
                <c:pt idx="306">
                  <c:v>39043</c:v>
                </c:pt>
                <c:pt idx="307">
                  <c:v>39050</c:v>
                </c:pt>
                <c:pt idx="308">
                  <c:v>39057</c:v>
                </c:pt>
                <c:pt idx="309">
                  <c:v>39064</c:v>
                </c:pt>
                <c:pt idx="310">
                  <c:v>39071</c:v>
                </c:pt>
                <c:pt idx="311">
                  <c:v>39078</c:v>
                </c:pt>
              </c:numCache>
            </c:numRef>
          </c:cat>
          <c:val>
            <c:numRef>
              <c:f>'FRB_CP (22)'!$E$6:$E$317</c:f>
              <c:numCache>
                <c:formatCode>General</c:formatCode>
                <c:ptCount val="312"/>
                <c:pt idx="0">
                  <c:v>602.26615991999938</c:v>
                </c:pt>
                <c:pt idx="1">
                  <c:v>598.36913771999934</c:v>
                </c:pt>
                <c:pt idx="2">
                  <c:v>593.92057220000004</c:v>
                </c:pt>
                <c:pt idx="3">
                  <c:v>593.59312473</c:v>
                </c:pt>
                <c:pt idx="4">
                  <c:v>597.13517187000002</c:v>
                </c:pt>
                <c:pt idx="5">
                  <c:v>595.95571728999937</c:v>
                </c:pt>
                <c:pt idx="6">
                  <c:v>595.85567050999998</c:v>
                </c:pt>
                <c:pt idx="7">
                  <c:v>606.87527987999988</c:v>
                </c:pt>
                <c:pt idx="8">
                  <c:v>607.08219460999999</c:v>
                </c:pt>
                <c:pt idx="9">
                  <c:v>607.25380593000352</c:v>
                </c:pt>
                <c:pt idx="10">
                  <c:v>603.29811181000002</c:v>
                </c:pt>
                <c:pt idx="11">
                  <c:v>609.53127505999998</c:v>
                </c:pt>
                <c:pt idx="12">
                  <c:v>617.34885405</c:v>
                </c:pt>
                <c:pt idx="13">
                  <c:v>618.24301578000006</c:v>
                </c:pt>
                <c:pt idx="14">
                  <c:v>614.32339902000001</c:v>
                </c:pt>
                <c:pt idx="15">
                  <c:v>612.00965313999939</c:v>
                </c:pt>
                <c:pt idx="16">
                  <c:v>614.87016752</c:v>
                </c:pt>
                <c:pt idx="17">
                  <c:v>613.92656396999996</c:v>
                </c:pt>
                <c:pt idx="18">
                  <c:v>613.67807424000955</c:v>
                </c:pt>
                <c:pt idx="19">
                  <c:v>611.57728636000002</c:v>
                </c:pt>
                <c:pt idx="20">
                  <c:v>617.49797723000006</c:v>
                </c:pt>
                <c:pt idx="21">
                  <c:v>617.42449863000002</c:v>
                </c:pt>
                <c:pt idx="22">
                  <c:v>612.36872699999935</c:v>
                </c:pt>
                <c:pt idx="23">
                  <c:v>607.75862074999998</c:v>
                </c:pt>
                <c:pt idx="24">
                  <c:v>619.44468003999998</c:v>
                </c:pt>
                <c:pt idx="25">
                  <c:v>627.81274011999938</c:v>
                </c:pt>
                <c:pt idx="26">
                  <c:v>625.75727705999998</c:v>
                </c:pt>
                <c:pt idx="27">
                  <c:v>621.16485622000005</c:v>
                </c:pt>
                <c:pt idx="28">
                  <c:v>621.1287185000001</c:v>
                </c:pt>
                <c:pt idx="29">
                  <c:v>620.61561280999786</c:v>
                </c:pt>
                <c:pt idx="30">
                  <c:v>621.50819019999938</c:v>
                </c:pt>
                <c:pt idx="31">
                  <c:v>617.82512249999149</c:v>
                </c:pt>
                <c:pt idx="32">
                  <c:v>622.07543621000355</c:v>
                </c:pt>
                <c:pt idx="33">
                  <c:v>627.81061992999935</c:v>
                </c:pt>
                <c:pt idx="34">
                  <c:v>630.73145409000006</c:v>
                </c:pt>
                <c:pt idx="35">
                  <c:v>611.04249847999938</c:v>
                </c:pt>
                <c:pt idx="36">
                  <c:v>632.05314727000007</c:v>
                </c:pt>
                <c:pt idx="37">
                  <c:v>640.80512051999938</c:v>
                </c:pt>
                <c:pt idx="38">
                  <c:v>663.35372540999936</c:v>
                </c:pt>
                <c:pt idx="39">
                  <c:v>659.26300623000054</c:v>
                </c:pt>
                <c:pt idx="40">
                  <c:v>660.71118873</c:v>
                </c:pt>
                <c:pt idx="41">
                  <c:v>656.76504835000003</c:v>
                </c:pt>
                <c:pt idx="42">
                  <c:v>664.89071452000053</c:v>
                </c:pt>
                <c:pt idx="43">
                  <c:v>675.48258725000005</c:v>
                </c:pt>
                <c:pt idx="44">
                  <c:v>672.34658501999786</c:v>
                </c:pt>
                <c:pt idx="45">
                  <c:v>669.83789790999936</c:v>
                </c:pt>
                <c:pt idx="46">
                  <c:v>671.83892624999999</c:v>
                </c:pt>
                <c:pt idx="47">
                  <c:v>680.40953345000003</c:v>
                </c:pt>
                <c:pt idx="48">
                  <c:v>687.58537463000675</c:v>
                </c:pt>
                <c:pt idx="49">
                  <c:v>689.77323425000873</c:v>
                </c:pt>
                <c:pt idx="50">
                  <c:v>697.41541317999986</c:v>
                </c:pt>
                <c:pt idx="51">
                  <c:v>705.88728449999735</c:v>
                </c:pt>
                <c:pt idx="52">
                  <c:v>702.34056039999734</c:v>
                </c:pt>
                <c:pt idx="53">
                  <c:v>692.82484778999935</c:v>
                </c:pt>
                <c:pt idx="54">
                  <c:v>691.06948633000002</c:v>
                </c:pt>
                <c:pt idx="55">
                  <c:v>692.25987120000354</c:v>
                </c:pt>
                <c:pt idx="56">
                  <c:v>694.26128936999999</c:v>
                </c:pt>
                <c:pt idx="57">
                  <c:v>688.22167192000006</c:v>
                </c:pt>
                <c:pt idx="58">
                  <c:v>682.01686827999993</c:v>
                </c:pt>
                <c:pt idx="59">
                  <c:v>678.71367087000351</c:v>
                </c:pt>
                <c:pt idx="60">
                  <c:v>682.13067218999936</c:v>
                </c:pt>
                <c:pt idx="61">
                  <c:v>678.61728927999991</c:v>
                </c:pt>
                <c:pt idx="62">
                  <c:v>677.61207994000006</c:v>
                </c:pt>
                <c:pt idx="63">
                  <c:v>678.89875308000001</c:v>
                </c:pt>
                <c:pt idx="64">
                  <c:v>687.81738307000001</c:v>
                </c:pt>
                <c:pt idx="65">
                  <c:v>688.64619054000002</c:v>
                </c:pt>
                <c:pt idx="66">
                  <c:v>680.84111353999936</c:v>
                </c:pt>
                <c:pt idx="67">
                  <c:v>674.58770313000002</c:v>
                </c:pt>
                <c:pt idx="68">
                  <c:v>675.51428593000003</c:v>
                </c:pt>
                <c:pt idx="69">
                  <c:v>678.75864615</c:v>
                </c:pt>
                <c:pt idx="70">
                  <c:v>675.70830345000354</c:v>
                </c:pt>
                <c:pt idx="71">
                  <c:v>673.17708770000002</c:v>
                </c:pt>
                <c:pt idx="72">
                  <c:v>672.41436968999938</c:v>
                </c:pt>
                <c:pt idx="73">
                  <c:v>671.57052761</c:v>
                </c:pt>
                <c:pt idx="74">
                  <c:v>674.59023708999996</c:v>
                </c:pt>
                <c:pt idx="75">
                  <c:v>670.12845270000003</c:v>
                </c:pt>
                <c:pt idx="76">
                  <c:v>671.31456141999786</c:v>
                </c:pt>
                <c:pt idx="77">
                  <c:v>677.96410599999786</c:v>
                </c:pt>
                <c:pt idx="78">
                  <c:v>672.79313794000757</c:v>
                </c:pt>
                <c:pt idx="79">
                  <c:v>669.01627737000001</c:v>
                </c:pt>
                <c:pt idx="80">
                  <c:v>666.28429964000054</c:v>
                </c:pt>
                <c:pt idx="81">
                  <c:v>663.93027770999936</c:v>
                </c:pt>
                <c:pt idx="82">
                  <c:v>665.96875432000002</c:v>
                </c:pt>
                <c:pt idx="83">
                  <c:v>667.37079895000352</c:v>
                </c:pt>
                <c:pt idx="84">
                  <c:v>668.19606469000007</c:v>
                </c:pt>
                <c:pt idx="85">
                  <c:v>668.34593821999999</c:v>
                </c:pt>
                <c:pt idx="86">
                  <c:v>670.98667983999997</c:v>
                </c:pt>
                <c:pt idx="87">
                  <c:v>674.06415118999735</c:v>
                </c:pt>
                <c:pt idx="88">
                  <c:v>667.23786427000005</c:v>
                </c:pt>
                <c:pt idx="89">
                  <c:v>668.41385384</c:v>
                </c:pt>
                <c:pt idx="90">
                  <c:v>674.92195446999938</c:v>
                </c:pt>
                <c:pt idx="91">
                  <c:v>673.04055575999996</c:v>
                </c:pt>
                <c:pt idx="92">
                  <c:v>668.16999390000001</c:v>
                </c:pt>
                <c:pt idx="93">
                  <c:v>669.64596280999785</c:v>
                </c:pt>
                <c:pt idx="94">
                  <c:v>675.28147603000355</c:v>
                </c:pt>
                <c:pt idx="95">
                  <c:v>678.33434662000002</c:v>
                </c:pt>
                <c:pt idx="96">
                  <c:v>681.93004830999996</c:v>
                </c:pt>
                <c:pt idx="97">
                  <c:v>683.37804403000052</c:v>
                </c:pt>
                <c:pt idx="98">
                  <c:v>680.07243194000353</c:v>
                </c:pt>
                <c:pt idx="99">
                  <c:v>684.52087540000002</c:v>
                </c:pt>
                <c:pt idx="100">
                  <c:v>683.12720797999987</c:v>
                </c:pt>
                <c:pt idx="101">
                  <c:v>691.53744862999997</c:v>
                </c:pt>
                <c:pt idx="102">
                  <c:v>693.12961817000007</c:v>
                </c:pt>
                <c:pt idx="103">
                  <c:v>701.66897841000002</c:v>
                </c:pt>
                <c:pt idx="104">
                  <c:v>705.4794495000001</c:v>
                </c:pt>
                <c:pt idx="105">
                  <c:v>695.99799248999784</c:v>
                </c:pt>
                <c:pt idx="106">
                  <c:v>692.88065633999997</c:v>
                </c:pt>
                <c:pt idx="107">
                  <c:v>689.27398519000053</c:v>
                </c:pt>
                <c:pt idx="108">
                  <c:v>687.62449436000054</c:v>
                </c:pt>
                <c:pt idx="109">
                  <c:v>685.58606250000003</c:v>
                </c:pt>
                <c:pt idx="110">
                  <c:v>677.73121507000008</c:v>
                </c:pt>
                <c:pt idx="111">
                  <c:v>673.62604664000003</c:v>
                </c:pt>
                <c:pt idx="112">
                  <c:v>675.84937061000005</c:v>
                </c:pt>
                <c:pt idx="113">
                  <c:v>677.91900063000003</c:v>
                </c:pt>
                <c:pt idx="114">
                  <c:v>669.01948571000003</c:v>
                </c:pt>
                <c:pt idx="115">
                  <c:v>671.03526140999736</c:v>
                </c:pt>
                <c:pt idx="116">
                  <c:v>677.46283547999985</c:v>
                </c:pt>
                <c:pt idx="117">
                  <c:v>679.88380210000003</c:v>
                </c:pt>
                <c:pt idx="118">
                  <c:v>675.66857200000004</c:v>
                </c:pt>
                <c:pt idx="119">
                  <c:v>672.09211440999786</c:v>
                </c:pt>
                <c:pt idx="120">
                  <c:v>673.14696218999302</c:v>
                </c:pt>
                <c:pt idx="121">
                  <c:v>682.10706199999936</c:v>
                </c:pt>
                <c:pt idx="122">
                  <c:v>678.15973953000355</c:v>
                </c:pt>
                <c:pt idx="123">
                  <c:v>673.47875949000002</c:v>
                </c:pt>
                <c:pt idx="124">
                  <c:v>672.96185294999998</c:v>
                </c:pt>
                <c:pt idx="125">
                  <c:v>682.66179687999988</c:v>
                </c:pt>
                <c:pt idx="126">
                  <c:v>686.89072919999785</c:v>
                </c:pt>
                <c:pt idx="127">
                  <c:v>671.69490219000011</c:v>
                </c:pt>
                <c:pt idx="128">
                  <c:v>675.50303672000007</c:v>
                </c:pt>
                <c:pt idx="129">
                  <c:v>682.09038287000055</c:v>
                </c:pt>
                <c:pt idx="130">
                  <c:v>688.82105801999785</c:v>
                </c:pt>
                <c:pt idx="131">
                  <c:v>682.20808418000001</c:v>
                </c:pt>
                <c:pt idx="132">
                  <c:v>678.40373841000053</c:v>
                </c:pt>
                <c:pt idx="133">
                  <c:v>683.91741509999736</c:v>
                </c:pt>
                <c:pt idx="134">
                  <c:v>687.68199167000353</c:v>
                </c:pt>
                <c:pt idx="135">
                  <c:v>681.44336941999939</c:v>
                </c:pt>
                <c:pt idx="136">
                  <c:v>673.65906068999936</c:v>
                </c:pt>
                <c:pt idx="137">
                  <c:v>673.78192361000004</c:v>
                </c:pt>
                <c:pt idx="138">
                  <c:v>682.80069357999992</c:v>
                </c:pt>
                <c:pt idx="139">
                  <c:v>685.09894934000351</c:v>
                </c:pt>
                <c:pt idx="140">
                  <c:v>678.17979322000815</c:v>
                </c:pt>
                <c:pt idx="141">
                  <c:v>680.15720182999735</c:v>
                </c:pt>
                <c:pt idx="142">
                  <c:v>685.78608794000354</c:v>
                </c:pt>
                <c:pt idx="143">
                  <c:v>688.12131799999997</c:v>
                </c:pt>
                <c:pt idx="144">
                  <c:v>679.37977388000002</c:v>
                </c:pt>
                <c:pt idx="145">
                  <c:v>679.44461737999939</c:v>
                </c:pt>
                <c:pt idx="146">
                  <c:v>680.81964153000001</c:v>
                </c:pt>
                <c:pt idx="147">
                  <c:v>675.35306463000006</c:v>
                </c:pt>
                <c:pt idx="148">
                  <c:v>674.43173142000001</c:v>
                </c:pt>
                <c:pt idx="149">
                  <c:v>665.01498100000003</c:v>
                </c:pt>
                <c:pt idx="150">
                  <c:v>669.86436985999785</c:v>
                </c:pt>
                <c:pt idx="151">
                  <c:v>668.63095200999999</c:v>
                </c:pt>
                <c:pt idx="152">
                  <c:v>674.01594604000002</c:v>
                </c:pt>
                <c:pt idx="153">
                  <c:v>673.83328533999997</c:v>
                </c:pt>
                <c:pt idx="154">
                  <c:v>679.03675794000003</c:v>
                </c:pt>
                <c:pt idx="155">
                  <c:v>678.53851326000051</c:v>
                </c:pt>
                <c:pt idx="156">
                  <c:v>681.12010988999737</c:v>
                </c:pt>
                <c:pt idx="157">
                  <c:v>671.57239948999938</c:v>
                </c:pt>
                <c:pt idx="158">
                  <c:v>660.36830363000001</c:v>
                </c:pt>
                <c:pt idx="159">
                  <c:v>655.63777625000353</c:v>
                </c:pt>
                <c:pt idx="160">
                  <c:v>656.40452730999937</c:v>
                </c:pt>
                <c:pt idx="161">
                  <c:v>662.21139384000003</c:v>
                </c:pt>
                <c:pt idx="162">
                  <c:v>655.63221259999784</c:v>
                </c:pt>
                <c:pt idx="163">
                  <c:v>654.39824596000005</c:v>
                </c:pt>
                <c:pt idx="164">
                  <c:v>664.64417762000005</c:v>
                </c:pt>
                <c:pt idx="165">
                  <c:v>669.51064258999997</c:v>
                </c:pt>
                <c:pt idx="166">
                  <c:v>656.11914886</c:v>
                </c:pt>
                <c:pt idx="167">
                  <c:v>658.86645261999786</c:v>
                </c:pt>
                <c:pt idx="168">
                  <c:v>661.64590467000005</c:v>
                </c:pt>
                <c:pt idx="169">
                  <c:v>666.23379360000354</c:v>
                </c:pt>
                <c:pt idx="170">
                  <c:v>669.69681358000003</c:v>
                </c:pt>
                <c:pt idx="171">
                  <c:v>657.92772018999347</c:v>
                </c:pt>
                <c:pt idx="172">
                  <c:v>659.7442746800001</c:v>
                </c:pt>
                <c:pt idx="173">
                  <c:v>661.75653582999996</c:v>
                </c:pt>
                <c:pt idx="174">
                  <c:v>663.04132698999786</c:v>
                </c:pt>
                <c:pt idx="175">
                  <c:v>656.61964969999997</c:v>
                </c:pt>
                <c:pt idx="176">
                  <c:v>659.18000308000001</c:v>
                </c:pt>
                <c:pt idx="177">
                  <c:v>651.69437098000355</c:v>
                </c:pt>
                <c:pt idx="178">
                  <c:v>660.69523126000354</c:v>
                </c:pt>
                <c:pt idx="179">
                  <c:v>655.05095608999738</c:v>
                </c:pt>
                <c:pt idx="180">
                  <c:v>653.18006293000053</c:v>
                </c:pt>
                <c:pt idx="181">
                  <c:v>657.09451381000008</c:v>
                </c:pt>
                <c:pt idx="182">
                  <c:v>656.03800767000052</c:v>
                </c:pt>
                <c:pt idx="183">
                  <c:v>660.67211347</c:v>
                </c:pt>
                <c:pt idx="184">
                  <c:v>652.78053225000815</c:v>
                </c:pt>
                <c:pt idx="185">
                  <c:v>654.35029595999936</c:v>
                </c:pt>
                <c:pt idx="186">
                  <c:v>652.16944669999998</c:v>
                </c:pt>
                <c:pt idx="187">
                  <c:v>657.54391355000052</c:v>
                </c:pt>
                <c:pt idx="188">
                  <c:v>649.78914735000353</c:v>
                </c:pt>
                <c:pt idx="189">
                  <c:v>651.20675511000002</c:v>
                </c:pt>
                <c:pt idx="190">
                  <c:v>651.47608595000054</c:v>
                </c:pt>
                <c:pt idx="191">
                  <c:v>653.45427167999992</c:v>
                </c:pt>
                <c:pt idx="192">
                  <c:v>648.91524112999934</c:v>
                </c:pt>
                <c:pt idx="193">
                  <c:v>650.98216130999936</c:v>
                </c:pt>
                <c:pt idx="194">
                  <c:v>650.25110628999937</c:v>
                </c:pt>
                <c:pt idx="195">
                  <c:v>646.95482658999936</c:v>
                </c:pt>
                <c:pt idx="196">
                  <c:v>654.55735736999998</c:v>
                </c:pt>
                <c:pt idx="197">
                  <c:v>657.05784052000001</c:v>
                </c:pt>
                <c:pt idx="198">
                  <c:v>664.59359760000007</c:v>
                </c:pt>
                <c:pt idx="199">
                  <c:v>671.38460961999999</c:v>
                </c:pt>
                <c:pt idx="200">
                  <c:v>677.89687327000354</c:v>
                </c:pt>
                <c:pt idx="201">
                  <c:v>677.80484899999999</c:v>
                </c:pt>
                <c:pt idx="202">
                  <c:v>680.84317897999995</c:v>
                </c:pt>
                <c:pt idx="203">
                  <c:v>682.67662740999936</c:v>
                </c:pt>
                <c:pt idx="204">
                  <c:v>690.62618556000052</c:v>
                </c:pt>
                <c:pt idx="205">
                  <c:v>696.26576802</c:v>
                </c:pt>
                <c:pt idx="206">
                  <c:v>709.81176390999997</c:v>
                </c:pt>
                <c:pt idx="207">
                  <c:v>714.13861955000004</c:v>
                </c:pt>
                <c:pt idx="208">
                  <c:v>710.68730285000004</c:v>
                </c:pt>
                <c:pt idx="209">
                  <c:v>712.94522598999254</c:v>
                </c:pt>
                <c:pt idx="210">
                  <c:v>704.60025080999935</c:v>
                </c:pt>
                <c:pt idx="211">
                  <c:v>701.34390836</c:v>
                </c:pt>
                <c:pt idx="212">
                  <c:v>704.81869398999936</c:v>
                </c:pt>
                <c:pt idx="213">
                  <c:v>713.20621189999736</c:v>
                </c:pt>
                <c:pt idx="214">
                  <c:v>711.02921019999735</c:v>
                </c:pt>
                <c:pt idx="215">
                  <c:v>713.10651856000004</c:v>
                </c:pt>
                <c:pt idx="216">
                  <c:v>714.32451411999784</c:v>
                </c:pt>
                <c:pt idx="217">
                  <c:v>722.28398628000355</c:v>
                </c:pt>
                <c:pt idx="218">
                  <c:v>720.19496773000003</c:v>
                </c:pt>
                <c:pt idx="219">
                  <c:v>724.37367559000006</c:v>
                </c:pt>
                <c:pt idx="220">
                  <c:v>719.19376266000722</c:v>
                </c:pt>
                <c:pt idx="221">
                  <c:v>720.60516153000003</c:v>
                </c:pt>
                <c:pt idx="222">
                  <c:v>720.41520431999936</c:v>
                </c:pt>
                <c:pt idx="223">
                  <c:v>716.27072007000618</c:v>
                </c:pt>
                <c:pt idx="224">
                  <c:v>712.52382922000004</c:v>
                </c:pt>
                <c:pt idx="225">
                  <c:v>722.76473265000641</c:v>
                </c:pt>
                <c:pt idx="226">
                  <c:v>731.05023819999735</c:v>
                </c:pt>
                <c:pt idx="227">
                  <c:v>732.2440603</c:v>
                </c:pt>
                <c:pt idx="228">
                  <c:v>733.16394132000005</c:v>
                </c:pt>
                <c:pt idx="229">
                  <c:v>725.99050549999936</c:v>
                </c:pt>
                <c:pt idx="230">
                  <c:v>738.94693583999936</c:v>
                </c:pt>
                <c:pt idx="231">
                  <c:v>739.41973068000004</c:v>
                </c:pt>
                <c:pt idx="232">
                  <c:v>740.86986456</c:v>
                </c:pt>
                <c:pt idx="233">
                  <c:v>744.64687447000051</c:v>
                </c:pt>
                <c:pt idx="234">
                  <c:v>750.38312667000002</c:v>
                </c:pt>
                <c:pt idx="235">
                  <c:v>755.87310159000003</c:v>
                </c:pt>
                <c:pt idx="236">
                  <c:v>752.93441931000007</c:v>
                </c:pt>
                <c:pt idx="237">
                  <c:v>754.80322921999937</c:v>
                </c:pt>
                <c:pt idx="238">
                  <c:v>763.31580556000051</c:v>
                </c:pt>
                <c:pt idx="239">
                  <c:v>773.99178676000054</c:v>
                </c:pt>
                <c:pt idx="240">
                  <c:v>774.48541073000001</c:v>
                </c:pt>
                <c:pt idx="241">
                  <c:v>780.08664018999934</c:v>
                </c:pt>
                <c:pt idx="242">
                  <c:v>780.15861799999936</c:v>
                </c:pt>
                <c:pt idx="243">
                  <c:v>785.86169161999737</c:v>
                </c:pt>
                <c:pt idx="244">
                  <c:v>790.76882372</c:v>
                </c:pt>
                <c:pt idx="245">
                  <c:v>787.92048265000005</c:v>
                </c:pt>
                <c:pt idx="246">
                  <c:v>792.05070344000001</c:v>
                </c:pt>
                <c:pt idx="247">
                  <c:v>798.18905427000618</c:v>
                </c:pt>
                <c:pt idx="248">
                  <c:v>803.95537355000351</c:v>
                </c:pt>
                <c:pt idx="249">
                  <c:v>806.49439238000002</c:v>
                </c:pt>
                <c:pt idx="250">
                  <c:v>812.64132773000006</c:v>
                </c:pt>
                <c:pt idx="251">
                  <c:v>820.64209627999992</c:v>
                </c:pt>
                <c:pt idx="252">
                  <c:v>834.07869616000005</c:v>
                </c:pt>
                <c:pt idx="253">
                  <c:v>837.40425436999999</c:v>
                </c:pt>
                <c:pt idx="254">
                  <c:v>837.10186463000002</c:v>
                </c:pt>
                <c:pt idx="255">
                  <c:v>846.58822648999785</c:v>
                </c:pt>
                <c:pt idx="256">
                  <c:v>863.35048831999939</c:v>
                </c:pt>
                <c:pt idx="257">
                  <c:v>869.21933014000354</c:v>
                </c:pt>
                <c:pt idx="258">
                  <c:v>891.06177927000351</c:v>
                </c:pt>
                <c:pt idx="259">
                  <c:v>886.85315856</c:v>
                </c:pt>
                <c:pt idx="260">
                  <c:v>881.16288495000003</c:v>
                </c:pt>
                <c:pt idx="261">
                  <c:v>884.80863507999993</c:v>
                </c:pt>
                <c:pt idx="262">
                  <c:v>875.48788016000003</c:v>
                </c:pt>
                <c:pt idx="263">
                  <c:v>876.15113413000006</c:v>
                </c:pt>
                <c:pt idx="264">
                  <c:v>886.51051198999937</c:v>
                </c:pt>
                <c:pt idx="265">
                  <c:v>891.50265902999786</c:v>
                </c:pt>
                <c:pt idx="266">
                  <c:v>891.8109301799999</c:v>
                </c:pt>
                <c:pt idx="267">
                  <c:v>894.52904541999999</c:v>
                </c:pt>
                <c:pt idx="268">
                  <c:v>901.02321121</c:v>
                </c:pt>
                <c:pt idx="269">
                  <c:v>907.40081229999998</c:v>
                </c:pt>
                <c:pt idx="270">
                  <c:v>908.56451019999736</c:v>
                </c:pt>
                <c:pt idx="271">
                  <c:v>908.22645266000006</c:v>
                </c:pt>
                <c:pt idx="272">
                  <c:v>911.07825561000004</c:v>
                </c:pt>
                <c:pt idx="273">
                  <c:v>908.32815525000001</c:v>
                </c:pt>
                <c:pt idx="274">
                  <c:v>916.60087230000352</c:v>
                </c:pt>
                <c:pt idx="275">
                  <c:v>922.37806026000055</c:v>
                </c:pt>
                <c:pt idx="276">
                  <c:v>927.56450567999991</c:v>
                </c:pt>
                <c:pt idx="277">
                  <c:v>936.78961685000002</c:v>
                </c:pt>
                <c:pt idx="278">
                  <c:v>946.93849073000001</c:v>
                </c:pt>
                <c:pt idx="279">
                  <c:v>946.77441159000352</c:v>
                </c:pt>
                <c:pt idx="280">
                  <c:v>947.19103579</c:v>
                </c:pt>
                <c:pt idx="281">
                  <c:v>938.29309001000354</c:v>
                </c:pt>
                <c:pt idx="282">
                  <c:v>954.24153701</c:v>
                </c:pt>
                <c:pt idx="283">
                  <c:v>953.84816771999738</c:v>
                </c:pt>
                <c:pt idx="284">
                  <c:v>956.63956445999997</c:v>
                </c:pt>
                <c:pt idx="285">
                  <c:v>963.14374237000618</c:v>
                </c:pt>
                <c:pt idx="286">
                  <c:v>959.83246124999937</c:v>
                </c:pt>
                <c:pt idx="287">
                  <c:v>964.63040741999998</c:v>
                </c:pt>
                <c:pt idx="288">
                  <c:v>964.3966332</c:v>
                </c:pt>
                <c:pt idx="289">
                  <c:v>960.06395897000004</c:v>
                </c:pt>
                <c:pt idx="290">
                  <c:v>969.43017251000003</c:v>
                </c:pt>
                <c:pt idx="291">
                  <c:v>982.33605252999996</c:v>
                </c:pt>
                <c:pt idx="292">
                  <c:v>984.50847304000354</c:v>
                </c:pt>
                <c:pt idx="293">
                  <c:v>989.83251397999936</c:v>
                </c:pt>
                <c:pt idx="294">
                  <c:v>991.43601554000008</c:v>
                </c:pt>
                <c:pt idx="295">
                  <c:v>1002.2162526999989</c:v>
                </c:pt>
                <c:pt idx="296">
                  <c:v>1001.8990273999979</c:v>
                </c:pt>
                <c:pt idx="297">
                  <c:v>1004.4917072000011</c:v>
                </c:pt>
                <c:pt idx="298">
                  <c:v>1023.2090252</c:v>
                </c:pt>
                <c:pt idx="299">
                  <c:v>1033.1610229999867</c:v>
                </c:pt>
                <c:pt idx="300">
                  <c:v>1033.6068327</c:v>
                </c:pt>
                <c:pt idx="301">
                  <c:v>1024.5666165</c:v>
                </c:pt>
                <c:pt idx="302">
                  <c:v>1039.0649109999888</c:v>
                </c:pt>
                <c:pt idx="303">
                  <c:v>1048.3715364999998</c:v>
                </c:pt>
                <c:pt idx="304">
                  <c:v>1058.2631646</c:v>
                </c:pt>
                <c:pt idx="305">
                  <c:v>1063.7420004000001</c:v>
                </c:pt>
                <c:pt idx="306">
                  <c:v>1060.9848967</c:v>
                </c:pt>
                <c:pt idx="307">
                  <c:v>1061.1630365999786</c:v>
                </c:pt>
                <c:pt idx="308">
                  <c:v>1077.6765146</c:v>
                </c:pt>
                <c:pt idx="309">
                  <c:v>1083.9417394000011</c:v>
                </c:pt>
                <c:pt idx="310">
                  <c:v>1107.6965635000001</c:v>
                </c:pt>
                <c:pt idx="311">
                  <c:v>1125.3389388999867</c:v>
                </c:pt>
              </c:numCache>
            </c:numRef>
          </c:val>
        </c:ser>
        <c:marker val="1"/>
        <c:axId val="56081408"/>
        <c:axId val="56324480"/>
      </c:lineChart>
      <c:dateAx>
        <c:axId val="56081408"/>
        <c:scaling>
          <c:orientation val="minMax"/>
        </c:scaling>
        <c:axPos val="b"/>
        <c:numFmt formatCode="m/d/yyyy" sourceLinked="1"/>
        <c:tickLblPos val="nextTo"/>
        <c:crossAx val="56324480"/>
        <c:crosses val="autoZero"/>
        <c:auto val="1"/>
        <c:lblOffset val="100"/>
      </c:dateAx>
      <c:valAx>
        <c:axId val="56324480"/>
        <c:scaling>
          <c:orientation val="minMax"/>
          <c:min val="3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ABCP</a:t>
                </a:r>
                <a:r>
                  <a:rPr lang="en-US" baseline="0"/>
                  <a:t> Outstanding</a:t>
                </a:r>
                <a:endParaRPr lang="en-US"/>
              </a:p>
            </c:rich>
          </c:tx>
        </c:title>
        <c:numFmt formatCode="#,##0" sourceLinked="0"/>
        <c:tickLblPos val="nextTo"/>
        <c:crossAx val="56081408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0.08741</cdr:x>
      <cdr:y>0.18758</cdr:y>
    </cdr:from>
    <cdr:to>
      <cdr:x>0.27632</cdr:x>
      <cdr:y>0.34929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757115" y="1180449"/>
          <a:ext cx="1636348" cy="1017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/>
            <a:t>"Enron Bankruptcy"</a:t>
          </a:r>
        </a:p>
        <a:p xmlns:a="http://schemas.openxmlformats.org/drawingml/2006/main">
          <a:r>
            <a:rPr lang="en-US" sz="1200" b="0"/>
            <a:t>(WSJ, Dec 2001)</a:t>
          </a:r>
        </a:p>
      </cdr:txBody>
    </cdr:sp>
  </cdr:relSizeAnchor>
  <cdr:relSizeAnchor xmlns:cdr="http://schemas.openxmlformats.org/drawingml/2006/chartDrawing">
    <cdr:from>
      <cdr:x>0.14907</cdr:x>
      <cdr:y>0.63439</cdr:y>
    </cdr:from>
    <cdr:to>
      <cdr:x>0.40001</cdr:x>
      <cdr:y>0.74177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91015" y="2661134"/>
          <a:ext cx="2004903" cy="450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/>
            <a:t>"Financial</a:t>
          </a:r>
          <a:r>
            <a:rPr lang="en-US" sz="1200" b="0" baseline="0"/>
            <a:t> Accouting Standard Boards (FASB) reacts to Enoritis"</a:t>
          </a:r>
        </a:p>
        <a:p xmlns:a="http://schemas.openxmlformats.org/drawingml/2006/main">
          <a:r>
            <a:rPr lang="en-US" sz="1200" b="0" baseline="0"/>
            <a:t>(Moody's, July 2002)</a:t>
          </a:r>
          <a:endParaRPr lang="en-US" sz="1200" b="0"/>
        </a:p>
      </cdr:txBody>
    </cdr:sp>
  </cdr:relSizeAnchor>
  <cdr:relSizeAnchor xmlns:cdr="http://schemas.openxmlformats.org/drawingml/2006/chartDrawing">
    <cdr:from>
      <cdr:x>0.38342</cdr:x>
      <cdr:y>0.65149</cdr:y>
    </cdr:from>
    <cdr:to>
      <cdr:x>0.66161</cdr:x>
      <cdr:y>0.8132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064823" y="2807343"/>
          <a:ext cx="2223678" cy="6968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/>
            <a:t>"FASB puts banks</a:t>
          </a:r>
          <a:r>
            <a:rPr lang="en-US" sz="1200" b="0" baseline="0"/>
            <a:t> in a bind</a:t>
          </a:r>
          <a:r>
            <a:rPr lang="en-US" sz="1200" b="0"/>
            <a:t>"</a:t>
          </a:r>
        </a:p>
        <a:p xmlns:a="http://schemas.openxmlformats.org/drawingml/2006/main">
          <a:r>
            <a:rPr lang="en-US" sz="1200" b="0"/>
            <a:t>(Forbes, Jan 2003)</a:t>
          </a:r>
        </a:p>
      </cdr:txBody>
    </cdr:sp>
  </cdr:relSizeAnchor>
  <cdr:relSizeAnchor xmlns:cdr="http://schemas.openxmlformats.org/drawingml/2006/chartDrawing">
    <cdr:from>
      <cdr:x>0.2782</cdr:x>
      <cdr:y>0.16559</cdr:y>
    </cdr:from>
    <cdr:to>
      <cdr:x>0.58365</cdr:x>
      <cdr:y>0.27296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409744" y="1042051"/>
          <a:ext cx="2645824" cy="6756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/>
            <a:t>"The</a:t>
          </a:r>
          <a:r>
            <a:rPr lang="en-US" sz="1200" b="0" baseline="0"/>
            <a:t> FASB Consolidation Proposal: The End of ABCP As we know it?"</a:t>
          </a:r>
        </a:p>
        <a:p xmlns:a="http://schemas.openxmlformats.org/drawingml/2006/main">
          <a:r>
            <a:rPr lang="en-US" sz="1200" b="0" baseline="0"/>
            <a:t>(Moody's, October 2002)</a:t>
          </a:r>
          <a:endParaRPr lang="en-US" sz="1200" b="0"/>
        </a:p>
      </cdr:txBody>
    </cdr:sp>
  </cdr:relSizeAnchor>
  <cdr:relSizeAnchor xmlns:cdr="http://schemas.openxmlformats.org/drawingml/2006/chartDrawing">
    <cdr:from>
      <cdr:x>0.67946</cdr:x>
      <cdr:y>0.64738</cdr:y>
    </cdr:from>
    <cdr:to>
      <cdr:x>0.98491</cdr:x>
      <cdr:y>0.75476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31159" y="2789637"/>
          <a:ext cx="2441577" cy="462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/>
            <a:t>"Office</a:t>
          </a:r>
          <a:r>
            <a:rPr lang="en-US" sz="1200" b="0" baseline="0"/>
            <a:t> of the Comptroller (OCC) acknowledged ... temporary capital relief"</a:t>
          </a:r>
        </a:p>
        <a:p xmlns:a="http://schemas.openxmlformats.org/drawingml/2006/main">
          <a:r>
            <a:rPr lang="en-US" sz="1200" b="0" baseline="0"/>
            <a:t>(S&amp;P, May 2003)</a:t>
          </a:r>
          <a:endParaRPr lang="en-US" sz="1200" b="0"/>
        </a:p>
      </cdr:txBody>
    </cdr:sp>
  </cdr:relSizeAnchor>
  <cdr:relSizeAnchor xmlns:cdr="http://schemas.openxmlformats.org/drawingml/2006/chartDrawing">
    <cdr:from>
      <cdr:x>0.57695</cdr:x>
      <cdr:y>0.18858</cdr:y>
    </cdr:from>
    <cdr:to>
      <cdr:x>0.79832</cdr:x>
      <cdr:y>0.29595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611784" y="812606"/>
          <a:ext cx="1769530" cy="4626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200" b="0" dirty="0"/>
            <a:t>Bank regulators</a:t>
          </a:r>
          <a:r>
            <a:rPr lang="en-US" sz="1200" b="0" baseline="0" dirty="0"/>
            <a:t> </a:t>
          </a:r>
        </a:p>
        <a:p xmlns:a="http://schemas.openxmlformats.org/drawingml/2006/main">
          <a:r>
            <a:rPr lang="en-US" sz="1200" b="0" baseline="0" dirty="0"/>
            <a:t>(</a:t>
          </a:r>
          <a:r>
            <a:rPr lang="en-US" sz="1200" b="0" i="0" dirty="0">
              <a:latin typeface="Calibri"/>
            </a:rPr>
            <a:t>OCC, Fed</a:t>
          </a:r>
          <a:r>
            <a:rPr lang="en-US" sz="1200" b="0" i="0" baseline="0" dirty="0">
              <a:latin typeface="Calibri"/>
            </a:rPr>
            <a:t> Board, FDIC, OTS) provide </a:t>
          </a:r>
          <a:r>
            <a:rPr lang="en-US" sz="1200" b="0" i="0" baseline="0" dirty="0" smtClean="0">
              <a:latin typeface="Calibri"/>
            </a:rPr>
            <a:t>permanent </a:t>
          </a:r>
          <a:r>
            <a:rPr lang="en-US" sz="1200" b="0" i="0" baseline="0" dirty="0">
              <a:latin typeface="Calibri"/>
            </a:rPr>
            <a:t>exemption </a:t>
          </a:r>
        </a:p>
        <a:p xmlns:a="http://schemas.openxmlformats.org/drawingml/2006/main">
          <a:r>
            <a:rPr lang="en-US" sz="1200" b="0" i="0" baseline="0" dirty="0">
              <a:latin typeface="Calibri"/>
            </a:rPr>
            <a:t>(Fed Board, July 2004)</a:t>
          </a:r>
          <a:endParaRPr lang="en-US" sz="1200" b="0" dirty="0"/>
        </a:p>
      </cdr:txBody>
    </cdr:sp>
  </cdr:relSizeAnchor>
  <cdr:relSizeAnchor xmlns:cdr="http://schemas.openxmlformats.org/drawingml/2006/chartDrawing">
    <cdr:from>
      <cdr:x>0.16562</cdr:x>
      <cdr:y>0.31565</cdr:y>
    </cdr:from>
    <cdr:to>
      <cdr:x>0.20782</cdr:x>
      <cdr:y>0.44562</cdr:y>
    </cdr:to>
    <cdr:sp macro="" textlink="">
      <cdr:nvSpPr>
        <cdr:cNvPr id="10" name="Straight Arrow Connector 9"/>
        <cdr:cNvSpPr/>
      </cdr:nvSpPr>
      <cdr:spPr>
        <a:xfrm xmlns:a="http://schemas.openxmlformats.org/drawingml/2006/main">
          <a:off x="1323858" y="1360171"/>
          <a:ext cx="337302" cy="56007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0.27615</cdr:x>
      <cdr:y>0.54355</cdr:y>
    </cdr:from>
    <cdr:to>
      <cdr:x>0.28789</cdr:x>
      <cdr:y>0.63954</cdr:y>
    </cdr:to>
    <cdr:sp macro="" textlink="">
      <cdr:nvSpPr>
        <cdr:cNvPr id="11" name="Straight Arrow Connector 10"/>
        <cdr:cNvSpPr/>
      </cdr:nvSpPr>
      <cdr:spPr>
        <a:xfrm xmlns:a="http://schemas.openxmlformats.org/drawingml/2006/main" flipV="1">
          <a:off x="2206312" y="2280087"/>
          <a:ext cx="93819" cy="40265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0.33508</cdr:x>
      <cdr:y>0.3273</cdr:y>
    </cdr:from>
    <cdr:to>
      <cdr:x>0.3502</cdr:x>
      <cdr:y>0.46684</cdr:y>
    </cdr:to>
    <cdr:sp macro="" textlink="">
      <cdr:nvSpPr>
        <cdr:cNvPr id="12" name="Straight Arrow Connector 11"/>
        <cdr:cNvSpPr/>
      </cdr:nvSpPr>
      <cdr:spPr>
        <a:xfrm xmlns:a="http://schemas.openxmlformats.org/drawingml/2006/main" flipH="1">
          <a:off x="2678430" y="1410372"/>
          <a:ext cx="120852" cy="601308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0.40229</cdr:x>
      <cdr:y>0.54111</cdr:y>
    </cdr:from>
    <cdr:to>
      <cdr:x>0.43128</cdr:x>
      <cdr:y>0.62878</cdr:y>
    </cdr:to>
    <cdr:sp macro="" textlink="">
      <cdr:nvSpPr>
        <cdr:cNvPr id="13" name="Straight Arrow Connector 12"/>
        <cdr:cNvSpPr/>
      </cdr:nvSpPr>
      <cdr:spPr>
        <a:xfrm xmlns:a="http://schemas.openxmlformats.org/drawingml/2006/main" flipH="1" flipV="1">
          <a:off x="3215639" y="2331719"/>
          <a:ext cx="231763" cy="37777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0.48951</cdr:x>
      <cdr:y>0.53581</cdr:y>
    </cdr:from>
    <cdr:to>
      <cdr:x>0.68383</cdr:x>
      <cdr:y>0.66891</cdr:y>
    </cdr:to>
    <cdr:sp macro="" textlink="">
      <cdr:nvSpPr>
        <cdr:cNvPr id="14" name="Straight Arrow Connector 13"/>
        <cdr:cNvSpPr/>
      </cdr:nvSpPr>
      <cdr:spPr>
        <a:xfrm xmlns:a="http://schemas.openxmlformats.org/drawingml/2006/main" flipH="1" flipV="1">
          <a:off x="3912870" y="2308860"/>
          <a:ext cx="1553216" cy="57356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0.61122</cdr:x>
      <cdr:y>0.42779</cdr:y>
    </cdr:from>
    <cdr:to>
      <cdr:x>0.63138</cdr:x>
      <cdr:y>0.49184</cdr:y>
    </cdr:to>
    <cdr:sp macro="" textlink="">
      <cdr:nvSpPr>
        <cdr:cNvPr id="15" name="Straight Arrow Connector 14"/>
        <cdr:cNvSpPr/>
      </cdr:nvSpPr>
      <cdr:spPr>
        <a:xfrm xmlns:a="http://schemas.openxmlformats.org/drawingml/2006/main" flipH="1">
          <a:off x="4883388" y="1794510"/>
          <a:ext cx="161052" cy="26866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ysClr val="windowText" lastClr="000000">
              <a:shade val="95000"/>
              <a:satMod val="105000"/>
            </a:sysClr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pPr>
              <a:defRPr/>
            </a:pPr>
            <a:fld id="{D39A655D-1B22-4DB9-8B05-0AAC984765CC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pPr>
              <a:defRPr/>
            </a:pPr>
            <a:fld id="{CC1C5A5E-0B03-4E9A-86C5-3F91B1AE5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0F0F9C0-4010-498F-90DE-244D18C535B5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E2D3CB67-105D-490B-A81D-BF787C335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9B745D-040E-4F1D-A04E-DFA71406A3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761872"/>
            <a:fld id="{962ADF77-1B1E-4C3A-AC18-5334DC29569B}" type="slidenum">
              <a:rPr lang="en-US" smtClean="0"/>
              <a:pPr defTabSz="761872"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18B805-EAE7-451D-BB20-D3D1BAAB8FEC}" type="slidenum">
              <a:rPr lang="en-GB">
                <a:ea typeface="MS PGothic" pitchFamily="34" charset="-128"/>
              </a:rPr>
              <a:pPr/>
              <a:t>17</a:t>
            </a:fld>
            <a:endParaRPr lang="en-GB">
              <a:ea typeface="MS PGothic" pitchFamily="34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43E78-F060-481E-AB58-847ECACD0B5A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940E9-EA01-480D-92DE-4046E40D1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15FF-9BA9-4E82-AB2C-B5B5B4B546A8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90021-3993-4897-BFD7-0727B5C93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542DE-5390-4C1C-99E4-C56E0004F8C1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CC3AF-56BD-44C5-9FAE-7BA0A3B34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AA756-23C4-43D7-883B-1F5FABA50AEE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2BF71-6FAA-4145-89EC-E1243F83D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02D3D-6B2C-4D5E-8302-C505AC774850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B2E58-770D-47D6-8525-0313C03E0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B6503-9988-471C-A117-22374B5D7C0A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36657-C2DA-4581-A1FB-DA0622316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8E5C6-C349-45AA-BA95-FAFF233A0EDC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36354-B18C-4FB1-B4A6-5CB66876F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004B7-FF2F-4395-A766-5C4E02225547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684F-9CF8-438E-8EC4-CAC124155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8BDDA-44B2-44FF-AFF8-5433444ECFB8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1C8A2-15F4-4D0A-A89D-B6AFC8BB9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5BB1A-4D11-432C-8883-8D7D3966062E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E44C7-6707-4D31-9036-E55B9BA54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76CE3-7315-4473-9E6B-8DD704F4E67E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BA5DC-801F-492F-943F-E18E49B39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9D9D6A5-8F7E-45E8-8785-3CED2C5E2575}" type="datetimeFigureOut">
              <a:rPr lang="en-US"/>
              <a:pPr>
                <a:defRPr/>
              </a:pPr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0BFB80-F341-40DD-8F25-C4489F3DE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04800" y="2362200"/>
            <a:ext cx="8610600" cy="16764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CMBS Subordination, Ratings Inflation, and the Crisis of 2007-2009 </a:t>
            </a:r>
            <a:br>
              <a:rPr lang="en-US" sz="54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	by Richard Stanton and Nancy Wallace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18 June 2010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867400"/>
            <a:ext cx="6400800" cy="762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Discussion by Viral V </a:t>
            </a:r>
            <a:r>
              <a:rPr lang="en-US" sz="2600" dirty="0" err="1" smtClean="0"/>
              <a:t>Acharya</a:t>
            </a:r>
            <a:endParaRPr lang="en-US" sz="2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NYU-Stern, CEPR and NBER</a:t>
            </a:r>
          </a:p>
        </p:txBody>
      </p:sp>
      <p:pic>
        <p:nvPicPr>
          <p:cNvPr id="2052" name="Picture 2" descr="home_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4000" smtClean="0">
                <a:solidFill>
                  <a:schemeClr val="bg1"/>
                </a:solidFill>
              </a:rPr>
              <a:t>New Model+: Less Capital For Guarantees</a:t>
            </a:r>
          </a:p>
        </p:txBody>
      </p:sp>
      <p:pic>
        <p:nvPicPr>
          <p:cNvPr id="10243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057400" y="23622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724400" y="2590800"/>
            <a:ext cx="1524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1.6% - 8%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33800" y="12954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Bank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057400" y="49530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xtBox 22"/>
          <p:cNvSpPr txBox="1">
            <a:spLocks noChangeArrowheads="1"/>
          </p:cNvSpPr>
          <p:nvPr/>
        </p:nvSpPr>
        <p:spPr bwMode="auto">
          <a:xfrm>
            <a:off x="3581400" y="388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</a:rPr>
              <a:t>Conduit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57400" y="25908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09800" y="52578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057400" y="3124200"/>
            <a:ext cx="1905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Guarantees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724400" y="3048000"/>
            <a:ext cx="1524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0% - 0.8%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76800" y="5257800"/>
            <a:ext cx="762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0%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81200" y="18288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Asset/Commitment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44196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48200" y="18288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Capital Requirement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72000" y="44196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Capital Requirement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ABCP Growth: Jan 2001 – Aug 2007</a:t>
            </a:r>
          </a:p>
        </p:txBody>
      </p:sp>
      <p:pic>
        <p:nvPicPr>
          <p:cNvPr id="14339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1371600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endParaRPr lang="en-US" sz="2100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228600" y="1143000"/>
          <a:ext cx="8686799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</a:rPr>
              <a:t>II. Asset Buy Back </a:t>
            </a:r>
          </a:p>
        </p:txBody>
      </p:sp>
      <p:pic>
        <p:nvPicPr>
          <p:cNvPr id="20483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600200" y="23622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392488" y="2705100"/>
            <a:ext cx="17510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18288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18288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81200" y="26670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5800" y="2514600"/>
            <a:ext cx="12938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Deposits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0" y="3200400"/>
            <a:ext cx="2057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smtClean="0">
                <a:latin typeface="+mn-lt"/>
                <a:cs typeface="Arial" charset="0"/>
              </a:rPr>
              <a:t>Capital</a:t>
            </a:r>
            <a:endParaRPr lang="en-US" sz="2400" dirty="0">
              <a:latin typeface="+mn-lt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1295400"/>
            <a:ext cx="3048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Bank Balance Sheet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0200" y="52578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3468688" y="5600700"/>
            <a:ext cx="15986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24200" y="47244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9600" y="47244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09800" y="5486400"/>
            <a:ext cx="90963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0" y="5486400"/>
            <a:ext cx="2438400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Asset-Backed</a:t>
            </a:r>
          </a:p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Securities (ABS)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90800" y="39624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Structured Purpose Vehicle</a:t>
            </a:r>
          </a:p>
        </p:txBody>
      </p:sp>
      <p:cxnSp>
        <p:nvCxnSpPr>
          <p:cNvPr id="20499" name="Straight Arrow Connector 32"/>
          <p:cNvCxnSpPr>
            <a:cxnSpLocks noChangeShapeType="1"/>
          </p:cNvCxnSpPr>
          <p:nvPr/>
        </p:nvCxnSpPr>
        <p:spPr bwMode="auto">
          <a:xfrm>
            <a:off x="2286000" y="3200400"/>
            <a:ext cx="231775" cy="227171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Oval 21"/>
          <p:cNvSpPr/>
          <p:nvPr/>
        </p:nvSpPr>
        <p:spPr>
          <a:xfrm>
            <a:off x="1676400" y="2590800"/>
            <a:ext cx="1524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501" name="Straight Arrow Connector 43"/>
          <p:cNvCxnSpPr>
            <a:cxnSpLocks noChangeShapeType="1"/>
          </p:cNvCxnSpPr>
          <p:nvPr/>
        </p:nvCxnSpPr>
        <p:spPr bwMode="auto">
          <a:xfrm flipH="1" flipV="1">
            <a:off x="3886200" y="3276600"/>
            <a:ext cx="1828800" cy="20574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Oval 40"/>
          <p:cNvSpPr/>
          <p:nvPr/>
        </p:nvSpPr>
        <p:spPr>
          <a:xfrm>
            <a:off x="4343400" y="5334000"/>
            <a:ext cx="2819400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295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Banks did not transfer credit risk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(Lehman Brothers, June 2010)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Group 123"/>
          <p:cNvGraphicFramePr>
            <a:graphicFrameLocks noGrp="1"/>
          </p:cNvGraphicFramePr>
          <p:nvPr/>
        </p:nvGraphicFramePr>
        <p:xfrm>
          <a:off x="533400" y="1676400"/>
          <a:ext cx="8229602" cy="441960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645920"/>
                <a:gridCol w="748146"/>
                <a:gridCol w="748146"/>
                <a:gridCol w="748146"/>
                <a:gridCol w="1421476"/>
                <a:gridCol w="748146"/>
                <a:gridCol w="897775"/>
                <a:gridCol w="748146"/>
                <a:gridCol w="523701"/>
              </a:tblGrid>
              <a:tr h="441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Loans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HELOC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Agency MBS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Non-Agency AAA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CDO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Subord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Non CDO </a:t>
                      </a:r>
                      <a:r>
                        <a:rPr kumimoji="0" lang="en-US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Subord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Banks &amp; Thrifts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2,020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869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852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383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90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4,212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39%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GSEs &amp; FHLB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444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741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308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1,493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Brokers/dealers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130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303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Financial Guarantors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162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Insurance Companies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856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125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1,070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Overseas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689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413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1,172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11%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Other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461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185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1,175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307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2,268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Total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2,925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1,116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4,362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</a:rPr>
                        <a:t>1,636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476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121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10,680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27%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41%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4%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1%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cell3D prstMaterial="dkEdge">
                      <a:bevel w="25400" h="25400" prst="angle"/>
                      <a:lightRig rig="flood" dir="t"/>
                    </a:cell3D>
                    <a:solidFill>
                      <a:schemeClr val="accent3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Low growth in pre-crisis RWA</a:t>
            </a:r>
          </a:p>
        </p:txBody>
      </p:sp>
      <p:pic>
        <p:nvPicPr>
          <p:cNvPr id="21507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189038"/>
            <a:ext cx="6324600" cy="50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6172200"/>
            <a:ext cx="3300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IMF GFSR, April 2008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3323" y="76200"/>
            <a:ext cx="6846277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5"/>
          <p:cNvSpPr txBox="1">
            <a:spLocks noChangeArrowheads="1"/>
          </p:cNvSpPr>
          <p:nvPr/>
        </p:nvSpPr>
        <p:spPr bwMode="auto">
          <a:xfrm>
            <a:off x="457200" y="152401"/>
            <a:ext cx="7543800" cy="1446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dirty="0">
                <a:solidFill>
                  <a:srgbClr val="FF0000"/>
                </a:solidFill>
              </a:rPr>
              <a:t>      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Stock Price Sensitivity to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Regulatory Risk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Exposures, July 2007- April 2008                     </a:t>
            </a:r>
          </a:p>
          <a:p>
            <a:pPr algn="ctr" eaLnBrk="0" hangingPunct="0"/>
            <a:endParaRPr lang="en-US" sz="2000" dirty="0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2000" dirty="0">
                <a:solidFill>
                  <a:srgbClr val="FF0000"/>
                </a:solidFill>
              </a:rPr>
              <a:t>             </a:t>
            </a:r>
          </a:p>
        </p:txBody>
      </p:sp>
      <p:sp>
        <p:nvSpPr>
          <p:cNvPr id="12292" name="Oval 3"/>
          <p:cNvSpPr>
            <a:spLocks noChangeArrowheads="1"/>
          </p:cNvSpPr>
          <p:nvPr/>
        </p:nvSpPr>
        <p:spPr bwMode="auto">
          <a:xfrm>
            <a:off x="6189784" y="4114800"/>
            <a:ext cx="703385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</a:rPr>
              <a:t>Low RWA: Low leverage or high MBS risk?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0" y="6248400"/>
            <a:ext cx="3300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IMF GFSR, April 2008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III. Asset Buy Back + 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Insurance for regulatory capital relief</a:t>
            </a:r>
          </a:p>
        </p:txBody>
      </p:sp>
      <p:pic>
        <p:nvPicPr>
          <p:cNvPr id="20483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1600200" y="23622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392488" y="2705100"/>
            <a:ext cx="17510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124200" y="18288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19600" y="18288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81200" y="26670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95800" y="2514600"/>
            <a:ext cx="12938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Deposits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0" y="3200400"/>
            <a:ext cx="10541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Capital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19400" y="1295400"/>
            <a:ext cx="3048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Bank Balance Sheet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600200" y="52578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3468688" y="5600700"/>
            <a:ext cx="15986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124200" y="4724400"/>
            <a:ext cx="990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19600" y="4724400"/>
            <a:ext cx="13716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09800" y="5486400"/>
            <a:ext cx="90963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2000" y="5486400"/>
            <a:ext cx="2438400" cy="8223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Asset-Backed</a:t>
            </a:r>
          </a:p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Securities (ABS)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90800" y="3962400"/>
            <a:ext cx="3886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Structured Purpose Vehicle</a:t>
            </a:r>
          </a:p>
        </p:txBody>
      </p:sp>
      <p:cxnSp>
        <p:nvCxnSpPr>
          <p:cNvPr id="20499" name="Straight Arrow Connector 32"/>
          <p:cNvCxnSpPr>
            <a:cxnSpLocks noChangeShapeType="1"/>
          </p:cNvCxnSpPr>
          <p:nvPr/>
        </p:nvCxnSpPr>
        <p:spPr bwMode="auto">
          <a:xfrm>
            <a:off x="2286000" y="3200400"/>
            <a:ext cx="231775" cy="227171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" name="Oval 21"/>
          <p:cNvSpPr/>
          <p:nvPr/>
        </p:nvSpPr>
        <p:spPr>
          <a:xfrm>
            <a:off x="1676400" y="2590800"/>
            <a:ext cx="1524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501" name="Straight Arrow Connector 43"/>
          <p:cNvCxnSpPr>
            <a:cxnSpLocks noChangeShapeType="1"/>
          </p:cNvCxnSpPr>
          <p:nvPr/>
        </p:nvCxnSpPr>
        <p:spPr bwMode="auto">
          <a:xfrm flipH="1" flipV="1">
            <a:off x="3886200" y="3276600"/>
            <a:ext cx="1828800" cy="20574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4" name="Oval 40"/>
          <p:cNvSpPr/>
          <p:nvPr/>
        </p:nvSpPr>
        <p:spPr>
          <a:xfrm>
            <a:off x="4343400" y="5334000"/>
            <a:ext cx="2819400" cy="1219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114300" y="5219700"/>
            <a:ext cx="9906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6200" y="3656012"/>
            <a:ext cx="1905000" cy="1068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smtClean="0"/>
              <a:t>CDS protection + Guarantees</a:t>
            </a:r>
            <a:endParaRPr lang="en-US" sz="2400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230188" y="3349624"/>
            <a:ext cx="609600" cy="31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533400" y="3046412"/>
            <a:ext cx="762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6200" y="5715000"/>
            <a:ext cx="1905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dirty="0" smtClean="0"/>
              <a:t>AIG FP + </a:t>
            </a:r>
            <a:r>
              <a:rPr lang="en-US" sz="2400" dirty="0" err="1" smtClean="0"/>
              <a:t>Monolines</a:t>
            </a:r>
            <a:endParaRPr lang="en-US" sz="2400" dirty="0"/>
          </a:p>
        </p:txBody>
      </p:sp>
      <p:cxnSp>
        <p:nvCxnSpPr>
          <p:cNvPr id="36" name="Straight Arrow Connector 33"/>
          <p:cNvCxnSpPr>
            <a:cxnSpLocks noChangeShapeType="1"/>
          </p:cNvCxnSpPr>
          <p:nvPr/>
        </p:nvCxnSpPr>
        <p:spPr bwMode="auto">
          <a:xfrm flipV="1">
            <a:off x="762000" y="3048000"/>
            <a:ext cx="68580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  <a:noFill/>
        </p:spPr>
        <p:txBody>
          <a:bodyPr/>
          <a:lstStyle/>
          <a:p>
            <a:pPr algn="ctr"/>
            <a:fld id="{76CB2553-0C4F-4CC3-B705-727CDF2D76A6}" type="slidenum">
              <a:rPr lang="en-GB">
                <a:ea typeface="MS PGothic" pitchFamily="34" charset="-128"/>
              </a:rPr>
              <a:pPr algn="ctr"/>
              <a:t>17</a:t>
            </a:fld>
            <a:endParaRPr lang="en-GB">
              <a:ea typeface="MS PGothic" pitchFamily="34" charset="-128"/>
            </a:endParaRPr>
          </a:p>
        </p:txBody>
      </p:sp>
      <p:pic>
        <p:nvPicPr>
          <p:cNvPr id="5123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439863"/>
            <a:ext cx="4724400" cy="45799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5257800" y="5715000"/>
            <a:ext cx="32766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i="1"/>
              <a:t>Source</a:t>
            </a:r>
            <a:r>
              <a:rPr lang="en-GB"/>
              <a:t>: British Bankers Association</a:t>
            </a:r>
          </a:p>
        </p:txBody>
      </p:sp>
      <p:pic>
        <p:nvPicPr>
          <p:cNvPr id="5125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612900"/>
            <a:ext cx="4643438" cy="420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81088"/>
            <a:ext cx="3962400" cy="838200"/>
          </a:xfrm>
        </p:spPr>
        <p:txBody>
          <a:bodyPr/>
          <a:lstStyle/>
          <a:p>
            <a:r>
              <a:rPr lang="en-GB" sz="2800" smtClean="0"/>
              <a:t>Buyers of Protection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4572000" y="1081088"/>
            <a:ext cx="396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GB" sz="2800">
                <a:solidFill>
                  <a:srgbClr val="FF3300"/>
                </a:solidFill>
              </a:rPr>
              <a:t>Sellers of Protection</a:t>
            </a:r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304800" y="304800"/>
            <a:ext cx="861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GB" sz="3600">
                <a:solidFill>
                  <a:srgbClr val="FF3300"/>
                </a:solidFill>
              </a:rPr>
              <a:t>Who uses credit derivatives?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28600" y="152400"/>
            <a:ext cx="8763000" cy="914400"/>
          </a:xfrm>
          <a:prstGeom prst="rect">
            <a:avLst/>
          </a:prstGeom>
          <a:solidFill>
            <a:srgbClr val="0D037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Insurance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industry net seller of protection to banks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bg1"/>
                </a:solidFill>
              </a:rPr>
              <a:t>Banks allowed poorly capitalized insurance to grow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219200"/>
            <a:ext cx="6248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And deeper issues about regulation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2675"/>
            <a:ext cx="86106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ultimate problem facing regulator is no longer (just) the protection of small, retail investors in securitized products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This is why ratings-based securitization originally made sense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But the real issue now is seeking of tail risks by TBTF institutions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Rating agencies are a part of the problem, but TBTF institutions can seek tail risks without help from rating agencies too (other “collusions”)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Fundamental issues with Basel risk-weights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Individual bank risk </a:t>
            </a:r>
            <a:r>
              <a:rPr lang="en-US" sz="2400" dirty="0" err="1" smtClean="0"/>
              <a:t>vs</a:t>
            </a:r>
            <a:r>
              <a:rPr lang="en-US" sz="2400" dirty="0" smtClean="0"/>
              <a:t> Systemic risk (</a:t>
            </a:r>
            <a:r>
              <a:rPr lang="en-US" sz="2400" dirty="0" err="1" smtClean="0"/>
              <a:t>Acharya</a:t>
            </a:r>
            <a:r>
              <a:rPr lang="en-US" sz="2400" dirty="0" smtClean="0"/>
              <a:t>, 2001)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Weakly- or un-regulated shadow banking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Systemic risk is endogenous to bank regulation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Cannot favor AAA-MBS over AAA-</a:t>
            </a:r>
            <a:r>
              <a:rPr lang="en-US" sz="2000" dirty="0" err="1" smtClean="0"/>
              <a:t>corporates</a:t>
            </a:r>
            <a:r>
              <a:rPr lang="en-US" sz="2000" dirty="0" smtClean="0"/>
              <a:t> in indefinite quantities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Predator </a:t>
            </a:r>
            <a:r>
              <a:rPr lang="en-US" sz="2400" dirty="0" err="1" smtClean="0"/>
              <a:t>vs</a:t>
            </a:r>
            <a:r>
              <a:rPr lang="en-US" sz="2400" dirty="0" smtClean="0"/>
              <a:t> Prey game lasts only if both “evolve” responses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Idea behind the paper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34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Analyze the CMBS market before and during the crisis</a:t>
            </a:r>
            <a:endParaRPr lang="en-US" sz="2400" u="sng" dirty="0" smtClean="0"/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Falling subordination levels of AAA-rated tranches (Figure 1)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  Somewhat surprisingly, (almost) no substantial changes in the quality of underlying CRE loans (Table 1)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  Also document Basel risk weights and calculate capital “savings” ($3.54bln on $650.5bln outstanding CMBS) 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Conclusion: Most likely, an implicit or explicit capture of rating agencies by </a:t>
            </a:r>
            <a:r>
              <a:rPr lang="en-US" sz="2400" u="sng" dirty="0" smtClean="0"/>
              <a:t>institutional investors </a:t>
            </a:r>
            <a:r>
              <a:rPr lang="en-US" sz="2400" dirty="0" smtClean="0"/>
              <a:t>(mainly, Basel-regulated banks) </a:t>
            </a:r>
            <a:r>
              <a:rPr lang="en-US" sz="2400" u="sng" dirty="0" smtClean="0"/>
              <a:t>to create “capital-efficient” financial securities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u="sng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Unlike RMBS, and somewhat surprisingly, no (strong) evidence for the failure of originate-and-distribute model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We had been here before…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2675"/>
            <a:ext cx="86868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u="sng" dirty="0" err="1" smtClean="0"/>
              <a:t>Goetzmann</a:t>
            </a:r>
            <a:r>
              <a:rPr lang="en-US" sz="2400" u="sng" dirty="0" smtClean="0"/>
              <a:t> and Newman (2010) – “Securitization in the 1920s”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Issuance of CMBS financed most US skyscrapers in the 1920s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More office buildings &gt;70m constructed in NY in 1922-31 than in any other decade before or after (also Chicago…), for maximizing rents with multiple tenants rather than for direct usage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“CMBS” (bonds) sold to retail investors: More than $4.1 </a:t>
            </a:r>
            <a:r>
              <a:rPr lang="en-US" sz="2400" dirty="0" err="1" smtClean="0"/>
              <a:t>bln</a:t>
            </a:r>
            <a:r>
              <a:rPr lang="en-US" sz="2400" dirty="0" smtClean="0"/>
              <a:t> raised from 1,090 bond offerings between 1919 and 1931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Led to creation of real estate securities exchange in 1929…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“Small investors relied on poor assertions of asset value from a few large intermediaries in a market with little centralization or regulatory oversight”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CMBS price declines preceded stock market crash and Depression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From 100.1, bond prices fell to a low of 24.75; 80% recovery for 1920-vintage but only 40% for 1928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CMBS was 23% of bonds in 1925 to 0.14% in 1934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</a:rPr>
              <a:t>Declining subordination levels in CMBS</a:t>
            </a:r>
          </a:p>
        </p:txBody>
      </p:sp>
      <p:pic>
        <p:nvPicPr>
          <p:cNvPr id="10243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228600" y="1219200"/>
            <a:ext cx="876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1: CMBS Weighted Average Subordination Levels: Plots the annual average percentage of subordination by bond class for the universe of 531 fusion and conduit CMBS deals originated in the United States from 1996 through 2008.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209800"/>
            <a:ext cx="84582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bg1"/>
                </a:solidFill>
              </a:rPr>
              <a:t>Little change in underlying loan quality</a:t>
            </a:r>
          </a:p>
        </p:txBody>
      </p:sp>
      <p:pic>
        <p:nvPicPr>
          <p:cNvPr id="10243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228600" y="1143000"/>
            <a:ext cx="8763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Table 1: The table presents summary statistics for the loan-underwriting characteristics for 90,103 loans that were securitized into the universe of 531 conduit or fusion CMBS pools in the United States from 1996 through 2008.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2133600"/>
            <a:ext cx="8839200" cy="47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What I like about the paper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34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know much less about CMBS market than RMBS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RMBS:  	Originator -&gt; Repackaging -&gt; Rating -&gt; End investor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(Problem)	    (YES)		 (?)		(YES)		(YES)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CMBS:		Originator -&gt; Repackaging -&gt; Rating -&gt; End investor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(Problem)	    </a:t>
            </a:r>
            <a:r>
              <a:rPr lang="en-US" sz="2400" u="sng" dirty="0" smtClean="0"/>
              <a:t>(NO!)</a:t>
            </a:r>
            <a:r>
              <a:rPr lang="en-US" sz="2400" dirty="0" smtClean="0"/>
              <a:t>	 (?)		</a:t>
            </a:r>
            <a:r>
              <a:rPr lang="en-US" sz="2400" u="sng" dirty="0" smtClean="0"/>
              <a:t>(YES)</a:t>
            </a:r>
            <a:r>
              <a:rPr lang="en-US" sz="2400" dirty="0" smtClean="0"/>
              <a:t>		(YES)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Consistent with my (</a:t>
            </a:r>
            <a:r>
              <a:rPr lang="en-US" sz="2400" i="1" dirty="0" smtClean="0"/>
              <a:t>NYU Stern: Restoring  Financial Stability)</a:t>
            </a:r>
            <a:r>
              <a:rPr lang="en-US" sz="2400" dirty="0" smtClean="0"/>
              <a:t>’s prior:  the crisis was primarily caused by risk-seeking incentives of large, complex financial institutions (likely TBTF) who used </a:t>
            </a:r>
            <a:r>
              <a:rPr lang="en-US" sz="2400" u="sng" dirty="0" smtClean="0"/>
              <a:t>securitization to get around regulatory capital requirements,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u="sng" dirty="0" smtClean="0"/>
              <a:t>	and concentrate, rather than disperse, risks</a:t>
            </a:r>
            <a:endParaRPr lang="en-US" sz="1200" u="sng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810000" y="2133600"/>
            <a:ext cx="2819400" cy="990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10000" y="3352800"/>
            <a:ext cx="2819400" cy="9906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Some issues to consider - I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34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Figure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Subordination levels trending downward since 1996 (steady in 2005-07)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u="sng" dirty="0" smtClean="0"/>
              <a:t>Inconsistent with timing of Basel RWA changes (January 2002)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Perhaps other factors at work too? (see </a:t>
            </a:r>
            <a:r>
              <a:rPr lang="en-US" sz="2000" dirty="0" err="1" smtClean="0"/>
              <a:t>Rajan’s</a:t>
            </a:r>
            <a:r>
              <a:rPr lang="en-US" sz="2000" i="1" dirty="0" smtClean="0"/>
              <a:t> Fault Lines</a:t>
            </a:r>
            <a:r>
              <a:rPr lang="en-US" sz="2000" dirty="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Low interest rates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General </a:t>
            </a:r>
            <a:r>
              <a:rPr lang="en-US" sz="1600" dirty="0" err="1" smtClean="0"/>
              <a:t>mis</a:t>
            </a:r>
            <a:r>
              <a:rPr lang="en-US" sz="1600" dirty="0" smtClean="0"/>
              <a:t>-pricing of risk in banking sector due to </a:t>
            </a:r>
            <a:r>
              <a:rPr lang="en-US" sz="1600" dirty="0" err="1" smtClean="0"/>
              <a:t>GSEs</a:t>
            </a:r>
            <a:r>
              <a:rPr lang="en-US" sz="1600" dirty="0" smtClean="0"/>
              <a:t>, TBTF, etc.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Table 2: Spreads on 2003-04 originations lower by 40-50 bps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Table 1: Surprised at any lack of loan quality deterioration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Within-pool standard deviations in loan quality?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Table 1:  some </a:t>
            </a:r>
            <a:r>
              <a:rPr lang="en-US" sz="2000" u="sng" dirty="0" smtClean="0"/>
              <a:t>fall in interest coverage </a:t>
            </a:r>
            <a:r>
              <a:rPr lang="en-US" sz="2000" dirty="0" smtClean="0"/>
              <a:t>of CMBS pool loans in 2005-07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“Soft” information issues (relevant in CRE loans?)</a:t>
            </a: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Is the second sample (14,041 non-seasoned fixed-rate mortgages underlying 206 public CMBS pools between 1997-2004) “representative”?</a:t>
            </a: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9144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Some issues to consider - II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34400" cy="4860925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 smtClean="0"/>
              <a:t>Even if loan quality is constant, if the leverage of (TBTF) institutions holding loans is greater, we have a problem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en-US" sz="2000" dirty="0" smtClean="0"/>
              <a:t>One, they are vulnerable to smaller shocks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en-US" sz="2000" dirty="0" smtClean="0"/>
              <a:t>Two, the “deposit/money” multiplier is greater, so larger quantity of assets to deal with when shock hits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en-US" sz="2000" dirty="0" smtClean="0"/>
              <a:t>Table 1: </a:t>
            </a:r>
            <a:r>
              <a:rPr lang="en-US" sz="2000" u="sng" dirty="0" smtClean="0"/>
              <a:t>rising quantity </a:t>
            </a:r>
            <a:r>
              <a:rPr lang="en-US" sz="2000" dirty="0" smtClean="0"/>
              <a:t>of CMBS pool loans in 2005-07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RMBS end-investors were largely institutional investors (ABN AMRO, IKB, most large banks…)</a:t>
            </a:r>
          </a:p>
          <a:p>
            <a:pPr lvl="1" eaLnBrk="1" hangingPunct="1">
              <a:lnSpc>
                <a:spcPct val="90000"/>
              </a:lnSpc>
              <a:buFont typeface="Arial"/>
              <a:buChar char="•"/>
            </a:pPr>
            <a:r>
              <a:rPr lang="en-US" sz="2000" dirty="0" smtClean="0"/>
              <a:t>Any data on CMBS investors?</a:t>
            </a:r>
          </a:p>
          <a:p>
            <a:pPr marL="742950" lvl="2" indent="-342900" eaLnBrk="1" hangingPunct="1">
              <a:lnSpc>
                <a:spcPct val="90000"/>
              </a:lnSpc>
            </a:pPr>
            <a:r>
              <a:rPr lang="en-US" sz="2000" dirty="0" smtClean="0"/>
              <a:t>Differences in CMBS/RMBS attributable to something else?</a:t>
            </a:r>
          </a:p>
          <a:p>
            <a:pPr marL="1200150" lvl="3" indent="-342900" eaLnBrk="1" hangingPunct="1">
              <a:lnSpc>
                <a:spcPct val="90000"/>
              </a:lnSpc>
            </a:pPr>
            <a:r>
              <a:rPr lang="en-US" sz="1600" dirty="0" smtClean="0"/>
              <a:t>Likely to be at the end of borrowers – the  “demand” for assets</a:t>
            </a:r>
          </a:p>
          <a:p>
            <a:pPr marL="1200150" lvl="3" indent="-342900" eaLnBrk="1" hangingPunct="1">
              <a:lnSpc>
                <a:spcPct val="90000"/>
              </a:lnSpc>
            </a:pPr>
            <a:r>
              <a:rPr lang="en-US" sz="1600" dirty="0" smtClean="0"/>
              <a:t>2001-02 “fresh” in memory of corporations</a:t>
            </a:r>
          </a:p>
          <a:p>
            <a:pPr marL="1200150" lvl="3" indent="-342900" eaLnBrk="1" hangingPunct="1">
              <a:lnSpc>
                <a:spcPct val="90000"/>
              </a:lnSpc>
            </a:pPr>
            <a:r>
              <a:rPr lang="en-US" sz="1600" dirty="0" smtClean="0"/>
              <a:t>Is CRE loan non-recourse to borrower assets (RE in some states)?</a:t>
            </a:r>
          </a:p>
          <a:p>
            <a:pPr marL="1200150" lvl="3" indent="-342900" eaLnBrk="1" hangingPunct="1">
              <a:lnSpc>
                <a:spcPct val="90000"/>
              </a:lnSpc>
            </a:pPr>
            <a:r>
              <a:rPr lang="en-US" sz="1600" dirty="0" smtClean="0"/>
              <a:t>No GSE’s!</a:t>
            </a:r>
          </a:p>
          <a:p>
            <a:pPr marL="742950" lvl="2" indent="-342900" eaLnBrk="1" hangingPunct="1">
              <a:lnSpc>
                <a:spcPct val="90000"/>
              </a:lnSpc>
            </a:pPr>
            <a:endParaRPr lang="en-US" sz="2000" dirty="0" smtClean="0"/>
          </a:p>
          <a:p>
            <a:pPr marL="742950" lvl="2" indent="-342900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Raises deep issues about securitization</a:t>
            </a:r>
          </a:p>
        </p:txBody>
      </p:sp>
      <p:pic>
        <p:nvPicPr>
          <p:cNvPr id="3075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143000"/>
            <a:ext cx="8534400" cy="4860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Clearly reasonable to transfer and parcel risks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u="sng" dirty="0" smtClean="0"/>
              <a:t>BUT</a:t>
            </a:r>
            <a:r>
              <a:rPr lang="en-US" sz="2400" dirty="0" smtClean="0"/>
              <a:t> Evidence suggests </a:t>
            </a:r>
            <a:r>
              <a:rPr lang="en-US" sz="2400" u="sng" dirty="0" smtClean="0"/>
              <a:t>not all </a:t>
            </a:r>
            <a:r>
              <a:rPr lang="en-US" sz="2400" dirty="0" smtClean="0"/>
              <a:t>securitization is for this purpose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Significant part seems for the somewhat-boring, but privately-lucrative, “regulatory arbitrage” or “capital efficiency” at </a:t>
            </a:r>
            <a:r>
              <a:rPr lang="en-US" sz="2400" dirty="0" err="1" smtClean="0"/>
              <a:t>LCFI’s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Let me make an unambiguous case for this being rife</a:t>
            </a:r>
          </a:p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ABCP conduits: Commercial banks + Cognitively captured regulatory treatment of conduits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  Creating available for sale (AFS) securities: Banks + Regulatory   treatment + Rating agencies 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r>
              <a:rPr lang="en-US" sz="2400" dirty="0" smtClean="0"/>
              <a:t>  Third-party protection of tranches: Banks + AIG + OTS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dirty="0" smtClean="0"/>
              <a:t>Problem: Originate-distribute-</a:t>
            </a:r>
            <a:r>
              <a:rPr lang="en-US" sz="2400" u="sng" dirty="0" smtClean="0"/>
              <a:t>hold/buy-back/AIG </a:t>
            </a:r>
            <a:r>
              <a:rPr lang="en-US" sz="2400" dirty="0" smtClean="0"/>
              <a:t>rather than (just) originate-and-distribute</a:t>
            </a:r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AutoNum type="arabicPeriod"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066800"/>
          </a:xfrm>
          <a:solidFill>
            <a:srgbClr val="0D0376"/>
          </a:solidFill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</a:rPr>
              <a:t>I. Securitization w/o Risk Transfer </a:t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3600" dirty="0" smtClean="0">
                <a:solidFill>
                  <a:schemeClr val="bg1"/>
                </a:solidFill>
              </a:rPr>
              <a:t>(</a:t>
            </a:r>
            <a:r>
              <a:rPr lang="en-US" sz="3600" dirty="0" err="1" smtClean="0">
                <a:solidFill>
                  <a:schemeClr val="bg1"/>
                </a:solidFill>
              </a:rPr>
              <a:t>Acharya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en-US" sz="3600" dirty="0" err="1" smtClean="0">
                <a:solidFill>
                  <a:schemeClr val="bg1"/>
                </a:solidFill>
              </a:rPr>
              <a:t>Schnabl</a:t>
            </a:r>
            <a:r>
              <a:rPr lang="en-US" sz="3600" dirty="0" smtClean="0">
                <a:solidFill>
                  <a:schemeClr val="bg1"/>
                </a:solidFill>
              </a:rPr>
              <a:t> and Suarez, 2009)</a:t>
            </a:r>
          </a:p>
        </p:txBody>
      </p:sp>
      <p:pic>
        <p:nvPicPr>
          <p:cNvPr id="9219" name="Picture 4" descr="Stern-logo_blue-type_trans-bg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262688"/>
            <a:ext cx="1490663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2057400" y="23622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3849688" y="2705100"/>
            <a:ext cx="17510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81400" y="1828800"/>
            <a:ext cx="9906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76800" y="1828800"/>
            <a:ext cx="13716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53000" y="2514600"/>
            <a:ext cx="1293813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Deposits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029200" y="3200400"/>
            <a:ext cx="10541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Capital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52800" y="1295400"/>
            <a:ext cx="30480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  <a:cs typeface="Arial" charset="0"/>
              </a:rPr>
              <a:t>Bank Balance Sheet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057400" y="4953000"/>
            <a:ext cx="5334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3925888" y="5295900"/>
            <a:ext cx="1598612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1400" y="4419600"/>
            <a:ext cx="9906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76800" y="4419600"/>
            <a:ext cx="1371600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Liabilities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953000" y="5105400"/>
            <a:ext cx="2438400" cy="1187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Asset-Backed</a:t>
            </a:r>
          </a:p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Commercial Paper (ABCP)</a:t>
            </a:r>
          </a:p>
        </p:txBody>
      </p:sp>
      <p:sp>
        <p:nvSpPr>
          <p:cNvPr id="10256" name="TextBox 22"/>
          <p:cNvSpPr txBox="1">
            <a:spLocks noChangeArrowheads="1"/>
          </p:cNvSpPr>
          <p:nvPr/>
        </p:nvSpPr>
        <p:spPr bwMode="auto">
          <a:xfrm>
            <a:off x="4038600" y="3886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latin typeface="+mn-lt"/>
              </a:rPr>
              <a:t>Conduit </a:t>
            </a:r>
          </a:p>
        </p:txBody>
      </p:sp>
      <p:cxnSp>
        <p:nvCxnSpPr>
          <p:cNvPr id="9233" name="Straight Arrow Connector 33"/>
          <p:cNvCxnSpPr>
            <a:cxnSpLocks noChangeShapeType="1"/>
          </p:cNvCxnSpPr>
          <p:nvPr/>
        </p:nvCxnSpPr>
        <p:spPr bwMode="auto">
          <a:xfrm flipV="1">
            <a:off x="1066800" y="5638800"/>
            <a:ext cx="685800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Straight Connector 19"/>
          <p:cNvCxnSpPr>
            <a:endCxn id="21" idx="2"/>
          </p:cNvCxnSpPr>
          <p:nvPr/>
        </p:nvCxnSpPr>
        <p:spPr>
          <a:xfrm rot="5400000" flipH="1" flipV="1">
            <a:off x="189706" y="4763294"/>
            <a:ext cx="175418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609600" y="3124200"/>
            <a:ext cx="1905000" cy="76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400" dirty="0"/>
              <a:t>Guarantees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 flipH="1" flipV="1">
            <a:off x="763588" y="2817812"/>
            <a:ext cx="609600" cy="317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1066800" y="2514600"/>
            <a:ext cx="762000" cy="158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895600" y="26670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24200" y="5486400"/>
            <a:ext cx="90963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+mn-lt"/>
                <a:cs typeface="Arial" charset="0"/>
              </a:rPr>
              <a:t>Loans</a:t>
            </a:r>
          </a:p>
        </p:txBody>
      </p:sp>
      <p:cxnSp>
        <p:nvCxnSpPr>
          <p:cNvPr id="9240" name="Straight Arrow Connector 32"/>
          <p:cNvCxnSpPr>
            <a:cxnSpLocks noChangeShapeType="1"/>
          </p:cNvCxnSpPr>
          <p:nvPr/>
        </p:nvCxnSpPr>
        <p:spPr bwMode="auto">
          <a:xfrm>
            <a:off x="3200400" y="3200400"/>
            <a:ext cx="231775" cy="2271713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Oval 26"/>
          <p:cNvSpPr/>
          <p:nvPr/>
        </p:nvSpPr>
        <p:spPr>
          <a:xfrm>
            <a:off x="2590800" y="2590800"/>
            <a:ext cx="1524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3912</TotalTime>
  <Words>1297</Words>
  <Application>Microsoft Office PowerPoint</Application>
  <PresentationFormat>On-screen Show (4:3)</PresentationFormat>
  <Paragraphs>254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CMBS Subordination, Ratings Inflation, and the Crisis of 2007-2009    by Richard Stanton and Nancy Wallace  18 June 2010   </vt:lpstr>
      <vt:lpstr>Idea behind the paper</vt:lpstr>
      <vt:lpstr>Declining subordination levels in CMBS</vt:lpstr>
      <vt:lpstr>Little change in underlying loan quality</vt:lpstr>
      <vt:lpstr>What I like about the paper</vt:lpstr>
      <vt:lpstr>Some issues to consider - I</vt:lpstr>
      <vt:lpstr>Some issues to consider - II</vt:lpstr>
      <vt:lpstr>Raises deep issues about securitization</vt:lpstr>
      <vt:lpstr>I. Securitization w/o Risk Transfer  (Acharya, Schnabl and Suarez, 2009)</vt:lpstr>
      <vt:lpstr>New Model+: Less Capital For Guarantees</vt:lpstr>
      <vt:lpstr>ABCP Growth: Jan 2001 – Aug 2007</vt:lpstr>
      <vt:lpstr>II. Asset Buy Back </vt:lpstr>
      <vt:lpstr>Banks did not transfer credit risk (Lehman Brothers, June 2010)</vt:lpstr>
      <vt:lpstr>Low growth in pre-crisis RWA</vt:lpstr>
      <vt:lpstr>Low RWA: Low leverage or high MBS risk?</vt:lpstr>
      <vt:lpstr>III. Asset Buy Back +  Insurance for regulatory capital relief</vt:lpstr>
      <vt:lpstr>Buyers of Protection</vt:lpstr>
      <vt:lpstr>Banks allowed poorly capitalized insurance to grow</vt:lpstr>
      <vt:lpstr>And deeper issues about regulation</vt:lpstr>
      <vt:lpstr>We had been here before…</vt:lpstr>
    </vt:vector>
  </TitlesOfParts>
  <Company>NYU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NYU</dc:creator>
  <cp:lastModifiedBy>cbeck</cp:lastModifiedBy>
  <cp:revision>228</cp:revision>
  <dcterms:created xsi:type="dcterms:W3CDTF">2010-06-17T23:27:00Z</dcterms:created>
  <dcterms:modified xsi:type="dcterms:W3CDTF">2010-06-22T19:54:25Z</dcterms:modified>
</cp:coreProperties>
</file>