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469" r:id="rId3"/>
    <p:sldId id="470" r:id="rId4"/>
    <p:sldId id="464" r:id="rId5"/>
    <p:sldId id="498" r:id="rId6"/>
    <p:sldId id="474" r:id="rId7"/>
    <p:sldId id="448" r:id="rId8"/>
    <p:sldId id="489" r:id="rId9"/>
    <p:sldId id="487" r:id="rId10"/>
    <p:sldId id="494" r:id="rId11"/>
    <p:sldId id="465" r:id="rId12"/>
    <p:sldId id="476" r:id="rId13"/>
    <p:sldId id="468" r:id="rId14"/>
    <p:sldId id="477" r:id="rId15"/>
    <p:sldId id="500" r:id="rId16"/>
    <p:sldId id="499" r:id="rId17"/>
    <p:sldId id="502" r:id="rId18"/>
    <p:sldId id="479" r:id="rId19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03FD04-4D0E-1842-35B2-91FF71E019D3}" name="Medeiros, Gabriel - Federal" initials="GM" userId="S::Gabriel.Medeiros@bea.gov::49866e18-fba3-409d-949d-96dfec5947ac" providerId="AD"/>
  <p188:author id="{5811DD1A-84C5-461F-BF1B-4B7A327BDFA6}" name="Guci, Ledia" initials="GL" userId="S::Ledia.Guci@bea.gov::f44eba78-126c-4db9-83de-245c6fa27b2c" providerId="AD"/>
  <p188:author id="{A2E98539-D76A-CD40-2A0F-36015DA7162D}" name="Van Duym, Dirk - Federal" initials="DV" userId="S::Dirk.VanDuym@bea.gov::77e43514-869f-49c7-984d-d1c3eb5a8f4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A187"/>
    <a:srgbClr val="52806A"/>
    <a:srgbClr val="39594A"/>
    <a:srgbClr val="DAE9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0F4A7E-4922-A357-CB3E-1B15CFE60AF9}" v="2" dt="2026-09-21T12:23:07.004"/>
    <p1510:client id="{26580FE1-5053-469B-A1AE-F9FE6B87FF12}" v="638" dt="2026-09-21T16:08:19.429"/>
    <p1510:client id="{AAD478A0-C5C4-44BB-8AE9-F06ECEA2A71D}" v="2411" dt="2026-09-21T15:16:21.0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518" y="306"/>
      </p:cViewPr>
      <p:guideLst>
        <p:guide orient="horz" pos="624"/>
        <p:guide pos="5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028470-FB67-4A26-8562-30A74126FC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9B797-89AB-4469-8793-BFD359C17C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34D1A550-9EEC-4DFA-BCFC-6723505A8D9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C8BC20-99F9-4567-B27B-E02EF259EB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6"/>
            <a:ext cx="3043238" cy="46672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7BC47-83C2-4416-83DA-4F6EDC6B8E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6"/>
            <a:ext cx="3043238" cy="46672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8BA2AC1C-EE7A-4D70-B0C3-1F7DA37D6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01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6F9B66D8-D586-6B46-ABB6-773E4FC7525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2" tIns="46656" rIns="93312" bIns="4665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12" tIns="46656" rIns="93312" bIns="4665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5CEB353C-816D-A442-BDDB-FEC34ABCC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35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B353C-816D-A442-BDDB-FEC34ABCCC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9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B353C-816D-A442-BDDB-FEC34ABCCC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B353C-816D-A442-BDDB-FEC34ABCCC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99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B353C-816D-A442-BDDB-FEC34ABCCCA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6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133600"/>
            <a:ext cx="6400800" cy="685799"/>
          </a:xfrm>
        </p:spPr>
        <p:txBody>
          <a:bodyPr anchor="t">
            <a:normAutofit/>
          </a:bodyPr>
          <a:lstStyle>
            <a:lvl1pPr algn="ctr">
              <a:defRPr sz="3600" b="1" i="0">
                <a:solidFill>
                  <a:schemeClr val="tx1"/>
                </a:solidFill>
                <a:latin typeface="Gotham HTF" charset="0"/>
                <a:ea typeface="Gotham HTF" charset="0"/>
                <a:cs typeface="Gotham HTF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399"/>
            <a:ext cx="640080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i="1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65841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36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165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78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230B-F642-8349-A125-BF1F59E38F31}" type="datetime1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78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6096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57401"/>
            <a:ext cx="4040188" cy="4068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371600"/>
            <a:ext cx="4041775" cy="6096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057401"/>
            <a:ext cx="4041775" cy="4068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26EB9-9C7D-3A49-A17C-A84D39731E9F}" type="datetime1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94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AD25-49FD-FA48-8544-F37D530E0C71}" type="datetime1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2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6934200" cy="914400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96200" y="6613525"/>
            <a:ext cx="9906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CA874-385D-7D40-8483-886A8DD3C4DA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1"/>
            <a:ext cx="655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3400" y="6340475"/>
            <a:ext cx="533400" cy="196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37F8-DB9F-4D58-B490-F5ECA928C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5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2" r:id="rId4"/>
    <p:sldLayoutId id="2147483653" r:id="rId5"/>
    <p:sldLayoutId id="2147483654" r:id="rId6"/>
  </p:sldLayoutIdLst>
  <p:hf hdr="0" ftr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172641" indent="-166688" algn="l" defTabSz="685800" rtl="0" eaLnBrk="1" latinLnBrk="0" hangingPunct="1">
        <a:spcBef>
          <a:spcPts val="225"/>
        </a:spcBef>
        <a:spcAft>
          <a:spcPts val="450"/>
        </a:spcAft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15504" algn="l" defTabSz="685800" rtl="0" eaLnBrk="1" latinLnBrk="0" hangingPunct="1">
        <a:spcBef>
          <a:spcPts val="225"/>
        </a:spcBef>
        <a:spcAft>
          <a:spcPts val="450"/>
        </a:spcAft>
        <a:buFont typeface="Arial" panose="020B0604020202020204" pitchFamily="34" charset="0"/>
        <a:buChar char="–"/>
        <a:tabLst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225"/>
        </a:spcBef>
        <a:spcAft>
          <a:spcPts val="45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225"/>
        </a:spcBef>
        <a:spcAft>
          <a:spcPts val="45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225"/>
        </a:spcBef>
        <a:spcAft>
          <a:spcPts val="45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bea.gov/scb/issues/2014/scb-2014-november.pdf?_gl=1*1xwvwhr*_ga*MTM5NTI2MjI1NS4xNzg5NDAzNTQw*_ga_J4698JNNFT*czE3OTAwMDM1NTkkbzEyJGcxJHQxNzkwMDAzNzczJGo0MSRsMCRoMA..#page=156" TargetMode="External"/><Relationship Id="rId2" Type="http://schemas.openxmlformats.org/officeDocument/2006/relationships/hyperlink" Target="https://apps.bea.gov/scb/issues/2007/scb-2007-october.pdf?_gl=1*xj8ekj*_ga*MTM5NTI2MjI1NS4xNzg5NDAzNTQw*_ga_J4698JNNFT*czE3OTAwMDM1NTkkbzEyJGcxJHQxNzkwMDAzNzc1JGozOSRsMCRoMA..#page=5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ea.gov/sites/default/files/papers/WP2006-3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ea.gov/data/special-topics/research-and-developmen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163" y="2510204"/>
            <a:ext cx="8001000" cy="1066800"/>
          </a:xfrm>
        </p:spPr>
        <p:txBody>
          <a:bodyPr>
            <a:noAutofit/>
          </a:bodyPr>
          <a:lstStyle/>
          <a:p>
            <a:r>
              <a:rPr lang="en-US" sz="2200" b="0">
                <a:latin typeface="Gotham HTF"/>
              </a:rPr>
              <a:t>Tracking the Geographic Footprint of R&amp;D: New National and State-Level Measures of R&amp;D Production and Investment</a:t>
            </a:r>
            <a:br>
              <a:rPr lang="en-US" sz="2400" b="0"/>
            </a:br>
            <a:br>
              <a:rPr lang="en-US" sz="2400"/>
            </a:br>
            <a:endParaRPr lang="en-US" sz="2400" b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28A4-23B7-473D-7D51-10B186A4B8DB}"/>
              </a:ext>
            </a:extLst>
          </p:cNvPr>
          <p:cNvSpPr txBox="1"/>
          <p:nvPr/>
        </p:nvSpPr>
        <p:spPr>
          <a:xfrm>
            <a:off x="604939" y="5362980"/>
            <a:ext cx="8081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Disclaimer:</a:t>
            </a:r>
            <a:r>
              <a:rPr lang="en-US"/>
              <a:t> The views expressed in this presentation are those of the authors and do not necessarily reflect those of the Bureau of Economic Analysis or Department of Commerce.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A0FF70-85FB-0D3A-2366-1EC6DBFB7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352800"/>
            <a:ext cx="8534400" cy="457200"/>
          </a:xfrm>
        </p:spPr>
        <p:txBody>
          <a:bodyPr/>
          <a:lstStyle/>
          <a:p>
            <a:r>
              <a:rPr lang="en-US"/>
              <a:t>Christian Awuku-Budu, Ledia Guci, Gabriel Medeiros, Dirk van Duym</a:t>
            </a:r>
          </a:p>
        </p:txBody>
      </p:sp>
    </p:spTree>
    <p:extLst>
      <p:ext uri="{BB962C8B-B14F-4D97-AF65-F5344CB8AC3E}">
        <p14:creationId xmlns:p14="http://schemas.microsoft.com/office/powerpoint/2010/main" val="3792284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8CD82-77C1-98E1-9135-F485AEFA2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F133-1889-50AD-45AA-86B1304A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95299-B46E-A4D8-3603-F7DCDB2D3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594" y="1257755"/>
            <a:ext cx="8309344" cy="478472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172085" indent="-166370"/>
            <a:r>
              <a:rPr lang="en-US"/>
              <a:t>R&amp;D in BEA's Economic Accounts</a:t>
            </a:r>
          </a:p>
          <a:p>
            <a:pPr lvl="1" indent="-215265"/>
            <a:r>
              <a:rPr lang="en-US">
                <a:ea typeface="Calibri"/>
                <a:cs typeface="Calibri"/>
              </a:rPr>
              <a:t>National: R&amp;D investment in the NIPAs and R&amp;D production in SUTs</a:t>
            </a:r>
          </a:p>
          <a:p>
            <a:pPr lvl="1" indent="-215265"/>
            <a:r>
              <a:rPr lang="en-US">
                <a:ea typeface="Calibri"/>
                <a:cs typeface="Calibri"/>
              </a:rPr>
              <a:t>Regional: GDP by state</a:t>
            </a:r>
          </a:p>
          <a:p>
            <a:pPr marL="172085" indent="-166370"/>
            <a:endParaRPr lang="en-US" sz="1600"/>
          </a:p>
          <a:p>
            <a:pPr marL="172085" indent="-166370"/>
            <a:r>
              <a:rPr lang="en-US"/>
              <a:t>New R&amp;D statistics</a:t>
            </a:r>
            <a:endParaRPr lang="en-US">
              <a:ea typeface="Calibri"/>
              <a:cs typeface="Calibri"/>
            </a:endParaRPr>
          </a:p>
          <a:p>
            <a:pPr lvl="1" indent="-215265"/>
            <a:r>
              <a:rPr lang="en-US" sz="2000"/>
              <a:t>Performance measures by state </a:t>
            </a:r>
          </a:p>
          <a:p>
            <a:pPr lvl="2" indent="-215265"/>
            <a:r>
              <a:rPr lang="en-US" sz="1700">
                <a:ea typeface="Calibri"/>
                <a:cs typeface="Calibri"/>
              </a:rPr>
              <a:t>R&amp;D value added, employment, and compensation</a:t>
            </a:r>
          </a:p>
          <a:p>
            <a:pPr lvl="1" indent="-215265"/>
            <a:r>
              <a:rPr lang="en-US" sz="2000"/>
              <a:t>Company-establishment adjustment research</a:t>
            </a:r>
            <a:endParaRPr lang="en-US" sz="1000">
              <a:ea typeface="Calibri"/>
              <a:cs typeface="Calibri"/>
            </a:endParaRPr>
          </a:p>
          <a:p>
            <a:pPr lvl="1" indent="-215265"/>
            <a:endParaRPr lang="en-US" sz="1600"/>
          </a:p>
          <a:p>
            <a:pPr marL="172085" indent="-166370"/>
            <a:r>
              <a:rPr lang="en-US" sz="2200"/>
              <a:t>R&amp;D investment by state</a:t>
            </a:r>
            <a:endParaRPr lang="en-US" sz="2200">
              <a:ea typeface="Calibri"/>
              <a:cs typeface="Calibri"/>
            </a:endParaRPr>
          </a:p>
          <a:p>
            <a:pPr lvl="1" indent="-215265"/>
            <a:r>
              <a:rPr lang="en-US" sz="1900"/>
              <a:t>Geographical concepts</a:t>
            </a:r>
          </a:p>
          <a:p>
            <a:pPr lvl="1" indent="-215265"/>
            <a:r>
              <a:rPr lang="en-US" sz="1900"/>
              <a:t>Planned measurement approach </a:t>
            </a:r>
          </a:p>
          <a:p>
            <a:pPr lvl="2" indent="-215265"/>
            <a:r>
              <a:rPr lang="en-US" sz="1600"/>
              <a:t>Microdata for the business sector</a:t>
            </a:r>
          </a:p>
          <a:p>
            <a:pPr lvl="2" indent="-215265"/>
            <a:r>
              <a:rPr lang="en-US" sz="1600"/>
              <a:t>Attribute investment based on </a:t>
            </a:r>
            <a:r>
              <a:rPr lang="en-US" sz="1600" b="1"/>
              <a:t>location of use </a:t>
            </a:r>
            <a:r>
              <a:rPr lang="en-US" sz="1600"/>
              <a:t>of resulting R&amp;D asset</a:t>
            </a:r>
            <a:endParaRPr lang="en-US" sz="1600">
              <a:ea typeface="Calibri"/>
              <a:cs typeface="Calibri"/>
            </a:endParaRPr>
          </a:p>
          <a:p>
            <a:pPr marL="5953" indent="0">
              <a:buNone/>
            </a:pPr>
            <a:endParaRPr lang="en-US" sz="18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D3115-CF05-4142-F8BE-B77F050D3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965E9D-E460-525B-CB91-9881833B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19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897F7-4FB0-8BF1-C7C5-5D57C92E3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944EE-8146-99D1-BFED-A30F29BA0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R&amp;D in BEA's Economic Accounts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502AF-4AD2-F75B-68BF-3455EECCC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228" y="1442765"/>
            <a:ext cx="8385544" cy="49961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72085" indent="-166370"/>
            <a:r>
              <a:rPr lang="en-US" sz="2200">
                <a:ea typeface="Calibri"/>
                <a:cs typeface="Calibri"/>
              </a:rPr>
              <a:t>Prior research focused on measuring national R&amp;D investment and examining the effects of capitalizing R&amp;D in BEA’s economic accounts (e.g., </a:t>
            </a:r>
            <a:r>
              <a:rPr lang="en-US" sz="2200">
                <a:ea typeface="Calibri"/>
                <a:cs typeface="Calibri"/>
                <a:hlinkClick r:id="rId2"/>
              </a:rPr>
              <a:t>Robbins and Moylan 2007</a:t>
            </a:r>
            <a:r>
              <a:rPr lang="en-US" sz="2200">
                <a:ea typeface="Calibri"/>
                <a:cs typeface="Calibri"/>
              </a:rPr>
              <a:t>; </a:t>
            </a:r>
            <a:r>
              <a:rPr lang="en-US" sz="2200">
                <a:ea typeface="Calibri"/>
                <a:cs typeface="Calibri"/>
                <a:hlinkClick r:id="rId3"/>
              </a:rPr>
              <a:t>Crawford </a:t>
            </a:r>
            <a:r>
              <a:rPr lang="en-US" sz="2200" i="1">
                <a:ea typeface="Calibri"/>
                <a:cs typeface="Calibri"/>
                <a:hlinkClick r:id="rId3"/>
              </a:rPr>
              <a:t>et</a:t>
            </a:r>
            <a:r>
              <a:rPr lang="en-US" sz="2200">
                <a:ea typeface="Calibri"/>
                <a:cs typeface="Calibri"/>
                <a:hlinkClick r:id="rId3"/>
              </a:rPr>
              <a:t> al. 2014</a:t>
            </a:r>
            <a:r>
              <a:rPr lang="en-US" sz="2200">
                <a:ea typeface="Calibri"/>
                <a:cs typeface="Calibri"/>
              </a:rPr>
              <a:t>) </a:t>
            </a:r>
          </a:p>
          <a:p>
            <a:pPr marL="172085" indent="-166370"/>
            <a:endParaRPr lang="en-US" sz="1500">
              <a:latin typeface="Calibri" panose="020F0502020204030204"/>
              <a:ea typeface="Calibri"/>
              <a:cs typeface="Calibri"/>
            </a:endParaRPr>
          </a:p>
          <a:p>
            <a:pPr marL="172085" indent="-166370"/>
            <a:r>
              <a:rPr lang="en-US" sz="2200">
                <a:ea typeface="Calibri"/>
                <a:cs typeface="Calibri"/>
              </a:rPr>
              <a:t>Translated Frascati-based R&amp;D expenditures to measures of economic activity within a national accounting framework (e.g., </a:t>
            </a:r>
            <a:r>
              <a:rPr lang="en-US" sz="2200">
                <a:ea typeface="Calibri"/>
                <a:cs typeface="Calibri"/>
                <a:hlinkClick r:id="rId4"/>
              </a:rPr>
              <a:t>Robbins 2006</a:t>
            </a:r>
            <a:r>
              <a:rPr lang="en-US" sz="2200">
                <a:ea typeface="Calibri"/>
                <a:cs typeface="Calibri"/>
              </a:rPr>
              <a:t>)</a:t>
            </a:r>
            <a:endParaRPr lang="en-US">
              <a:ea typeface="Calibri"/>
              <a:cs typeface="Calibri"/>
            </a:endParaRPr>
          </a:p>
          <a:p>
            <a:pPr lvl="1" indent="-215265"/>
            <a:r>
              <a:rPr lang="en-US" sz="1800">
                <a:ea typeface="Calibri"/>
                <a:cs typeface="Calibri"/>
              </a:rPr>
              <a:t>R&amp;D gross output, investment, and capital stocks </a:t>
            </a:r>
          </a:p>
          <a:p>
            <a:pPr lvl="1" indent="-215265"/>
            <a:r>
              <a:rPr lang="en-US" sz="1800">
                <a:ea typeface="Calibri"/>
                <a:cs typeface="Calibri"/>
              </a:rPr>
              <a:t>R&amp;D price deflators and depreciation rates</a:t>
            </a:r>
            <a:endParaRPr lang="en-US">
              <a:ea typeface="Calibri"/>
              <a:cs typeface="Calibri"/>
            </a:endParaRPr>
          </a:p>
          <a:p>
            <a:pPr lvl="1" indent="-215265"/>
            <a:r>
              <a:rPr lang="en-US" sz="1800">
                <a:ea typeface="Calibri"/>
                <a:cs typeface="Calibri"/>
              </a:rPr>
              <a:t>GDP impacts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172085" indent="-166370"/>
            <a:endParaRPr lang="en-US" sz="1500">
              <a:ea typeface="Calibri"/>
              <a:cs typeface="Calibri"/>
            </a:endParaRPr>
          </a:p>
          <a:p>
            <a:pPr marL="172085" indent="-166370"/>
            <a:r>
              <a:rPr lang="en-US" sz="2200"/>
              <a:t>R&amp;D was treated as investment starting with the 2013 Comprehensive Update of the National and Regional Accounts, making its contribution to capital formation and economic growth more visible </a:t>
            </a:r>
            <a:endParaRPr lang="en-US" sz="2200">
              <a:ea typeface="Calibri"/>
              <a:cs typeface="Calibri"/>
            </a:endParaRPr>
          </a:p>
          <a:p>
            <a:pPr lvl="1"/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036AE-4966-A785-D476-81D9BCC2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90B516-1A11-3584-FEB0-2F3A97B44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71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13C68-2280-1282-320B-FD8EE07B8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New R&amp;D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AD2EB-FA72-E3F9-4341-7C3F59AAD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50" y="1295401"/>
            <a:ext cx="8187718" cy="504507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172085" indent="-166370"/>
            <a:r>
              <a:rPr lang="en-US"/>
              <a:t>New research focuses on developing state-level measures of R&amp;D production and investment </a:t>
            </a:r>
          </a:p>
          <a:p>
            <a:pPr marL="172085" indent="-166370"/>
            <a:endParaRPr lang="en-US" sz="2200"/>
          </a:p>
          <a:p>
            <a:pPr marL="172085" indent="-166370"/>
            <a:r>
              <a:rPr lang="en-US"/>
              <a:t>In partnership with NCSES/NSF, BEA has developed new national and state-level measures of R&amp;D value added, employment, and compensation by sector/industry</a:t>
            </a:r>
            <a:endParaRPr lang="en-US">
              <a:ea typeface="Calibri"/>
              <a:cs typeface="Calibri"/>
            </a:endParaRPr>
          </a:p>
          <a:p>
            <a:pPr lvl="1" indent="-215265"/>
            <a:r>
              <a:rPr lang="en-US" sz="1900">
                <a:ea typeface="Calibri"/>
                <a:cs typeface="Calibri"/>
              </a:rPr>
              <a:t>Aggregate national measures of R&amp;D value added and compensation previously available only in the benchmark supply-use tables</a:t>
            </a:r>
          </a:p>
          <a:p>
            <a:pPr lvl="1" indent="-215265"/>
            <a:endParaRPr lang="en-US" sz="1800"/>
          </a:p>
          <a:p>
            <a:pPr marL="172085" indent="-166370"/>
            <a:r>
              <a:rPr lang="en-US" sz="2200"/>
              <a:t>National and state R&amp;D statistics are available for 2012–2023, broken out by </a:t>
            </a:r>
            <a:r>
              <a:rPr lang="en-US" sz="2200" b="1"/>
              <a:t>performing sector</a:t>
            </a:r>
            <a:endParaRPr lang="en-US" sz="2200" b="1">
              <a:ea typeface="Calibri"/>
              <a:cs typeface="Calibri"/>
            </a:endParaRPr>
          </a:p>
          <a:p>
            <a:pPr marL="513715" lvl="1" indent="-166370"/>
            <a:r>
              <a:rPr lang="en-US" sz="1900"/>
              <a:t>Business (with emphasis on R&amp;D-intensive industries)</a:t>
            </a:r>
            <a:endParaRPr lang="en-US" sz="1900">
              <a:ea typeface="Calibri"/>
              <a:cs typeface="Calibri"/>
            </a:endParaRPr>
          </a:p>
          <a:p>
            <a:pPr marL="513715" lvl="1" indent="-166370"/>
            <a:r>
              <a:rPr lang="en-US" sz="1900"/>
              <a:t>Nonprofit institutions serving households (NPISHs)</a:t>
            </a:r>
            <a:endParaRPr lang="en-US" sz="1900">
              <a:ea typeface="Calibri"/>
              <a:cs typeface="Calibri"/>
            </a:endParaRPr>
          </a:p>
          <a:p>
            <a:pPr marL="513715" lvl="1" indent="-166370"/>
            <a:r>
              <a:rPr lang="en-US" sz="1900"/>
              <a:t>Government</a:t>
            </a:r>
            <a:endParaRPr lang="en-US" sz="1900">
              <a:ea typeface="+mn-lt"/>
              <a:cs typeface="+mn-lt"/>
            </a:endParaRPr>
          </a:p>
          <a:p>
            <a:pPr marL="5715" indent="0">
              <a:buNone/>
            </a:pPr>
            <a:r>
              <a:rPr lang="en-US" sz="2200">
                <a:ea typeface="+mn-lt"/>
                <a:cs typeface="+mn-lt"/>
                <a:hlinkClick r:id="rId2"/>
              </a:rPr>
              <a:t>https://www.bea.gov/data/special-topics/research-and-development</a:t>
            </a:r>
            <a:endParaRPr lang="en-US" sz="2200">
              <a:ea typeface="+mn-lt"/>
              <a:cs typeface="+mn-lt"/>
            </a:endParaRPr>
          </a:p>
          <a:p>
            <a:pPr marL="172085" indent="-166370"/>
            <a:endParaRPr lang="en-US" sz="2300">
              <a:ea typeface="Calibri" panose="020F0502020204030204"/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7DA3F-E7B5-18D4-1598-C56E79BE0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614D73-7F5D-BE4C-9CFA-496DBF3EA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31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7E4DE-B399-29CE-1886-BD7342E54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Source Data and General Approach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BC986E1-31F7-F668-D9B7-6E36FB46D9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8196733"/>
              </p:ext>
            </p:extLst>
          </p:nvPr>
        </p:nvGraphicFramePr>
        <p:xfrm>
          <a:off x="503862" y="1304818"/>
          <a:ext cx="77343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43504721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4116947256"/>
                    </a:ext>
                  </a:extLst>
                </a:gridCol>
              </a:tblGrid>
              <a:tr h="403010">
                <a:tc>
                  <a:txBody>
                    <a:bodyPr/>
                    <a:lstStyle/>
                    <a:p>
                      <a:pPr algn="ctr"/>
                      <a:r>
                        <a:rPr lang="en-US" sz="2200" b="0"/>
                        <a:t>NCSES/NSF R&amp;D Surveys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/>
                        <a:t>Other 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344028"/>
                  </a:ext>
                </a:extLst>
              </a:tr>
              <a:tr h="316651">
                <a:tc>
                  <a:txBody>
                    <a:bodyPr/>
                    <a:lstStyle/>
                    <a:p>
                      <a:pPr lvl="0" algn="l"/>
                      <a:r>
                        <a:rPr lang="en-US" sz="1600"/>
                        <a:t>Business Enterprise R&amp;D Survey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Economic Census, Census Bureau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4376578"/>
                  </a:ext>
                </a:extLst>
              </a:tr>
              <a:tr h="316651">
                <a:tc>
                  <a:txBody>
                    <a:bodyPr/>
                    <a:lstStyle/>
                    <a:p>
                      <a:pPr lvl="0" algn="l"/>
                      <a:r>
                        <a:rPr lang="en-US" sz="1600"/>
                        <a:t>Annual Business Survey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>
                          <a:solidFill>
                            <a:srgbClr val="171717"/>
                          </a:solidFill>
                          <a:effectLst/>
                        </a:rPr>
                        <a:t>QCEW, Bureau of Labor Statistics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8921773"/>
                  </a:ext>
                </a:extLst>
              </a:tr>
              <a:tr h="316651">
                <a:tc>
                  <a:txBody>
                    <a:bodyPr/>
                    <a:lstStyle/>
                    <a:p>
                      <a:pPr lvl="0" algn="l"/>
                      <a:r>
                        <a:rPr lang="en-US" sz="1600"/>
                        <a:t>Higher Education R&amp;D Survey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1600"/>
                        <a:t>BEA national SUTs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4626822"/>
                  </a:ext>
                </a:extLst>
              </a:tr>
              <a:tr h="316651">
                <a:tc>
                  <a:txBody>
                    <a:bodyPr/>
                    <a:lstStyle/>
                    <a:p>
                      <a:pPr lvl="0" algn="l"/>
                      <a:r>
                        <a:rPr lang="en-US" sz="1600"/>
                        <a:t>Federally Funded R&amp;D Centers Survey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>
                          <a:solidFill>
                            <a:srgbClr val="171717"/>
                          </a:solidFill>
                          <a:effectLst/>
                        </a:rPr>
                        <a:t>BEA regional employment and compensation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7083765"/>
                  </a:ext>
                </a:extLst>
              </a:tr>
              <a:tr h="316651">
                <a:tc>
                  <a:txBody>
                    <a:bodyPr/>
                    <a:lstStyle/>
                    <a:p>
                      <a:pPr lvl="0" algn="l"/>
                      <a:r>
                        <a:rPr lang="en-US" sz="1600"/>
                        <a:t>Survey of State Government R&amp;D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>
                        <a:solidFill>
                          <a:srgbClr val="171717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2698472"/>
                  </a:ext>
                </a:extLst>
              </a:tr>
              <a:tr h="316651">
                <a:tc>
                  <a:txBody>
                    <a:bodyPr/>
                    <a:lstStyle/>
                    <a:p>
                      <a:pPr lvl="0" algn="l"/>
                      <a:r>
                        <a:rPr lang="en-US" sz="1600"/>
                        <a:t>Federal Funds for R&amp;D Survey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endParaRPr 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9002087"/>
                  </a:ext>
                </a:extLst>
              </a:tr>
              <a:tr h="316651">
                <a:tc>
                  <a:txBody>
                    <a:bodyPr/>
                    <a:lstStyle/>
                    <a:p>
                      <a:pPr lvl="0" algn="l"/>
                      <a:r>
                        <a:rPr lang="en-US" sz="1600"/>
                        <a:t>Survey of Nonprofit Research Activities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endParaRPr 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501858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0897D-4240-4244-67FC-2EC5F101A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FD992-E77B-7158-65EA-50F0142FA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60EB21-5140-8DF6-4D1F-3B1BDFA3912C}"/>
              </a:ext>
            </a:extLst>
          </p:cNvPr>
          <p:cNvSpPr txBox="1"/>
          <p:nvPr/>
        </p:nvSpPr>
        <p:spPr>
          <a:xfrm>
            <a:off x="503862" y="4078498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QCEW Quarterly Census of Employment and Wages </a:t>
            </a:r>
          </a:p>
          <a:p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SUTs Supply use tables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C5BBE-8382-3602-302C-EF2A1062880B}"/>
              </a:ext>
            </a:extLst>
          </p:cNvPr>
          <p:cNvSpPr txBox="1"/>
          <p:nvPr/>
        </p:nvSpPr>
        <p:spPr>
          <a:xfrm>
            <a:off x="423809" y="4752222"/>
            <a:ext cx="8411966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R&amp;D employment and compensation generally estimated using </a:t>
            </a: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personnel information from each R&amp;D survey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added estimated additively from income components (compensation of employees, gross operating surplus, taxes on production and imports less subsidies)</a:t>
            </a:r>
            <a:endParaRPr lang="en-US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694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6DC5B-7E86-7BBD-4A8D-74A55686B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D456D-161B-B009-F997-BDA22FE3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R&amp;D Investment vs. R&amp;D Value Added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12153-9618-0242-1FE7-7D40B424C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63676"/>
            <a:ext cx="8229600" cy="4800600"/>
          </a:xfrm>
        </p:spPr>
        <p:txBody>
          <a:bodyPr>
            <a:normAutofit/>
          </a:bodyPr>
          <a:lstStyle/>
          <a:p>
            <a:r>
              <a:rPr lang="en-US"/>
              <a:t>NSF surveys report R&amp;D expenditures by performance and source of funds</a:t>
            </a:r>
          </a:p>
          <a:p>
            <a:pPr lvl="1"/>
            <a:r>
              <a:rPr lang="en-US"/>
              <a:t>R&amp;D value added tracks performance</a:t>
            </a:r>
          </a:p>
          <a:p>
            <a:pPr marL="5953" indent="0">
              <a:buNone/>
            </a:pPr>
            <a:endParaRPr lang="en-US" sz="1000"/>
          </a:p>
          <a:p>
            <a:r>
              <a:rPr lang="en-US"/>
              <a:t>To measure national R&amp;D investment, BEA tracks funding and attributes ownership to the funding sector</a:t>
            </a:r>
          </a:p>
          <a:p>
            <a:endParaRPr lang="en-US" sz="500"/>
          </a:p>
          <a:p>
            <a:pPr lvl="1"/>
            <a:r>
              <a:rPr lang="en-US" sz="1900"/>
              <a:t>For example, R&amp;D funded by the federal government is considered federal R&amp;D investment regardless of performer and funding mechanism (contracts or grants)</a:t>
            </a:r>
          </a:p>
          <a:p>
            <a:pPr marL="298846" lvl="1" indent="0">
              <a:buNone/>
            </a:pPr>
            <a:endParaRPr lang="en-US" sz="1000"/>
          </a:p>
          <a:p>
            <a:pPr lvl="1"/>
            <a:r>
              <a:rPr lang="en-US" sz="1900"/>
              <a:t>The federal government plays a much larger role in investment compared with performance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D5DC6-76F7-7332-62C7-4B061D2EA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657F7-21F4-52D8-75DB-1C22114A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15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3AAFB-95B4-EA27-E803-9A4EE558C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137400" cy="914400"/>
          </a:xfrm>
        </p:spPr>
        <p:txBody>
          <a:bodyPr>
            <a:noAutofit/>
          </a:bodyPr>
          <a:lstStyle/>
          <a:p>
            <a:r>
              <a:rPr lang="en-US" sz="3200"/>
              <a:t>R&amp;D Investment vs. R&amp;D Value Added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4DA95-34F7-FDC8-DCAC-CF953F90D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56D59-82A9-C2C1-8765-464B436F5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196F9C4-D31B-30C8-AA46-F045314B0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122083"/>
              </p:ext>
            </p:extLst>
          </p:nvPr>
        </p:nvGraphicFramePr>
        <p:xfrm>
          <a:off x="572727" y="1449611"/>
          <a:ext cx="7998545" cy="2353618"/>
        </p:xfrm>
        <a:graphic>
          <a:graphicData uri="http://schemas.openxmlformats.org/drawingml/2006/table">
            <a:tbl>
              <a:tblPr/>
              <a:tblGrid>
                <a:gridCol w="4036144">
                  <a:extLst>
                    <a:ext uri="{9D8B030D-6E8A-4147-A177-3AD203B41FA5}">
                      <a16:colId xmlns:a16="http://schemas.microsoft.com/office/drawing/2014/main" val="77399127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709719976"/>
                    </a:ext>
                  </a:extLst>
                </a:gridCol>
                <a:gridCol w="1981201">
                  <a:extLst>
                    <a:ext uri="{9D8B030D-6E8A-4147-A177-3AD203B41FA5}">
                      <a16:colId xmlns:a16="http://schemas.microsoft.com/office/drawing/2014/main" val="3766608788"/>
                    </a:ext>
                  </a:extLst>
                </a:gridCol>
              </a:tblGrid>
              <a:tr h="5491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R&amp;D Performing NIPA Sector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R&amp;D Value Added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R&amp;D Investment 2023* </a:t>
                      </a:r>
                    </a:p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(NIPA)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631084"/>
                  </a:ext>
                </a:extLst>
              </a:tr>
              <a:tr h="225936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[Millions of current dollars]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529015"/>
                  </a:ext>
                </a:extLst>
              </a:tr>
              <a:tr h="225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 and development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701,833</a:t>
                      </a:r>
                    </a:p>
                  </a:txBody>
                  <a:tcPr marL="9525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1,003,000</a:t>
                      </a:r>
                    </a:p>
                  </a:txBody>
                  <a:tcPr marL="0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193886"/>
                  </a:ext>
                </a:extLst>
              </a:tr>
              <a:tr h="225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640,083</a:t>
                      </a:r>
                    </a:p>
                  </a:txBody>
                  <a:tcPr marL="9525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765,446</a:t>
                      </a:r>
                    </a:p>
                  </a:txBody>
                  <a:tcPr marL="0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218597"/>
                  </a:ext>
                </a:extLst>
              </a:tr>
              <a:tr h="225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Business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578,807</a:t>
                      </a:r>
                    </a:p>
                  </a:txBody>
                  <a:tcPr marL="9525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726,967</a:t>
                      </a:r>
                    </a:p>
                  </a:txBody>
                  <a:tcPr marL="0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714927"/>
                  </a:ext>
                </a:extLst>
              </a:tr>
              <a:tr h="212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Nonprofit institutions serving households (NPISHs)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52,276</a:t>
                      </a:r>
                    </a:p>
                  </a:txBody>
                  <a:tcPr marL="9525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38,478</a:t>
                      </a:r>
                    </a:p>
                  </a:txBody>
                  <a:tcPr marL="0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85412"/>
                  </a:ext>
                </a:extLst>
              </a:tr>
              <a:tr h="225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Government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61,750</a:t>
                      </a:r>
                    </a:p>
                  </a:txBody>
                  <a:tcPr marL="9525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237,475</a:t>
                      </a:r>
                    </a:p>
                  </a:txBody>
                  <a:tcPr marL="0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33106"/>
                  </a:ext>
                </a:extLst>
              </a:tr>
              <a:tr h="225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Federal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24,378</a:t>
                      </a:r>
                    </a:p>
                  </a:txBody>
                  <a:tcPr marL="9525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211,033</a:t>
                      </a:r>
                    </a:p>
                  </a:txBody>
                  <a:tcPr marL="0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40423"/>
                  </a:ext>
                </a:extLst>
              </a:tr>
              <a:tr h="225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and local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37,372</a:t>
                      </a:r>
                    </a:p>
                  </a:txBody>
                  <a:tcPr marL="9525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26,422</a:t>
                      </a:r>
                    </a:p>
                  </a:txBody>
                  <a:tcPr marL="0" marR="731520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29106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5317558-A190-F81B-D10C-199CD7B24C4B}"/>
              </a:ext>
            </a:extLst>
          </p:cNvPr>
          <p:cNvSpPr txBox="1"/>
          <p:nvPr/>
        </p:nvSpPr>
        <p:spPr>
          <a:xfrm>
            <a:off x="572727" y="3832841"/>
            <a:ext cx="419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*</a:t>
            </a:r>
            <a:r>
              <a:rPr lang="en-US" sz="1200" b="0">
                <a:solidFill>
                  <a:schemeClr val="accent5">
                    <a:lumMod val="75000"/>
                  </a:schemeClr>
                </a:solidFill>
                <a:effectLst/>
              </a:rPr>
              <a:t>NIPA Table 5.6.5 and NIPA Table 5.9.5</a:t>
            </a:r>
            <a:endParaRPr lang="en-US" sz="12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0243AC-F9E8-FEE8-F676-38833BF75C58}"/>
              </a:ext>
            </a:extLst>
          </p:cNvPr>
          <p:cNvSpPr txBox="1"/>
          <p:nvPr/>
        </p:nvSpPr>
        <p:spPr>
          <a:xfrm>
            <a:off x="26428" y="4290298"/>
            <a:ext cx="8660372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5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/>
              <a:t>R&amp;D value added excludes intermediate inputs; includes the value added of R&amp;D exports; R&amp;D investment includes intermediate inputs; excludes net R&amp;D exports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5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</a:rPr>
              <a:t>Business includes FFRDCs administered by businesses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5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</a:rPr>
              <a:t>NPISHs include private non-profit universities and colleges and FFRDCs administered by private nonprofit institutions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5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</a:rPr>
              <a:t>Government includes public universities and colleges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6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CB63-0A92-702E-41F5-B39C8EF38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R&amp;D Value Added as a Share of GDP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E90CD-0BE9-0AB6-47A4-FB5D8653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C08EA-0EB6-0BE4-463F-4AD46C9D6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 descr="A map of the united states&#10;&#10;AI-generated content may be incorrect.">
            <a:extLst>
              <a:ext uri="{FF2B5EF4-FFF2-40B4-BE49-F238E27FC236}">
                <a16:creationId xmlns:a16="http://schemas.microsoft.com/office/drawing/2014/main" id="{D403786D-116D-889F-22CD-9398BA9B32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58862"/>
            <a:ext cx="6834909" cy="541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1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0B43-C6DF-39C8-7459-0E09CA2FD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Selected R&amp;D Performing States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4462A-035B-AEE4-E3A8-8843DE2D9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74589-E98B-055B-E071-3E2DF4EB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239A1F-402F-E3BC-02BC-8883A7979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56" y="1515719"/>
            <a:ext cx="7925487" cy="45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3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9AFF0-4452-DD27-15C5-6B855689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315200" cy="914400"/>
          </a:xfrm>
        </p:spPr>
        <p:txBody>
          <a:bodyPr>
            <a:noAutofit/>
          </a:bodyPr>
          <a:lstStyle/>
          <a:p>
            <a:r>
              <a:rPr lang="en-US" sz="2800"/>
              <a:t>State Distribution of U.S. R&amp;D Value Added, 2023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6AAA3-E2B7-57BB-3147-10740C588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37005-7195-38C9-F840-DBFCABE02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ABA811-7E5B-8219-67FF-A817DA515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399"/>
            <a:ext cx="8375395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90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A3D56-4B04-E55E-BBF3-2B9B95E2D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43714"/>
            <a:ext cx="7664245" cy="914400"/>
          </a:xfrm>
        </p:spPr>
        <p:txBody>
          <a:bodyPr>
            <a:noAutofit/>
          </a:bodyPr>
          <a:lstStyle/>
          <a:p>
            <a:r>
              <a:rPr lang="en-US" sz="3000"/>
              <a:t>Linking Companies to Establishments (</a:t>
            </a:r>
            <a:r>
              <a:rPr lang="en-US" sz="3000" err="1"/>
              <a:t>CoEst</a:t>
            </a:r>
            <a:r>
              <a:rPr lang="en-US" sz="300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F1F24-809C-65D8-ECF4-AF3124325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5812"/>
            <a:ext cx="8382000" cy="5045075"/>
          </a:xfrm>
        </p:spPr>
        <p:txBody>
          <a:bodyPr>
            <a:normAutofit/>
          </a:bodyPr>
          <a:lstStyle/>
          <a:p>
            <a:r>
              <a:rPr lang="en-US"/>
              <a:t>Goal: better measure the industry distribution of R&amp;D performance</a:t>
            </a:r>
          </a:p>
          <a:p>
            <a:pPr lvl="1"/>
            <a:r>
              <a:rPr lang="en-US" sz="1900"/>
              <a:t>Challenge: R&amp;D is reported at the firm level, while economic activity needs to be attributed to establishments</a:t>
            </a:r>
          </a:p>
          <a:p>
            <a:pPr lvl="1"/>
            <a:r>
              <a:rPr lang="en-US" sz="1800"/>
              <a:t>Firms report R&amp;D under their primary industry (e.g., manufacturing) even for R&amp;D performed in dedicated R&amp;D labs</a:t>
            </a:r>
          </a:p>
          <a:p>
            <a:pPr lvl="2"/>
            <a:endParaRPr lang="en-US" sz="500"/>
          </a:p>
          <a:p>
            <a:r>
              <a:rPr lang="en-US" sz="2200"/>
              <a:t>Current method applies a broad adjustment by </a:t>
            </a:r>
            <a:r>
              <a:rPr lang="en-US" sz="2000"/>
              <a:t>benchmarking company-based R&amp;D services data against establishment-based BLS QCEW data</a:t>
            </a:r>
          </a:p>
          <a:p>
            <a:pPr lvl="1"/>
            <a:r>
              <a:rPr lang="en-US" sz="1900"/>
              <a:t>Adjustment ratios vary by state but not by industry</a:t>
            </a:r>
            <a:endParaRPr lang="en-US" sz="1600"/>
          </a:p>
          <a:p>
            <a:pPr lvl="1"/>
            <a:endParaRPr lang="en-US" sz="500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4203F-C280-A9B2-9AC0-B72A15596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CD2988-6437-267E-8DD6-05AF74422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202E7C0-428C-B5BD-78A5-AD6D528D5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986071"/>
              </p:ext>
            </p:extLst>
          </p:nvPr>
        </p:nvGraphicFramePr>
        <p:xfrm>
          <a:off x="1059680" y="4553946"/>
          <a:ext cx="7024639" cy="160314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023675">
                  <a:extLst>
                    <a:ext uri="{9D8B030D-6E8A-4147-A177-3AD203B41FA5}">
                      <a16:colId xmlns:a16="http://schemas.microsoft.com/office/drawing/2014/main" val="3807871669"/>
                    </a:ext>
                  </a:extLst>
                </a:gridCol>
                <a:gridCol w="1489753">
                  <a:extLst>
                    <a:ext uri="{9D8B030D-6E8A-4147-A177-3AD203B41FA5}">
                      <a16:colId xmlns:a16="http://schemas.microsoft.com/office/drawing/2014/main" val="1088418911"/>
                    </a:ext>
                  </a:extLst>
                </a:gridCol>
                <a:gridCol w="1726058">
                  <a:extLst>
                    <a:ext uri="{9D8B030D-6E8A-4147-A177-3AD203B41FA5}">
                      <a16:colId xmlns:a16="http://schemas.microsoft.com/office/drawing/2014/main" val="2683906256"/>
                    </a:ext>
                  </a:extLst>
                </a:gridCol>
                <a:gridCol w="847061">
                  <a:extLst>
                    <a:ext uri="{9D8B030D-6E8A-4147-A177-3AD203B41FA5}">
                      <a16:colId xmlns:a16="http://schemas.microsoft.com/office/drawing/2014/main" val="3872622073"/>
                    </a:ext>
                  </a:extLst>
                </a:gridCol>
                <a:gridCol w="1938092">
                  <a:extLst>
                    <a:ext uri="{9D8B030D-6E8A-4147-A177-3AD203B41FA5}">
                      <a16:colId xmlns:a16="http://schemas.microsoft.com/office/drawing/2014/main" val="1171355056"/>
                    </a:ext>
                  </a:extLst>
                </a:gridCol>
              </a:tblGrid>
              <a:tr h="679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</a:rPr>
                        <a:t> State x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effectLst/>
                        </a:rPr>
                        <a:t>BERD-based R&amp;D employment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effectLst/>
                        </a:rPr>
                        <a:t>(company basis)</a:t>
                      </a:r>
                      <a:endParaRPr lang="en-US" sz="1400" b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effectLst/>
                        </a:rPr>
                        <a:t>QCEW-based employment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(establishment basis)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effectLst/>
                        </a:rPr>
                        <a:t>CoEst Adj factor</a:t>
                      </a:r>
                      <a:endParaRPr lang="en-US" sz="1400" b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effectLst/>
                        </a:rPr>
                        <a:t>BERD-based R&amp;D employment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effectLst/>
                        </a:rPr>
                        <a:t>(establishment basis)</a:t>
                      </a:r>
                      <a:endParaRPr lang="en-US" sz="1400" b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487055"/>
                  </a:ext>
                </a:extLst>
              </a:tr>
              <a:tr h="2174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Industry 1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3575843"/>
                  </a:ext>
                </a:extLst>
              </a:tr>
              <a:tr h="2174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Industry 2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6497122"/>
                  </a:ext>
                </a:extLst>
              </a:tr>
              <a:tr h="2174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NAICS 5417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588602"/>
                  </a:ext>
                </a:extLst>
              </a:tr>
              <a:tr h="2174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Total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1,200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effectLst/>
                        </a:rPr>
                        <a:t>0.4 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1,200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03917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96ED13-6F7B-3C74-BD6F-85A94DC0862D}"/>
              </a:ext>
            </a:extLst>
          </p:cNvPr>
          <p:cNvSpPr txBox="1"/>
          <p:nvPr/>
        </p:nvSpPr>
        <p:spPr>
          <a:xfrm>
            <a:off x="972193" y="6235997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QCEW Quarterly Census of Employment and Wages </a:t>
            </a:r>
          </a:p>
          <a:p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BERD Business Enterprise R&amp;D Survey</a:t>
            </a:r>
          </a:p>
        </p:txBody>
      </p:sp>
    </p:spTree>
    <p:extLst>
      <p:ext uri="{BB962C8B-B14F-4D97-AF65-F5344CB8AC3E}">
        <p14:creationId xmlns:p14="http://schemas.microsoft.com/office/powerpoint/2010/main" val="2776739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CAD14-869A-3865-F391-F86145B6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5ECE8-767B-87EB-4AA9-101CB3A7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391400" cy="914400"/>
          </a:xfrm>
        </p:spPr>
        <p:txBody>
          <a:bodyPr>
            <a:noAutofit/>
          </a:bodyPr>
          <a:lstStyle/>
          <a:p>
            <a:r>
              <a:rPr lang="en-US" sz="3200"/>
              <a:t>Improving the </a:t>
            </a:r>
            <a:r>
              <a:rPr lang="en-US" sz="3200" err="1"/>
              <a:t>CoEst</a:t>
            </a:r>
            <a:r>
              <a:rPr lang="en-US" sz="3200"/>
              <a:t> Adjustment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9335E-5AA5-6DA1-4752-3265D3881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105454" cy="5045075"/>
          </a:xfrm>
        </p:spPr>
        <p:txBody>
          <a:bodyPr>
            <a:normAutofit/>
          </a:bodyPr>
          <a:lstStyle/>
          <a:p>
            <a:r>
              <a:rPr lang="en-US"/>
              <a:t>New methodology: towards better industry-level measures</a:t>
            </a:r>
          </a:p>
          <a:p>
            <a:endParaRPr lang="en-US" sz="500"/>
          </a:p>
          <a:p>
            <a:pPr lvl="1"/>
            <a:r>
              <a:rPr lang="en-US" sz="2000"/>
              <a:t>Link companies in BERD to Business Register establishments in the state of performance reported in the survey</a:t>
            </a:r>
          </a:p>
          <a:p>
            <a:pPr lvl="1"/>
            <a:endParaRPr lang="en-US" sz="500"/>
          </a:p>
          <a:p>
            <a:pPr lvl="1"/>
            <a:r>
              <a:rPr lang="en-US" sz="2000"/>
              <a:t>If NAICS 5417 establishments are present, reassign R&amp;D from reported industry to NAICS 5417 (assuming establishment is large enough)</a:t>
            </a:r>
          </a:p>
          <a:p>
            <a:pPr lvl="1"/>
            <a:endParaRPr lang="en-US" sz="500"/>
          </a:p>
          <a:p>
            <a:pPr lvl="1"/>
            <a:r>
              <a:rPr lang="en-US" sz="2000"/>
              <a:t>If no 5417 establishments exist, retain the R&amp;D in originally reported industry</a:t>
            </a:r>
          </a:p>
          <a:p>
            <a:pPr lvl="1"/>
            <a:endParaRPr lang="en-US" sz="500"/>
          </a:p>
          <a:p>
            <a:pPr lvl="1"/>
            <a:r>
              <a:rPr lang="en-US" sz="2000"/>
              <a:t>Estimate the share of R&amp;D expenditures from each industry to be reclassified to NAICS 5417</a:t>
            </a:r>
          </a:p>
          <a:p>
            <a:pPr lvl="1"/>
            <a:endParaRPr lang="en-US" sz="1000"/>
          </a:p>
          <a:p>
            <a:r>
              <a:rPr lang="en-US"/>
              <a:t>Results not yet reviewed for release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D4D56-D14C-720A-B25B-44C0E5CD0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C5D895-6E6B-719A-2D39-99E9E8B5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09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2AB97-D6AA-2512-FE7C-1ABF0D27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R&amp;D Investment by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E88CE-2606-3164-C1C3-AC30A1C63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199"/>
            <a:ext cx="8229600" cy="5257801"/>
          </a:xfrm>
        </p:spPr>
        <p:txBody>
          <a:bodyPr>
            <a:normAutofit fontScale="92500" lnSpcReduction="10000"/>
          </a:bodyPr>
          <a:lstStyle/>
          <a:p>
            <a:r>
              <a:rPr lang="en-US" sz="2600"/>
              <a:t>Geographic complexities</a:t>
            </a:r>
          </a:p>
          <a:p>
            <a:endParaRPr lang="en-US" sz="500"/>
          </a:p>
          <a:p>
            <a:pPr lvl="1"/>
            <a:r>
              <a:rPr lang="en-US" sz="2000"/>
              <a:t>Location of </a:t>
            </a:r>
            <a:r>
              <a:rPr lang="en-US" sz="2000" b="1"/>
              <a:t>performance</a:t>
            </a:r>
            <a:r>
              <a:rPr lang="en-US" sz="2000"/>
              <a:t>: location where R&amp;D activity physically occurs</a:t>
            </a:r>
          </a:p>
          <a:p>
            <a:pPr lvl="1"/>
            <a:r>
              <a:rPr lang="en-US" sz="2000"/>
              <a:t>Location of </a:t>
            </a:r>
            <a:r>
              <a:rPr lang="en-US" sz="2000" b="1"/>
              <a:t>funding</a:t>
            </a:r>
            <a:r>
              <a:rPr lang="en-US" sz="2000"/>
              <a:t>: location of headquarters or parent company that funds R&amp;D</a:t>
            </a:r>
          </a:p>
          <a:p>
            <a:pPr lvl="1"/>
            <a:r>
              <a:rPr lang="en-US" sz="2000"/>
              <a:t>Location of </a:t>
            </a:r>
            <a:r>
              <a:rPr lang="en-US" sz="2000" b="1"/>
              <a:t>use</a:t>
            </a:r>
            <a:r>
              <a:rPr lang="en-US" sz="2000"/>
              <a:t>: location where R&amp;D is used as a productive asset</a:t>
            </a:r>
          </a:p>
          <a:p>
            <a:pPr lvl="1"/>
            <a:endParaRPr lang="en-US" sz="1000"/>
          </a:p>
          <a:p>
            <a:r>
              <a:rPr lang="en-US" sz="2600"/>
              <a:t>Complex firm structures create attribution challenges</a:t>
            </a:r>
          </a:p>
          <a:p>
            <a:endParaRPr lang="en-US" sz="500"/>
          </a:p>
          <a:p>
            <a:pPr lvl="1"/>
            <a:r>
              <a:rPr lang="en-US"/>
              <a:t>Firms operate multiple establishments across states and report R&amp;D across multiple lines of business</a:t>
            </a:r>
          </a:p>
          <a:p>
            <a:pPr lvl="1"/>
            <a:r>
              <a:rPr lang="en-US"/>
              <a:t>R&amp;D may be performed in one state but used in production across multiple states</a:t>
            </a:r>
          </a:p>
          <a:p>
            <a:pPr lvl="1"/>
            <a:r>
              <a:rPr lang="en-US"/>
              <a:t>Approaches to attribution:</a:t>
            </a:r>
          </a:p>
          <a:p>
            <a:pPr lvl="2"/>
            <a:r>
              <a:rPr lang="en-US"/>
              <a:t>Apportion R&amp;D across states and industries (rival view)</a:t>
            </a:r>
          </a:p>
          <a:p>
            <a:pPr lvl="2"/>
            <a:r>
              <a:rPr lang="en-US"/>
              <a:t>Assign full R&amp;D to multiple users (non-rival view)</a:t>
            </a:r>
          </a:p>
          <a:p>
            <a:pPr lvl="2"/>
            <a:r>
              <a:rPr lang="en-US"/>
              <a:t>Productivity measurement versus accounting identities tradeoff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BB430-7440-7933-D48F-260C69F6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48AE8B-75FD-48F3-A198-865261F0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8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9C5C9-0720-AF99-26E5-A9BE076D6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2F33B-DE36-9E76-B0E2-706A91992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54" y="228601"/>
            <a:ext cx="7129409" cy="914400"/>
          </a:xfrm>
        </p:spPr>
        <p:txBody>
          <a:bodyPr>
            <a:noAutofit/>
          </a:bodyPr>
          <a:lstStyle/>
          <a:p>
            <a:r>
              <a:rPr lang="en-US" sz="3000"/>
              <a:t>R&amp;D Investment by State: Planned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93B06-B410-E835-C31C-037D29770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18126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Business R&amp;D investment (72.5% of total)</a:t>
            </a:r>
          </a:p>
          <a:p>
            <a:endParaRPr lang="en-US" sz="500"/>
          </a:p>
          <a:p>
            <a:pPr lvl="1"/>
            <a:r>
              <a:rPr lang="en-US" sz="2000"/>
              <a:t>Performed for own use (68.3% of total)</a:t>
            </a:r>
          </a:p>
          <a:p>
            <a:pPr lvl="2"/>
            <a:r>
              <a:rPr lang="en-US"/>
              <a:t>Attribute to the location where the R&amp;D is used in production (e.g., manufacturing of cars) using linked microdata</a:t>
            </a:r>
            <a:endParaRPr lang="en-US" sz="1700"/>
          </a:p>
          <a:p>
            <a:pPr lvl="1"/>
            <a:r>
              <a:rPr lang="en-US" sz="2000"/>
              <a:t>Performed on behalf of other companies (4.2% of total)</a:t>
            </a:r>
          </a:p>
          <a:p>
            <a:pPr lvl="2"/>
            <a:r>
              <a:rPr lang="en-US" sz="1700"/>
              <a:t>Attribute according to state value added shares of the funding industry</a:t>
            </a:r>
          </a:p>
          <a:p>
            <a:pPr lvl="2"/>
            <a:endParaRPr lang="en-US" sz="1000"/>
          </a:p>
          <a:p>
            <a:r>
              <a:rPr lang="en-US"/>
              <a:t>Federal R&amp;D investment (21.0% of total)</a:t>
            </a:r>
          </a:p>
          <a:p>
            <a:pPr lvl="1"/>
            <a:r>
              <a:rPr lang="en-US" sz="2000"/>
              <a:t>Use source data on funding agency and performing sector to determine likeliest location of use</a:t>
            </a:r>
          </a:p>
          <a:p>
            <a:pPr lvl="1"/>
            <a:endParaRPr lang="en-US" sz="1100"/>
          </a:p>
          <a:p>
            <a:r>
              <a:rPr lang="en-US"/>
              <a:t>State and local (S&amp;L) government R&amp;D investment (2.6% of total)</a:t>
            </a:r>
          </a:p>
          <a:p>
            <a:endParaRPr lang="en-US" sz="1100"/>
          </a:p>
          <a:p>
            <a:r>
              <a:rPr lang="en-US"/>
              <a:t>NPISHs R&amp;D investment (3.8% of total)</a:t>
            </a:r>
          </a:p>
          <a:p>
            <a:pPr lvl="1"/>
            <a:r>
              <a:rPr lang="en-US" sz="2000"/>
              <a:t>Attribute to states based on source data on state of performance, since use is likely in the same location</a:t>
            </a:r>
            <a:endParaRPr lang="en-US" sz="2300"/>
          </a:p>
          <a:p>
            <a:pPr marL="298846" lvl="1" indent="0">
              <a:buNone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68F06-E63D-6335-3C7E-B3F77A858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27D5E-E0E7-994B-406C-536FF2E16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98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1005B-24CB-F354-2ABE-487C7BA86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173F9-341F-1036-E57D-982ABE33F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09" y="1252347"/>
            <a:ext cx="8382000" cy="174485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/>
              <a:t>From BERD:“ABC Inc.” reports spending $10M on R&amp;D in CA under the business code pharmaceuticals</a:t>
            </a:r>
          </a:p>
          <a:p>
            <a:pPr>
              <a:lnSpc>
                <a:spcPct val="120000"/>
              </a:lnSpc>
            </a:pPr>
            <a:r>
              <a:rPr lang="en-US"/>
              <a:t>Linking to Census microdata, ABC Inc. has establishments in three different industries in four different states</a:t>
            </a:r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B893F-9640-F6F3-4DA5-165171890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197A2-A358-3719-497A-F80DA2008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15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907D256-236E-F219-E87A-0AE9CAFC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Microdata Hypothetical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40DADE9-1722-62F6-FB1C-37475672C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918916"/>
              </p:ext>
            </p:extLst>
          </p:nvPr>
        </p:nvGraphicFramePr>
        <p:xfrm>
          <a:off x="2338809" y="3106547"/>
          <a:ext cx="4597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350">
                  <a:extLst>
                    <a:ext uri="{9D8B030D-6E8A-4147-A177-3AD203B41FA5}">
                      <a16:colId xmlns:a16="http://schemas.microsoft.com/office/drawing/2014/main" val="3543142325"/>
                    </a:ext>
                  </a:extLst>
                </a:gridCol>
                <a:gridCol w="1350486">
                  <a:extLst>
                    <a:ext uri="{9D8B030D-6E8A-4147-A177-3AD203B41FA5}">
                      <a16:colId xmlns:a16="http://schemas.microsoft.com/office/drawing/2014/main" val="542689415"/>
                    </a:ext>
                  </a:extLst>
                </a:gridCol>
                <a:gridCol w="948214">
                  <a:extLst>
                    <a:ext uri="{9D8B030D-6E8A-4147-A177-3AD203B41FA5}">
                      <a16:colId xmlns:a16="http://schemas.microsoft.com/office/drawing/2014/main" val="1028432511"/>
                    </a:ext>
                  </a:extLst>
                </a:gridCol>
                <a:gridCol w="1149350">
                  <a:extLst>
                    <a:ext uri="{9D8B030D-6E8A-4147-A177-3AD203B41FA5}">
                      <a16:colId xmlns:a16="http://schemas.microsoft.com/office/drawing/2014/main" val="1659443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NAICS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Payroll ($M)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7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ABC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3254 (manuf.)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22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ABC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3254 (manuf.)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2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ABC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5417 (R&amp;D)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72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ABC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551 (HQ)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467037"/>
                  </a:ext>
                </a:extLst>
              </a:tr>
            </a:tbl>
          </a:graphicData>
        </a:graphic>
      </p:graphicFrame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737C6F7-6EDA-765D-E1E8-B8E9DD5D9D75}"/>
              </a:ext>
            </a:extLst>
          </p:cNvPr>
          <p:cNvSpPr txBox="1">
            <a:spLocks/>
          </p:cNvSpPr>
          <p:nvPr/>
        </p:nvSpPr>
        <p:spPr>
          <a:xfrm>
            <a:off x="457200" y="4907663"/>
            <a:ext cx="8382000" cy="185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2641" indent="-166688" algn="l" defTabSz="685800" rtl="0" eaLnBrk="1" latinLnBrk="0" hangingPunct="1">
              <a:spcBef>
                <a:spcPts val="225"/>
              </a:spcBef>
              <a:spcAft>
                <a:spcPts val="450"/>
              </a:spcAft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215504" algn="l" defTabSz="685800" rtl="0" eaLnBrk="1" latinLnBrk="0" hangingPunct="1">
              <a:spcBef>
                <a:spcPts val="225"/>
              </a:spcBef>
              <a:spcAft>
                <a:spcPts val="450"/>
              </a:spcAft>
              <a:buFont typeface="Arial" panose="020B0604020202020204" pitchFamily="34" charset="0"/>
              <a:buChar char="–"/>
              <a:tabLst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ts val="22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ts val="225"/>
              </a:spcBef>
              <a:spcAft>
                <a:spcPts val="450"/>
              </a:spcAft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ts val="225"/>
              </a:spcBef>
              <a:spcAft>
                <a:spcPts val="450"/>
              </a:spcAft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200"/>
          </a:p>
          <a:p>
            <a:r>
              <a:rPr lang="en-US" sz="2200"/>
              <a:t>Performance basis: $10M to CA; </a:t>
            </a:r>
            <a:r>
              <a:rPr lang="en-US" sz="2200" err="1"/>
              <a:t>CoEst</a:t>
            </a:r>
            <a:r>
              <a:rPr lang="en-US" sz="2200"/>
              <a:t> moves to NAICS 5417</a:t>
            </a:r>
          </a:p>
          <a:p>
            <a:r>
              <a:rPr lang="en-US" sz="2200"/>
              <a:t>Investment basis: prorated: $8M to AL, $2M to TN; both in NAICS 3254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1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9C2F3-8A19-06FF-D21D-F9BB081C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Computer and Electronic Products Mfg.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9F2C1-68E0-8DD5-C15F-89F442743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627975-68B0-0FE6-23D9-144B7E4B2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C45AE0-D325-7BC8-D3C2-CACF044DCFA5}"/>
              </a:ext>
            </a:extLst>
          </p:cNvPr>
          <p:cNvSpPr txBox="1"/>
          <p:nvPr/>
        </p:nvSpPr>
        <p:spPr>
          <a:xfrm>
            <a:off x="533400" y="1143000"/>
            <a:ext cx="792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Overall, how much does state of performance vary from state of use?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D5349A-60DD-A045-13BE-41E46D218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64438"/>
            <a:ext cx="8230313" cy="46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53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A847-A53D-C8F1-5F62-BB703B404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Chemical Manufacturing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31330-BF91-2A60-DD77-7AD36DE82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B21B2A-ECE5-FAE8-4E16-BF9ED09B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AF7222-77E7-D7D6-934B-EBCF773EB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91" y="1304743"/>
            <a:ext cx="8218120" cy="50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11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78E7C-9091-B9FC-9693-B032E5EAD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12D7-0B33-10C6-0820-C929B487D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570C5-B4B0-2CAF-B9CF-98344CB19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898"/>
            <a:ext cx="8229600" cy="4778378"/>
          </a:xfrm>
        </p:spPr>
        <p:txBody>
          <a:bodyPr>
            <a:normAutofit/>
          </a:bodyPr>
          <a:lstStyle/>
          <a:p>
            <a:r>
              <a:rPr lang="en-US"/>
              <a:t>R&amp;D activity can have several economically relevant locations</a:t>
            </a:r>
          </a:p>
          <a:p>
            <a:endParaRPr lang="en-US" sz="1500"/>
          </a:p>
          <a:p>
            <a:r>
              <a:rPr lang="en-US"/>
              <a:t>We are researching how to measure investment in R&amp;D and other asset types regionally, building on established national accounting concepts</a:t>
            </a:r>
          </a:p>
          <a:p>
            <a:endParaRPr lang="en-US" sz="1500"/>
          </a:p>
          <a:p>
            <a:r>
              <a:rPr lang="en-US"/>
              <a:t>Our measures are under development and important conceptual and data challenges remain</a:t>
            </a:r>
          </a:p>
          <a:p>
            <a:endParaRPr lang="en-US" sz="1500"/>
          </a:p>
          <a:p>
            <a:r>
              <a:rPr lang="en-US"/>
              <a:t>Your feedback is welcome and especially valuable at this stage as we refine the approach and develop these statistics </a:t>
            </a:r>
          </a:p>
          <a:p>
            <a:pPr marL="5953" indent="0">
              <a:buNone/>
            </a:pPr>
            <a:endParaRPr lang="en-US" sz="26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8333A-6335-472C-4297-A40784864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1B2E3-3E40-5040-904C-5D9B1F512E40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B2A8F6-BB1E-CE4A-1312-FAA3AEC7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37F8-DB9F-4D58-B490-F5ECA928CAA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40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EA-Colors">
      <a:dk1>
        <a:srgbClr val="000000"/>
      </a:dk1>
      <a:lt1>
        <a:srgbClr val="FFFFFF"/>
      </a:lt1>
      <a:dk2>
        <a:srgbClr val="004C97"/>
      </a:dk2>
      <a:lt2>
        <a:srgbClr val="FFE9C3"/>
      </a:lt2>
      <a:accent1>
        <a:srgbClr val="004C97"/>
      </a:accent1>
      <a:accent2>
        <a:srgbClr val="C3D7EE"/>
      </a:accent2>
      <a:accent3>
        <a:srgbClr val="D86018"/>
      </a:accent3>
      <a:accent4>
        <a:srgbClr val="F2A900"/>
      </a:accent4>
      <a:accent5>
        <a:srgbClr val="9EA2A2"/>
      </a:accent5>
      <a:accent6>
        <a:srgbClr val="DCDEDF"/>
      </a:accent6>
      <a:hlink>
        <a:srgbClr val="004C97"/>
      </a:hlink>
      <a:folHlink>
        <a:srgbClr val="801F4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A-Presentation" id="{1A358093-687D-9244-A465-897A907D2E17}" vid="{CA775647-2094-834B-BB56-B238CC5747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1c98028-9741-4918-bb2e-23f328481250}" enabled="0" method="" siteId="{b1c98028-9741-4918-bb2e-23f32848125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BEA-Presentation</Template>
  <TotalTime>0</TotalTime>
  <Words>1537</Words>
  <Application>Microsoft Office PowerPoint</Application>
  <PresentationFormat>On-screen Show (4:3)</PresentationFormat>
  <Paragraphs>258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Gotham HTF</vt:lpstr>
      <vt:lpstr>Office Theme</vt:lpstr>
      <vt:lpstr>Tracking the Geographic Footprint of R&amp;D: New National and State-Level Measures of R&amp;D Production and Investment  </vt:lpstr>
      <vt:lpstr>Outline</vt:lpstr>
      <vt:lpstr>R&amp;D in BEA's Economic Accounts</vt:lpstr>
      <vt:lpstr>New R&amp;D Statistics</vt:lpstr>
      <vt:lpstr>Source Data and General Approach</vt:lpstr>
      <vt:lpstr>R&amp;D Investment vs. R&amp;D Value Added</vt:lpstr>
      <vt:lpstr>R&amp;D Investment vs. R&amp;D Value Added</vt:lpstr>
      <vt:lpstr>R&amp;D Value Added as a Share of GDP</vt:lpstr>
      <vt:lpstr>Selected R&amp;D Performing States</vt:lpstr>
      <vt:lpstr>State Distribution of U.S. R&amp;D Value Added, 2023</vt:lpstr>
      <vt:lpstr>Linking Companies to Establishments (CoEst)</vt:lpstr>
      <vt:lpstr>Improving the CoEst Adjustment</vt:lpstr>
      <vt:lpstr>R&amp;D Investment by State</vt:lpstr>
      <vt:lpstr>R&amp;D Investment by State: Planned Approach</vt:lpstr>
      <vt:lpstr>Microdata Hypothetical</vt:lpstr>
      <vt:lpstr>Computer and Electronic Products Mfg.</vt:lpstr>
      <vt:lpstr>Chemical Manufacturing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Presentations 101</dc:title>
  <dc:creator>Guci, Ledia</dc:creator>
  <cp:lastModifiedBy>Guci, Ledia - Federal</cp:lastModifiedBy>
  <cp:revision>1</cp:revision>
  <cp:lastPrinted>2024-04-09T15:39:58Z</cp:lastPrinted>
  <dcterms:created xsi:type="dcterms:W3CDTF">2018-02-23T21:17:33Z</dcterms:created>
  <dcterms:modified xsi:type="dcterms:W3CDTF">2026-09-21T16:08:19Z</dcterms:modified>
</cp:coreProperties>
</file>