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9" r:id="rId3"/>
    <p:sldId id="373" r:id="rId4"/>
    <p:sldId id="393" r:id="rId5"/>
    <p:sldId id="394" r:id="rId6"/>
    <p:sldId id="395" r:id="rId7"/>
    <p:sldId id="408" r:id="rId8"/>
    <p:sldId id="374" r:id="rId9"/>
    <p:sldId id="418" r:id="rId10"/>
    <p:sldId id="419" r:id="rId11"/>
    <p:sldId id="420" r:id="rId12"/>
    <p:sldId id="411" r:id="rId13"/>
    <p:sldId id="397" r:id="rId14"/>
    <p:sldId id="400" r:id="rId15"/>
    <p:sldId id="261" r:id="rId16"/>
    <p:sldId id="364" r:id="rId17"/>
    <p:sldId id="399" r:id="rId18"/>
    <p:sldId id="398" r:id="rId19"/>
    <p:sldId id="375" r:id="rId20"/>
    <p:sldId id="376" r:id="rId21"/>
    <p:sldId id="401" r:id="rId22"/>
    <p:sldId id="402" r:id="rId23"/>
    <p:sldId id="414" r:id="rId24"/>
    <p:sldId id="386" r:id="rId25"/>
    <p:sldId id="415" r:id="rId26"/>
    <p:sldId id="416" r:id="rId27"/>
    <p:sldId id="412" r:id="rId28"/>
    <p:sldId id="378" r:id="rId29"/>
    <p:sldId id="426" r:id="rId30"/>
    <p:sldId id="427" r:id="rId31"/>
    <p:sldId id="421" r:id="rId32"/>
    <p:sldId id="380" r:id="rId33"/>
    <p:sldId id="382" r:id="rId34"/>
    <p:sldId id="389" r:id="rId35"/>
    <p:sldId id="383" r:id="rId36"/>
    <p:sldId id="413" r:id="rId37"/>
    <p:sldId id="407" r:id="rId38"/>
    <p:sldId id="369" r:id="rId39"/>
    <p:sldId id="405" r:id="rId40"/>
    <p:sldId id="40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C15AEA-034F-E207-BD49-6EC2FE7C1CAB}" name="Francis, Abigail" initials="AF" userId="S::abbyf@bu.edu::05babc95-52f6-41c2-aea9-123c5a9bc6a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2235"/>
    <a:srgbClr val="424242"/>
    <a:srgbClr val="C7C8CA"/>
    <a:srgbClr val="F2F2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4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2124"/>
    </p:cViewPr>
  </p:sorterViewPr>
  <p:notesViewPr>
    <p:cSldViewPr snapToGrid="0">
      <p:cViewPr varScale="1">
        <p:scale>
          <a:sx n="121" d="100"/>
          <a:sy n="121" d="100"/>
        </p:scale>
        <p:origin x="50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C14A1E-6411-3987-EF11-DD64EFC1D1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EDAD0-C975-9939-E858-471E973684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8ACDE-EB52-440B-B110-E2DC2BE3AE36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E5BEA-16AA-3C97-B745-8928395112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59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9T14:03:09.30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0 106,'604'0,"-571"-2,0-2,0-1,60-18,-57 13,1 2,64-7,33 15,-91 2,0-2,0-2,63-11,-25 1,1 3,1 4,120 8,-49 0,1682-3,-1807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9T14:03:12.36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0,'1062'0,"-1029"0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9T14:03:17.27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1 203,'27'1,"0"2,41 9,-37-6,46 4,357-7,-220-5,-141-2,76-13,-71 7,19-3,-8 1,99-1,-172 13,45 0,0-2,90-14,-74 6,1 3,-1 4,83 7,-16-1,3162-3,-3268-2,0-2,50-12,-19 3,3-1,-44 8,-1 0,47-1,-25 3,53-9,49-4,-122 15,57-12,-56 7,57-3,261 10,-161 1,-159-1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56B5D-BAA6-4567-9145-9CC10C4D490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D0961-AD2A-4BDF-A899-A74854D75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36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08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4F17F-08AD-AC74-81AE-708B01DF6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F5C58-7578-D342-BFD1-5463FF203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7C8AC3-5412-D25D-4A11-9E2FE8D9B7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E15B0-A764-C0FF-C12E-B0E4515C62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10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DB4AE-B138-6415-9344-E59DDEFBC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6C9538-B87D-B77E-7E1A-32904D21D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82BCEC-191A-737A-13B4-A6D80EE83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74DEB-DFDD-D19D-F4DD-BD7398C538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8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2DFBF-071A-9AC7-0082-60DB774DB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DEBA4D-B051-390A-A5A3-6B4E50F9D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A235A7-5B97-6CE9-A52C-F9DA424D17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F63A9-F3A8-4423-99C7-D05C8726B3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5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57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1932-3F13-ECE7-1AA3-4541FCBA3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CE85E-36A9-AE8D-E7F0-C9E25E0D7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259CC5-E3D9-8234-FFAC-947E9EA50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9085C1-A145-4205-8D5B-149CEBBCB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01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D1643-E184-98C6-7085-35F2977B5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08643E-DE96-CB11-30B9-0EF1761E4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6AA0E5-6CDC-F191-74E7-5B48AB511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FD5AF-E012-0E05-0F79-3FA9666E1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7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AA5FC-BC68-1AD6-D6ED-5EDC83E15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FF78B3-AEA4-B270-EBAD-D6402261D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6775F-72F6-BAF3-68B5-3FA4E55B3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8E161-D350-AABC-F32D-161B6D0B7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1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5C285-5843-7B93-CD73-F87439D7C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73FC56-188D-765D-097E-A1EC34C65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3D9335-114C-D3B5-04C0-DEF4ECF74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8405A-3621-C911-F515-6E72F21741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67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47095-B005-9458-A25D-3C715105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50433-DF29-203F-5695-2BD92135E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AF8005-1035-40D7-A813-A93B183D6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D7673-0A4C-B576-3AA3-0090E753A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08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86654-FD41-E21A-241D-7601002BF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A2FB0-73EB-D8EB-865B-D33B1056F7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3FBD53-F2F4-9B72-112C-CDAC9F2EE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B05D8-82C6-39E3-1CC0-59D6882A41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20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5FAE-5D94-E11C-25A3-F3EB450E9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1EE196-8FB5-FA27-BE05-F1D636331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597817-8123-40C7-9775-F3AB616DA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97936A-F19C-C0E6-790E-AFA07F5C5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74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645FD-D5CD-7D38-5B61-1B2016B96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76B5B-14F3-33B3-DE10-03A6ECAEB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9D028F-0F22-D20C-947B-3BA01B0FC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D8C6C-09EC-2587-9334-F353FDF6F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10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26F4-ECBA-2CF3-D868-C6129C783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D9703-FF01-4340-18DB-3FF0F480AB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B0B101-F7EA-FF44-6E0C-2B11955B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B87F1-BDDD-14B6-DECB-A2F4C15C8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10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E6954-545B-7112-6C1C-8BE9122B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02BA70-4821-EAE3-F0FC-F23B84B94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BDE9DC-B853-7AA1-2BAA-E3CC9FD40B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90FC4-7530-999E-40CF-11379B3C9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D0961-AD2A-4BDF-A899-A74854D757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27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0AE8E-ABEE-1209-1CC6-D526AF726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449393-1581-58C4-F6E2-B97F2B289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45606-1C43-97EE-61A0-DB0C2C7F6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6863B-E0CB-430F-AB57-CDE42AC46AE2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B689F-83B5-7E50-F38B-F966D5F3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9BCB1-E2EA-C64E-8A9F-EE139A68B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2518" y="23814"/>
            <a:ext cx="639481" cy="23915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</a:lstStyle>
          <a:p>
            <a:fld id="{FCB8BAF4-5E66-457F-B665-9EEB766B907D}" type="slidenum">
              <a:rPr lang="en-US" smtClean="0"/>
              <a:pPr/>
              <a:t>‹#›</a:t>
            </a:fld>
            <a:r>
              <a:rPr lang="en-US" dirty="0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7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1B8AEA-D1A0-4313-774F-77E84F5A0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7168D-EC13-0C34-3051-A2E9413B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A2169-F3E8-1B20-1A02-BC9C17C02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093DE6-6E75-4968-A730-5C465CEEFE0A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33874-4F16-88E5-2DB1-EFF049209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F8028-7F39-A8A4-4C59-1E137BCAB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B8BAF4-5E66-457F-B665-9EEB766B9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8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customXml" Target="../ink/ink3.xml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33AE0-8D0D-D3BB-43E4-D4399A6DF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24932"/>
            <a:ext cx="12192000" cy="155856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5000" dirty="0">
                <a:latin typeface="Garamond" panose="02020404030301010803" pitchFamily="18" charset="0"/>
              </a:rPr>
              <a:t>Kumon Up: </a:t>
            </a:r>
            <a:br>
              <a:rPr lang="en-US" sz="5000" dirty="0">
                <a:latin typeface="Garamond" panose="02020404030301010803" pitchFamily="18" charset="0"/>
              </a:rPr>
            </a:br>
            <a:r>
              <a:rPr lang="en-US" sz="5000" dirty="0">
                <a:latin typeface="Garamond" panose="02020404030301010803" pitchFamily="18" charset="0"/>
              </a:rPr>
              <a:t>Private Tutoring Centers and Student Achievement</a:t>
            </a:r>
            <a:endParaRPr lang="en-US" sz="50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353A89C-77C7-824B-BC2E-95E32E160742}"/>
              </a:ext>
            </a:extLst>
          </p:cNvPr>
          <p:cNvSpPr txBox="1">
            <a:spLocks/>
          </p:cNvSpPr>
          <p:nvPr/>
        </p:nvSpPr>
        <p:spPr>
          <a:xfrm>
            <a:off x="2632075" y="3598161"/>
            <a:ext cx="6927850" cy="191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>
                <a:latin typeface="Garamond" panose="02020404030301010803" pitchFamily="18" charset="0"/>
              </a:rPr>
              <a:t>Joshua Goodman</a:t>
            </a:r>
          </a:p>
          <a:p>
            <a:r>
              <a:rPr lang="en-US" sz="3000" dirty="0">
                <a:latin typeface="Garamond" panose="02020404030301010803" pitchFamily="18" charset="0"/>
              </a:rPr>
              <a:t>Samuel Nitkin</a:t>
            </a:r>
          </a:p>
          <a:p>
            <a:endParaRPr lang="en-US" sz="1200" dirty="0">
              <a:latin typeface="Garamond" panose="02020404030301010803" pitchFamily="18" charset="0"/>
            </a:endParaRPr>
          </a:p>
          <a:p>
            <a:r>
              <a:rPr lang="en-US" sz="3000" dirty="0">
                <a:latin typeface="Garamond" panose="02020404030301010803" pitchFamily="18" charset="0"/>
              </a:rPr>
              <a:t>Boston University</a:t>
            </a:r>
            <a:endParaRPr lang="en-US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F5F740-EC9B-4442-C7B6-877D44FD0ECF}"/>
              </a:ext>
            </a:extLst>
          </p:cNvPr>
          <p:cNvSpPr/>
          <p:nvPr/>
        </p:nvSpPr>
        <p:spPr>
          <a:xfrm>
            <a:off x="11747500" y="23814"/>
            <a:ext cx="393700" cy="239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4546F2-DA4B-AA64-4C2C-D8B15A81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997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BB5C1-D778-036E-0BA0-A2100700B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C2AD40-4F92-55CA-DFEA-EBDB78F2597D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10BC546-B172-1AD0-7F7A-25A5602A4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latin typeface="Garamond" panose="02020404030301010803" pitchFamily="18" charset="0"/>
              </a:rPr>
              <a:t>Tutoring chain instructional models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Kumon</a:t>
            </a:r>
            <a:r>
              <a:rPr lang="en-US" sz="2200" dirty="0">
                <a:latin typeface="Garamond" panose="02020404030301010803" pitchFamily="18" charset="0"/>
              </a:rPr>
              <a:t>		Instructors circulate, grade, monitor worksheet progress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Students work independently through worksheets at their level 						Daily homework packets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Instructors deliver direct instruction via proprietary curriculum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 groups of 2-3 students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Curriculum aligned to local schools (may talk with teachers)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</p:txBody>
      </p:sp>
      <p:pic>
        <p:nvPicPr>
          <p:cNvPr id="2050" name="Picture 2" descr="What the Kumon Logo Represents - About Kumon">
            <a:extLst>
              <a:ext uri="{FF2B5EF4-FFF2-40B4-BE49-F238E27FC236}">
                <a16:creationId xmlns:a16="http://schemas.microsoft.com/office/drawing/2014/main" id="{670269DA-0911-0FAF-A536-21319B7F9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084263"/>
            <a:ext cx="1742175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">
            <a:extLst>
              <a:ext uri="{FF2B5EF4-FFF2-40B4-BE49-F238E27FC236}">
                <a16:creationId xmlns:a16="http://schemas.microsoft.com/office/drawing/2014/main" id="{1E073935-2904-79DE-3225-8F9255136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87" y="2452689"/>
            <a:ext cx="1397000" cy="81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Sylvan Learning of Mentor has new location, ownership – News-Herald">
            <a:extLst>
              <a:ext uri="{FF2B5EF4-FFF2-40B4-BE49-F238E27FC236}">
                <a16:creationId xmlns:a16="http://schemas.microsoft.com/office/drawing/2014/main" id="{DD601DC5-EE54-B4A8-C798-D708C9CB4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727" y="2705100"/>
            <a:ext cx="3277752" cy="409718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10312D-8FC2-F76B-0024-157C5B20A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10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17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579D3-0D45-8FC5-BB1B-D9B6B284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6DCEF1-9E0E-033E-0E28-90D29B5A5DC1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76CE310-2134-FE34-A2ED-0B3A71973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latin typeface="Garamond" panose="02020404030301010803" pitchFamily="18" charset="0"/>
              </a:rPr>
              <a:t>Tutoring chain instructional models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Kumon</a:t>
            </a:r>
            <a:r>
              <a:rPr lang="en-US" sz="2200" dirty="0">
                <a:latin typeface="Garamond" panose="02020404030301010803" pitchFamily="18" charset="0"/>
              </a:rPr>
              <a:t>		Instructors circulate, grade, monitor worksheet progress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Students work independently through worksheets at their level 						Daily homework packets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Instructors deliver direct instruction via proprietary curriculum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 groups of 2-3 students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Curriculum aligned to local schools (may talk with teachers)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Mathnasium</a:t>
            </a:r>
            <a:r>
              <a:rPr lang="en-US" sz="2200" dirty="0">
                <a:latin typeface="Garamond" panose="02020404030301010803" pitchFamily="18" charset="0"/>
              </a:rPr>
              <a:t>	Instructors deliver direct instruction via proprietary curriculum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 		To multiple students 1-1 (each w/ individual learning plan)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Discourages bringing schoolwork</a:t>
            </a:r>
          </a:p>
        </p:txBody>
      </p:sp>
      <p:pic>
        <p:nvPicPr>
          <p:cNvPr id="2050" name="Picture 2" descr="What the Kumon Logo Represents - About Kumon">
            <a:extLst>
              <a:ext uri="{FF2B5EF4-FFF2-40B4-BE49-F238E27FC236}">
                <a16:creationId xmlns:a16="http://schemas.microsoft.com/office/drawing/2014/main" id="{7800F722-3711-CEC5-C36D-9C8EB757E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084263"/>
            <a:ext cx="1742175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">
            <a:extLst>
              <a:ext uri="{FF2B5EF4-FFF2-40B4-BE49-F238E27FC236}">
                <a16:creationId xmlns:a16="http://schemas.microsoft.com/office/drawing/2014/main" id="{40F517E3-4F8C-AD5C-DC99-DCB1E983C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87" y="2452689"/>
            <a:ext cx="1397000" cy="81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thnasium of Hoboken is Now Open for Enrollments - Hoboken Family Alliance">
            <a:extLst>
              <a:ext uri="{FF2B5EF4-FFF2-40B4-BE49-F238E27FC236}">
                <a16:creationId xmlns:a16="http://schemas.microsoft.com/office/drawing/2014/main" id="{BDFECEBB-D5BE-33C4-376A-FE37BAFE3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9" y="3744413"/>
            <a:ext cx="1816836" cy="69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Mathnasium of Walnut Creek, CA Blog">
            <a:extLst>
              <a:ext uri="{FF2B5EF4-FFF2-40B4-BE49-F238E27FC236}">
                <a16:creationId xmlns:a16="http://schemas.microsoft.com/office/drawing/2014/main" id="{E0E11EFD-15D8-B697-CF09-306DC1AA2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699" y="4021929"/>
            <a:ext cx="3728779" cy="279658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1211C4-A346-D242-0401-6AF6B48B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11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860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812F4-7EA7-330D-E3B1-21486B3A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981698-A373-D350-60F5-EEEB3EA3B4DA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86F5EC-A3CF-2C69-BC98-DD2AC4786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latin typeface="Garamond" panose="02020404030301010803" pitchFamily="18" charset="0"/>
              </a:rPr>
              <a:t>Tutoring chain instructional models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Kumon</a:t>
            </a:r>
            <a:r>
              <a:rPr lang="en-US" sz="2200" dirty="0">
                <a:latin typeface="Garamond" panose="02020404030301010803" pitchFamily="18" charset="0"/>
              </a:rPr>
              <a:t>		Instructors circulate, grade, monitor worksheet progress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Students work independently through worksheets at their level 						Daily homework packets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Instructors deliver direct instruction via proprietary curriculum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 groups of 2-3 students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Curriculum aligned to local schools (may talk with teachers)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Mathnasium</a:t>
            </a:r>
            <a:r>
              <a:rPr lang="en-US" sz="2200" dirty="0">
                <a:latin typeface="Garamond" panose="02020404030301010803" pitchFamily="18" charset="0"/>
              </a:rPr>
              <a:t>	Instructors deliver direct instruction via proprietary curriculum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 		To multiple students 1-1 (each w/ individual learning plan)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Discourages bringing schoolwork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All</a:t>
            </a:r>
            <a:r>
              <a:rPr lang="en-US" sz="2200" dirty="0">
                <a:latin typeface="Garamond" panose="02020404030301010803" pitchFamily="18" charset="0"/>
              </a:rPr>
              <a:t> 		Diagnostic assessments at intake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Individualized learning plans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Focus on math and/or reading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Franchisees hire/manage instructors under corporate curriculum</a:t>
            </a:r>
          </a:p>
        </p:txBody>
      </p:sp>
      <p:pic>
        <p:nvPicPr>
          <p:cNvPr id="2050" name="Picture 2" descr="What the Kumon Logo Represents - About Kumon">
            <a:extLst>
              <a:ext uri="{FF2B5EF4-FFF2-40B4-BE49-F238E27FC236}">
                <a16:creationId xmlns:a16="http://schemas.microsoft.com/office/drawing/2014/main" id="{9BC573B2-C568-CC69-2144-A35A9178B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084263"/>
            <a:ext cx="1742175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go">
            <a:extLst>
              <a:ext uri="{FF2B5EF4-FFF2-40B4-BE49-F238E27FC236}">
                <a16:creationId xmlns:a16="http://schemas.microsoft.com/office/drawing/2014/main" id="{B1033E4A-6FFB-8D5E-FCB3-9CE7BF114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87" y="2452689"/>
            <a:ext cx="1397000" cy="81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thnasium of Hoboken is Now Open for Enrollments - Hoboken Family Alliance">
            <a:extLst>
              <a:ext uri="{FF2B5EF4-FFF2-40B4-BE49-F238E27FC236}">
                <a16:creationId xmlns:a16="http://schemas.microsoft.com/office/drawing/2014/main" id="{D8DEEEED-24CE-8B03-B30C-7755E9CB7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9" y="3744413"/>
            <a:ext cx="1816836" cy="69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BBB3EE-F2B0-C7AF-9AE8-CC3660F2A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12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61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BC801-6662-8B05-C4E1-51BCBCCB7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69CDBC7-7168-8DD6-2BA8-6EA537701F4F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B529050-8427-1554-E698-79D9C8151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latin typeface="Garamond" panose="02020404030301010803" pitchFamily="18" charset="0"/>
              </a:rPr>
              <a:t>C</a:t>
            </a: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enter size, focus, time commitment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We lack direct “first stage” evidence on who is using each center and for what subject.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Our best guesses comes from franchise disclosure documents, press releases, and chatting with Kumon’s franchising executives.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Typical center likely serves 100-130 students at a time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~2/3 of students study math | ~1/3 study reading   (nearly all large chains offer both)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Typical student spends 2-3 hours/week in center or on homework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[Details in paper.]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200" dirty="0">
              <a:latin typeface="Garamond" panose="020204040303010108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63EAE-4AE5-F5E1-2E35-DBD46EB4D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13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875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0A328-0176-2A3A-89E3-70780F45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C19E7E2-7487-9EF7-9B3F-70F87C6C6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Descriptive results: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How widespread are tutoring chains?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AA73F0-5433-34DF-E42F-ACEB7369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14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65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F0D4C-8BF6-60EC-FDC5-EC3BA65C0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003D479-06DA-A44F-065F-A3B3DDFB06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93C9D57-298F-4F08-4EA2-7E0346D8D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Data on Tutoring Centers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Data Axle’s Historical Business Data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Info on businesses from: yellow pages, credit card data, phone verification, web research, news publications, </a:t>
            </a:r>
            <a:r>
              <a:rPr lang="en-US" dirty="0">
                <a:latin typeface="Garamond" panose="02020404030301010803" pitchFamily="18" charset="0"/>
              </a:rPr>
              <a:t>etc.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1997-2022: Each business’ name, address, industry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code, longitudinal identifier.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Identifying tutoring centers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Keep industry codes “Tutoring” (SIC Code 829909) or “Test Preparation Instruction” (SIC Code 874868).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E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xclude 5% where name indicates: college or graduate test prep, ESL, non-academic focus, etc.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efine chains as 10+ unique locations sharing a parent company or name. 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Identify common names through our own inspection plus Claude Sonnet 4.6 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to catch patterns we missed.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E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xclude chains that </a:t>
            </a:r>
            <a:r>
              <a:rPr lang="en-US" dirty="0">
                <a:latin typeface="Garamond" panose="02020404030301010803" pitchFamily="18" charset="0"/>
              </a:rPr>
              <a:t>send tutors to homes (analyze separately)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Of ~20,000 unique tutoring locations, 35% (~7,000) are identified as chains providing in-center tutoring.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DD1295-D046-3D33-C4AF-C1D616776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15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49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114BD-514C-1FC7-558A-DF51AA7F8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400624E-F4EE-1EBD-7D91-469E1BC922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74978B8-81FD-1C1E-6E71-B42B35C73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Tutoring chain center growth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Chain centers grew from ~500 in 1997 to ~4,000+ in 2010s, plateauing recently (online options?).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Kumon is largest &amp; fastest growing, followed by Sylvan</a:t>
            </a:r>
            <a:r>
              <a:rPr lang="en-US" dirty="0">
                <a:latin typeface="Garamond" panose="02020404030301010803" pitchFamily="18" charset="0"/>
              </a:rPr>
              <a:t>,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 Mathnasium, Huntington.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B0F5EA-029A-D9F8-23E8-0D0B60598CEE}"/>
              </a:ext>
            </a:extLst>
          </p:cNvPr>
          <p:cNvSpPr/>
          <p:nvPr/>
        </p:nvSpPr>
        <p:spPr>
          <a:xfrm>
            <a:off x="5458874" y="1823139"/>
            <a:ext cx="432079" cy="269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0D1605-6BE4-7E5F-A291-76AEDB735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434" y="2132281"/>
            <a:ext cx="8765131" cy="47257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FCB84-8E05-CAC8-738F-22FC6697D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16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468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AFE8-CF2B-C5B9-6BBD-35DA6944A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A8D5F12F-1286-D162-E6C6-0B9CD8367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Descriptive results: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Who uses tutoring chain centers?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33DAFC-E3C0-DE2B-E9DF-FDED38944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17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864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A6022-5B7D-22ED-69A3-C90418E5B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A966CB8-27C8-EEF9-B718-5DB22FDE50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E2BD6A2-368B-1F37-B5E5-6CD442795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Data on tutoring </a:t>
            </a:r>
            <a:r>
              <a:rPr lang="en-US" sz="3900" dirty="0">
                <a:latin typeface="Garamond" panose="02020404030301010803" pitchFamily="18" charset="0"/>
              </a:rPr>
              <a:t>usage</a:t>
            </a:r>
            <a:endParaRPr lang="en-US" sz="39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Consumer Expenditure Survey (CEX)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National survey that tracks monthly household spending and characteristics.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n 2009, CEX starts expenditure category for “Test preparation or tutoring services.”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Measuring tutoring usage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With 2009-24 data, we construct: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ndicator for HH reporting any spending on tutoring services in a month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mount spent on tutoring services, inflation-adjusted to 2015$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Restrict to HHs with 1+ child aged 6-17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Exclude summer months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Note: These measures 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capture spending on all forms of tutoring (in-center, in-home, online)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F449EA-A729-96E5-FD81-E272093C1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18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4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C4051-E5AC-00BD-0DA0-AE1A58CB8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1FA63A6-65AE-1FE5-D25D-CAC8EBFCEBC0}"/>
              </a:ext>
            </a:extLst>
          </p:cNvPr>
          <p:cNvSpPr/>
          <p:nvPr/>
        </p:nvSpPr>
        <p:spPr>
          <a:xfrm>
            <a:off x="0" y="0"/>
            <a:ext cx="12192000" cy="6857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F220C27-CF77-B10D-0CCA-0C6D6E253B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Who uses tutoring?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1.7% spend on tutoring in a given month (spending average of ~$300)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By race: Asian - 5.2% | White - 1.8% | Black - 1.2% | Hispanic – 0.8%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Nearly half (47%) of HHs spending on tutoring are in top income decile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Income explains much of racial differences, but not for Asian-Americans</a:t>
            </a:r>
            <a:endParaRPr lang="en-US" sz="2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90FC6-7544-888E-6C1A-52F298013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50" y="2544634"/>
            <a:ext cx="7446039" cy="43132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6244BA-B773-FCEB-A5D2-9A76F08CA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19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80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010E6-300B-E973-E69A-89794746B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7D4EF9-8B2C-4B0D-90FE-9A05CBDCB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35" y="1439924"/>
            <a:ext cx="5662122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C5D39E-B651-B238-3A18-C05AA30A8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20" y="1439924"/>
            <a:ext cx="4800847" cy="7810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455E07-8FD1-4620-8C88-BC022C4471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53" y="2462608"/>
            <a:ext cx="6228382" cy="2113004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F42D6344-8666-BF6B-220B-8AB1010D3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7590"/>
            <a:ext cx="12085672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“What the heck is this?”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EDF1DEA-88E9-935C-B206-68ABC979C92A}"/>
                  </a:ext>
                </a:extLst>
              </p14:cNvPr>
              <p14:cNvContentPartPr/>
              <p14:nvPr/>
            </p14:nvContentPartPr>
            <p14:xfrm>
              <a:off x="10238836" y="3146210"/>
              <a:ext cx="1370520" cy="385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EDF1DEA-88E9-935C-B206-68ABC979C9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48860" y="2966210"/>
                <a:ext cx="1550113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427DFD69-6F88-65E6-F72A-E6BA937EF736}"/>
                  </a:ext>
                </a:extLst>
              </p14:cNvPr>
              <p14:cNvContentPartPr/>
              <p14:nvPr/>
            </p14:nvContentPartPr>
            <p14:xfrm>
              <a:off x="6581236" y="3448970"/>
              <a:ext cx="39492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427DFD69-6F88-65E6-F72A-E6BA937EF73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91154" y="3268970"/>
                <a:ext cx="574724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C6D3599-F36C-B6C9-EFA4-1C1C1304C7B8}"/>
                  </a:ext>
                </a:extLst>
              </p14:cNvPr>
              <p14:cNvContentPartPr/>
              <p14:nvPr/>
            </p14:nvContentPartPr>
            <p14:xfrm>
              <a:off x="6557116" y="3881690"/>
              <a:ext cx="2597760" cy="856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C6D3599-F36C-B6C9-EFA4-1C1C1304C7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67104" y="3701690"/>
                <a:ext cx="2777425" cy="4453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786F91-1CC3-5296-6960-FB3D7E02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77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53614-A3E4-A45A-1457-66C4D95AE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652F96F8-5374-6648-6361-C2315D645F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83138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Spending data vs. chain center locations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At MSA-level, strong relation between chain density and share of HHs using tutoring.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Suggests CEX 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captures, at least partly, the use of physical tutoring centers.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Only for White/Asian (&amp; higher </a:t>
            </a:r>
            <a:r>
              <a:rPr lang="en-US" sz="2200" dirty="0" err="1">
                <a:solidFill>
                  <a:schemeClr val="tx1"/>
                </a:solidFill>
                <a:latin typeface="Garamond" panose="02020404030301010803" pitchFamily="18" charset="0"/>
              </a:rPr>
              <a:t>inc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) HHs, suggesting such HHs are more likely to use chain centers.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585DE6-21E6-B7D0-5C61-AFA7975C2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16354"/>
            <a:ext cx="12183139" cy="404164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08243-7E04-A3D1-4002-97E7448C9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20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880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46C2-65C6-F435-B7D4-E9998E89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C42640B4-37B3-BCE1-86EB-CA9B4D758B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Causal method: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latin typeface="Garamond" panose="02020404030301010803" pitchFamily="18" charset="0"/>
              </a:rPr>
              <a:t>How</a:t>
            </a: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4200" dirty="0">
                <a:latin typeface="Garamond" panose="02020404030301010803" pitchFamily="18" charset="0"/>
              </a:rPr>
              <a:t>to identify achievement impact of tutoring centers</a:t>
            </a: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?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5C4F65-13E3-1F95-7E40-2095E84C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21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64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B1289-78C1-5C53-14AB-32CD28BA8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36BF33-E925-F6B8-7FC6-8F22CF548C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23FBC7F-B800-4322-6F2E-7413B28B6E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Data on test score outcomes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Stanford Education Data Archive (SEDA)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District-level mean math/reading scores from 2009-19 (in nationally normed SDs)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Reported for each grade 3-8, overall and by race, economic disadvantage status, and gender</a:t>
            </a:r>
          </a:p>
          <a:p>
            <a:pPr lvl="1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 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Measuring tutoring center prevalence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Match each tutoring center to a school district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Merge center counts in calendar year to scores from spring of that year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2014 center counts are matched to spring 2014 scores (from the 2013-14 school year)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Ambiguous whether center opens before or after first spring’s exams (we omit year = 0 from treatment effects)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D8A5CC-1C5A-B59D-90EA-533F137C7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22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627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2146-E230-88A5-7191-9D94AA558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1A6300BD-FB43-DE87-CFB5-6637153D5CA2}"/>
              </a:ext>
            </a:extLst>
          </p:cNvPr>
          <p:cNvSpPr txBox="1">
            <a:spLocks/>
          </p:cNvSpPr>
          <p:nvPr/>
        </p:nvSpPr>
        <p:spPr>
          <a:xfrm>
            <a:off x="-1" y="678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900" dirty="0">
                <a:latin typeface="Garamond" panose="02020404030301010803" pitchFamily="18" charset="0"/>
              </a:rPr>
              <a:t>Identifying variation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Garamond" panose="02020404030301010803" pitchFamily="18" charset="0"/>
              </a:rPr>
              <a:t>Staggered difference-in-difference / event-study design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Garamond" panose="02020404030301010803" pitchFamily="18" charset="0"/>
              </a:rPr>
              <a:t>Driven by 1</a:t>
            </a:r>
            <a:r>
              <a:rPr lang="en-US" sz="2000" baseline="30000" dirty="0">
                <a:latin typeface="Garamond" panose="02020404030301010803" pitchFamily="18" charset="0"/>
              </a:rPr>
              <a:t>st</a:t>
            </a:r>
            <a:r>
              <a:rPr lang="en-US" sz="2000" dirty="0">
                <a:latin typeface="Garamond" panose="02020404030301010803" pitchFamily="18" charset="0"/>
              </a:rPr>
              <a:t> opening of any tutoring chain in a district.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Garamond" panose="02020404030301010803" pitchFamily="18" charset="0"/>
              </a:rPr>
              <a:t>Plenty of variation in timing of entry.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758AA9-2889-D098-189C-97B392F79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938" y="2584956"/>
            <a:ext cx="7390124" cy="427304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E5572B-E067-8D67-DF73-47A47D6C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23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13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97309-8899-AAB8-1BD2-9F96BB83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8A7C0C4-F36F-FC8F-37E3-CC02B3C28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6164035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Which districts are treated?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402 treated districts get </a:t>
            </a:r>
            <a:r>
              <a:rPr lang="en-US" dirty="0">
                <a:latin typeface="Garamond" panose="02020404030301010803" pitchFamily="18" charset="0"/>
              </a:rPr>
              <a:t>1</a:t>
            </a:r>
            <a:r>
              <a:rPr lang="en-US" baseline="30000" dirty="0">
                <a:solidFill>
                  <a:schemeClr val="tx1"/>
                </a:solidFill>
                <a:latin typeface="Garamond" panose="02020404030301010803" pitchFamily="18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 chain in 2010-19.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164	Kumon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139 	Sylvan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  35 	Mathnasium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  16 	Huntington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  49 	Other chains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Controls: ~7,000 districts that never have chain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Relative to </a:t>
            </a:r>
            <a:r>
              <a:rPr lang="en-US" dirty="0">
                <a:latin typeface="Garamond" panose="02020404030301010803" pitchFamily="18" charset="0"/>
              </a:rPr>
              <a:t>c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ontrols, </a:t>
            </a:r>
            <a:r>
              <a:rPr lang="en-US" dirty="0">
                <a:latin typeface="Garamond" panose="02020404030301010803" pitchFamily="18" charset="0"/>
              </a:rPr>
              <a:t>t</a:t>
            </a:r>
            <a:r>
              <a:rPr lang="en-US" dirty="0">
                <a:solidFill>
                  <a:schemeClr val="tx1"/>
                </a:solidFill>
                <a:latin typeface="Garamond" panose="02020404030301010803" pitchFamily="18" charset="0"/>
              </a:rPr>
              <a:t>reated districts are: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L</a:t>
            </a:r>
            <a:r>
              <a:rPr lang="en-US" sz="2400" dirty="0">
                <a:solidFill>
                  <a:schemeClr val="tx1"/>
                </a:solidFill>
                <a:latin typeface="Garamond" panose="02020404030301010803" pitchFamily="18" charset="0"/>
              </a:rPr>
              <a:t>arger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H</a:t>
            </a:r>
            <a:r>
              <a:rPr lang="en-US" sz="2400" dirty="0">
                <a:solidFill>
                  <a:schemeClr val="tx1"/>
                </a:solidFill>
                <a:latin typeface="Garamond" panose="02020404030301010803" pitchFamily="18" charset="0"/>
              </a:rPr>
              <a:t>igher scoring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M</a:t>
            </a:r>
            <a:r>
              <a:rPr lang="en-US" sz="2400" dirty="0">
                <a:solidFill>
                  <a:schemeClr val="tx1"/>
                </a:solidFill>
                <a:latin typeface="Garamond" panose="02020404030301010803" pitchFamily="18" charset="0"/>
              </a:rPr>
              <a:t>ore Asian-American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H</a:t>
            </a:r>
            <a:r>
              <a:rPr lang="en-US" sz="2400" dirty="0">
                <a:solidFill>
                  <a:schemeClr val="tx1"/>
                </a:solidFill>
                <a:latin typeface="Garamond" panose="02020404030301010803" pitchFamily="18" charset="0"/>
              </a:rPr>
              <a:t>igher income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M</a:t>
            </a:r>
            <a:r>
              <a:rPr lang="en-US" sz="2400" dirty="0">
                <a:solidFill>
                  <a:schemeClr val="tx1"/>
                </a:solidFill>
                <a:latin typeface="Garamond" panose="02020404030301010803" pitchFamily="18" charset="0"/>
              </a:rPr>
              <a:t>ore suburban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501194-ABDB-32F1-05BE-316F729FE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656" y="1091740"/>
            <a:ext cx="6016365" cy="50302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D4C7A4-151D-B81B-1039-AE85045430DA}"/>
              </a:ext>
            </a:extLst>
          </p:cNvPr>
          <p:cNvSpPr/>
          <p:nvPr/>
        </p:nvSpPr>
        <p:spPr>
          <a:xfrm>
            <a:off x="10247173" y="2286000"/>
            <a:ext cx="1583473" cy="5910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952B49-1428-83A2-2A3A-754C6FE781E5}"/>
              </a:ext>
            </a:extLst>
          </p:cNvPr>
          <p:cNvSpPr/>
          <p:nvPr/>
        </p:nvSpPr>
        <p:spPr>
          <a:xfrm>
            <a:off x="10247172" y="3632660"/>
            <a:ext cx="1583473" cy="10173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A2AEF8-0EA3-94BE-153D-B65FFF7FE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24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634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9CAAF-C57B-8B8C-EB87-293FCEDC2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A36E63D-25DC-C2AB-9F86-46B6356B9B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900" dirty="0">
                <a:latin typeface="Garamond" panose="02020404030301010803" pitchFamily="18" charset="0"/>
              </a:rPr>
              <a:t>Empirical method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Garamond" panose="02020404030301010803" pitchFamily="18" charset="0"/>
              </a:rPr>
              <a:t>Standard TWFE fails because already-treated districts serve as controls for newly treated districts.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Garamond" panose="02020404030301010803" pitchFamily="18" charset="0"/>
              </a:rPr>
              <a:t>Two-stage DID event-study estimator proposed by Gardner et al. (2024):</a:t>
            </a:r>
            <a:endParaRPr lang="en-US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Garamond" panose="02020404030301010803" pitchFamily="18" charset="0"/>
              </a:rPr>
              <a:t>Stage 1: 	Use only never-treated and not-yet-treated </a:t>
            </a:r>
            <a:r>
              <a:rPr lang="en-US" sz="2000" dirty="0" err="1">
                <a:latin typeface="Garamond" panose="02020404030301010803" pitchFamily="18" charset="0"/>
              </a:rPr>
              <a:t>obs</a:t>
            </a:r>
            <a:endParaRPr lang="en-US" sz="2000" dirty="0">
              <a:latin typeface="Garamond" panose="02020404030301010803" pitchFamily="18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Garamond" panose="02020404030301010803" pitchFamily="18" charset="0"/>
              </a:rPr>
              <a:t>		Regress scores of district-grade </a:t>
            </a:r>
            <a:r>
              <a:rPr lang="en-US" sz="2000" i="1" dirty="0">
                <a:latin typeface="Garamond" panose="02020404030301010803" pitchFamily="18" charset="0"/>
              </a:rPr>
              <a:t>dg </a:t>
            </a:r>
            <a:r>
              <a:rPr lang="en-US" sz="2000" dirty="0">
                <a:latin typeface="Garamond" panose="02020404030301010803" pitchFamily="18" charset="0"/>
              </a:rPr>
              <a:t>in year </a:t>
            </a:r>
            <a:r>
              <a:rPr lang="en-US" sz="2000" i="1" dirty="0">
                <a:latin typeface="Garamond" panose="02020404030301010803" pitchFamily="18" charset="0"/>
              </a:rPr>
              <a:t>t </a:t>
            </a:r>
            <a:r>
              <a:rPr lang="en-US" sz="2000" dirty="0">
                <a:latin typeface="Garamond" panose="02020404030301010803" pitchFamily="18" charset="0"/>
              </a:rPr>
              <a:t>on district-grade and year FE 	     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Garamond" panose="02020404030301010803" pitchFamily="18" charset="0"/>
              </a:rPr>
              <a:t>Stage 2: 	With cleanly estimated FE, adjust scores for each </a:t>
            </a:r>
            <a:r>
              <a:rPr lang="en-US" sz="2000" dirty="0" err="1">
                <a:latin typeface="Garamond" panose="02020404030301010803" pitchFamily="18" charset="0"/>
              </a:rPr>
              <a:t>obs</a:t>
            </a:r>
            <a:endParaRPr lang="en-US" sz="2000" dirty="0">
              <a:latin typeface="Garamond" panose="02020404030301010803" pitchFamily="18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latin typeface="Garamond" panose="02020404030301010803" pitchFamily="18" charset="0"/>
              </a:rPr>
              <a:t>		Regress adjusted scores on event-time dummies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2000" dirty="0">
              <a:latin typeface="Garamond" panose="02020404030301010803" pitchFamily="18" charset="0"/>
            </a:endParaRPr>
          </a:p>
          <a:p>
            <a:pPr marL="800100" lvl="1" indent="-342900">
              <a:lnSpc>
                <a:spcPct val="100000"/>
              </a:lnSpc>
              <a:spcBef>
                <a:spcPts val="1800"/>
              </a:spcBef>
            </a:pPr>
            <a:r>
              <a:rPr lang="en-US" sz="2000" dirty="0">
                <a:latin typeface="Garamond" panose="02020404030301010803" pitchFamily="18" charset="0"/>
              </a:rPr>
              <a:t>Bootstrap SEs to correct for generated regressor problem; cluster by school district.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7C20A7-D7B6-140B-037D-D86A4C20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224" y="2737649"/>
            <a:ext cx="5481281" cy="7648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0DEDDC-5355-0A38-8E84-0E6E24678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224" y="4622747"/>
            <a:ext cx="5481281" cy="6090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0658DA-65E5-D272-3A09-8CA3E8E48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224" y="5261518"/>
            <a:ext cx="4318495" cy="1101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0983FF-8D1C-91F2-B803-D3943720F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316" y="2737649"/>
            <a:ext cx="2674190" cy="8732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0D1E14-4C98-33A3-09DE-3997EE71FC13}"/>
              </a:ext>
            </a:extLst>
          </p:cNvPr>
          <p:cNvSpPr/>
          <p:nvPr/>
        </p:nvSpPr>
        <p:spPr>
          <a:xfrm>
            <a:off x="6980464" y="4547507"/>
            <a:ext cx="1665515" cy="873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562B7C-3FA7-F43F-9862-42EEC59D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25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13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08C69-4365-A82C-2AFA-12BEEEBDA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A03F0C1-DD60-B30B-AE5B-755AA296A9F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900" dirty="0">
                <a:latin typeface="Garamond" panose="02020404030301010803" pitchFamily="18" charset="0"/>
              </a:rPr>
              <a:t>Interpretation of coefficients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Garamond" panose="02020404030301010803" pitchFamily="18" charset="0"/>
              </a:rPr>
              <a:t>Intent-to-treat (ITT) effects across all district students.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Not treatment-on-treated (TOT) effects on those who use tutoring centers.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dirty="0">
              <a:latin typeface="Garamond" panose="02020404030301010803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latin typeface="Garamond" panose="02020404030301010803" pitchFamily="18" charset="0"/>
              </a:rPr>
              <a:t>Parallel trends assumption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Absent center opening, treated districts’ scores would have followed same trends as controls’. 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Threat is chains selecting into districts based on anticipated score gains.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Two pieces of evidence against this: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Flat, zero pre-trends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Robustness to controls for student body composition and economic conditions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E3F21A-FCEC-9DFA-86C5-1D612E67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26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0612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E0F08-FD4C-A989-1D99-14E99DA55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FA010CE5-166C-8ED8-D480-FD8492AAA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Causal results: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latin typeface="Garamond" panose="02020404030301010803" pitchFamily="18" charset="0"/>
              </a:rPr>
              <a:t>How</a:t>
            </a: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 do tutoring chain centers affect academic skills?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1F5CD6-3FB6-F2F6-1862-3EB025BF1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27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953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DB772-AB0F-801C-F770-1C3F71E8D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462D714A-3C30-BCE2-B685-62F86AAAF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P</a:t>
            </a: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ositive, persistent impact on math</a:t>
            </a: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Pre-trends are flat, indistinguishable from zero.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610FC9-7ECD-92F2-0DD8-AEAFF082F11A}"/>
              </a:ext>
            </a:extLst>
          </p:cNvPr>
          <p:cNvSpPr/>
          <p:nvPr/>
        </p:nvSpPr>
        <p:spPr>
          <a:xfrm>
            <a:off x="2947595" y="2420471"/>
            <a:ext cx="2302137" cy="537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0B2CE3-1B20-96A2-E7FA-0B230582B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85" y="1469571"/>
            <a:ext cx="9655629" cy="538842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C38C77-C3FB-25AC-555F-E7BA83D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28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942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48E6A-F334-C3FC-4237-56924F224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27CE0F-2D58-A739-2507-58EDCE257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85" y="1469571"/>
            <a:ext cx="9655629" cy="5388429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E1F644E-A4DD-11DC-D649-D1294CD53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P</a:t>
            </a: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ositive, persistent impact on math</a:t>
            </a: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Use pre and post period coefficient to calculate overall </a:t>
            </a:r>
            <a:r>
              <a:rPr lang="en-US" sz="2200" dirty="0" err="1">
                <a:latin typeface="Garamond" panose="02020404030301010803" pitchFamily="18" charset="0"/>
              </a:rPr>
              <a:t>DiD</a:t>
            </a:r>
            <a:r>
              <a:rPr lang="en-US" sz="2200" dirty="0">
                <a:latin typeface="Garamond" panose="02020404030301010803" pitchFamily="18" charset="0"/>
              </a:rPr>
              <a:t> estimate.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3DA18423-FEF0-4B59-27C8-1AEC0D169814}"/>
              </a:ext>
            </a:extLst>
          </p:cNvPr>
          <p:cNvSpPr/>
          <p:nvPr/>
        </p:nvSpPr>
        <p:spPr>
          <a:xfrm rot="5400000">
            <a:off x="4026575" y="2598351"/>
            <a:ext cx="519349" cy="3200399"/>
          </a:xfrm>
          <a:prstGeom prst="leftBrac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1927AB6F-6C86-142E-1C3E-6A4556E42531}"/>
              </a:ext>
            </a:extLst>
          </p:cNvPr>
          <p:cNvSpPr/>
          <p:nvPr/>
        </p:nvSpPr>
        <p:spPr>
          <a:xfrm rot="5400000">
            <a:off x="8710854" y="1033376"/>
            <a:ext cx="481575" cy="3231870"/>
          </a:xfrm>
          <a:prstGeom prst="leftBrac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5DA60A-3D9E-5373-FDE6-320663C7AF88}"/>
              </a:ext>
            </a:extLst>
          </p:cNvPr>
          <p:cNvSpPr txBox="1"/>
          <p:nvPr/>
        </p:nvSpPr>
        <p:spPr>
          <a:xfrm>
            <a:off x="2686050" y="3600322"/>
            <a:ext cx="3273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aramond" panose="02020404030301010803" pitchFamily="18" charset="0"/>
              </a:rPr>
              <a:t>5 years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Garamond" panose="02020404030301010803" pitchFamily="18" charset="0"/>
              </a:rPr>
              <a:t>pre-treatment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Garamond" panose="02020404030301010803" pitchFamily="18" charset="0"/>
              </a:rPr>
              <a:t> coefficients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395FC7-8E8A-9FCD-38D9-8A86AC61BDBD}"/>
              </a:ext>
            </a:extLst>
          </p:cNvPr>
          <p:cNvSpPr txBox="1"/>
          <p:nvPr/>
        </p:nvSpPr>
        <p:spPr>
          <a:xfrm>
            <a:off x="7190023" y="1762192"/>
            <a:ext cx="344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  <a:latin typeface="Garamond" panose="02020404030301010803" pitchFamily="18" charset="0"/>
              </a:rPr>
              <a:t>5 years </a:t>
            </a:r>
            <a:r>
              <a:rPr lang="en-US" b="1" dirty="0">
                <a:solidFill>
                  <a:srgbClr val="7030A0"/>
                </a:solidFill>
                <a:latin typeface="Garamond" panose="02020404030301010803" pitchFamily="18" charset="0"/>
              </a:rPr>
              <a:t>post-treatment</a:t>
            </a:r>
            <a:r>
              <a:rPr lang="en-US" dirty="0">
                <a:solidFill>
                  <a:srgbClr val="7030A0"/>
                </a:solidFill>
                <a:latin typeface="Garamond" panose="02020404030301010803" pitchFamily="18" charset="0"/>
              </a:rPr>
              <a:t> coefficients</a:t>
            </a:r>
          </a:p>
          <a:p>
            <a:pPr algn="ctr"/>
            <a:r>
              <a:rPr lang="en-US" dirty="0">
                <a:solidFill>
                  <a:srgbClr val="7030A0"/>
                </a:solidFill>
                <a:latin typeface="Garamond" panose="02020404030301010803" pitchFamily="18" charset="0"/>
              </a:rPr>
              <a:t>(excluding t=0)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8629B0C-61B7-D501-48B6-540F96BFC306}"/>
                  </a:ext>
                </a:extLst>
              </p:cNvPr>
              <p:cNvSpPr txBox="1"/>
              <p:nvPr/>
            </p:nvSpPr>
            <p:spPr>
              <a:xfrm>
                <a:off x="2803312" y="2165615"/>
                <a:ext cx="20529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7030A0"/>
                    </a:solidFill>
                    <a:latin typeface="Garamond" panose="02020404030301010803" pitchFamily="18" charset="0"/>
                  </a:rPr>
                  <a:t>Post</a:t>
                </a:r>
                <a:r>
                  <a:rPr lang="en-US" b="1" dirty="0">
                    <a:latin typeface="Garamond" panose="020204040303010108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b="1" dirty="0">
                    <a:latin typeface="Garamond" panose="02020404030301010803" pitchFamily="18" charset="0"/>
                  </a:rPr>
                  <a:t> </a:t>
                </a:r>
                <a:r>
                  <a:rPr lang="en-US" b="1" dirty="0">
                    <a:solidFill>
                      <a:schemeClr val="accent2">
                        <a:lumMod val="50000"/>
                      </a:schemeClr>
                    </a:solidFill>
                    <a:latin typeface="Garamond" panose="02020404030301010803" pitchFamily="18" charset="0"/>
                  </a:rPr>
                  <a:t>Pre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>
                    <a:solidFill>
                      <a:schemeClr val="accent2">
                        <a:lumMod val="50000"/>
                      </a:schemeClr>
                    </a:solidFill>
                    <a:latin typeface="Garamond" panose="02020404030301010803" pitchFamily="18" charset="0"/>
                  </a:rPr>
                  <a:t> </a:t>
                </a:r>
                <a:r>
                  <a:rPr lang="en-US" b="1" dirty="0">
                    <a:latin typeface="Garamond" panose="02020404030301010803" pitchFamily="18" charset="0"/>
                  </a:rPr>
                  <a:t>DiD</a:t>
                </a:r>
                <a:endParaRPr lang="en-US" b="1" dirty="0">
                  <a:solidFill>
                    <a:schemeClr val="accent2">
                      <a:lumMod val="50000"/>
                    </a:schemeClr>
                  </a:solidFill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8629B0C-61B7-D501-48B6-540F96BFC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312" y="2165615"/>
                <a:ext cx="2052984" cy="369332"/>
              </a:xfrm>
              <a:prstGeom prst="rect">
                <a:avLst/>
              </a:prstGeom>
              <a:blipFill>
                <a:blip r:embed="rId3"/>
                <a:stretch>
                  <a:fillRect l="-2671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35B584-495F-E747-D9B0-212CE7B56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29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99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7D331-05DD-B5C4-7899-75B54DDB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192CD2C-3B9B-360D-88F3-4ADB7600E862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DDEB53C-DC4B-9C01-87E8-CA5651656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7590"/>
            <a:ext cx="12191998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Paper in a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Motivation</a:t>
            </a:r>
            <a:r>
              <a:rPr lang="en-US" sz="2200" dirty="0">
                <a:latin typeface="Garamond" panose="02020404030301010803" pitchFamily="18" charset="0"/>
              </a:rPr>
              <a:t>		Private tutoring chains have expanded rapidly in recent decades.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Research questions</a:t>
            </a:r>
            <a:r>
              <a:rPr lang="en-US" sz="2200" dirty="0">
                <a:latin typeface="Garamond" panose="02020404030301010803" pitchFamily="18" charset="0"/>
              </a:rPr>
              <a:t>	Who uses these tutoring chain centers?</a:t>
            </a:r>
          </a:p>
          <a:p>
            <a:pPr lvl="4"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How do such centers affect academic skills?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Data</a:t>
            </a:r>
            <a:r>
              <a:rPr lang="en-US" sz="2200" dirty="0">
                <a:latin typeface="Garamond" panose="02020404030301010803" pitchFamily="18" charset="0"/>
              </a:rPr>
              <a:t>			Business records (Data Axle) | HH spending (CEX) |District test scores (SEDA)</a:t>
            </a:r>
          </a:p>
          <a:p>
            <a:pPr lvl="4"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Method	</a:t>
            </a:r>
            <a:r>
              <a:rPr lang="en-US" sz="2200" dirty="0">
                <a:latin typeface="Garamond" panose="02020404030301010803" pitchFamily="18" charset="0"/>
              </a:rPr>
              <a:t>	Staggered diff-in-diff based on school district’s first chain center opening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Results	</a:t>
            </a:r>
            <a:r>
              <a:rPr lang="en-US" sz="2200" dirty="0">
                <a:latin typeface="Garamond" panose="02020404030301010803" pitchFamily="18" charset="0"/>
              </a:rPr>
              <a:t>		Nearly half of users are from the top income decile.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	Asian (White) HHs are 5X (2X) more likely to use than Black/Hispanic HHs. 				First chain center raises district’s math (reading) scores by ~0.03 (0.015) SDs. 				Center entry widens racial achievement gaps, less so in racially integrated districts.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	Tutoring chain centers appear very effective and cost effective.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Takeaways</a:t>
            </a:r>
            <a:r>
              <a:rPr lang="en-US" sz="2200" dirty="0">
                <a:latin typeface="Garamond" panose="02020404030301010803" pitchFamily="18" charset="0"/>
              </a:rPr>
              <a:t>		Tutoring centers satisfy unmet parental demand for individualized instruction. 				These private investments help their users while deepening educational inequality.</a:t>
            </a:r>
          </a:p>
        </p:txBody>
      </p:sp>
      <p:pic>
        <p:nvPicPr>
          <p:cNvPr id="1026" name="Picture 2" descr="151,800+ Nutshell Stock Photos, Pictures &amp; Royalty-Free Images - iStock">
            <a:extLst>
              <a:ext uri="{FF2B5EF4-FFF2-40B4-BE49-F238E27FC236}">
                <a16:creationId xmlns:a16="http://schemas.microsoft.com/office/drawing/2014/main" id="{DC265FBF-2401-F5A4-C7AC-359A4DA8A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692" y="7590"/>
            <a:ext cx="797382" cy="77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F1FDD7-460D-131E-F0A3-E29FC0BB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20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3E0FF-ED97-1357-9ABC-A3ACFB80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2B65E43-8DEF-4E14-25E5-3BFE35F39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P</a:t>
            </a: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ositive, persistent impact on math and reading</a:t>
            </a: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First chain entry raises math by 0.029 SD and reading by 0.016 SD over first five years.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Ratio of effect sizes is proportional to usage rates.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C916A-FFEC-4462-C2D7-D80345A55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249" y="1872145"/>
            <a:ext cx="8951502" cy="498585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C959CB-AB34-360E-68E2-B847632BB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30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033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7753-BCC3-A950-2E50-E15FF43C8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412404B-87FC-95B8-3319-23CD90F87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P</a:t>
            </a: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ositive, persistent impact on math and reading</a:t>
            </a: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Effects are robust to district-year controls for </a:t>
            </a:r>
            <a:r>
              <a:rPr lang="en-US" sz="2000" dirty="0">
                <a:latin typeface="Garamond" panose="02020404030301010803" pitchFamily="18" charset="0"/>
              </a:rPr>
              <a:t>student body composition and economic conditions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Garamond" panose="02020404030301010803" pitchFamily="18" charset="0"/>
              </a:rPr>
              <a:t>Total enrollment | racial composition of test-takers | average HH </a:t>
            </a:r>
            <a:r>
              <a:rPr lang="en-US" sz="1800" dirty="0">
                <a:latin typeface="Garamond" panose="02020404030301010803" pitchFamily="18" charset="0"/>
              </a:rPr>
              <a:t>income in district | local unemployment rate</a:t>
            </a: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892CDE-27B1-A0C5-A5CE-B3C8235CF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00845"/>
            <a:ext cx="6095999" cy="38196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0B2328-DC65-7B04-FF43-610CCE78C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866" y="2200845"/>
            <a:ext cx="6108134" cy="38196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17BFDB-2353-C109-5CD0-6D280F21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31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036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C4BA0-E730-2E40-A4E1-363E76073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D2DBD671-5666-398D-3B82-B8745E8AF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Heterogeneity by race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Consistent with usage, bigger math effects for White/Asian</a:t>
            </a:r>
            <a:r>
              <a:rPr lang="en-US" sz="2200" dirty="0">
                <a:latin typeface="Garamond" panose="02020404030301010803" pitchFamily="18" charset="0"/>
              </a:rPr>
              <a:t> (0.040 SD) than 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Black/Hisp</a:t>
            </a:r>
            <a:r>
              <a:rPr lang="en-US" sz="2200" dirty="0">
                <a:latin typeface="Garamond" panose="02020404030301010803" pitchFamily="18" charset="0"/>
              </a:rPr>
              <a:t>anic 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(0.018 SD).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For math, chain entry increases within-district W-B gaps by 0.037 SD and W-H gaps by 0.020 SD.</a:t>
            </a:r>
            <a:endParaRPr lang="en-US" sz="2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0875D0-B672-AFC6-97BB-8D0B58185C3A}"/>
              </a:ext>
            </a:extLst>
          </p:cNvPr>
          <p:cNvSpPr/>
          <p:nvPr/>
        </p:nvSpPr>
        <p:spPr>
          <a:xfrm>
            <a:off x="5458874" y="1823139"/>
            <a:ext cx="432079" cy="2693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7A95A4-D037-D16C-6803-F6FA1C7EC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89" y="2575933"/>
            <a:ext cx="6089911" cy="3880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3624F6-297B-D855-508A-30FED037D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50661"/>
            <a:ext cx="6096000" cy="39058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5A9D7-5E13-697B-49B1-CE7ED86A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32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89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02BEB-2AA8-1BB0-1AF8-3D568F98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4CD7BEF-0E81-0035-8FC3-2BE9DEAE8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Segregation and spillover effects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Chain entry </a:t>
            </a:r>
            <a:r>
              <a:rPr lang="en-US" sz="2200" dirty="0">
                <a:latin typeface="Garamond" panose="02020404030301010803" pitchFamily="18" charset="0"/>
              </a:rPr>
              <a:t>widen racial gaps more 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in districts with more racial segregation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N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o statistically significant impact in districts with belo</a:t>
            </a:r>
            <a:r>
              <a:rPr lang="en-US" sz="2200" dirty="0">
                <a:latin typeface="Garamond" panose="02020404030301010803" pitchFamily="18" charset="0"/>
              </a:rPr>
              <a:t>w median segregation.</a:t>
            </a:r>
            <a:endParaRPr lang="en-US" sz="2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Potentially consistent with positive spillovers between students more vs. less likely to use centers. </a:t>
            </a:r>
            <a:endParaRPr lang="en-US" sz="22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FF5834-85AE-CB18-B9E1-7E702142E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5" y="2624775"/>
            <a:ext cx="5988345" cy="384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09A124-CB09-16FD-E37A-D40A198BD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828" y="2608513"/>
            <a:ext cx="5988344" cy="386213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9481B6-C45D-9D8F-1403-42646FF8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33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470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1646C-0DA6-B976-A42A-8FED71466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EB46B039-925D-125E-6C0F-909BE3E56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H</a:t>
            </a: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eterogeneity / robustness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Not all tutoring centers have the same impact.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Diminishing returns to additional tutoring centers in larger districts with multiple centers.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Weakly (noisy) suggestive evidence that Kumon is more effective than Sylvan.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Non-chains (centers with ~unique names) have no measurable impact.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Chains that send tutors to students’ homes also do nothing (geography is trickier here).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No clear heterogeneity by student gender or grade level (3-5 vs. 6-8).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Results overall and by race are robust to: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Weighting by # of test-takers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Including state-year FE (accounts for spatial/temporal clustering in chain expansion)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Allowing panel to be less balanced (districts must appear in 10/11 years)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158EE8-D695-91CA-022B-A76EF02F2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34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6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74002-887A-A579-70E5-B06734E96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BD838D-2E47-ACFF-B880-A79767E53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24" y="2153287"/>
            <a:ext cx="7408056" cy="470471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7E38D0F8-07F9-7B9A-2879-8EC877D8E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solidFill>
                  <a:schemeClr val="tx1"/>
                </a:solidFill>
                <a:latin typeface="Garamond" panose="02020404030301010803" pitchFamily="18" charset="0"/>
              </a:rPr>
              <a:t>Heterogeneity by economic status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7472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In baseline specification, no clear heterogeneity by student economic status</a:t>
            </a:r>
          </a:p>
          <a:p>
            <a:pPr marL="347472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Potentially puzzling given expenditure </a:t>
            </a:r>
            <a:r>
              <a:rPr lang="en-US" sz="2200" dirty="0">
                <a:latin typeface="Garamond" panose="02020404030301010803" pitchFamily="18" charset="0"/>
              </a:rPr>
              <a:t>patterns</a:t>
            </a:r>
            <a:r>
              <a:rPr lang="en-US" sz="2200" dirty="0">
                <a:solidFill>
                  <a:schemeClr val="tx1"/>
                </a:solidFill>
                <a:latin typeface="Garamond" panose="02020404030301010803" pitchFamily="18" charset="0"/>
              </a:rPr>
              <a:t> (but econ. disadvantage </a:t>
            </a:r>
            <a:r>
              <a:rPr lang="en-US" sz="2200" dirty="0">
                <a:latin typeface="Garamond" panose="02020404030301010803" pitchFamily="18" charset="0"/>
              </a:rPr>
              <a:t>captures &gt;40% of students)</a:t>
            </a:r>
          </a:p>
          <a:p>
            <a:pPr marL="347472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Economic heterogeneity becomes clearer when:</a:t>
            </a:r>
          </a:p>
          <a:p>
            <a:pPr marL="804672" lvl="1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Weighting by number of test-takers</a:t>
            </a:r>
          </a:p>
          <a:p>
            <a:pPr marL="804672" lvl="1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Allowing panel to be less balanced</a:t>
            </a:r>
          </a:p>
          <a:p>
            <a:pPr marL="804672" lvl="1" indent="-347472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Defining </a:t>
            </a:r>
            <a:r>
              <a:rPr lang="en-US">
                <a:latin typeface="Garamond" panose="02020404030301010803" pitchFamily="18" charset="0"/>
              </a:rPr>
              <a:t>entry within 10-mile of </a:t>
            </a:r>
            <a:r>
              <a:rPr lang="en-US" dirty="0">
                <a:latin typeface="Garamond" panose="02020404030301010803" pitchFamily="18" charset="0"/>
              </a:rPr>
              <a:t>district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90FDCB-5694-EDAC-B099-BBFBCF65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35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98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A1391-23B9-87FC-CE6D-3BF020044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376E6DCF-9C50-36EE-14FE-462A46C17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Magnitudes: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latin typeface="Garamond" panose="02020404030301010803" pitchFamily="18" charset="0"/>
              </a:rPr>
              <a:t>How</a:t>
            </a: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en-US" sz="4200" dirty="0">
                <a:latin typeface="Garamond" panose="02020404030301010803" pitchFamily="18" charset="0"/>
              </a:rPr>
              <a:t>effective / cost-effective are tutoring centers</a:t>
            </a: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?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997493-8D17-DF90-E564-284F78A6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36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562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B7B32-0DF7-E64F-33AC-E546EFCF6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EC018AA-C921-B0F5-DE08-2AEEF13FC392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E6BC6BC-EDC7-76CB-932C-C882841E0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Treatment effect magnitudes: Explaining trends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Center entry explains much of test score evolution in treated districts.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From 2009-19 in such districts, center entry explains: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63% (53%) of overall math (reading) improvement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48% (36%) of White/Asian math (reading) improvement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aramond" panose="02020404030301010803" pitchFamily="18" charset="0"/>
              </a:rPr>
              <a:t>44% (27%) of increased White-Black math (reading) gap                                      </a:t>
            </a:r>
            <a:r>
              <a:rPr lang="en-US" dirty="0">
                <a:latin typeface="Garamond" panose="02020404030301010803" pitchFamily="18" charset="0"/>
              </a:rPr>
              <a:t>				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1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Private investments affect outcomes by which families and state accountability systems judge public schools.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5C71B7-7453-4933-7FB3-DD8B54C44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37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827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42794-D3CC-A632-277B-8EC5BA67C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1C4274-898C-8187-87E1-E14EE2B4D17B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D7A0075-E1FF-7E89-05BB-7E5C291D0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Treatment effect magnitudes: ITT vs. TOT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  <a:highlight>
                <a:srgbClr val="FFFF00"/>
              </a:highlight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How to turn ITT to TOT? Assuming no spillovers or lagged effects, scale by take-up rate.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Two ways to infer take-up, given first chain entry raises density by 0.27 centers per 1,000 kids: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From CEX spending data: 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Each center per 1,000 kids raises usage by 31 pp 	</a:t>
            </a:r>
            <a:r>
              <a:rPr lang="en-US" sz="2000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>
                <a:latin typeface="Garamond" panose="02020404030301010803" pitchFamily="18" charset="0"/>
              </a:rPr>
              <a:t>First chain increases take-up by 8.4 pp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TOT = ITT/Take-up = .029 SD/.084 = 0.34 SD 	≈ 0.4 SD tutoring estimate from </a:t>
            </a:r>
            <a:r>
              <a:rPr lang="en-US" sz="2000" dirty="0" err="1">
                <a:latin typeface="Garamond" panose="02020404030301010803" pitchFamily="18" charset="0"/>
              </a:rPr>
              <a:t>Nickow</a:t>
            </a:r>
            <a:r>
              <a:rPr lang="en-US" sz="2000" dirty="0">
                <a:latin typeface="Garamond" panose="02020404030301010803" pitchFamily="18" charset="0"/>
              </a:rPr>
              <a:t> et al. (2024)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From franchise disclosure documents: 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Each center serves 100-130 kids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Each center per 1,000 kids raises usage by 10-13 pp 	</a:t>
            </a:r>
            <a:r>
              <a:rPr lang="en-US" sz="2000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>
                <a:latin typeface="Garamond" panose="02020404030301010803" pitchFamily="18" charset="0"/>
              </a:rPr>
              <a:t>First chain increases take-up by 2.7-3.5 pp</a:t>
            </a:r>
          </a:p>
          <a:p>
            <a:pPr marL="1257300" lvl="2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aramond" panose="02020404030301010803" pitchFamily="18" charset="0"/>
              </a:rPr>
              <a:t>TOT = .029/.035 - .029/.027 ≈ 0.8-1.1 SD 	</a:t>
            </a:r>
            <a:r>
              <a:rPr lang="en-US" sz="2000" b="1" dirty="0">
                <a:latin typeface="Garamond" panose="02020404030301010803" pitchFamily="18" charset="0"/>
              </a:rPr>
              <a:t>Large, so spillovers or lags are likely important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E913C6-009E-1CB8-55AC-BCC1FFB88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38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935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A62-69A3-1CB9-2FBA-85175D4F6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9F0A70B-3720-EAD4-DE11-0780B496201A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1887E17-F673-4E91-A786-B5B4660CA6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Cost effectiveness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Tutoring centers appear strikingly cost-effective.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4 yrs of $1,000 per-pupil in public schools      scores by 0.032 SD (Jackson &amp; </a:t>
            </a:r>
            <a:r>
              <a:rPr lang="en-US" dirty="0" err="1">
                <a:latin typeface="Garamond" panose="02020404030301010803" pitchFamily="18" charset="0"/>
              </a:rPr>
              <a:t>Mackevicius</a:t>
            </a:r>
            <a:r>
              <a:rPr lang="en-US" dirty="0">
                <a:latin typeface="Garamond" panose="02020404030301010803" pitchFamily="18" charset="0"/>
              </a:rPr>
              <a:t>, 2024)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2.7-3.5% take-up rate * ~$2,600/school year (CEX) </a:t>
            </a:r>
            <a:r>
              <a:rPr lang="en-US" dirty="0">
                <a:latin typeface="Garamond" panose="02020404030301010803" pitchFamily="18" charset="0"/>
                <a:sym typeface="Wingdings" panose="05000000000000000000" pitchFamily="2" charset="2"/>
              </a:rPr>
              <a:t> </a:t>
            </a:r>
            <a:r>
              <a:rPr lang="en-US" sz="2400" dirty="0">
                <a:latin typeface="Garamond" panose="02020404030301010803" pitchFamily="18" charset="0"/>
              </a:rPr>
              <a:t>~$70-90 per pupil across district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Our ITT of 0.029 SD is similar but at much lower cost 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But tutoring gains accrue more to advantaged students, contra Jackson and </a:t>
            </a:r>
            <a:r>
              <a:rPr lang="en-US" dirty="0" err="1">
                <a:latin typeface="Garamond" panose="02020404030301010803" pitchFamily="18" charset="0"/>
              </a:rPr>
              <a:t>Mackevicius</a:t>
            </a:r>
            <a:r>
              <a:rPr lang="en-US" dirty="0">
                <a:latin typeface="Garamond" panose="02020404030301010803" pitchFamily="18" charset="0"/>
              </a:rPr>
              <a:t> (2024).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Garamond" panose="02020404030301010803" pitchFamily="18" charset="0"/>
              </a:rPr>
              <a:t>Students who opt in have fewer challenges, more family help to complement tutoring.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65572C8-9535-4AFD-5EDF-62BE9AEF892D}"/>
              </a:ext>
            </a:extLst>
          </p:cNvPr>
          <p:cNvSpPr/>
          <p:nvPr/>
        </p:nvSpPr>
        <p:spPr>
          <a:xfrm rot="10800000">
            <a:off x="5539922" y="1750005"/>
            <a:ext cx="198882" cy="3053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AF8D13-30D8-C318-658D-E47D5CA9A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39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72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B7D28-4697-2CC6-1790-BC71B9602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300FF7F-515A-CE59-DDC2-00FEE31E483F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39CBA5A-1D98-6100-144C-020782A0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Related literature I</a:t>
            </a: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1) Impact of tutoring centers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Prior work shows rapid growth of tutoring centers in high-income/Asian areas </a:t>
            </a:r>
            <a:r>
              <a:rPr lang="en-US" sz="2000" dirty="0">
                <a:latin typeface="Garamond" panose="02020404030301010803" pitchFamily="18" charset="0"/>
              </a:rPr>
              <a:t>(Kim et al. 2025)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Bangladesh RCT of Kumon approach </a:t>
            </a:r>
            <a:r>
              <a:rPr lang="en-US" sz="2200" dirty="0">
                <a:latin typeface="Garamond" panose="02020404030301010803" pitchFamily="18" charset="0"/>
                <a:sym typeface="Wingdings" panose="05000000000000000000" pitchFamily="2" charset="2"/>
              </a:rPr>
              <a:t></a:t>
            </a:r>
            <a:r>
              <a:rPr lang="en-US" sz="2200" dirty="0">
                <a:latin typeface="Garamond" panose="02020404030301010803" pitchFamily="18" charset="0"/>
              </a:rPr>
              <a:t> large math impacts </a:t>
            </a:r>
            <a:r>
              <a:rPr lang="en-US" sz="2000" dirty="0">
                <a:latin typeface="Garamond" panose="02020404030301010803" pitchFamily="18" charset="0"/>
              </a:rPr>
              <a:t>(Sawada et al. 2024, </a:t>
            </a:r>
            <a:r>
              <a:rPr lang="en-US" sz="2000" dirty="0" err="1">
                <a:latin typeface="Garamond" panose="02020404030301010803" pitchFamily="18" charset="0"/>
              </a:rPr>
              <a:t>Kawarazaki</a:t>
            </a:r>
            <a:r>
              <a:rPr lang="en-US" sz="2000" dirty="0">
                <a:latin typeface="Garamond" panose="02020404030301010803" pitchFamily="18" charset="0"/>
              </a:rPr>
              <a:t> et al. 2023)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Chen (2026) - Contemporaneous JMP by UMD’s Marty </a:t>
            </a:r>
            <a:r>
              <a:rPr lang="en-US" sz="2200" dirty="0" err="1">
                <a:latin typeface="Garamond" panose="02020404030301010803" pitchFamily="18" charset="0"/>
              </a:rPr>
              <a:t>Haoyuan</a:t>
            </a:r>
            <a:r>
              <a:rPr lang="en-US" sz="2200" dirty="0">
                <a:latin typeface="Garamond" panose="02020404030301010803" pitchFamily="18" charset="0"/>
              </a:rPr>
              <a:t> Chen studies center expansion in 	Texas, finding access to tutoring centers 					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Raises SAT/ACTs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Shifts students toward more selective colleges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Increases early-career earnings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Effects driven by non-economically disadvantaged students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We complement this with national study of chain center impacts on primary grades skills.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57F290-94F0-9109-B759-667847BE1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788" y="3573378"/>
            <a:ext cx="1377734" cy="18787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3C82483-18F2-BD73-BFFC-5E237A5E0091}"/>
              </a:ext>
            </a:extLst>
          </p:cNvPr>
          <p:cNvSpPr/>
          <p:nvPr/>
        </p:nvSpPr>
        <p:spPr>
          <a:xfrm>
            <a:off x="850392" y="3044952"/>
            <a:ext cx="11217561" cy="25786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69F05D-3404-664E-3D90-01E647D3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4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50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69EF-92C0-1C3C-B05D-A62AD9EE6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0006FB-14E9-068B-1EBC-7E99DEA734B0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4CA804E-879A-72B7-B5A8-A98953A7A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900" dirty="0">
                <a:latin typeface="Garamond" panose="02020404030301010803" pitchFamily="18" charset="0"/>
              </a:rPr>
              <a:t>Final thoughts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National, causal evidence on effects of private tutoring chains on student achievement.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Usage is concentrated among Asian, White, and high-income HHs.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District’s first chain center raises district-wide math and reading scores.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Center entry widens racial achievement gaps, less so in racially integrated districts.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Tutoring chain centers appear very effective and cost effective.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Could schools improve instruction by learning from chains?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Chains’ approach (frequent low-stakes practice, rapid feedback, work calibrated to student’s level) aligns with best practices identified by tutoring lit, executed at scale/consistency schools may struggle with.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If model depends on additional parental time investment, hard to expand to families who don’t opt in.</a:t>
            </a:r>
          </a:p>
          <a:p>
            <a:pPr marL="342900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What demand do these tutoring centers satisfy? 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Center growth reveals gap between what schools offer and what some parents want.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Relevant post-COVID, as public schools struggle to enroll high </a:t>
            </a:r>
            <a:r>
              <a:rPr lang="en-US" dirty="0" err="1">
                <a:latin typeface="Garamond" panose="02020404030301010803" pitchFamily="18" charset="0"/>
              </a:rPr>
              <a:t>inc|Asian|White</a:t>
            </a:r>
            <a:r>
              <a:rPr lang="en-US" dirty="0">
                <a:latin typeface="Garamond" panose="02020404030301010803" pitchFamily="18" charset="0"/>
              </a:rPr>
              <a:t> HHs </a:t>
            </a:r>
            <a:r>
              <a:rPr lang="en-US" sz="1800" dirty="0">
                <a:latin typeface="Garamond" panose="02020404030301010803" pitchFamily="18" charset="0"/>
              </a:rPr>
              <a:t>(Francis &amp; Goodman, 2025).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Garamond" panose="02020404030301010803" pitchFamily="18" charset="0"/>
              </a:rPr>
              <a:t>Thank you!   Feedback: Josh Goodman (edecjosh@bu.edu) and Samuel Nitkin (snitkin@bu.edu)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A18286-8F91-998C-1B55-2D1651D0D05D}"/>
              </a:ext>
            </a:extLst>
          </p:cNvPr>
          <p:cNvSpPr/>
          <p:nvPr/>
        </p:nvSpPr>
        <p:spPr>
          <a:xfrm>
            <a:off x="200800" y="6273800"/>
            <a:ext cx="11772678" cy="5523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964F5-631F-1685-299A-F78F6F5A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40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04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8F2CF-70FB-ADDE-1047-668B15593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6A1503F-CB90-C3CD-C77A-5CBFE3C3209C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E50BEB7-5AFC-6F73-32FB-46809A6AC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Related literature II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2) Improving achievement through individualized instruction and increased instructional time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  <a:r>
              <a:rPr lang="en-US" sz="2200" b="1" dirty="0">
                <a:latin typeface="Garamond" panose="02020404030301010803" pitchFamily="18" charset="0"/>
              </a:rPr>
              <a:t>Small group and one-on-one tutoring efficacy</a:t>
            </a: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RCTs </a:t>
            </a:r>
            <a:r>
              <a:rPr lang="en-US" sz="2100" dirty="0">
                <a:latin typeface="Garamond" panose="02020404030301010803" pitchFamily="18" charset="0"/>
              </a:rPr>
              <a:t>(Escueta et al., 2020; Carlana &amp; La Ferrara, 2025; Guryan et al., 2023; Kraft et al., 2022)</a:t>
            </a:r>
            <a:r>
              <a:rPr lang="en-US" sz="2200" dirty="0">
                <a:latin typeface="Garamond" panose="02020404030301010803" pitchFamily="18" charset="0"/>
              </a:rPr>
              <a:t> 	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Meta-analyses (</a:t>
            </a:r>
            <a:r>
              <a:rPr lang="en-US" sz="2200" dirty="0" err="1">
                <a:latin typeface="Garamond" panose="02020404030301010803" pitchFamily="18" charset="0"/>
              </a:rPr>
              <a:t>Nickow</a:t>
            </a:r>
            <a:r>
              <a:rPr lang="en-US" sz="2200" dirty="0">
                <a:latin typeface="Garamond" panose="02020404030301010803" pitchFamily="18" charset="0"/>
              </a:rPr>
              <a:t> et al., 2024; Fryer Jr, 2017)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  <a:r>
              <a:rPr lang="en-US" sz="2200" b="1" dirty="0">
                <a:latin typeface="Garamond" panose="02020404030301010803" pitchFamily="18" charset="0"/>
              </a:rPr>
              <a:t>Computer-assisted learning efficacy, likely due to individualization </a:t>
            </a:r>
            <a:r>
              <a:rPr lang="en-US" sz="2200" dirty="0">
                <a:latin typeface="Garamond" panose="02020404030301010803" pitchFamily="18" charset="0"/>
              </a:rPr>
              <a:t>		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RCTs (Muralidharan et al., 2019; Bhatt et al., 2024; </a:t>
            </a:r>
            <a:r>
              <a:rPr lang="en-US" sz="2200" dirty="0" err="1">
                <a:latin typeface="Garamond" panose="02020404030301010803" pitchFamily="18" charset="0"/>
              </a:rPr>
              <a:t>Oreopoulos</a:t>
            </a:r>
            <a:r>
              <a:rPr lang="en-US" sz="2200" dirty="0">
                <a:latin typeface="Garamond" panose="02020404030301010803" pitchFamily="18" charset="0"/>
              </a:rPr>
              <a:t> et al., 2024)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  <a:r>
              <a:rPr lang="en-US" sz="2200" b="1" dirty="0">
                <a:latin typeface="Garamond" panose="02020404030301010803" pitchFamily="18" charset="0"/>
              </a:rPr>
              <a:t>Instructional time as key input into student achievement</a:t>
            </a: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Student absences (</a:t>
            </a:r>
            <a:r>
              <a:rPr lang="en-US" sz="2200" dirty="0" err="1">
                <a:latin typeface="Garamond" panose="02020404030301010803" pitchFamily="18" charset="0"/>
              </a:rPr>
              <a:t>Aucejo</a:t>
            </a:r>
            <a:r>
              <a:rPr lang="en-US" sz="2200" dirty="0">
                <a:latin typeface="Garamond" panose="02020404030301010803" pitchFamily="18" charset="0"/>
              </a:rPr>
              <a:t> and Romano, 2016; Liu et al., 2021; Goodman, 2014)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Changes to school calendars (Figlio et al., 2018; Thompson, 2021)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International comparisons (Lavy, 2015; Rivkin and </a:t>
            </a:r>
            <a:r>
              <a:rPr lang="en-US" sz="2200" dirty="0" err="1">
                <a:latin typeface="Garamond" panose="02020404030301010803" pitchFamily="18" charset="0"/>
              </a:rPr>
              <a:t>Schiman</a:t>
            </a:r>
            <a:r>
              <a:rPr lang="en-US" sz="2200" dirty="0">
                <a:latin typeface="Garamond" panose="02020404030301010803" pitchFamily="18" charset="0"/>
              </a:rPr>
              <a:t>, 2015)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- Charter school practices (Angrist et al., 2013; Fryer, 2014)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	Our estimates compare well to this lit </a:t>
            </a:r>
            <a:r>
              <a:rPr lang="en-US" sz="2200" b="1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r>
              <a:rPr lang="en-US" sz="2200" b="1" dirty="0">
                <a:latin typeface="Garamond" panose="02020404030301010803" pitchFamily="18" charset="0"/>
              </a:rPr>
              <a:t>tutoring centers may be particularly effective.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5F9D04-09A5-411D-C635-48851419E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5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17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1BF16-9A3E-3B27-8F34-989D7B677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6082D10-A475-8AE8-14E8-CC10165B33F8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1DFE7E0-6C67-822C-62C6-2F51401AE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Related literature III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3) Growing inequality in child development driven by unequal family investment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Ramey and Ramey (2010): </a:t>
            </a:r>
            <a:r>
              <a:rPr lang="en-US" sz="2200" b="1" dirty="0">
                <a:latin typeface="Garamond" panose="02020404030301010803" pitchFamily="18" charset="0"/>
              </a:rPr>
              <a:t>Competition for college slots generates “rug rat race”</a:t>
            </a:r>
            <a:r>
              <a:rPr lang="en-US" sz="2200" dirty="0">
                <a:latin typeface="Garamond" panose="02020404030301010803" pitchFamily="18" charset="0"/>
              </a:rPr>
              <a:t>,</a:t>
            </a:r>
            <a:r>
              <a:rPr lang="en-US" sz="2200" b="1" dirty="0">
                <a:latin typeface="Garamond" panose="02020404030301010803" pitchFamily="18" charset="0"/>
              </a:rPr>
              <a:t> </a:t>
            </a:r>
            <a:r>
              <a:rPr lang="en-US" sz="2200" dirty="0">
                <a:latin typeface="Garamond" panose="02020404030301010803" pitchFamily="18" charset="0"/>
              </a:rPr>
              <a:t>explaining why 	childcare time spent by US college-educated parents began rising dramatically in the mid-1990s.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Doepke and </a:t>
            </a:r>
            <a:r>
              <a:rPr lang="en-US" sz="2200" dirty="0" err="1">
                <a:latin typeface="Garamond" panose="02020404030301010803" pitchFamily="18" charset="0"/>
              </a:rPr>
              <a:t>Zilibotti</a:t>
            </a:r>
            <a:r>
              <a:rPr lang="en-US" sz="2200" dirty="0">
                <a:latin typeface="Garamond" panose="02020404030301010803" pitchFamily="18" charset="0"/>
              </a:rPr>
              <a:t> (2019): </a:t>
            </a:r>
            <a:r>
              <a:rPr lang="en-US" sz="2200" b="1" dirty="0">
                <a:latin typeface="Garamond" panose="02020404030301010803" pitchFamily="18" charset="0"/>
              </a:rPr>
              <a:t>Increasing inequality has transformed parenting</a:t>
            </a:r>
            <a:r>
              <a:rPr lang="en-US" sz="2200" dirty="0">
                <a:latin typeface="Garamond" panose="02020404030301010803" pitchFamily="18" charset="0"/>
              </a:rPr>
              <a:t> from</a:t>
            </a:r>
            <a:r>
              <a:rPr lang="en-US" sz="2200" b="1" dirty="0">
                <a:latin typeface="Garamond" panose="02020404030301010803" pitchFamily="18" charset="0"/>
              </a:rPr>
              <a:t> </a:t>
            </a:r>
            <a:r>
              <a:rPr lang="en-US" sz="2200" dirty="0">
                <a:latin typeface="Garamond" panose="02020404030301010803" pitchFamily="18" charset="0"/>
              </a:rPr>
              <a:t>hands-off 	model of 1960s/70s into helicopter model where kids get a full schedule of after-school activities.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  <a:r>
              <a:rPr lang="en-US" sz="2200" b="1" dirty="0">
                <a:latin typeface="Garamond" panose="02020404030301010803" pitchFamily="18" charset="0"/>
              </a:rPr>
              <a:t>Substantial economic and racial gaps in parental investments in children </a:t>
            </a:r>
            <a:r>
              <a:rPr lang="en-US" sz="2200" dirty="0">
                <a:latin typeface="Garamond" panose="02020404030301010803" pitchFamily="18" charset="0"/>
              </a:rPr>
              <a:t>(Blazar et al. 2026 	grew dramatically from the 1970s to 2000s (</a:t>
            </a:r>
            <a:r>
              <a:rPr lang="en-US" sz="2200" dirty="0" err="1">
                <a:latin typeface="Garamond" panose="02020404030301010803" pitchFamily="18" charset="0"/>
              </a:rPr>
              <a:t>Kornrich</a:t>
            </a:r>
            <a:r>
              <a:rPr lang="en-US" sz="2200" dirty="0">
                <a:latin typeface="Garamond" panose="02020404030301010803" pitchFamily="18" charset="0"/>
              </a:rPr>
              <a:t> and Furstenberg 2013) and are wider in US 	states with higher income inequality (Schneider et al. 2018).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b="1" dirty="0">
                <a:latin typeface="Garamond" panose="02020404030301010803" pitchFamily="18" charset="0"/>
              </a:rPr>
              <a:t>	Private tutoring centers are one channel for investment gaps to widen achievement gaps.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5D70C-20AB-21DD-6072-C3765D45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6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44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99AA-0EB1-9D2A-6D62-7159913F1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EFED1F05-D973-8316-E7EA-B1829B03A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9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200" dirty="0">
                <a:solidFill>
                  <a:schemeClr val="tx1"/>
                </a:solidFill>
                <a:latin typeface="Garamond" panose="02020404030301010803" pitchFamily="18" charset="0"/>
              </a:rPr>
              <a:t>Understanding the treatment</a:t>
            </a:r>
            <a:endParaRPr lang="en-US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74B3A7-9DE2-24A4-6858-D1DAA8C5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7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8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09FA6-80F4-807C-78EB-A103E2F3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DC0483D-3B1F-F8C4-8CB1-78E851667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9"/>
          <a:stretch>
            <a:fillRect/>
          </a:stretch>
        </p:blipFill>
        <p:spPr>
          <a:xfrm>
            <a:off x="467593" y="1549382"/>
            <a:ext cx="4612841" cy="485566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C46C160-7A2B-9234-AA38-0EEBCBF90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7590"/>
            <a:ext cx="12085672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Corner stores and strip malls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 descr="North Suffolk Sylvan Learning Tutoring Center | Personalized &amp; Affordable">
            <a:extLst>
              <a:ext uri="{FF2B5EF4-FFF2-40B4-BE49-F238E27FC236}">
                <a16:creationId xmlns:a16="http://schemas.microsoft.com/office/drawing/2014/main" id="{013EA2C5-177D-7C7B-9436-BFAAEC443A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95" t="239" b="-1"/>
          <a:stretch>
            <a:fillRect/>
          </a:stretch>
        </p:blipFill>
        <p:spPr>
          <a:xfrm>
            <a:off x="5506098" y="1549381"/>
            <a:ext cx="6218309" cy="48556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AF6E5-9C5E-A967-B38E-BB51AC24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8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184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3DA08-BD54-E4E1-7445-2918E9535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0032175-4FC2-59E3-8727-BC51534F2C71}"/>
              </a:ext>
            </a:extLst>
          </p:cNvPr>
          <p:cNvSpPr/>
          <p:nvPr/>
        </p:nvSpPr>
        <p:spPr>
          <a:xfrm>
            <a:off x="106326" y="106326"/>
            <a:ext cx="11961627" cy="6613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8FB3A42-BB15-3208-336F-220234C049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590"/>
            <a:ext cx="12191999" cy="685041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4600" dirty="0">
                <a:solidFill>
                  <a:schemeClr val="tx1"/>
                </a:solidFill>
                <a:latin typeface="Garamond" panose="02020404030301010803" pitchFamily="18" charset="0"/>
              </a:rPr>
              <a:t>Tutoring chain instructional models</a:t>
            </a:r>
          </a:p>
          <a:p>
            <a:pPr marL="342900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u="sng" dirty="0">
                <a:latin typeface="Garamond" panose="02020404030301010803" pitchFamily="18" charset="0"/>
              </a:rPr>
              <a:t>Kumon</a:t>
            </a:r>
            <a:r>
              <a:rPr lang="en-US" sz="2200" dirty="0">
                <a:latin typeface="Garamond" panose="02020404030301010803" pitchFamily="18" charset="0"/>
              </a:rPr>
              <a:t>		Instructors circulate, grade, monitor worksheet progress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	Students work independently through worksheets at their level 						Daily homework packets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200" dirty="0">
              <a:latin typeface="Garamond" panose="02020404030301010803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Garamond" panose="02020404030301010803" pitchFamily="18" charset="0"/>
              </a:rPr>
              <a:t>	</a:t>
            </a:r>
          </a:p>
        </p:txBody>
      </p:sp>
      <p:pic>
        <p:nvPicPr>
          <p:cNvPr id="2050" name="Picture 2" descr="What the Kumon Logo Represents - About Kumon">
            <a:extLst>
              <a:ext uri="{FF2B5EF4-FFF2-40B4-BE49-F238E27FC236}">
                <a16:creationId xmlns:a16="http://schemas.microsoft.com/office/drawing/2014/main" id="{6668E524-62F5-2E0B-CA32-0BA33FDF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084263"/>
            <a:ext cx="1742175" cy="6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KUMON MATH AND READING CENTER OF POMONA - PHILLIPS RANCH - CLOSED - Updated  July 2026 - 14 Photos - 18 Rancho Camino Dr, Pomona, California - Tutoring  Centers - Phone Number - Yelp">
            <a:extLst>
              <a:ext uri="{FF2B5EF4-FFF2-40B4-BE49-F238E27FC236}">
                <a16:creationId xmlns:a16="http://schemas.microsoft.com/office/drawing/2014/main" id="{79E5E796-63C2-30FF-8343-7A8C8BA2C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350" y="1966285"/>
            <a:ext cx="4822603" cy="48226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3FA6A5-43A5-D922-A5DC-4625F1BD0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8BAF4-5E66-457F-B665-9EEB766B907D}" type="slidenum">
              <a:rPr lang="en-US" smtClean="0"/>
              <a:pPr/>
              <a:t>9</a:t>
            </a:fld>
            <a:r>
              <a:rPr lang="en-US"/>
              <a:t>/40</a:t>
            </a: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31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9c742c4-e61c-4fa5-be89-a3cb566a80d1}" enabled="0" method="" siteId="{79c742c4-e61c-4fa5-be89-a3cb566a80d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8408</TotalTime>
  <Words>2906</Words>
  <Application>Microsoft Office PowerPoint</Application>
  <PresentationFormat>Widescreen</PresentationFormat>
  <Paragraphs>412</Paragraphs>
  <Slides>40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Aptos</vt:lpstr>
      <vt:lpstr>Aptos Display</vt:lpstr>
      <vt:lpstr>Arial</vt:lpstr>
      <vt:lpstr>Cambria Math</vt:lpstr>
      <vt:lpstr>Garamond</vt:lpstr>
      <vt:lpstr>Office Theme</vt:lpstr>
      <vt:lpstr>Kumon Up:  Private Tutoring Centers and Student Achievement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Miranda Vernon</dc:creator>
  <cp:lastModifiedBy>Goodman, Joshua</cp:lastModifiedBy>
  <cp:revision>87</cp:revision>
  <dcterms:created xsi:type="dcterms:W3CDTF">2025-08-08T19:20:57Z</dcterms:created>
  <dcterms:modified xsi:type="dcterms:W3CDTF">2026-07-28T22:35:55Z</dcterms:modified>
</cp:coreProperties>
</file>