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3" r:id="rId2"/>
  </p:sldMasterIdLst>
  <p:notesMasterIdLst>
    <p:notesMasterId r:id="rId24"/>
  </p:notesMasterIdLst>
  <p:sldIdLst>
    <p:sldId id="1076" r:id="rId3"/>
    <p:sldId id="1077" r:id="rId4"/>
    <p:sldId id="1078" r:id="rId5"/>
    <p:sldId id="1079" r:id="rId6"/>
    <p:sldId id="1080" r:id="rId7"/>
    <p:sldId id="1081" r:id="rId8"/>
    <p:sldId id="1082" r:id="rId9"/>
    <p:sldId id="1083" r:id="rId10"/>
    <p:sldId id="1084" r:id="rId11"/>
    <p:sldId id="1085" r:id="rId12"/>
    <p:sldId id="1086" r:id="rId13"/>
    <p:sldId id="1087" r:id="rId14"/>
    <p:sldId id="1088" r:id="rId15"/>
    <p:sldId id="1089" r:id="rId16"/>
    <p:sldId id="1090" r:id="rId17"/>
    <p:sldId id="1091" r:id="rId18"/>
    <p:sldId id="1092" r:id="rId19"/>
    <p:sldId id="1093" r:id="rId20"/>
    <p:sldId id="1094" r:id="rId21"/>
    <p:sldId id="1095" r:id="rId22"/>
    <p:sldId id="258"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14" autoAdjust="0"/>
    <p:restoredTop sz="94660"/>
  </p:normalViewPr>
  <p:slideViewPr>
    <p:cSldViewPr snapToGrid="0">
      <p:cViewPr varScale="1">
        <p:scale>
          <a:sx n="70" d="100"/>
          <a:sy n="70" d="100"/>
        </p:scale>
        <p:origin x="924"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viewProps" Target="view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8C4DF4D-88F2-477B-8FB9-138DECA0B02B}" type="datetimeFigureOut">
              <a:rPr lang="en-US" smtClean="0"/>
              <a:t>8/6/2026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20B272F-122E-4C6E-AB5D-543DCEC481D6}" type="slidenum">
              <a:rPr lang="en-US" smtClean="0"/>
              <a:t>‹#›</a:t>
            </a:fld>
            <a:endParaRPr lang="en-US"/>
          </a:p>
        </p:txBody>
      </p:sp>
    </p:spTree>
    <p:extLst>
      <p:ext uri="{BB962C8B-B14F-4D97-AF65-F5344CB8AC3E}">
        <p14:creationId xmlns:p14="http://schemas.microsoft.com/office/powerpoint/2010/main" val="4315317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Jiamin Yin – grad student at Rochester</a:t>
            </a:r>
          </a:p>
          <a:p>
            <a:endParaRPr lang="en-US"/>
          </a:p>
          <a:p>
            <a:r>
              <a:rPr lang="en-US"/>
              <a:t>Dr. Pors-</a:t>
            </a:r>
            <a:r>
              <a:rPr lang="en-US" err="1"/>
              <a:t>tein</a:t>
            </a:r>
            <a:r>
              <a:rPr lang="en-US"/>
              <a:t>-</a:t>
            </a:r>
            <a:r>
              <a:rPr lang="en-US" err="1"/>
              <a:t>sson</a:t>
            </a:r>
            <a:r>
              <a:rPr lang="en-US"/>
              <a:t>, geriatric psychiatrist and oversees memory care at UR</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05D52A5-9613-BE4B-B946-8B9B5764917C}"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62703988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Event study within our ADRD sample where event is defined as first switch around the time of an ADRD diagnosis and the comparison group is never switchers. Can see specialty drug use increases by about 4 percentage points (10% increase relative to mean use rate of about 40%)</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05D52A5-9613-BE4B-B946-8B9B5764917C}"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74942158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Mean annual switch rate of about 20% in our sample; higher than previous studies that found switch rates of about 10-15%</a:t>
            </a:r>
          </a:p>
          <a:p>
            <a:endParaRPr lang="en-US"/>
          </a:p>
          <a:p>
            <a:r>
              <a:rPr lang="en-US"/>
              <a:t>ADRD sample is less educated, lower income, more likely female consistent with risk factors for dementia</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05D52A5-9613-BE4B-B946-8B9B5764917C}"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92601914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05D52A5-9613-BE4B-B946-8B9B5764917C}"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31026628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Use the Part D event file to identify filled prescriptions for the drugs approved in 2020 and earlier</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05D52A5-9613-BE4B-B946-8B9B5764917C}"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5500062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Give a very short overview of the motivation for this work:</a:t>
            </a:r>
          </a:p>
          <a:p>
            <a:endParaRPr lang="en-US"/>
          </a:p>
          <a:p>
            <a:r>
              <a:rPr lang="en-US"/>
              <a:t>We know from excellent work, much of it by people in this room, that ADRD can adversely affect financial outcomes including, missed credit payments and subprime credit scores </a:t>
            </a:r>
            <a:r>
              <a:rPr lang="en-US" sz="1050"/>
              <a:t>(Nicholas et al. 2021; </a:t>
            </a:r>
            <a:r>
              <a:rPr lang="en-US" sz="1050" err="1"/>
              <a:t>Gresenz</a:t>
            </a:r>
            <a:r>
              <a:rPr lang="en-US" sz="1050"/>
              <a:t> et a. 2024), </a:t>
            </a:r>
            <a:r>
              <a:rPr lang="en-US" sz="1100"/>
              <a:t>m</a:t>
            </a:r>
            <a:r>
              <a:rPr lang="en-US"/>
              <a:t>ore rapid declines in financial wealth compared to matched controls </a:t>
            </a:r>
            <a:r>
              <a:rPr lang="en-US" sz="1050"/>
              <a:t>(Li et al, 2023), i</a:t>
            </a:r>
            <a:r>
              <a:rPr lang="en-US"/>
              <a:t>ncreased susceptibility to financial fraud or scams </a:t>
            </a:r>
            <a:r>
              <a:rPr lang="en-US" sz="1050"/>
              <a:t>(Boyle et al, 2025)</a:t>
            </a:r>
          </a:p>
          <a:p>
            <a:endParaRPr lang="en-US" sz="1050"/>
          </a:p>
          <a:p>
            <a:r>
              <a:rPr lang="en-US" sz="1050"/>
              <a:t>We know much less about how ADRD affects older adults’ ability to navigate the complex Medicare program</a:t>
            </a:r>
          </a:p>
          <a:p>
            <a:endParaRPr lang="en-US" sz="1050"/>
          </a:p>
          <a:p>
            <a:endParaRPr lang="en-US" sz="1050"/>
          </a:p>
          <a:p>
            <a:r>
              <a:rPr lang="en-US" sz="1050"/>
              <a:t>The Medicare program has lots of consumer choice built in, it assumes active management of coverage year-to-year through the open enrollment period, and these choices can have meaningful consequences for financial expenditures and access to care. Available evidence suggest that cognitively intact older adults struggle with the complexity of the program, so individuals with dementia may be especially at risk of adverse outcomes</a:t>
            </a:r>
          </a:p>
          <a:p>
            <a:endParaRPr lang="en-US" sz="1050"/>
          </a:p>
          <a:p>
            <a:r>
              <a:rPr lang="en-US" sz="1050"/>
              <a:t>We think this issue is especially salient in the context of dementia because changing health and LTC needs may raise the stakes of make timely changes to Medicare coverage</a:t>
            </a:r>
          </a:p>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05D52A5-9613-BE4B-B946-8B9B5764917C}"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546937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So our paper seeks to fill some of this knowledge gap</a:t>
            </a:r>
          </a:p>
          <a:p>
            <a:endParaRPr lang="en-US"/>
          </a:p>
          <a:p>
            <a:r>
              <a:rPr lang="en-US"/>
              <a:t>Using HRS data linked with Medicare data</a:t>
            </a:r>
          </a:p>
          <a:p>
            <a:endParaRPr lang="en-US"/>
          </a:p>
          <a:p>
            <a:r>
              <a:rPr lang="en-US"/>
              <a:t>Focus on Part D for two reasons-</a:t>
            </a:r>
          </a:p>
          <a:p>
            <a:endParaRPr lang="en-US"/>
          </a:p>
          <a:p>
            <a:r>
              <a:rPr lang="en-US"/>
              <a:t>Fewer frictions to changing plans </a:t>
            </a:r>
            <a:r>
              <a:rPr lang="en-US">
                <a:sym typeface="Wingdings" pitchFamily="2" charset="2"/>
              </a:rPr>
              <a:t> easier to normatively interpret plan changes</a:t>
            </a:r>
          </a:p>
          <a:p>
            <a:endParaRPr lang="en-US">
              <a:sym typeface="Wingdings" pitchFamily="2" charset="2"/>
            </a:endParaRPr>
          </a:p>
          <a:p>
            <a:r>
              <a:rPr lang="en-US">
                <a:sym typeface="Wingdings" pitchFamily="2" charset="2"/>
              </a:rPr>
              <a:t>Pharmacological approach to managing dementia through the use of cholinesterase inhibitors</a:t>
            </a:r>
          </a:p>
          <a:p>
            <a:endParaRPr lang="en-US">
              <a:sym typeface="Wingdings" pitchFamily="2" charset="2"/>
            </a:endParaRPr>
          </a:p>
          <a:p>
            <a:r>
              <a:rPr lang="en-US">
                <a:sym typeface="Wingdings" pitchFamily="2" charset="2"/>
              </a:rPr>
              <a:t>Estimate the effect of ADRD on </a:t>
            </a:r>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05D52A5-9613-BE4B-B946-8B9B5764917C}"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1178181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Active switches means that we remove any changes in plan ID from one year to the next that correspond to a plan </a:t>
            </a:r>
          </a:p>
          <a:p>
            <a:endParaRPr lang="en-US"/>
          </a:p>
          <a:p>
            <a:r>
              <a:rPr lang="en-US"/>
              <a:t>Work by Keith </a:t>
            </a:r>
            <a:r>
              <a:rPr lang="en-US" err="1"/>
              <a:t>Marzilli</a:t>
            </a:r>
            <a:r>
              <a:rPr lang="en-US"/>
              <a:t> Ericson demonstrated that plans strategically increase premiums of a plan over its tenure while introducing new plans with lower premiums to attract new Part D enrollees. This tactic, referred to as an invest-then-harvest pricing strategy, is aimed at leveraging </a:t>
            </a:r>
            <a:r>
              <a:rPr lang="en-US" err="1"/>
              <a:t>intert</a:t>
            </a:r>
            <a:r>
              <a:rPr lang="en-US"/>
              <a:t> consumers who are unlikely to respond to the price increase.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05D52A5-9613-BE4B-B946-8B9B5764917C}"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3216663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Declines in the rate of plan switching that begin about 2 years prior to ADRD diagnosis, consistent with literature around financial decision making</a:t>
            </a:r>
          </a:p>
          <a:p>
            <a:endParaRPr lang="en-US"/>
          </a:p>
          <a:p>
            <a:r>
              <a:rPr lang="en-US"/>
              <a:t>Declines represent about a 20% decline in the likelihood of switching each year</a:t>
            </a:r>
          </a:p>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05D52A5-9613-BE4B-B946-8B9B5764917C}"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00840303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Estimates obtained from similar stacked event study models- treated group are those with any of the non-cognitive chronic disease chronic conditions, control group is matched (marital status and state) households that didn’t have any chronic diseases or ADRD diagnoses.</a:t>
            </a:r>
          </a:p>
          <a:p>
            <a:endParaRPr lang="en-US"/>
          </a:p>
          <a:p>
            <a:r>
              <a:rPr lang="en-US"/>
              <a:t>Getting a non-cognitive chronic disease typically increases the likelihood of switching plans</a:t>
            </a:r>
          </a:p>
          <a:p>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a:t>AMI, cancer, glaucoma, rheumatoid arthritis, chronic kidney disease, osteoarthritis, hip fracture</a:t>
            </a:r>
          </a:p>
          <a:p>
            <a:endParaRPr lang="en-US"/>
          </a:p>
          <a:p>
            <a:endParaRPr lang="en-US"/>
          </a:p>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05D52A5-9613-BE4B-B946-8B9B5764917C}"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9653290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Hypothesized that being married would be protective – spouse available to take over decision making, but not seeing evidence of that here.</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05D52A5-9613-BE4B-B946-8B9B5764917C}"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63086700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Declines start around the estimated decline in plan switching, but effects here are modest – at most 1/10</a:t>
            </a:r>
            <a:r>
              <a:rPr lang="en-US" baseline="30000"/>
              <a:t>th</a:t>
            </a:r>
            <a:r>
              <a:rPr lang="en-US"/>
              <a:t> of star (~5% relative to the mean)</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05D52A5-9613-BE4B-B946-8B9B5764917C}"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1160268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Spend about $10-20 more per drug per year, take an average of about 10 drugs so 100-200 more in spending per year</a:t>
            </a:r>
          </a:p>
          <a:p>
            <a:endParaRPr lang="en-US"/>
          </a:p>
          <a:p>
            <a:r>
              <a:rPr lang="en-US"/>
              <a:t>- Also paying relatively more in premiums, around $40 dollars more per year</a:t>
            </a:r>
          </a:p>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05D52A5-9613-BE4B-B946-8B9B5764917C}"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25969135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45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1800">
                <a:solidFill>
                  <a:schemeClr val="bg1">
                    <a:lumMod val="50000"/>
                  </a:schemeClr>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p:cNvSpPr>
            <a:spLocks noGrp="1"/>
          </p:cNvSpPr>
          <p:nvPr>
            <p:ph type="dt" sz="half" idx="10"/>
          </p:nvPr>
        </p:nvSpPr>
        <p:spPr/>
        <p:txBody>
          <a:bodyPr/>
          <a:lstStyle/>
          <a:p>
            <a:fld id="{C930A9A2-EC3A-104C-B0A0-C93F7643A9DE}" type="datetimeFigureOut">
              <a:rPr lang="en-US" smtClean="0"/>
              <a:t>8/6/2026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B3A36A5-69AB-8042-842B-6C86DC974E3F}" type="slidenum">
              <a:rPr lang="en-US" smtClean="0"/>
              <a:t>‹#›</a:t>
            </a:fld>
            <a:endParaRPr lang="en-US"/>
          </a:p>
        </p:txBody>
      </p:sp>
      <p:pic>
        <p:nvPicPr>
          <p:cNvPr id="1028" name="Picture 4">
            <a:extLst>
              <a:ext uri="{FF2B5EF4-FFF2-40B4-BE49-F238E27FC236}">
                <a16:creationId xmlns:a16="http://schemas.microsoft.com/office/drawing/2014/main" id="{90C500E9-6E84-7FDB-9475-6195E0A4540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00468" y="4532846"/>
            <a:ext cx="2685132" cy="17669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947994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930A9A2-EC3A-104C-B0A0-C93F7643A9DE}" type="datetimeFigureOut">
              <a:rPr lang="en-US" smtClean="0"/>
              <a:t>8/6/2026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B3A36A5-69AB-8042-842B-6C86DC974E3F}" type="slidenum">
              <a:rPr lang="en-US" smtClean="0"/>
              <a:t>‹#›</a:t>
            </a:fld>
            <a:endParaRPr lang="en-US"/>
          </a:p>
        </p:txBody>
      </p:sp>
    </p:spTree>
    <p:extLst>
      <p:ext uri="{BB962C8B-B14F-4D97-AF65-F5344CB8AC3E}">
        <p14:creationId xmlns:p14="http://schemas.microsoft.com/office/powerpoint/2010/main" val="27329021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930A9A2-EC3A-104C-B0A0-C93F7643A9DE}" type="datetimeFigureOut">
              <a:rPr lang="en-US" smtClean="0"/>
              <a:t>8/6/2026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B3A36A5-69AB-8042-842B-6C86DC974E3F}" type="slidenum">
              <a:rPr lang="en-US" smtClean="0"/>
              <a:t>‹#›</a:t>
            </a:fld>
            <a:endParaRPr lang="en-US"/>
          </a:p>
        </p:txBody>
      </p:sp>
    </p:spTree>
    <p:extLst>
      <p:ext uri="{BB962C8B-B14F-4D97-AF65-F5344CB8AC3E}">
        <p14:creationId xmlns:p14="http://schemas.microsoft.com/office/powerpoint/2010/main" val="426238934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1_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2752726"/>
            <a:ext cx="10363200" cy="1362075"/>
          </a:xfrm>
        </p:spPr>
        <p:txBody>
          <a:bodyPr anchor="ctr">
            <a:normAutofit/>
          </a:bodyPr>
          <a:lstStyle>
            <a:lvl1pPr algn="l">
              <a:defRPr sz="4000" b="1" cap="none" baseline="0">
                <a:latin typeface="Arial" panose="020B0604020202020204" pitchFamily="34" charset="0"/>
                <a:cs typeface="Arial" panose="020B0604020202020204" pitchFamily="34" charset="0"/>
              </a:defRPr>
            </a:lvl1pPr>
          </a:lstStyle>
          <a:p>
            <a:r>
              <a:rPr lang="en-US"/>
              <a:t>Click to edit Master title style</a:t>
            </a:r>
          </a:p>
        </p:txBody>
      </p:sp>
      <p:sp>
        <p:nvSpPr>
          <p:cNvPr id="4" name="Date Placeholder 3"/>
          <p:cNvSpPr>
            <a:spLocks noGrp="1"/>
          </p:cNvSpPr>
          <p:nvPr>
            <p:ph type="dt" sz="half" idx="10"/>
          </p:nvPr>
        </p:nvSpPr>
        <p:spPr/>
        <p:txBody>
          <a:bodyPr/>
          <a:lstStyle/>
          <a:p>
            <a:fld id="{C930A9A2-EC3A-104C-B0A0-C93F7643A9DE}" type="datetimeFigureOut">
              <a:rPr lang="en-US" smtClean="0"/>
              <a:t>8/6/2026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9347200" y="6598918"/>
            <a:ext cx="2844800" cy="259082"/>
          </a:xfrm>
        </p:spPr>
        <p:txBody>
          <a:bodyPr/>
          <a:lstStyle/>
          <a:p>
            <a:fld id="{1B3A36A5-69AB-8042-842B-6C86DC974E3F}" type="slidenum">
              <a:rPr lang="en-US" smtClean="0"/>
              <a:t>‹#›</a:t>
            </a:fld>
            <a:endParaRPr lang="en-US"/>
          </a:p>
        </p:txBody>
      </p:sp>
    </p:spTree>
    <p:extLst>
      <p:ext uri="{BB962C8B-B14F-4D97-AF65-F5344CB8AC3E}">
        <p14:creationId xmlns:p14="http://schemas.microsoft.com/office/powerpoint/2010/main" val="217330042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F540650C-8F60-9BBC-8A63-F49D6A9C5A0A}"/>
              </a:ext>
            </a:extLst>
          </p:cNvPr>
          <p:cNvSpPr/>
          <p:nvPr userDrawn="1"/>
        </p:nvSpPr>
        <p:spPr>
          <a:xfrm>
            <a:off x="0" y="2028930"/>
            <a:ext cx="12192000" cy="482906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6057BD6B-1333-ACC3-5946-991BE3B982F9}"/>
              </a:ext>
            </a:extLst>
          </p:cNvPr>
          <p:cNvSpPr/>
          <p:nvPr userDrawn="1"/>
        </p:nvSpPr>
        <p:spPr>
          <a:xfrm>
            <a:off x="0" y="0"/>
            <a:ext cx="12192000" cy="2043969"/>
          </a:xfrm>
          <a:prstGeom prst="rect">
            <a:avLst/>
          </a:prstGeom>
          <a:solidFill>
            <a:srgbClr val="005CB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itle 1">
            <a:extLst>
              <a:ext uri="{FF2B5EF4-FFF2-40B4-BE49-F238E27FC236}">
                <a16:creationId xmlns:a16="http://schemas.microsoft.com/office/drawing/2014/main" id="{DA4B2009-43B4-1DF7-C097-2BCE996A7180}"/>
              </a:ext>
            </a:extLst>
          </p:cNvPr>
          <p:cNvSpPr>
            <a:spLocks noGrp="1"/>
          </p:cNvSpPr>
          <p:nvPr>
            <p:ph type="ctrTitle"/>
          </p:nvPr>
        </p:nvSpPr>
        <p:spPr>
          <a:xfrm>
            <a:off x="636494" y="2544158"/>
            <a:ext cx="9144000" cy="1947394"/>
          </a:xfrm>
          <a:prstGeom prst="rect">
            <a:avLst/>
          </a:prstGeom>
        </p:spPr>
        <p:txBody>
          <a:bodyPr anchor="t">
            <a:normAutofit/>
          </a:bodyPr>
          <a:lstStyle>
            <a:lvl1pPr algn="l">
              <a:defRPr sz="3600" b="1" i="0">
                <a:solidFill>
                  <a:srgbClr val="005CB9"/>
                </a:solidFill>
                <a:latin typeface="Arial" panose="020B0604020202020204" pitchFamily="34" charset="0"/>
                <a:ea typeface="Arimo" panose="020B0604020202020204" pitchFamily="34" charset="0"/>
                <a:cs typeface="Arial" panose="020B0604020202020204" pitchFamily="34" charset="0"/>
              </a:defRPr>
            </a:lvl1pPr>
          </a:lstStyle>
          <a:p>
            <a:r>
              <a:rPr lang="en-US"/>
              <a:t>Click to edit Master title style</a:t>
            </a:r>
          </a:p>
        </p:txBody>
      </p:sp>
      <p:sp>
        <p:nvSpPr>
          <p:cNvPr id="10" name="Subtitle 2">
            <a:extLst>
              <a:ext uri="{FF2B5EF4-FFF2-40B4-BE49-F238E27FC236}">
                <a16:creationId xmlns:a16="http://schemas.microsoft.com/office/drawing/2014/main" id="{A40C875D-7A3B-E180-4810-AC29A3C00CD0}"/>
              </a:ext>
            </a:extLst>
          </p:cNvPr>
          <p:cNvSpPr>
            <a:spLocks noGrp="1"/>
          </p:cNvSpPr>
          <p:nvPr>
            <p:ph type="subTitle" idx="1"/>
          </p:nvPr>
        </p:nvSpPr>
        <p:spPr>
          <a:xfrm>
            <a:off x="636494" y="4825671"/>
            <a:ext cx="9144000" cy="775029"/>
          </a:xfrm>
        </p:spPr>
        <p:txBody>
          <a:bodyPr>
            <a:normAutofit/>
          </a:bodyPr>
          <a:lstStyle>
            <a:lvl1pPr marL="0" indent="0" algn="l">
              <a:buNone/>
              <a:defRPr sz="2400" b="0" i="0">
                <a:solidFill>
                  <a:srgbClr val="005CB9"/>
                </a:solidFill>
                <a:latin typeface="Arial" panose="020B0604020202020204" pitchFamily="34" charset="0"/>
                <a:ea typeface="Arimo"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12" name="Picture 11">
            <a:extLst>
              <a:ext uri="{FF2B5EF4-FFF2-40B4-BE49-F238E27FC236}">
                <a16:creationId xmlns:a16="http://schemas.microsoft.com/office/drawing/2014/main" id="{6132EBF6-4563-BFD3-6B7E-7C694907A377}"/>
              </a:ext>
            </a:extLst>
          </p:cNvPr>
          <p:cNvPicPr>
            <a:picLocks noChangeAspect="1"/>
          </p:cNvPicPr>
          <p:nvPr userDrawn="1"/>
        </p:nvPicPr>
        <p:blipFill>
          <a:blip r:embed="rId2"/>
          <a:srcRect/>
          <a:stretch/>
        </p:blipFill>
        <p:spPr>
          <a:xfrm>
            <a:off x="636494" y="755327"/>
            <a:ext cx="6639558" cy="518277"/>
          </a:xfrm>
          <a:prstGeom prst="rect">
            <a:avLst/>
          </a:prstGeom>
        </p:spPr>
      </p:pic>
      <p:cxnSp>
        <p:nvCxnSpPr>
          <p:cNvPr id="13" name="Straight Connector 12">
            <a:extLst>
              <a:ext uri="{FF2B5EF4-FFF2-40B4-BE49-F238E27FC236}">
                <a16:creationId xmlns:a16="http://schemas.microsoft.com/office/drawing/2014/main" id="{307B6238-9D98-BFFD-E18C-04498C23BC1F}"/>
              </a:ext>
            </a:extLst>
          </p:cNvPr>
          <p:cNvCxnSpPr>
            <a:cxnSpLocks/>
          </p:cNvCxnSpPr>
          <p:nvPr userDrawn="1"/>
        </p:nvCxnSpPr>
        <p:spPr>
          <a:xfrm>
            <a:off x="0" y="2054252"/>
            <a:ext cx="12192000" cy="0"/>
          </a:xfrm>
          <a:prstGeom prst="line">
            <a:avLst/>
          </a:prstGeom>
          <a:ln w="82550">
            <a:solidFill>
              <a:srgbClr val="EEAF48"/>
            </a:solidFill>
          </a:ln>
        </p:spPr>
        <p:style>
          <a:lnRef idx="2">
            <a:schemeClr val="accent1"/>
          </a:lnRef>
          <a:fillRef idx="0">
            <a:schemeClr val="accent1"/>
          </a:fillRef>
          <a:effectRef idx="1">
            <a:schemeClr val="accent1"/>
          </a:effectRef>
          <a:fontRef idx="minor">
            <a:schemeClr val="tx1"/>
          </a:fontRef>
        </p:style>
      </p:cxnSp>
      <p:sp>
        <p:nvSpPr>
          <p:cNvPr id="2" name="TextBox 1">
            <a:extLst>
              <a:ext uri="{FF2B5EF4-FFF2-40B4-BE49-F238E27FC236}">
                <a16:creationId xmlns:a16="http://schemas.microsoft.com/office/drawing/2014/main" id="{5CA4951B-D424-9145-AB9C-8914F872AE29}"/>
              </a:ext>
            </a:extLst>
          </p:cNvPr>
          <p:cNvSpPr txBox="1"/>
          <p:nvPr userDrawn="1"/>
        </p:nvSpPr>
        <p:spPr>
          <a:xfrm>
            <a:off x="2721665" y="6082748"/>
            <a:ext cx="6748670" cy="80021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a:effectLst/>
                <a:latin typeface="Arial" panose="020B0604020202020204" pitchFamily="34" charset="0"/>
                <a:cs typeface="Arial" panose="020B0604020202020204" pitchFamily="34" charset="0"/>
              </a:rPr>
              <a:t>The NBER Coordinating Center on the Economics of Alzheimer’s Disease / ADRD is funded by the National Institute on Aging, part of the National Institutes of Health</a:t>
            </a:r>
            <a:endParaRPr lang="en-US" sz="1400">
              <a:latin typeface="Arial" panose="020B0604020202020204" pitchFamily="34" charset="0"/>
              <a:cs typeface="Arial" panose="020B0604020202020204" pitchFamily="34" charset="0"/>
            </a:endParaRPr>
          </a:p>
          <a:p>
            <a:endParaRPr lang="en-US"/>
          </a:p>
        </p:txBody>
      </p:sp>
    </p:spTree>
    <p:extLst>
      <p:ext uri="{BB962C8B-B14F-4D97-AF65-F5344CB8AC3E}">
        <p14:creationId xmlns:p14="http://schemas.microsoft.com/office/powerpoint/2010/main" val="348810464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E6B661-7186-EAC6-5800-F9550AAAC6F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30DD1DC-F057-7554-5C3E-76A32BC22A7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0340ACDB-10A4-2686-ED76-DACC2D3CF374}"/>
              </a:ext>
            </a:extLst>
          </p:cNvPr>
          <p:cNvSpPr>
            <a:spLocks noGrp="1"/>
          </p:cNvSpPr>
          <p:nvPr>
            <p:ph type="sldNum" sz="quarter" idx="12"/>
          </p:nvPr>
        </p:nvSpPr>
        <p:spPr/>
        <p:txBody>
          <a:bodyPr/>
          <a:lstStyle/>
          <a:p>
            <a:fld id="{F37EB7C0-FFA8-D84C-9C69-6AE2344C5080}" type="slidenum">
              <a:rPr lang="en-US" smtClean="0"/>
              <a:t>‹#›</a:t>
            </a:fld>
            <a:endParaRPr lang="en-US"/>
          </a:p>
        </p:txBody>
      </p:sp>
    </p:spTree>
    <p:extLst>
      <p:ext uri="{BB962C8B-B14F-4D97-AF65-F5344CB8AC3E}">
        <p14:creationId xmlns:p14="http://schemas.microsoft.com/office/powerpoint/2010/main" val="292460722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Section Break Slid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CDD2C66-0A15-8CA7-7DE7-031A636DEA4F}"/>
              </a:ext>
            </a:extLst>
          </p:cNvPr>
          <p:cNvSpPr/>
          <p:nvPr userDrawn="1"/>
        </p:nvSpPr>
        <p:spPr>
          <a:xfrm>
            <a:off x="0" y="-1"/>
            <a:ext cx="12192000" cy="5886449"/>
          </a:xfrm>
          <a:prstGeom prst="rect">
            <a:avLst/>
          </a:prstGeom>
          <a:solidFill>
            <a:srgbClr val="005CB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1">
            <a:extLst>
              <a:ext uri="{FF2B5EF4-FFF2-40B4-BE49-F238E27FC236}">
                <a16:creationId xmlns:a16="http://schemas.microsoft.com/office/drawing/2014/main" id="{0DEBFD2B-EC40-5EF5-C727-A23D9CE6EA0C}"/>
              </a:ext>
            </a:extLst>
          </p:cNvPr>
          <p:cNvSpPr>
            <a:spLocks noGrp="1"/>
          </p:cNvSpPr>
          <p:nvPr>
            <p:ph type="ctrTitle"/>
          </p:nvPr>
        </p:nvSpPr>
        <p:spPr>
          <a:xfrm>
            <a:off x="636494" y="2030590"/>
            <a:ext cx="9144000" cy="1288806"/>
          </a:xfrm>
          <a:prstGeom prst="rect">
            <a:avLst/>
          </a:prstGeom>
        </p:spPr>
        <p:txBody>
          <a:bodyPr anchor="t">
            <a:normAutofit/>
          </a:bodyPr>
          <a:lstStyle>
            <a:lvl1pPr algn="l">
              <a:defRPr sz="4400" b="1" i="0">
                <a:solidFill>
                  <a:schemeClr val="bg1"/>
                </a:solidFill>
                <a:latin typeface="Arial" panose="020B0604020202020204" pitchFamily="34" charset="0"/>
                <a:ea typeface="Arimo" panose="020B0604020202020204" pitchFamily="34" charset="0"/>
                <a:cs typeface="Arial" panose="020B0604020202020204" pitchFamily="34" charset="0"/>
              </a:defRPr>
            </a:lvl1pPr>
          </a:lstStyle>
          <a:p>
            <a:r>
              <a:rPr lang="en-US"/>
              <a:t>Click to edit Master title style</a:t>
            </a:r>
          </a:p>
        </p:txBody>
      </p:sp>
      <p:sp>
        <p:nvSpPr>
          <p:cNvPr id="4" name="Subtitle 2">
            <a:extLst>
              <a:ext uri="{FF2B5EF4-FFF2-40B4-BE49-F238E27FC236}">
                <a16:creationId xmlns:a16="http://schemas.microsoft.com/office/drawing/2014/main" id="{35697D4C-8786-9C82-F18C-86FDA5A72674}"/>
              </a:ext>
            </a:extLst>
          </p:cNvPr>
          <p:cNvSpPr>
            <a:spLocks noGrp="1"/>
          </p:cNvSpPr>
          <p:nvPr>
            <p:ph type="subTitle" idx="1"/>
          </p:nvPr>
        </p:nvSpPr>
        <p:spPr>
          <a:xfrm>
            <a:off x="636494" y="3319396"/>
            <a:ext cx="9144000" cy="775029"/>
          </a:xfrm>
        </p:spPr>
        <p:txBody>
          <a:bodyPr>
            <a:normAutofit/>
          </a:bodyPr>
          <a:lstStyle>
            <a:lvl1pPr marL="0" indent="0" algn="l">
              <a:buNone/>
              <a:defRPr sz="2400" b="0" i="0">
                <a:solidFill>
                  <a:schemeClr val="bg1"/>
                </a:solidFill>
                <a:latin typeface="Arial" panose="020B0604020202020204" pitchFamily="34" charset="0"/>
                <a:ea typeface="Arimo"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cxnSp>
        <p:nvCxnSpPr>
          <p:cNvPr id="5" name="Straight Connector 4">
            <a:extLst>
              <a:ext uri="{FF2B5EF4-FFF2-40B4-BE49-F238E27FC236}">
                <a16:creationId xmlns:a16="http://schemas.microsoft.com/office/drawing/2014/main" id="{490B89DA-C236-C2B0-71D8-D018AE7DF791}"/>
              </a:ext>
            </a:extLst>
          </p:cNvPr>
          <p:cNvCxnSpPr>
            <a:cxnSpLocks/>
          </p:cNvCxnSpPr>
          <p:nvPr userDrawn="1"/>
        </p:nvCxnSpPr>
        <p:spPr>
          <a:xfrm>
            <a:off x="0" y="5886455"/>
            <a:ext cx="12192000" cy="0"/>
          </a:xfrm>
          <a:prstGeom prst="line">
            <a:avLst/>
          </a:prstGeom>
          <a:ln w="82550">
            <a:solidFill>
              <a:srgbClr val="EEAF48"/>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55253819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8820FE-2920-632A-C337-8C28CA13131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4D5446B-E5EC-1E9B-71CB-7C56FCF717DF}"/>
              </a:ext>
            </a:extLst>
          </p:cNvPr>
          <p:cNvSpPr>
            <a:spLocks noGrp="1"/>
          </p:cNvSpPr>
          <p:nvPr>
            <p:ph sz="half" idx="1"/>
          </p:nvPr>
        </p:nvSpPr>
        <p:spPr>
          <a:xfrm>
            <a:off x="838200" y="1825625"/>
            <a:ext cx="5181600" cy="392203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D137C27-EBC2-7EB1-6471-553532500386}"/>
              </a:ext>
            </a:extLst>
          </p:cNvPr>
          <p:cNvSpPr>
            <a:spLocks noGrp="1"/>
          </p:cNvSpPr>
          <p:nvPr>
            <p:ph sz="half" idx="2"/>
          </p:nvPr>
        </p:nvSpPr>
        <p:spPr>
          <a:xfrm>
            <a:off x="6172200" y="1825625"/>
            <a:ext cx="5181600" cy="392203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a:extLst>
              <a:ext uri="{FF2B5EF4-FFF2-40B4-BE49-F238E27FC236}">
                <a16:creationId xmlns:a16="http://schemas.microsoft.com/office/drawing/2014/main" id="{FFEA1D9F-1491-EDED-CCA7-61D2ED3AA733}"/>
              </a:ext>
            </a:extLst>
          </p:cNvPr>
          <p:cNvSpPr>
            <a:spLocks noGrp="1"/>
          </p:cNvSpPr>
          <p:nvPr>
            <p:ph type="sldNum" sz="quarter" idx="12"/>
          </p:nvPr>
        </p:nvSpPr>
        <p:spPr/>
        <p:txBody>
          <a:bodyPr/>
          <a:lstStyle/>
          <a:p>
            <a:fld id="{F37EB7C0-FFA8-D84C-9C69-6AE2344C5080}" type="slidenum">
              <a:rPr lang="en-US" smtClean="0"/>
              <a:t>‹#›</a:t>
            </a:fld>
            <a:endParaRPr lang="en-US"/>
          </a:p>
        </p:txBody>
      </p:sp>
    </p:spTree>
    <p:extLst>
      <p:ext uri="{BB962C8B-B14F-4D97-AF65-F5344CB8AC3E}">
        <p14:creationId xmlns:p14="http://schemas.microsoft.com/office/powerpoint/2010/main" val="401025562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611ACF-367E-B603-D54F-DB208D53CC2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A6BFD8B-9C54-4417-D989-B484E5507857}"/>
              </a:ext>
            </a:extLst>
          </p:cNvPr>
          <p:cNvSpPr>
            <a:spLocks noGrp="1"/>
          </p:cNvSpPr>
          <p:nvPr>
            <p:ph type="body" idx="1"/>
          </p:nvPr>
        </p:nvSpPr>
        <p:spPr>
          <a:xfrm>
            <a:off x="839788" y="1681163"/>
            <a:ext cx="5157787" cy="823912"/>
          </a:xfrm>
        </p:spPr>
        <p:txBody>
          <a:bodyPr anchor="t"/>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CAF4019-4371-AE8F-1D4C-5E0BAC49BFB9}"/>
              </a:ext>
            </a:extLst>
          </p:cNvPr>
          <p:cNvSpPr>
            <a:spLocks noGrp="1"/>
          </p:cNvSpPr>
          <p:nvPr>
            <p:ph sz="half" idx="2"/>
          </p:nvPr>
        </p:nvSpPr>
        <p:spPr>
          <a:xfrm>
            <a:off x="839788" y="2505075"/>
            <a:ext cx="5157787" cy="3325709"/>
          </a:xfrm>
        </p:spPr>
        <p:txBody>
          <a:bodyPr/>
          <a:lstStyle>
            <a:lvl1pPr>
              <a:defRPr sz="2400"/>
            </a:lvl1pPr>
            <a:lvl2pPr>
              <a:defRPr sz="2000"/>
            </a:lvl2pPr>
            <a:lvl3pPr>
              <a:defRPr sz="1800"/>
            </a:lvl3pPr>
          </a:lstStyle>
          <a:p>
            <a:pPr lvl="0"/>
            <a:r>
              <a:rPr lang="en-US"/>
              <a:t>Click to edit Master text styles</a:t>
            </a:r>
          </a:p>
          <a:p>
            <a:pPr lvl="1"/>
            <a:r>
              <a:rPr lang="en-US"/>
              <a:t>Second level</a:t>
            </a:r>
          </a:p>
          <a:p>
            <a:pPr lvl="2"/>
            <a:r>
              <a:rPr lang="en-US"/>
              <a:t>Third level</a:t>
            </a:r>
          </a:p>
        </p:txBody>
      </p:sp>
      <p:sp>
        <p:nvSpPr>
          <p:cNvPr id="5" name="Text Placeholder 4">
            <a:extLst>
              <a:ext uri="{FF2B5EF4-FFF2-40B4-BE49-F238E27FC236}">
                <a16:creationId xmlns:a16="http://schemas.microsoft.com/office/drawing/2014/main" id="{82A669D8-95E5-4B52-B5B1-DDB3B2A73190}"/>
              </a:ext>
            </a:extLst>
          </p:cNvPr>
          <p:cNvSpPr>
            <a:spLocks noGrp="1"/>
          </p:cNvSpPr>
          <p:nvPr>
            <p:ph type="body" sz="quarter" idx="3"/>
          </p:nvPr>
        </p:nvSpPr>
        <p:spPr>
          <a:xfrm>
            <a:off x="6172200" y="1681163"/>
            <a:ext cx="5183188" cy="823912"/>
          </a:xfrm>
        </p:spPr>
        <p:txBody>
          <a:bodyPr anchor="t"/>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7DD9657-3ED8-B08B-3FA9-AE94CE6DAD63}"/>
              </a:ext>
            </a:extLst>
          </p:cNvPr>
          <p:cNvSpPr>
            <a:spLocks noGrp="1"/>
          </p:cNvSpPr>
          <p:nvPr>
            <p:ph sz="quarter" idx="4"/>
          </p:nvPr>
        </p:nvSpPr>
        <p:spPr>
          <a:xfrm>
            <a:off x="6172200" y="2505075"/>
            <a:ext cx="5183188" cy="3325709"/>
          </a:xfrm>
        </p:spPr>
        <p:txBody>
          <a:bodyPr/>
          <a:lstStyle>
            <a:lvl1pPr>
              <a:defRPr sz="2400"/>
            </a:lvl1pPr>
            <a:lvl2pPr>
              <a:defRPr sz="2000"/>
            </a:lvl2pPr>
            <a:lvl3pPr>
              <a:defRPr sz="1800"/>
            </a:lvl3pPr>
          </a:lstStyle>
          <a:p>
            <a:pPr lvl="0"/>
            <a:r>
              <a:rPr lang="en-US"/>
              <a:t>Click to edit Master text styles</a:t>
            </a:r>
          </a:p>
          <a:p>
            <a:pPr lvl="1"/>
            <a:r>
              <a:rPr lang="en-US"/>
              <a:t>Second level</a:t>
            </a:r>
          </a:p>
          <a:p>
            <a:pPr lvl="2"/>
            <a:r>
              <a:rPr lang="en-US"/>
              <a:t>Third level</a:t>
            </a:r>
          </a:p>
        </p:txBody>
      </p:sp>
      <p:sp>
        <p:nvSpPr>
          <p:cNvPr id="9" name="Slide Number Placeholder 8">
            <a:extLst>
              <a:ext uri="{FF2B5EF4-FFF2-40B4-BE49-F238E27FC236}">
                <a16:creationId xmlns:a16="http://schemas.microsoft.com/office/drawing/2014/main" id="{6F0B8A21-EA24-89A3-3DC3-BB8911E100DC}"/>
              </a:ext>
            </a:extLst>
          </p:cNvPr>
          <p:cNvSpPr>
            <a:spLocks noGrp="1"/>
          </p:cNvSpPr>
          <p:nvPr>
            <p:ph type="sldNum" sz="quarter" idx="12"/>
          </p:nvPr>
        </p:nvSpPr>
        <p:spPr/>
        <p:txBody>
          <a:bodyPr/>
          <a:lstStyle/>
          <a:p>
            <a:fld id="{F37EB7C0-FFA8-D84C-9C69-6AE2344C5080}" type="slidenum">
              <a:rPr lang="en-US" smtClean="0"/>
              <a:t>‹#›</a:t>
            </a:fld>
            <a:endParaRPr lang="en-US"/>
          </a:p>
        </p:txBody>
      </p:sp>
    </p:spTree>
    <p:extLst>
      <p:ext uri="{BB962C8B-B14F-4D97-AF65-F5344CB8AC3E}">
        <p14:creationId xmlns:p14="http://schemas.microsoft.com/office/powerpoint/2010/main" val="127097839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AB92A6AE-2DFD-9EDC-B604-A93173E6186F}"/>
              </a:ext>
            </a:extLst>
          </p:cNvPr>
          <p:cNvSpPr>
            <a:spLocks noGrp="1"/>
          </p:cNvSpPr>
          <p:nvPr>
            <p:ph type="pic" idx="1"/>
          </p:nvPr>
        </p:nvSpPr>
        <p:spPr>
          <a:xfrm>
            <a:off x="838200" y="1516104"/>
            <a:ext cx="6172200" cy="43528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D934FD9A-E59E-CE7F-13A2-837108413DD3}"/>
              </a:ext>
            </a:extLst>
          </p:cNvPr>
          <p:cNvSpPr>
            <a:spLocks noGrp="1"/>
          </p:cNvSpPr>
          <p:nvPr>
            <p:ph type="body" sz="half" idx="2"/>
          </p:nvPr>
        </p:nvSpPr>
        <p:spPr>
          <a:xfrm>
            <a:off x="7605136" y="1516104"/>
            <a:ext cx="3932237" cy="4352884"/>
          </a:xfrm>
        </p:spPr>
        <p:txBody>
          <a:bodyP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a:extLst>
              <a:ext uri="{FF2B5EF4-FFF2-40B4-BE49-F238E27FC236}">
                <a16:creationId xmlns:a16="http://schemas.microsoft.com/office/drawing/2014/main" id="{B586AB59-F820-A2EB-79BA-FBA44844303B}"/>
              </a:ext>
            </a:extLst>
          </p:cNvPr>
          <p:cNvSpPr>
            <a:spLocks noGrp="1"/>
          </p:cNvSpPr>
          <p:nvPr>
            <p:ph type="sldNum" sz="quarter" idx="12"/>
          </p:nvPr>
        </p:nvSpPr>
        <p:spPr/>
        <p:txBody>
          <a:bodyPr/>
          <a:lstStyle/>
          <a:p>
            <a:fld id="{F37EB7C0-FFA8-D84C-9C69-6AE2344C5080}" type="slidenum">
              <a:rPr lang="en-US" smtClean="0"/>
              <a:t>‹#›</a:t>
            </a:fld>
            <a:endParaRPr lang="en-US"/>
          </a:p>
        </p:txBody>
      </p:sp>
    </p:spTree>
    <p:extLst>
      <p:ext uri="{BB962C8B-B14F-4D97-AF65-F5344CB8AC3E}">
        <p14:creationId xmlns:p14="http://schemas.microsoft.com/office/powerpoint/2010/main" val="245428281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D79D57-EAA2-F2C3-1F9E-CDCA6BC2E676}"/>
              </a:ext>
            </a:extLst>
          </p:cNvPr>
          <p:cNvSpPr>
            <a:spLocks noGrp="1"/>
          </p:cNvSpPr>
          <p:nvPr>
            <p:ph type="title"/>
          </p:nvPr>
        </p:nvSpPr>
        <p:spPr/>
        <p:txBody>
          <a:bodyPr/>
          <a:lstStyle/>
          <a:p>
            <a:r>
              <a:rPr lang="en-US"/>
              <a:t>Click to edit Master title style</a:t>
            </a:r>
          </a:p>
        </p:txBody>
      </p:sp>
      <p:sp>
        <p:nvSpPr>
          <p:cNvPr id="5" name="Slide Number Placeholder 4">
            <a:extLst>
              <a:ext uri="{FF2B5EF4-FFF2-40B4-BE49-F238E27FC236}">
                <a16:creationId xmlns:a16="http://schemas.microsoft.com/office/drawing/2014/main" id="{D02EBFA2-B9F7-7BA1-21FA-DEA8E22AC159}"/>
              </a:ext>
            </a:extLst>
          </p:cNvPr>
          <p:cNvSpPr>
            <a:spLocks noGrp="1"/>
          </p:cNvSpPr>
          <p:nvPr>
            <p:ph type="sldNum" sz="quarter" idx="12"/>
          </p:nvPr>
        </p:nvSpPr>
        <p:spPr/>
        <p:txBody>
          <a:bodyPr/>
          <a:lstStyle/>
          <a:p>
            <a:fld id="{F37EB7C0-FFA8-D84C-9C69-6AE2344C5080}" type="slidenum">
              <a:rPr lang="en-US" smtClean="0"/>
              <a:t>‹#›</a:t>
            </a:fld>
            <a:endParaRPr lang="en-US"/>
          </a:p>
        </p:txBody>
      </p:sp>
    </p:spTree>
    <p:extLst>
      <p:ext uri="{BB962C8B-B14F-4D97-AF65-F5344CB8AC3E}">
        <p14:creationId xmlns:p14="http://schemas.microsoft.com/office/powerpoint/2010/main" val="27309256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06400" y="365127"/>
            <a:ext cx="11277600" cy="1325563"/>
          </a:xfrm>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930A9A2-EC3A-104C-B0A0-C93F7643A9DE}" type="datetimeFigureOut">
              <a:rPr lang="en-US" smtClean="0"/>
              <a:t>8/6/2026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B3A36A5-69AB-8042-842B-6C86DC974E3F}" type="slidenum">
              <a:rPr lang="en-US" smtClean="0"/>
              <a:t>‹#›</a:t>
            </a:fld>
            <a:endParaRPr lang="en-US"/>
          </a:p>
        </p:txBody>
      </p:sp>
    </p:spTree>
    <p:extLst>
      <p:ext uri="{BB962C8B-B14F-4D97-AF65-F5344CB8AC3E}">
        <p14:creationId xmlns:p14="http://schemas.microsoft.com/office/powerpoint/2010/main" val="46711074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678BD61D-8A23-3318-AA72-C9CD7A8189A3}"/>
              </a:ext>
            </a:extLst>
          </p:cNvPr>
          <p:cNvSpPr>
            <a:spLocks noGrp="1"/>
          </p:cNvSpPr>
          <p:nvPr>
            <p:ph type="sldNum" sz="quarter" idx="12"/>
          </p:nvPr>
        </p:nvSpPr>
        <p:spPr/>
        <p:txBody>
          <a:bodyPr/>
          <a:lstStyle/>
          <a:p>
            <a:fld id="{F37EB7C0-FFA8-D84C-9C69-6AE2344C5080}" type="slidenum">
              <a:rPr lang="en-US" smtClean="0"/>
              <a:t>‹#›</a:t>
            </a:fld>
            <a:endParaRPr lang="en-US"/>
          </a:p>
        </p:txBody>
      </p:sp>
      <p:sp>
        <p:nvSpPr>
          <p:cNvPr id="5" name="Rectangle 4">
            <a:extLst>
              <a:ext uri="{FF2B5EF4-FFF2-40B4-BE49-F238E27FC236}">
                <a16:creationId xmlns:a16="http://schemas.microsoft.com/office/drawing/2014/main" id="{2EB65400-B0B3-85D5-F0DE-59F6A7F811B5}"/>
              </a:ext>
            </a:extLst>
          </p:cNvPr>
          <p:cNvSpPr/>
          <p:nvPr userDrawn="1"/>
        </p:nvSpPr>
        <p:spPr>
          <a:xfrm>
            <a:off x="0" y="0"/>
            <a:ext cx="12192000" cy="12231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0990550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88788880-60B4-8542-5EBD-7D0DB4FB4380}"/>
              </a:ext>
            </a:extLst>
          </p:cNvPr>
          <p:cNvSpPr>
            <a:spLocks noGrp="1"/>
          </p:cNvSpPr>
          <p:nvPr>
            <p:ph type="sldNum" sz="quarter" idx="12"/>
          </p:nvPr>
        </p:nvSpPr>
        <p:spPr/>
        <p:txBody>
          <a:bodyPr/>
          <a:lstStyle/>
          <a:p>
            <a:fld id="{6AC075D6-9522-F140-B639-34C65AC68066}" type="slidenum">
              <a:rPr lang="en-US" smtClean="0"/>
              <a:t>‹#›</a:t>
            </a:fld>
            <a:endParaRPr lang="en-US"/>
          </a:p>
        </p:txBody>
      </p:sp>
      <p:sp>
        <p:nvSpPr>
          <p:cNvPr id="7" name="Rectangle 6">
            <a:extLst>
              <a:ext uri="{FF2B5EF4-FFF2-40B4-BE49-F238E27FC236}">
                <a16:creationId xmlns:a16="http://schemas.microsoft.com/office/drawing/2014/main" id="{1155B236-EE7D-710D-0C9D-FA6CFC81E0FE}"/>
              </a:ext>
            </a:extLst>
          </p:cNvPr>
          <p:cNvSpPr/>
          <p:nvPr userDrawn="1"/>
        </p:nvSpPr>
        <p:spPr>
          <a:xfrm>
            <a:off x="0" y="2028930"/>
            <a:ext cx="12192000" cy="482906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69DD2466-44ED-8183-C5AC-422EC9E3FD1A}"/>
              </a:ext>
            </a:extLst>
          </p:cNvPr>
          <p:cNvSpPr/>
          <p:nvPr userDrawn="1"/>
        </p:nvSpPr>
        <p:spPr>
          <a:xfrm>
            <a:off x="0" y="0"/>
            <a:ext cx="12192000" cy="2043969"/>
          </a:xfrm>
          <a:prstGeom prst="rect">
            <a:avLst/>
          </a:prstGeom>
          <a:solidFill>
            <a:srgbClr val="005CB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itle 1">
            <a:extLst>
              <a:ext uri="{FF2B5EF4-FFF2-40B4-BE49-F238E27FC236}">
                <a16:creationId xmlns:a16="http://schemas.microsoft.com/office/drawing/2014/main" id="{9ECCAA1D-3943-3F18-7762-130D72D10997}"/>
              </a:ext>
            </a:extLst>
          </p:cNvPr>
          <p:cNvSpPr>
            <a:spLocks noGrp="1"/>
          </p:cNvSpPr>
          <p:nvPr>
            <p:ph type="ctrTitle"/>
          </p:nvPr>
        </p:nvSpPr>
        <p:spPr>
          <a:xfrm>
            <a:off x="636494" y="2544158"/>
            <a:ext cx="9144000" cy="1947394"/>
          </a:xfrm>
          <a:prstGeom prst="rect">
            <a:avLst/>
          </a:prstGeom>
        </p:spPr>
        <p:txBody>
          <a:bodyPr anchor="t">
            <a:normAutofit/>
          </a:bodyPr>
          <a:lstStyle>
            <a:lvl1pPr algn="l">
              <a:defRPr sz="3600" b="1" i="0">
                <a:solidFill>
                  <a:srgbClr val="005CB9"/>
                </a:solidFill>
                <a:latin typeface="Arial" panose="020B0604020202020204" pitchFamily="34" charset="0"/>
                <a:ea typeface="Arimo" panose="020B0604020202020204" pitchFamily="34" charset="0"/>
                <a:cs typeface="Arial" panose="020B0604020202020204" pitchFamily="34" charset="0"/>
              </a:defRPr>
            </a:lvl1pPr>
          </a:lstStyle>
          <a:p>
            <a:r>
              <a:rPr lang="en-US"/>
              <a:t>Click to edit Master title style</a:t>
            </a:r>
          </a:p>
        </p:txBody>
      </p:sp>
      <p:sp>
        <p:nvSpPr>
          <p:cNvPr id="10" name="Subtitle 2">
            <a:extLst>
              <a:ext uri="{FF2B5EF4-FFF2-40B4-BE49-F238E27FC236}">
                <a16:creationId xmlns:a16="http://schemas.microsoft.com/office/drawing/2014/main" id="{C09A9081-2030-F1AF-AA6F-800B4518E1E8}"/>
              </a:ext>
            </a:extLst>
          </p:cNvPr>
          <p:cNvSpPr>
            <a:spLocks noGrp="1"/>
          </p:cNvSpPr>
          <p:nvPr>
            <p:ph type="subTitle" idx="1"/>
          </p:nvPr>
        </p:nvSpPr>
        <p:spPr>
          <a:xfrm>
            <a:off x="636494" y="4825671"/>
            <a:ext cx="9144000" cy="775029"/>
          </a:xfrm>
        </p:spPr>
        <p:txBody>
          <a:bodyPr>
            <a:normAutofit/>
          </a:bodyPr>
          <a:lstStyle>
            <a:lvl1pPr marL="0" indent="0" algn="l">
              <a:buNone/>
              <a:defRPr sz="2400" b="0" i="0">
                <a:solidFill>
                  <a:srgbClr val="005CB9"/>
                </a:solidFill>
                <a:latin typeface="Arial" panose="020B0604020202020204" pitchFamily="34" charset="0"/>
                <a:ea typeface="Arimo"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12" name="Picture 11">
            <a:extLst>
              <a:ext uri="{FF2B5EF4-FFF2-40B4-BE49-F238E27FC236}">
                <a16:creationId xmlns:a16="http://schemas.microsoft.com/office/drawing/2014/main" id="{FB1A305B-D498-9683-EB01-E582D7F9DE84}"/>
              </a:ext>
            </a:extLst>
          </p:cNvPr>
          <p:cNvPicPr>
            <a:picLocks noChangeAspect="1"/>
          </p:cNvPicPr>
          <p:nvPr userDrawn="1"/>
        </p:nvPicPr>
        <p:blipFill>
          <a:blip r:embed="rId2"/>
          <a:srcRect/>
          <a:stretch/>
        </p:blipFill>
        <p:spPr>
          <a:xfrm>
            <a:off x="636494" y="723396"/>
            <a:ext cx="6639558" cy="582140"/>
          </a:xfrm>
          <a:prstGeom prst="rect">
            <a:avLst/>
          </a:prstGeom>
        </p:spPr>
      </p:pic>
      <p:cxnSp>
        <p:nvCxnSpPr>
          <p:cNvPr id="13" name="Straight Connector 12">
            <a:extLst>
              <a:ext uri="{FF2B5EF4-FFF2-40B4-BE49-F238E27FC236}">
                <a16:creationId xmlns:a16="http://schemas.microsoft.com/office/drawing/2014/main" id="{B1891632-69F0-D700-CB31-D18ADB48E722}"/>
              </a:ext>
            </a:extLst>
          </p:cNvPr>
          <p:cNvCxnSpPr>
            <a:cxnSpLocks/>
          </p:cNvCxnSpPr>
          <p:nvPr userDrawn="1"/>
        </p:nvCxnSpPr>
        <p:spPr>
          <a:xfrm>
            <a:off x="0" y="2054252"/>
            <a:ext cx="12192000" cy="0"/>
          </a:xfrm>
          <a:prstGeom prst="line">
            <a:avLst/>
          </a:prstGeom>
          <a:ln w="82550">
            <a:solidFill>
              <a:srgbClr val="EEAF48"/>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99128410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2_Section Break Slid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9DD2466-44ED-8183-C5AC-422EC9E3FD1A}"/>
              </a:ext>
            </a:extLst>
          </p:cNvPr>
          <p:cNvSpPr/>
          <p:nvPr userDrawn="1"/>
        </p:nvSpPr>
        <p:spPr>
          <a:xfrm>
            <a:off x="0" y="-1"/>
            <a:ext cx="12192000" cy="5886449"/>
          </a:xfrm>
          <a:prstGeom prst="rect">
            <a:avLst/>
          </a:prstGeom>
          <a:solidFill>
            <a:srgbClr val="005CB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itle 1">
            <a:extLst>
              <a:ext uri="{FF2B5EF4-FFF2-40B4-BE49-F238E27FC236}">
                <a16:creationId xmlns:a16="http://schemas.microsoft.com/office/drawing/2014/main" id="{9ECCAA1D-3943-3F18-7762-130D72D10997}"/>
              </a:ext>
            </a:extLst>
          </p:cNvPr>
          <p:cNvSpPr>
            <a:spLocks noGrp="1"/>
          </p:cNvSpPr>
          <p:nvPr>
            <p:ph type="ctrTitle"/>
          </p:nvPr>
        </p:nvSpPr>
        <p:spPr>
          <a:xfrm>
            <a:off x="636494" y="2030590"/>
            <a:ext cx="9144000" cy="1288806"/>
          </a:xfrm>
          <a:prstGeom prst="rect">
            <a:avLst/>
          </a:prstGeom>
        </p:spPr>
        <p:txBody>
          <a:bodyPr anchor="t">
            <a:normAutofit/>
          </a:bodyPr>
          <a:lstStyle>
            <a:lvl1pPr algn="l">
              <a:defRPr sz="4400" b="1" i="0">
                <a:solidFill>
                  <a:schemeClr val="bg1"/>
                </a:solidFill>
                <a:latin typeface="Arial" panose="020B0604020202020204" pitchFamily="34" charset="0"/>
                <a:ea typeface="Arimo" panose="020B0604020202020204" pitchFamily="34" charset="0"/>
                <a:cs typeface="Arial" panose="020B0604020202020204" pitchFamily="34" charset="0"/>
              </a:defRPr>
            </a:lvl1pPr>
          </a:lstStyle>
          <a:p>
            <a:r>
              <a:rPr lang="en-US"/>
              <a:t>Click to edit Master title style</a:t>
            </a:r>
          </a:p>
        </p:txBody>
      </p:sp>
      <p:sp>
        <p:nvSpPr>
          <p:cNvPr id="6" name="Slide Number Placeholder 5">
            <a:extLst>
              <a:ext uri="{FF2B5EF4-FFF2-40B4-BE49-F238E27FC236}">
                <a16:creationId xmlns:a16="http://schemas.microsoft.com/office/drawing/2014/main" id="{88788880-60B4-8542-5EBD-7D0DB4FB4380}"/>
              </a:ext>
            </a:extLst>
          </p:cNvPr>
          <p:cNvSpPr>
            <a:spLocks noGrp="1"/>
          </p:cNvSpPr>
          <p:nvPr>
            <p:ph type="sldNum" sz="quarter" idx="12"/>
          </p:nvPr>
        </p:nvSpPr>
        <p:spPr/>
        <p:txBody>
          <a:bodyPr/>
          <a:lstStyle/>
          <a:p>
            <a:fld id="{6AC075D6-9522-F140-B639-34C65AC68066}" type="slidenum">
              <a:rPr lang="en-US" smtClean="0"/>
              <a:t>‹#›</a:t>
            </a:fld>
            <a:endParaRPr lang="en-US"/>
          </a:p>
        </p:txBody>
      </p:sp>
      <p:sp>
        <p:nvSpPr>
          <p:cNvPr id="10" name="Subtitle 2">
            <a:extLst>
              <a:ext uri="{FF2B5EF4-FFF2-40B4-BE49-F238E27FC236}">
                <a16:creationId xmlns:a16="http://schemas.microsoft.com/office/drawing/2014/main" id="{C09A9081-2030-F1AF-AA6F-800B4518E1E8}"/>
              </a:ext>
            </a:extLst>
          </p:cNvPr>
          <p:cNvSpPr>
            <a:spLocks noGrp="1"/>
          </p:cNvSpPr>
          <p:nvPr>
            <p:ph type="subTitle" idx="1"/>
          </p:nvPr>
        </p:nvSpPr>
        <p:spPr>
          <a:xfrm>
            <a:off x="636494" y="3319396"/>
            <a:ext cx="9144000" cy="775029"/>
          </a:xfrm>
        </p:spPr>
        <p:txBody>
          <a:bodyPr>
            <a:normAutofit/>
          </a:bodyPr>
          <a:lstStyle>
            <a:lvl1pPr marL="0" indent="0" algn="l">
              <a:buNone/>
              <a:defRPr sz="2400" b="0" i="0">
                <a:solidFill>
                  <a:schemeClr val="bg1"/>
                </a:solidFill>
                <a:latin typeface="Arial" panose="020B0604020202020204" pitchFamily="34" charset="0"/>
                <a:ea typeface="Arimo"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cxnSp>
        <p:nvCxnSpPr>
          <p:cNvPr id="13" name="Straight Connector 12">
            <a:extLst>
              <a:ext uri="{FF2B5EF4-FFF2-40B4-BE49-F238E27FC236}">
                <a16:creationId xmlns:a16="http://schemas.microsoft.com/office/drawing/2014/main" id="{B1891632-69F0-D700-CB31-D18ADB48E722}"/>
              </a:ext>
            </a:extLst>
          </p:cNvPr>
          <p:cNvCxnSpPr>
            <a:cxnSpLocks/>
          </p:cNvCxnSpPr>
          <p:nvPr userDrawn="1"/>
        </p:nvCxnSpPr>
        <p:spPr>
          <a:xfrm>
            <a:off x="0" y="5886455"/>
            <a:ext cx="12192000" cy="0"/>
          </a:xfrm>
          <a:prstGeom prst="line">
            <a:avLst/>
          </a:prstGeom>
          <a:ln w="82550">
            <a:solidFill>
              <a:srgbClr val="EEAF48"/>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22717857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B8B4A8F-3EFB-9D3D-EAF0-28E5D8142810}"/>
              </a:ext>
            </a:extLst>
          </p:cNvPr>
          <p:cNvSpPr>
            <a:spLocks noGrp="1"/>
          </p:cNvSpPr>
          <p:nvPr>
            <p:ph sz="half" idx="1"/>
          </p:nvPr>
        </p:nvSpPr>
        <p:spPr>
          <a:xfrm>
            <a:off x="838200" y="1592495"/>
            <a:ext cx="5424814" cy="4253502"/>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a:extLst>
              <a:ext uri="{FF2B5EF4-FFF2-40B4-BE49-F238E27FC236}">
                <a16:creationId xmlns:a16="http://schemas.microsoft.com/office/drawing/2014/main" id="{C5E8ED02-9B4A-E41B-A6B7-73181E0F0944}"/>
              </a:ext>
            </a:extLst>
          </p:cNvPr>
          <p:cNvSpPr>
            <a:spLocks noGrp="1"/>
          </p:cNvSpPr>
          <p:nvPr>
            <p:ph type="sldNum" sz="quarter" idx="12"/>
          </p:nvPr>
        </p:nvSpPr>
        <p:spPr/>
        <p:txBody>
          <a:bodyPr/>
          <a:lstStyle/>
          <a:p>
            <a:fld id="{6AC075D6-9522-F140-B639-34C65AC68066}" type="slidenum">
              <a:rPr lang="en-US" smtClean="0"/>
              <a:t>‹#›</a:t>
            </a:fld>
            <a:endParaRPr lang="en-US"/>
          </a:p>
        </p:txBody>
      </p:sp>
      <p:sp>
        <p:nvSpPr>
          <p:cNvPr id="10" name="Picture Placeholder 2">
            <a:extLst>
              <a:ext uri="{FF2B5EF4-FFF2-40B4-BE49-F238E27FC236}">
                <a16:creationId xmlns:a16="http://schemas.microsoft.com/office/drawing/2014/main" id="{5406D9C9-812B-3906-E5E9-261814AD68CE}"/>
              </a:ext>
            </a:extLst>
          </p:cNvPr>
          <p:cNvSpPr>
            <a:spLocks noGrp="1"/>
          </p:cNvSpPr>
          <p:nvPr>
            <p:ph type="pic" idx="13"/>
          </p:nvPr>
        </p:nvSpPr>
        <p:spPr>
          <a:xfrm>
            <a:off x="6726476" y="1592494"/>
            <a:ext cx="4863357" cy="4253503"/>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Tree>
    <p:extLst>
      <p:ext uri="{BB962C8B-B14F-4D97-AF65-F5344CB8AC3E}">
        <p14:creationId xmlns:p14="http://schemas.microsoft.com/office/powerpoint/2010/main" val="226366723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C5E8ED02-9B4A-E41B-A6B7-73181E0F0944}"/>
              </a:ext>
            </a:extLst>
          </p:cNvPr>
          <p:cNvSpPr>
            <a:spLocks noGrp="1"/>
          </p:cNvSpPr>
          <p:nvPr>
            <p:ph type="sldNum" sz="quarter" idx="12"/>
          </p:nvPr>
        </p:nvSpPr>
        <p:spPr/>
        <p:txBody>
          <a:bodyPr/>
          <a:lstStyle/>
          <a:p>
            <a:fld id="{6AC075D6-9522-F140-B639-34C65AC68066}" type="slidenum">
              <a:rPr lang="en-US" smtClean="0"/>
              <a:t>‹#›</a:t>
            </a:fld>
            <a:endParaRPr lang="en-US"/>
          </a:p>
        </p:txBody>
      </p:sp>
    </p:spTree>
    <p:extLst>
      <p:ext uri="{BB962C8B-B14F-4D97-AF65-F5344CB8AC3E}">
        <p14:creationId xmlns:p14="http://schemas.microsoft.com/office/powerpoint/2010/main" val="373678515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Chart or Graph Slide">
    <p:spTree>
      <p:nvGrpSpPr>
        <p:cNvPr id="1" name=""/>
        <p:cNvGrpSpPr/>
        <p:nvPr/>
      </p:nvGrpSpPr>
      <p:grpSpPr>
        <a:xfrm>
          <a:off x="0" y="0"/>
          <a:ext cx="0" cy="0"/>
          <a:chOff x="0" y="0"/>
          <a:chExt cx="0" cy="0"/>
        </a:xfrm>
      </p:grpSpPr>
      <p:sp>
        <p:nvSpPr>
          <p:cNvPr id="9" name="Text Placeholder 21"/>
          <p:cNvSpPr>
            <a:spLocks noGrp="1"/>
          </p:cNvSpPr>
          <p:nvPr>
            <p:ph type="body" sz="quarter" idx="15"/>
          </p:nvPr>
        </p:nvSpPr>
        <p:spPr>
          <a:xfrm>
            <a:off x="9144000" y="355600"/>
            <a:ext cx="2641600" cy="406400"/>
          </a:xfrm>
          <a:prstGeom prst="rect">
            <a:avLst/>
          </a:prstGeom>
        </p:spPr>
        <p:txBody>
          <a:bodyPr vert="horz" anchor="ctr"/>
          <a:lstStyle>
            <a:lvl1pPr algn="r">
              <a:buNone/>
              <a:defRPr sz="1200" b="0" i="0" baseline="0">
                <a:latin typeface="Arial"/>
                <a:cs typeface="Arial"/>
              </a:defRPr>
            </a:lvl1pPr>
          </a:lstStyle>
          <a:p>
            <a:pPr lvl="0"/>
            <a:r>
              <a:rPr lang="en-US"/>
              <a:t>Click to edit Master text styles</a:t>
            </a:r>
          </a:p>
        </p:txBody>
      </p:sp>
      <p:sp>
        <p:nvSpPr>
          <p:cNvPr id="7" name="Content Placeholder 5"/>
          <p:cNvSpPr>
            <a:spLocks noGrp="1"/>
          </p:cNvSpPr>
          <p:nvPr>
            <p:ph idx="1"/>
          </p:nvPr>
        </p:nvSpPr>
        <p:spPr>
          <a:xfrm>
            <a:off x="457200" y="1028700"/>
            <a:ext cx="11260667" cy="4775200"/>
          </a:xfrm>
          <a:prstGeom prst="rect">
            <a:avLst/>
          </a:prstGeom>
        </p:spPr>
        <p:txBody>
          <a:bodyPr/>
          <a:lstStyle>
            <a:lvl1pPr>
              <a:spcAft>
                <a:spcPts val="1200"/>
              </a:spcAft>
              <a:defRPr sz="1600">
                <a:latin typeface="Arial"/>
              </a:defRPr>
            </a:lvl1pPr>
          </a:lstStyle>
          <a:p>
            <a:endParaRPr lang="en-US"/>
          </a:p>
        </p:txBody>
      </p:sp>
      <p:sp>
        <p:nvSpPr>
          <p:cNvPr id="6" name="Slide Number Placeholder 13"/>
          <p:cNvSpPr>
            <a:spLocks noGrp="1"/>
          </p:cNvSpPr>
          <p:nvPr>
            <p:ph type="sldNum" sz="quarter" idx="16"/>
          </p:nvPr>
        </p:nvSpPr>
        <p:spPr>
          <a:xfrm>
            <a:off x="11192933" y="6245226"/>
            <a:ext cx="508000" cy="365125"/>
          </a:xfrm>
          <a:prstGeom prst="rect">
            <a:avLst/>
          </a:prstGeom>
        </p:spPr>
        <p:txBody>
          <a:bodyPr vert="horz" lIns="91440" tIns="45720" rIns="91440" bIns="45720" rtlCol="0" anchor="ctr"/>
          <a:lstStyle>
            <a:lvl1pPr algn="r" fontAlgn="auto">
              <a:spcBef>
                <a:spcPts val="0"/>
              </a:spcBef>
              <a:spcAft>
                <a:spcPts val="0"/>
              </a:spcAft>
              <a:defRPr sz="1200" b="0" i="0" smtClean="0">
                <a:solidFill>
                  <a:schemeClr val="tx1">
                    <a:tint val="75000"/>
                  </a:schemeClr>
                </a:solidFill>
                <a:latin typeface="Arial"/>
                <a:ea typeface="+mn-ea"/>
                <a:cs typeface="Aria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01E20880-46BE-054D-A2B2-E7DF39265217}" type="slidenum">
              <a:rPr kumimoji="0" lang="en-US" sz="1200" b="0" i="0" u="none" strike="noStrike" kern="1200" cap="none" spc="0" normalizeH="0" baseline="0" noProof="0">
                <a:ln>
                  <a:noFill/>
                </a:ln>
                <a:solidFill>
                  <a:prstClr val="black">
                    <a:tint val="75000"/>
                  </a:prstClr>
                </a:solidFill>
                <a:effectLst/>
                <a:uLnTx/>
                <a:uFillTx/>
                <a:latin typeface="Arial"/>
                <a:ea typeface="+mn-ea"/>
                <a:cs typeface="Arial"/>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Arial"/>
              <a:ea typeface="+mn-ea"/>
              <a:cs typeface="Arial"/>
            </a:endParaRPr>
          </a:p>
        </p:txBody>
      </p:sp>
    </p:spTree>
    <p:extLst>
      <p:ext uri="{BB962C8B-B14F-4D97-AF65-F5344CB8AC3E}">
        <p14:creationId xmlns:p14="http://schemas.microsoft.com/office/powerpoint/2010/main" val="32630859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4500"/>
            </a:lvl1pPr>
          </a:lstStyle>
          <a:p>
            <a:r>
              <a:rPr lang="en-US"/>
              <a:t>Click to edit Master title style</a:t>
            </a:r>
          </a:p>
        </p:txBody>
      </p:sp>
      <p:sp>
        <p:nvSpPr>
          <p:cNvPr id="3" name="Text Placeholder 2"/>
          <p:cNvSpPr>
            <a:spLocks noGrp="1"/>
          </p:cNvSpPr>
          <p:nvPr>
            <p:ph type="body" idx="1"/>
          </p:nvPr>
        </p:nvSpPr>
        <p:spPr>
          <a:xfrm>
            <a:off x="831851" y="4589465"/>
            <a:ext cx="105156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930A9A2-EC3A-104C-B0A0-C93F7643A9DE}" type="datetimeFigureOut">
              <a:rPr lang="en-US" smtClean="0"/>
              <a:t>8/6/2026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B3A36A5-69AB-8042-842B-6C86DC974E3F}" type="slidenum">
              <a:rPr lang="en-US" smtClean="0"/>
              <a:t>‹#›</a:t>
            </a:fld>
            <a:endParaRPr lang="en-US"/>
          </a:p>
        </p:txBody>
      </p:sp>
    </p:spTree>
    <p:extLst>
      <p:ext uri="{BB962C8B-B14F-4D97-AF65-F5344CB8AC3E}">
        <p14:creationId xmlns:p14="http://schemas.microsoft.com/office/powerpoint/2010/main" val="39735312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930A9A2-EC3A-104C-B0A0-C93F7643A9DE}" type="datetimeFigureOut">
              <a:rPr lang="en-US" smtClean="0"/>
              <a:t>8/6/2026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B3A36A5-69AB-8042-842B-6C86DC974E3F}" type="slidenum">
              <a:rPr lang="en-US" smtClean="0"/>
              <a:t>‹#›</a:t>
            </a:fld>
            <a:endParaRPr lang="en-US"/>
          </a:p>
        </p:txBody>
      </p:sp>
    </p:spTree>
    <p:extLst>
      <p:ext uri="{BB962C8B-B14F-4D97-AF65-F5344CB8AC3E}">
        <p14:creationId xmlns:p14="http://schemas.microsoft.com/office/powerpoint/2010/main" val="14024489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930A9A2-EC3A-104C-B0A0-C93F7643A9DE}" type="datetimeFigureOut">
              <a:rPr lang="en-US" smtClean="0"/>
              <a:t>8/6/2026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B3A36A5-69AB-8042-842B-6C86DC974E3F}" type="slidenum">
              <a:rPr lang="en-US" smtClean="0"/>
              <a:t>‹#›</a:t>
            </a:fld>
            <a:endParaRPr lang="en-US"/>
          </a:p>
        </p:txBody>
      </p:sp>
    </p:spTree>
    <p:extLst>
      <p:ext uri="{BB962C8B-B14F-4D97-AF65-F5344CB8AC3E}">
        <p14:creationId xmlns:p14="http://schemas.microsoft.com/office/powerpoint/2010/main" val="33107996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930A9A2-EC3A-104C-B0A0-C93F7643A9DE}" type="datetimeFigureOut">
              <a:rPr lang="en-US" smtClean="0"/>
              <a:t>8/6/2026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B3A36A5-69AB-8042-842B-6C86DC974E3F}" type="slidenum">
              <a:rPr lang="en-US" smtClean="0"/>
              <a:t>‹#›</a:t>
            </a:fld>
            <a:endParaRPr lang="en-US"/>
          </a:p>
        </p:txBody>
      </p:sp>
    </p:spTree>
    <p:extLst>
      <p:ext uri="{BB962C8B-B14F-4D97-AF65-F5344CB8AC3E}">
        <p14:creationId xmlns:p14="http://schemas.microsoft.com/office/powerpoint/2010/main" val="1951154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930A9A2-EC3A-104C-B0A0-C93F7643A9DE}" type="datetimeFigureOut">
              <a:rPr lang="en-US" smtClean="0"/>
              <a:t>8/6/2026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B3A36A5-69AB-8042-842B-6C86DC974E3F}" type="slidenum">
              <a:rPr lang="en-US" smtClean="0"/>
              <a:t>‹#›</a:t>
            </a:fld>
            <a:endParaRPr lang="en-US"/>
          </a:p>
        </p:txBody>
      </p:sp>
    </p:spTree>
    <p:extLst>
      <p:ext uri="{BB962C8B-B14F-4D97-AF65-F5344CB8AC3E}">
        <p14:creationId xmlns:p14="http://schemas.microsoft.com/office/powerpoint/2010/main" val="25588477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2400"/>
            </a:lvl1pPr>
          </a:lstStyle>
          <a:p>
            <a:r>
              <a:rPr lang="en-US"/>
              <a:t>Click to edit Master title style</a:t>
            </a:r>
          </a:p>
        </p:txBody>
      </p:sp>
      <p:sp>
        <p:nvSpPr>
          <p:cNvPr id="3" name="Content Placeholder 2"/>
          <p:cNvSpPr>
            <a:spLocks noGrp="1"/>
          </p:cNvSpPr>
          <p:nvPr>
            <p:ph idx="1"/>
          </p:nvPr>
        </p:nvSpPr>
        <p:spPr>
          <a:xfrm>
            <a:off x="5183188" y="987427"/>
            <a:ext cx="617220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C930A9A2-EC3A-104C-B0A0-C93F7643A9DE}" type="datetimeFigureOut">
              <a:rPr lang="en-US" smtClean="0"/>
              <a:t>8/6/2026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B3A36A5-69AB-8042-842B-6C86DC974E3F}" type="slidenum">
              <a:rPr lang="en-US" smtClean="0"/>
              <a:t>‹#›</a:t>
            </a:fld>
            <a:endParaRPr lang="en-US"/>
          </a:p>
        </p:txBody>
      </p:sp>
    </p:spTree>
    <p:extLst>
      <p:ext uri="{BB962C8B-B14F-4D97-AF65-F5344CB8AC3E}">
        <p14:creationId xmlns:p14="http://schemas.microsoft.com/office/powerpoint/2010/main" val="18030568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2400"/>
            </a:lvl1pPr>
          </a:lstStyle>
          <a:p>
            <a:r>
              <a:rPr lang="en-US"/>
              <a:t>Click to edit Master title style</a:t>
            </a:r>
          </a:p>
        </p:txBody>
      </p:sp>
      <p:sp>
        <p:nvSpPr>
          <p:cNvPr id="3" name="Picture Placeholder 2"/>
          <p:cNvSpPr>
            <a:spLocks noGrp="1"/>
          </p:cNvSpPr>
          <p:nvPr>
            <p:ph type="pic" idx="1"/>
          </p:nvPr>
        </p:nvSpPr>
        <p:spPr>
          <a:xfrm>
            <a:off x="5183188" y="987427"/>
            <a:ext cx="617220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C930A9A2-EC3A-104C-B0A0-C93F7643A9DE}" type="datetimeFigureOut">
              <a:rPr lang="en-US" smtClean="0"/>
              <a:t>8/6/2026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B3A36A5-69AB-8042-842B-6C86DC974E3F}" type="slidenum">
              <a:rPr lang="en-US" smtClean="0"/>
              <a:t>‹#›</a:t>
            </a:fld>
            <a:endParaRPr lang="en-US"/>
          </a:p>
        </p:txBody>
      </p:sp>
    </p:spTree>
    <p:extLst>
      <p:ext uri="{BB962C8B-B14F-4D97-AF65-F5344CB8AC3E}">
        <p14:creationId xmlns:p14="http://schemas.microsoft.com/office/powerpoint/2010/main" val="7310216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image" Target="../media/image2.png"/><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0" y="6521452"/>
            <a:ext cx="12192000" cy="336548"/>
          </a:xfrm>
          <a:prstGeom prst="rect">
            <a:avLst/>
          </a:prstGeom>
          <a:solidFill>
            <a:srgbClr val="001E5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8" name="Rectangle 7"/>
          <p:cNvSpPr/>
          <p:nvPr/>
        </p:nvSpPr>
        <p:spPr>
          <a:xfrm>
            <a:off x="0" y="6373813"/>
            <a:ext cx="12192000" cy="165101"/>
          </a:xfrm>
          <a:prstGeom prst="rect">
            <a:avLst/>
          </a:prstGeom>
          <a:solidFill>
            <a:srgbClr val="FFD82B"/>
          </a:solidFill>
          <a:ln>
            <a:solidFill>
              <a:srgbClr val="FFD20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Placeholder 1"/>
          <p:cNvSpPr>
            <a:spLocks noGrp="1"/>
          </p:cNvSpPr>
          <p:nvPr>
            <p:ph type="title"/>
          </p:nvPr>
        </p:nvSpPr>
        <p:spPr>
          <a:xfrm>
            <a:off x="304800" y="365127"/>
            <a:ext cx="114808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792019" y="6536029"/>
            <a:ext cx="27432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C930A9A2-EC3A-104C-B0A0-C93F7643A9DE}" type="datetimeFigureOut">
              <a:rPr lang="en-US" smtClean="0"/>
              <a:t>8/6/2026</a:t>
            </a:fld>
            <a:endParaRPr lang="en-US"/>
          </a:p>
        </p:txBody>
      </p:sp>
      <p:sp>
        <p:nvSpPr>
          <p:cNvPr id="5" name="Footer Placeholder 4"/>
          <p:cNvSpPr>
            <a:spLocks noGrp="1"/>
          </p:cNvSpPr>
          <p:nvPr>
            <p:ph type="ftr" sz="quarter" idx="3"/>
          </p:nvPr>
        </p:nvSpPr>
        <p:spPr>
          <a:xfrm>
            <a:off x="4038600" y="6500382"/>
            <a:ext cx="41148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9347200" y="6538914"/>
            <a:ext cx="2438400" cy="319087"/>
          </a:xfrm>
          <a:prstGeom prst="rect">
            <a:avLst/>
          </a:prstGeom>
        </p:spPr>
        <p:txBody>
          <a:bodyPr vert="horz" lIns="91440" tIns="45720" rIns="91440" bIns="45720" rtlCol="0" anchor="ctr"/>
          <a:lstStyle>
            <a:lvl1pPr algn="r">
              <a:defRPr sz="1400">
                <a:solidFill>
                  <a:schemeClr val="bg1"/>
                </a:solidFill>
                <a:latin typeface="Arial" panose="020B0604020202020204" pitchFamily="34" charset="0"/>
                <a:cs typeface="Arial" panose="020B0604020202020204" pitchFamily="34" charset="0"/>
              </a:defRPr>
            </a:lvl1pPr>
          </a:lstStyle>
          <a:p>
            <a:fld id="{1B3A36A5-69AB-8042-842B-6C86DC974E3F}" type="slidenum">
              <a:rPr lang="en-US" smtClean="0"/>
              <a:t>‹#›</a:t>
            </a:fld>
            <a:endParaRPr lang="en-US"/>
          </a:p>
        </p:txBody>
      </p:sp>
    </p:spTree>
    <p:extLst>
      <p:ext uri="{BB962C8B-B14F-4D97-AF65-F5344CB8AC3E}">
        <p14:creationId xmlns:p14="http://schemas.microsoft.com/office/powerpoint/2010/main" val="150477254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defTabSz="685800" rtl="0" eaLnBrk="1" latinLnBrk="0" hangingPunct="1">
        <a:lnSpc>
          <a:spcPct val="90000"/>
        </a:lnSpc>
        <a:spcBef>
          <a:spcPct val="0"/>
        </a:spcBef>
        <a:buNone/>
        <a:defRPr sz="3600" kern="1200" baseline="0">
          <a:solidFill>
            <a:schemeClr val="tx1"/>
          </a:solidFill>
          <a:latin typeface="Arial" panose="020B0604020202020204" pitchFamily="34" charset="0"/>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5EB592F6-C309-E186-71C2-6DD705108023}"/>
              </a:ext>
            </a:extLst>
          </p:cNvPr>
          <p:cNvSpPr>
            <a:spLocks noGrp="1"/>
          </p:cNvSpPr>
          <p:nvPr>
            <p:ph type="sldNum" sz="quarter" idx="4"/>
          </p:nvPr>
        </p:nvSpPr>
        <p:spPr>
          <a:xfrm>
            <a:off x="11091553" y="6236161"/>
            <a:ext cx="89164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F37EB7C0-FFA8-D84C-9C69-6AE2344C5080}" type="slidenum">
              <a:rPr lang="en-US" smtClean="0"/>
              <a:t>‹#›</a:t>
            </a:fld>
            <a:endParaRPr lang="en-US"/>
          </a:p>
        </p:txBody>
      </p:sp>
      <p:sp>
        <p:nvSpPr>
          <p:cNvPr id="7" name="Rectangle 6">
            <a:extLst>
              <a:ext uri="{FF2B5EF4-FFF2-40B4-BE49-F238E27FC236}">
                <a16:creationId xmlns:a16="http://schemas.microsoft.com/office/drawing/2014/main" id="{025AD6C0-22BB-9A58-741F-EE76946E2B42}"/>
              </a:ext>
            </a:extLst>
          </p:cNvPr>
          <p:cNvSpPr/>
          <p:nvPr userDrawn="1"/>
        </p:nvSpPr>
        <p:spPr>
          <a:xfrm>
            <a:off x="0" y="0"/>
            <a:ext cx="12192000" cy="1075765"/>
          </a:xfrm>
          <a:prstGeom prst="rect">
            <a:avLst/>
          </a:prstGeom>
          <a:solidFill>
            <a:srgbClr val="005CB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 name="Straight Connector 7">
            <a:extLst>
              <a:ext uri="{FF2B5EF4-FFF2-40B4-BE49-F238E27FC236}">
                <a16:creationId xmlns:a16="http://schemas.microsoft.com/office/drawing/2014/main" id="{ED9319F6-DE81-4524-A403-8F43BDCCB319}"/>
              </a:ext>
            </a:extLst>
          </p:cNvPr>
          <p:cNvCxnSpPr>
            <a:cxnSpLocks/>
          </p:cNvCxnSpPr>
          <p:nvPr userDrawn="1"/>
        </p:nvCxnSpPr>
        <p:spPr>
          <a:xfrm>
            <a:off x="0" y="1075765"/>
            <a:ext cx="12192000" cy="0"/>
          </a:xfrm>
          <a:prstGeom prst="line">
            <a:avLst/>
          </a:prstGeom>
          <a:ln w="69850">
            <a:solidFill>
              <a:srgbClr val="EEAF48"/>
            </a:solidFill>
          </a:ln>
        </p:spPr>
        <p:style>
          <a:lnRef idx="2">
            <a:schemeClr val="accent1"/>
          </a:lnRef>
          <a:fillRef idx="0">
            <a:schemeClr val="accent1"/>
          </a:fillRef>
          <a:effectRef idx="1">
            <a:schemeClr val="accent1"/>
          </a:effectRef>
          <a:fontRef idx="minor">
            <a:schemeClr val="tx1"/>
          </a:fontRef>
        </p:style>
      </p:cxnSp>
      <p:pic>
        <p:nvPicPr>
          <p:cNvPr id="9" name="Picture 8">
            <a:extLst>
              <a:ext uri="{FF2B5EF4-FFF2-40B4-BE49-F238E27FC236}">
                <a16:creationId xmlns:a16="http://schemas.microsoft.com/office/drawing/2014/main" id="{D89EE0E8-43A9-864C-BAC6-56D391BCD8C8}"/>
              </a:ext>
            </a:extLst>
          </p:cNvPr>
          <p:cNvPicPr>
            <a:picLocks noChangeAspect="1"/>
          </p:cNvPicPr>
          <p:nvPr userDrawn="1"/>
        </p:nvPicPr>
        <p:blipFill>
          <a:blip r:embed="rId15"/>
          <a:srcRect/>
          <a:stretch/>
        </p:blipFill>
        <p:spPr>
          <a:xfrm>
            <a:off x="777631" y="6278076"/>
            <a:ext cx="3861604" cy="301433"/>
          </a:xfrm>
          <a:prstGeom prst="rect">
            <a:avLst/>
          </a:prstGeom>
        </p:spPr>
      </p:pic>
      <p:sp>
        <p:nvSpPr>
          <p:cNvPr id="2" name="Title Placeholder 1">
            <a:extLst>
              <a:ext uri="{FF2B5EF4-FFF2-40B4-BE49-F238E27FC236}">
                <a16:creationId xmlns:a16="http://schemas.microsoft.com/office/drawing/2014/main" id="{6AE3435C-CBEF-CDB0-E8D1-06BB6312200D}"/>
              </a:ext>
            </a:extLst>
          </p:cNvPr>
          <p:cNvSpPr>
            <a:spLocks noGrp="1"/>
          </p:cNvSpPr>
          <p:nvPr>
            <p:ph type="title"/>
          </p:nvPr>
        </p:nvSpPr>
        <p:spPr>
          <a:xfrm>
            <a:off x="838200" y="365126"/>
            <a:ext cx="10515600" cy="769838"/>
          </a:xfrm>
          <a:prstGeom prst="rect">
            <a:avLst/>
          </a:prstGeom>
        </p:spPr>
        <p:txBody>
          <a:bodyPr vert="horz" lIns="91440" tIns="45720" rIns="91440" bIns="45720" rtlCol="0" anchor="t">
            <a:normAutofit/>
          </a:bodyPr>
          <a:lstStyle/>
          <a:p>
            <a:r>
              <a:rPr lang="en-US"/>
              <a:t>Click to edit Master title style</a:t>
            </a:r>
          </a:p>
        </p:txBody>
      </p:sp>
      <p:sp>
        <p:nvSpPr>
          <p:cNvPr id="3" name="Text Placeholder 2">
            <a:extLst>
              <a:ext uri="{FF2B5EF4-FFF2-40B4-BE49-F238E27FC236}">
                <a16:creationId xmlns:a16="http://schemas.microsoft.com/office/drawing/2014/main" id="{FD92D168-60D5-21F4-A69F-E6F64E839906}"/>
              </a:ext>
            </a:extLst>
          </p:cNvPr>
          <p:cNvSpPr>
            <a:spLocks noGrp="1"/>
          </p:cNvSpPr>
          <p:nvPr>
            <p:ph type="body" idx="1"/>
          </p:nvPr>
        </p:nvSpPr>
        <p:spPr>
          <a:xfrm>
            <a:off x="838200" y="1603169"/>
            <a:ext cx="10515600" cy="434636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928380306"/>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Lst>
  <p:txStyles>
    <p:titleStyle>
      <a:lvl1pPr algn="l" defTabSz="914400" rtl="0" eaLnBrk="1" latinLnBrk="0" hangingPunct="1">
        <a:lnSpc>
          <a:spcPct val="90000"/>
        </a:lnSpc>
        <a:spcBef>
          <a:spcPct val="0"/>
        </a:spcBef>
        <a:buNone/>
        <a:defRPr sz="3800" b="1" kern="1200">
          <a:solidFill>
            <a:schemeClr val="bg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mailto:Brian_mcgarry@urmc.rochester.edu"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8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6.xml"/><Relationship Id="rId4" Type="http://schemas.openxmlformats.org/officeDocument/2006/relationships/image" Target="../media/image12.png"/></Relationships>
</file>

<file path=ppt/slides/_rels/slide1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6.xml"/><Relationship Id="rId5" Type="http://schemas.openxmlformats.org/officeDocument/2006/relationships/slide" Target="slide19.xml"/><Relationship Id="rId4" Type="http://schemas.openxmlformats.org/officeDocument/2006/relationships/slide" Target="slide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894CF5-520D-8A5A-1329-E27EE166A827}"/>
              </a:ext>
            </a:extLst>
          </p:cNvPr>
          <p:cNvSpPr>
            <a:spLocks noGrp="1"/>
          </p:cNvSpPr>
          <p:nvPr>
            <p:ph type="ctrTitle"/>
          </p:nvPr>
        </p:nvSpPr>
        <p:spPr>
          <a:xfrm>
            <a:off x="673150" y="1041400"/>
            <a:ext cx="10562896" cy="2387600"/>
          </a:xfrm>
        </p:spPr>
        <p:txBody>
          <a:bodyPr>
            <a:normAutofit/>
          </a:bodyPr>
          <a:lstStyle/>
          <a:p>
            <a:pPr algn="l">
              <a:spcBef>
                <a:spcPts val="1200"/>
              </a:spcBef>
              <a:spcAft>
                <a:spcPts val="1200"/>
              </a:spcAft>
            </a:pPr>
            <a:r>
              <a:rPr lang="en-US" sz="3600" b="1">
                <a:solidFill>
                  <a:srgbClr val="000000"/>
                </a:solidFill>
                <a:effectLst/>
                <a:latin typeface="Arial" panose="020B0604020202020204" pitchFamily="34" charset="0"/>
                <a:ea typeface="Arial" panose="020B0604020202020204" pitchFamily="34" charset="0"/>
              </a:rPr>
              <a:t>Medicare Coverage Decisions in the Presence of Dementia </a:t>
            </a:r>
            <a:br>
              <a:rPr lang="en-US" sz="3600" b="1">
                <a:solidFill>
                  <a:srgbClr val="000000"/>
                </a:solidFill>
                <a:effectLst/>
                <a:latin typeface="Arial" panose="020B0604020202020204" pitchFamily="34" charset="0"/>
                <a:ea typeface="Arial" panose="020B0604020202020204" pitchFamily="34" charset="0"/>
              </a:rPr>
            </a:br>
            <a:r>
              <a:rPr lang="en-US" sz="3200">
                <a:solidFill>
                  <a:schemeClr val="tx1">
                    <a:lumMod val="65000"/>
                    <a:lumOff val="35000"/>
                  </a:schemeClr>
                </a:solidFill>
                <a:effectLst/>
                <a:latin typeface="Arial" panose="020B0604020202020204" pitchFamily="34" charset="0"/>
                <a:ea typeface="Arial" panose="020B0604020202020204" pitchFamily="34" charset="0"/>
              </a:rPr>
              <a:t>Evidence from Medicare Part D</a:t>
            </a:r>
            <a:br>
              <a:rPr lang="en-US" sz="5400"/>
            </a:br>
            <a:endParaRPr lang="en-US" sz="2700">
              <a:solidFill>
                <a:schemeClr val="tx1">
                  <a:lumMod val="50000"/>
                  <a:lumOff val="50000"/>
                </a:schemeClr>
              </a:solidFill>
            </a:endParaRPr>
          </a:p>
        </p:txBody>
      </p:sp>
      <p:sp>
        <p:nvSpPr>
          <p:cNvPr id="3" name="Subtitle 2">
            <a:extLst>
              <a:ext uri="{FF2B5EF4-FFF2-40B4-BE49-F238E27FC236}">
                <a16:creationId xmlns:a16="http://schemas.microsoft.com/office/drawing/2014/main" id="{B7AD9C02-2AAF-0619-2F2D-A6A0C043ACD3}"/>
              </a:ext>
            </a:extLst>
          </p:cNvPr>
          <p:cNvSpPr>
            <a:spLocks noGrp="1"/>
          </p:cNvSpPr>
          <p:nvPr>
            <p:ph type="subTitle" idx="1"/>
          </p:nvPr>
        </p:nvSpPr>
        <p:spPr/>
        <p:txBody>
          <a:bodyPr/>
          <a:lstStyle/>
          <a:p>
            <a:pPr algn="l"/>
            <a:r>
              <a:rPr lang="en-US"/>
              <a:t>Brian McGarry</a:t>
            </a:r>
          </a:p>
          <a:p>
            <a:pPr algn="l"/>
            <a:r>
              <a:rPr lang="en-US"/>
              <a:t>University of Rochester &amp; NBER</a:t>
            </a:r>
          </a:p>
          <a:p>
            <a:pPr algn="l"/>
            <a:r>
              <a:rPr lang="en-US"/>
              <a:t>July 18, 2026</a:t>
            </a:r>
          </a:p>
        </p:txBody>
      </p:sp>
      <p:sp>
        <p:nvSpPr>
          <p:cNvPr id="4" name="TextBox 3">
            <a:extLst>
              <a:ext uri="{FF2B5EF4-FFF2-40B4-BE49-F238E27FC236}">
                <a16:creationId xmlns:a16="http://schemas.microsoft.com/office/drawing/2014/main" id="{AD66CD15-9517-143F-3FCA-671ADB9CE61A}"/>
              </a:ext>
            </a:extLst>
          </p:cNvPr>
          <p:cNvSpPr txBox="1"/>
          <p:nvPr/>
        </p:nvSpPr>
        <p:spPr>
          <a:xfrm>
            <a:off x="673150" y="5816600"/>
            <a:ext cx="6635163"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The NBER Center on the Economics of Alzheimer’s Disease / ADRD is funded by the National Institute on Aging, part of the National Institutes of Health</a:t>
            </a:r>
          </a:p>
        </p:txBody>
      </p:sp>
    </p:spTree>
    <p:extLst>
      <p:ext uri="{BB962C8B-B14F-4D97-AF65-F5344CB8AC3E}">
        <p14:creationId xmlns:p14="http://schemas.microsoft.com/office/powerpoint/2010/main" val="9618215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369548-C4F0-D2FC-D644-3D6E5015D804}"/>
              </a:ext>
            </a:extLst>
          </p:cNvPr>
          <p:cNvSpPr>
            <a:spLocks noGrp="1"/>
          </p:cNvSpPr>
          <p:nvPr>
            <p:ph type="title"/>
          </p:nvPr>
        </p:nvSpPr>
        <p:spPr>
          <a:xfrm>
            <a:off x="304800" y="365127"/>
            <a:ext cx="11480800" cy="790433"/>
          </a:xfrm>
        </p:spPr>
        <p:txBody>
          <a:bodyPr>
            <a:noAutofit/>
          </a:bodyPr>
          <a:lstStyle/>
          <a:p>
            <a:r>
              <a:rPr lang="en-US" sz="2400">
                <a:solidFill>
                  <a:srgbClr val="002060"/>
                </a:solidFill>
              </a:rPr>
              <a:t>Other chronic disease diagnoses increase the likelihood of making plan switches</a:t>
            </a:r>
          </a:p>
        </p:txBody>
      </p:sp>
      <p:pic>
        <p:nvPicPr>
          <p:cNvPr id="4" name="Picture 3">
            <a:extLst>
              <a:ext uri="{FF2B5EF4-FFF2-40B4-BE49-F238E27FC236}">
                <a16:creationId xmlns:a16="http://schemas.microsoft.com/office/drawing/2014/main" id="{40754197-AADF-FA31-2075-120FC4BBFA43}"/>
              </a:ext>
            </a:extLst>
          </p:cNvPr>
          <p:cNvPicPr>
            <a:picLocks noChangeAspect="1"/>
          </p:cNvPicPr>
          <p:nvPr/>
        </p:nvPicPr>
        <p:blipFill>
          <a:blip r:embed="rId3"/>
          <a:stretch>
            <a:fillRect/>
          </a:stretch>
        </p:blipFill>
        <p:spPr>
          <a:xfrm>
            <a:off x="1521460" y="1155560"/>
            <a:ext cx="9047480" cy="5057921"/>
          </a:xfrm>
          <a:prstGeom prst="rect">
            <a:avLst/>
          </a:prstGeom>
        </p:spPr>
      </p:pic>
    </p:spTree>
    <p:extLst>
      <p:ext uri="{BB962C8B-B14F-4D97-AF65-F5344CB8AC3E}">
        <p14:creationId xmlns:p14="http://schemas.microsoft.com/office/powerpoint/2010/main" val="6323012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A5D8F4-2F59-31EC-B21D-90D9D65AA766}"/>
              </a:ext>
            </a:extLst>
          </p:cNvPr>
          <p:cNvSpPr>
            <a:spLocks noGrp="1"/>
          </p:cNvSpPr>
          <p:nvPr>
            <p:ph type="title"/>
          </p:nvPr>
        </p:nvSpPr>
        <p:spPr>
          <a:xfrm>
            <a:off x="304800" y="365129"/>
            <a:ext cx="11480800" cy="488982"/>
          </a:xfrm>
        </p:spPr>
        <p:txBody>
          <a:bodyPr>
            <a:normAutofit/>
          </a:bodyPr>
          <a:lstStyle/>
          <a:p>
            <a:r>
              <a:rPr lang="en-US" sz="2400">
                <a:solidFill>
                  <a:srgbClr val="002060"/>
                </a:solidFill>
              </a:rPr>
              <a:t>No clear evidence of differential effects by marital status</a:t>
            </a:r>
          </a:p>
        </p:txBody>
      </p:sp>
      <p:grpSp>
        <p:nvGrpSpPr>
          <p:cNvPr id="5" name="Group 4">
            <a:extLst>
              <a:ext uri="{FF2B5EF4-FFF2-40B4-BE49-F238E27FC236}">
                <a16:creationId xmlns:a16="http://schemas.microsoft.com/office/drawing/2014/main" id="{46F860C7-009B-F98B-D367-D93EA042BE35}"/>
              </a:ext>
            </a:extLst>
          </p:cNvPr>
          <p:cNvGrpSpPr/>
          <p:nvPr/>
        </p:nvGrpSpPr>
        <p:grpSpPr>
          <a:xfrm>
            <a:off x="1583585" y="854111"/>
            <a:ext cx="8923229" cy="5362123"/>
            <a:chOff x="1583585" y="854111"/>
            <a:chExt cx="8923229" cy="5362123"/>
          </a:xfrm>
        </p:grpSpPr>
        <p:pic>
          <p:nvPicPr>
            <p:cNvPr id="3" name="Picture 2">
              <a:extLst>
                <a:ext uri="{FF2B5EF4-FFF2-40B4-BE49-F238E27FC236}">
                  <a16:creationId xmlns:a16="http://schemas.microsoft.com/office/drawing/2014/main" id="{2F09D845-F09C-4527-E3B9-AC346702E9BB}"/>
                </a:ext>
              </a:extLst>
            </p:cNvPr>
            <p:cNvPicPr>
              <a:picLocks noChangeAspect="1"/>
            </p:cNvPicPr>
            <p:nvPr/>
          </p:nvPicPr>
          <p:blipFill>
            <a:blip r:embed="rId3"/>
            <a:stretch>
              <a:fillRect/>
            </a:stretch>
          </p:blipFill>
          <p:spPr>
            <a:xfrm>
              <a:off x="1583585" y="854111"/>
              <a:ext cx="8923229" cy="5362123"/>
            </a:xfrm>
            <a:prstGeom prst="rect">
              <a:avLst/>
            </a:prstGeom>
          </p:spPr>
        </p:pic>
        <p:sp>
          <p:nvSpPr>
            <p:cNvPr id="4" name="TextBox 3">
              <a:extLst>
                <a:ext uri="{FF2B5EF4-FFF2-40B4-BE49-F238E27FC236}">
                  <a16:creationId xmlns:a16="http://schemas.microsoft.com/office/drawing/2014/main" id="{15BC6350-0A1F-2DBA-A1BB-ADC850343C52}"/>
                </a:ext>
              </a:extLst>
            </p:cNvPr>
            <p:cNvSpPr txBox="1"/>
            <p:nvPr/>
          </p:nvSpPr>
          <p:spPr>
            <a:xfrm>
              <a:off x="4920122" y="5854622"/>
              <a:ext cx="3326164" cy="298533"/>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Years Relative to Dementia Onset</a:t>
              </a:r>
            </a:p>
          </p:txBody>
        </p:sp>
      </p:grpSp>
    </p:spTree>
    <p:extLst>
      <p:ext uri="{BB962C8B-B14F-4D97-AF65-F5344CB8AC3E}">
        <p14:creationId xmlns:p14="http://schemas.microsoft.com/office/powerpoint/2010/main" val="22956046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64F979-0460-1E18-9B52-588F8B9B367D}"/>
              </a:ext>
            </a:extLst>
          </p:cNvPr>
          <p:cNvSpPr>
            <a:spLocks noGrp="1"/>
          </p:cNvSpPr>
          <p:nvPr>
            <p:ph type="title"/>
          </p:nvPr>
        </p:nvSpPr>
        <p:spPr>
          <a:xfrm>
            <a:off x="304800" y="365128"/>
            <a:ext cx="11480800" cy="761543"/>
          </a:xfrm>
        </p:spPr>
        <p:txBody>
          <a:bodyPr>
            <a:normAutofit/>
          </a:bodyPr>
          <a:lstStyle/>
          <a:p>
            <a:r>
              <a:rPr lang="en-US" sz="2400">
                <a:solidFill>
                  <a:srgbClr val="002060"/>
                </a:solidFill>
              </a:rPr>
              <a:t>Compared to controls with other chronic conditions, individuals with ADRD experienced small reductions in plan quality</a:t>
            </a:r>
          </a:p>
        </p:txBody>
      </p:sp>
      <p:pic>
        <p:nvPicPr>
          <p:cNvPr id="4" name="Picture 3">
            <a:extLst>
              <a:ext uri="{FF2B5EF4-FFF2-40B4-BE49-F238E27FC236}">
                <a16:creationId xmlns:a16="http://schemas.microsoft.com/office/drawing/2014/main" id="{90A30895-6297-F528-6A84-2310F1B3B29D}"/>
              </a:ext>
            </a:extLst>
          </p:cNvPr>
          <p:cNvPicPr>
            <a:picLocks noChangeAspect="1"/>
          </p:cNvPicPr>
          <p:nvPr/>
        </p:nvPicPr>
        <p:blipFill>
          <a:blip r:embed="rId3"/>
          <a:srcRect b="3203"/>
          <a:stretch>
            <a:fillRect/>
          </a:stretch>
        </p:blipFill>
        <p:spPr>
          <a:xfrm>
            <a:off x="2063308" y="1471489"/>
            <a:ext cx="8065383" cy="4719761"/>
          </a:xfrm>
          <a:prstGeom prst="rect">
            <a:avLst/>
          </a:prstGeom>
        </p:spPr>
      </p:pic>
    </p:spTree>
    <p:extLst>
      <p:ext uri="{BB962C8B-B14F-4D97-AF65-F5344CB8AC3E}">
        <p14:creationId xmlns:p14="http://schemas.microsoft.com/office/powerpoint/2010/main" val="15752566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DE9506-C579-38E1-2D4E-6080AF99185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7617B53-4A4A-DC03-C392-3E05AE83DE97}"/>
              </a:ext>
            </a:extLst>
          </p:cNvPr>
          <p:cNvSpPr>
            <a:spLocks noGrp="1"/>
          </p:cNvSpPr>
          <p:nvPr>
            <p:ph type="title"/>
          </p:nvPr>
        </p:nvSpPr>
        <p:spPr>
          <a:xfrm>
            <a:off x="304800" y="365128"/>
            <a:ext cx="11480800" cy="761543"/>
          </a:xfrm>
        </p:spPr>
        <p:txBody>
          <a:bodyPr>
            <a:normAutofit/>
          </a:bodyPr>
          <a:lstStyle/>
          <a:p>
            <a:r>
              <a:rPr lang="en-US" sz="2400">
                <a:solidFill>
                  <a:srgbClr val="002060"/>
                </a:solidFill>
              </a:rPr>
              <a:t>Compared to controls with other chronic conditions, individuals with ADRD experienced increases in plan premiums and OOP costs for the same class of drug</a:t>
            </a:r>
          </a:p>
        </p:txBody>
      </p:sp>
      <p:pic>
        <p:nvPicPr>
          <p:cNvPr id="4" name="Picture 3">
            <a:extLst>
              <a:ext uri="{FF2B5EF4-FFF2-40B4-BE49-F238E27FC236}">
                <a16:creationId xmlns:a16="http://schemas.microsoft.com/office/drawing/2014/main" id="{0455224F-54EC-DEED-860A-788EAB6BBF45}"/>
              </a:ext>
            </a:extLst>
          </p:cNvPr>
          <p:cNvPicPr>
            <a:picLocks noChangeAspect="1"/>
          </p:cNvPicPr>
          <p:nvPr/>
        </p:nvPicPr>
        <p:blipFill>
          <a:blip r:embed="rId3"/>
          <a:stretch>
            <a:fillRect/>
          </a:stretch>
        </p:blipFill>
        <p:spPr>
          <a:xfrm>
            <a:off x="581025" y="1337051"/>
            <a:ext cx="11029950" cy="4856073"/>
          </a:xfrm>
          <a:prstGeom prst="rect">
            <a:avLst/>
          </a:prstGeom>
        </p:spPr>
      </p:pic>
    </p:spTree>
    <p:extLst>
      <p:ext uri="{BB962C8B-B14F-4D97-AF65-F5344CB8AC3E}">
        <p14:creationId xmlns:p14="http://schemas.microsoft.com/office/powerpoint/2010/main" val="26508060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CB5EEC-69F5-1D0C-1795-1BE89FC999DF}"/>
              </a:ext>
            </a:extLst>
          </p:cNvPr>
          <p:cNvSpPr>
            <a:spLocks noGrp="1"/>
          </p:cNvSpPr>
          <p:nvPr>
            <p:ph type="title"/>
          </p:nvPr>
        </p:nvSpPr>
        <p:spPr>
          <a:xfrm>
            <a:off x="304800" y="365127"/>
            <a:ext cx="11480800" cy="1047113"/>
          </a:xfrm>
        </p:spPr>
        <p:txBody>
          <a:bodyPr>
            <a:normAutofit/>
          </a:bodyPr>
          <a:lstStyle/>
          <a:p>
            <a:r>
              <a:rPr lang="en-US" sz="2400">
                <a:solidFill>
                  <a:srgbClr val="002060"/>
                </a:solidFill>
              </a:rPr>
              <a:t>Plan switching may be important for accessing specialized drugs used to treat symptoms of ADRD</a:t>
            </a:r>
          </a:p>
        </p:txBody>
      </p:sp>
      <p:pic>
        <p:nvPicPr>
          <p:cNvPr id="5" name="Picture 4" descr="A graph with a line and a line&#10;&#10;AI-generated content may be incorrect.">
            <a:extLst>
              <a:ext uri="{FF2B5EF4-FFF2-40B4-BE49-F238E27FC236}">
                <a16:creationId xmlns:a16="http://schemas.microsoft.com/office/drawing/2014/main" id="{2C8F9BC2-5695-CA72-CBD6-2E5E1A17968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14500" y="1641260"/>
            <a:ext cx="8763000" cy="4589340"/>
          </a:xfrm>
          <a:prstGeom prst="rect">
            <a:avLst/>
          </a:prstGeom>
        </p:spPr>
      </p:pic>
      <p:sp>
        <p:nvSpPr>
          <p:cNvPr id="6" name="TextBox 5">
            <a:extLst>
              <a:ext uri="{FF2B5EF4-FFF2-40B4-BE49-F238E27FC236}">
                <a16:creationId xmlns:a16="http://schemas.microsoft.com/office/drawing/2014/main" id="{93DB007C-C4D7-0323-5198-1D8B71CA29BB}"/>
              </a:ext>
            </a:extLst>
          </p:cNvPr>
          <p:cNvSpPr txBox="1"/>
          <p:nvPr/>
        </p:nvSpPr>
        <p:spPr>
          <a:xfrm>
            <a:off x="5233011" y="5966891"/>
            <a:ext cx="2688116" cy="307777"/>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Years relative to plan switch</a:t>
            </a:r>
          </a:p>
        </p:txBody>
      </p:sp>
    </p:spTree>
    <p:extLst>
      <p:ext uri="{BB962C8B-B14F-4D97-AF65-F5344CB8AC3E}">
        <p14:creationId xmlns:p14="http://schemas.microsoft.com/office/powerpoint/2010/main" val="24822452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5164AB-9CF2-A743-42B7-C12CE059B6C9}"/>
              </a:ext>
            </a:extLst>
          </p:cNvPr>
          <p:cNvSpPr>
            <a:spLocks noGrp="1"/>
          </p:cNvSpPr>
          <p:nvPr>
            <p:ph type="title"/>
          </p:nvPr>
        </p:nvSpPr>
        <p:spPr/>
        <p:txBody>
          <a:bodyPr/>
          <a:lstStyle/>
          <a:p>
            <a:r>
              <a:rPr lang="en-US"/>
              <a:t>Implications</a:t>
            </a:r>
          </a:p>
        </p:txBody>
      </p:sp>
      <p:sp>
        <p:nvSpPr>
          <p:cNvPr id="3" name="Content Placeholder 2">
            <a:extLst>
              <a:ext uri="{FF2B5EF4-FFF2-40B4-BE49-F238E27FC236}">
                <a16:creationId xmlns:a16="http://schemas.microsoft.com/office/drawing/2014/main" id="{582F62F6-5545-810A-B15A-F7AF5431DBA7}"/>
              </a:ext>
            </a:extLst>
          </p:cNvPr>
          <p:cNvSpPr>
            <a:spLocks noGrp="1"/>
          </p:cNvSpPr>
          <p:nvPr>
            <p:ph idx="1"/>
          </p:nvPr>
        </p:nvSpPr>
        <p:spPr/>
        <p:txBody>
          <a:bodyPr/>
          <a:lstStyle/>
          <a:p>
            <a:r>
              <a:rPr lang="en-US"/>
              <a:t>Households with ADRD may need additional decision supports to ensure Part D coverage matches changing prescription drug needs</a:t>
            </a:r>
          </a:p>
          <a:p>
            <a:pPr lvl="1"/>
            <a:r>
              <a:rPr lang="en-US"/>
              <a:t>Notification of cognitively intact family caregiver</a:t>
            </a:r>
          </a:p>
          <a:p>
            <a:pPr lvl="1"/>
            <a:endParaRPr lang="en-US"/>
          </a:p>
          <a:p>
            <a:pPr lvl="1"/>
            <a:r>
              <a:rPr lang="en-US"/>
              <a:t>“Smart” defaults</a:t>
            </a:r>
          </a:p>
          <a:p>
            <a:pPr lvl="1"/>
            <a:endParaRPr lang="en-US"/>
          </a:p>
          <a:p>
            <a:pPr lvl="1"/>
            <a:r>
              <a:rPr lang="en-US"/>
              <a:t>Standardized coverage of ADRD drugs</a:t>
            </a:r>
          </a:p>
          <a:p>
            <a:pPr marL="342900" lvl="1" indent="0">
              <a:buNone/>
            </a:pPr>
            <a:endParaRPr lang="en-US"/>
          </a:p>
          <a:p>
            <a:r>
              <a:rPr lang="en-US"/>
              <a:t>Similar dynamics may occur in other parts of Medicare</a:t>
            </a:r>
          </a:p>
          <a:p>
            <a:pPr lvl="1"/>
            <a:r>
              <a:rPr lang="en-US"/>
              <a:t>MA plan switches, take-up of available subsidies (Medicaid, MSP, LIS)</a:t>
            </a:r>
          </a:p>
        </p:txBody>
      </p:sp>
    </p:spTree>
    <p:extLst>
      <p:ext uri="{BB962C8B-B14F-4D97-AF65-F5344CB8AC3E}">
        <p14:creationId xmlns:p14="http://schemas.microsoft.com/office/powerpoint/2010/main" val="375208350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E53CB8-1358-79F6-5ADB-B672B08F2AC7}"/>
              </a:ext>
            </a:extLst>
          </p:cNvPr>
          <p:cNvSpPr>
            <a:spLocks noGrp="1"/>
          </p:cNvSpPr>
          <p:nvPr>
            <p:ph type="title"/>
          </p:nvPr>
        </p:nvSpPr>
        <p:spPr/>
        <p:txBody>
          <a:bodyPr/>
          <a:lstStyle/>
          <a:p>
            <a:r>
              <a:rPr lang="en-US"/>
              <a:t>Questions</a:t>
            </a:r>
          </a:p>
        </p:txBody>
      </p:sp>
      <p:sp>
        <p:nvSpPr>
          <p:cNvPr id="3" name="Content Placeholder 2">
            <a:extLst>
              <a:ext uri="{FF2B5EF4-FFF2-40B4-BE49-F238E27FC236}">
                <a16:creationId xmlns:a16="http://schemas.microsoft.com/office/drawing/2014/main" id="{B3F185FD-BA5C-D396-4026-73B682B6E5DC}"/>
              </a:ext>
            </a:extLst>
          </p:cNvPr>
          <p:cNvSpPr>
            <a:spLocks noGrp="1"/>
          </p:cNvSpPr>
          <p:nvPr>
            <p:ph idx="1"/>
          </p:nvPr>
        </p:nvSpPr>
        <p:spPr>
          <a:xfrm>
            <a:off x="838200" y="1471613"/>
            <a:ext cx="10515600" cy="4705350"/>
          </a:xfrm>
        </p:spPr>
        <p:txBody>
          <a:bodyPr>
            <a:normAutofit fontScale="92500" lnSpcReduction="20000"/>
          </a:bodyPr>
          <a:lstStyle/>
          <a:p>
            <a:endParaRPr lang="en-US">
              <a:hlinkClick r:id="" action="ppaction://noaction"/>
            </a:endParaRPr>
          </a:p>
          <a:p>
            <a:endParaRPr lang="en-US">
              <a:hlinkClick r:id="" action="ppaction://noaction"/>
            </a:endParaRPr>
          </a:p>
          <a:p>
            <a:endParaRPr lang="en-US">
              <a:hlinkClick r:id="" action="ppaction://noaction"/>
            </a:endParaRPr>
          </a:p>
          <a:p>
            <a:endParaRPr lang="en-US">
              <a:hlinkClick r:id="" action="ppaction://noaction"/>
            </a:endParaRPr>
          </a:p>
          <a:p>
            <a:endParaRPr lang="en-US">
              <a:hlinkClick r:id="" action="ppaction://noaction"/>
            </a:endParaRPr>
          </a:p>
          <a:p>
            <a:pPr marL="0" indent="0">
              <a:buNone/>
            </a:pPr>
            <a:endParaRPr lang="en-US">
              <a:hlinkClick r:id="" action="ppaction://noaction"/>
            </a:endParaRPr>
          </a:p>
          <a:p>
            <a:endParaRPr lang="en-US">
              <a:hlinkClick r:id="" action="ppaction://noaction"/>
            </a:endParaRPr>
          </a:p>
          <a:p>
            <a:endParaRPr lang="en-US">
              <a:hlinkClick r:id="" action="ppaction://noaction"/>
            </a:endParaRPr>
          </a:p>
          <a:p>
            <a:endParaRPr lang="en-US">
              <a:hlinkClick r:id="" action="ppaction://noaction"/>
            </a:endParaRPr>
          </a:p>
          <a:p>
            <a:endParaRPr lang="en-US">
              <a:hlinkClick r:id="" action="ppaction://noaction"/>
            </a:endParaRPr>
          </a:p>
          <a:p>
            <a:endParaRPr lang="en-US">
              <a:hlinkClick r:id="" action="ppaction://noaction"/>
            </a:endParaRPr>
          </a:p>
          <a:p>
            <a:endParaRPr lang="en-US">
              <a:hlinkClick r:id="" action="ppaction://noaction"/>
            </a:endParaRPr>
          </a:p>
          <a:p>
            <a:r>
              <a:rPr lang="en-US" err="1">
                <a:hlinkClick r:id="rId2"/>
              </a:rPr>
              <a:t>Brian_mcgarry@urmc.rochester.edu</a:t>
            </a:r>
            <a:endParaRPr lang="en-US"/>
          </a:p>
        </p:txBody>
      </p:sp>
      <p:sp>
        <p:nvSpPr>
          <p:cNvPr id="5" name="Slide Number Placeholder 4">
            <a:extLst>
              <a:ext uri="{FF2B5EF4-FFF2-40B4-BE49-F238E27FC236}">
                <a16:creationId xmlns:a16="http://schemas.microsoft.com/office/drawing/2014/main" id="{94503CA8-4B65-671A-3BDF-30A2AEF8935F}"/>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B9F56FB-C5E2-1D45-AF2D-45397B3842BD}" type="slidenum">
              <a:rPr kumimoji="0" lang="en-US" sz="1400" b="0"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4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pic>
        <p:nvPicPr>
          <p:cNvPr id="6" name="Picture 5">
            <a:extLst>
              <a:ext uri="{FF2B5EF4-FFF2-40B4-BE49-F238E27FC236}">
                <a16:creationId xmlns:a16="http://schemas.microsoft.com/office/drawing/2014/main" id="{EA092F09-64C7-042C-B9E1-4AA2D812EE88}"/>
              </a:ext>
            </a:extLst>
          </p:cNvPr>
          <p:cNvPicPr>
            <a:picLocks noChangeAspect="1"/>
          </p:cNvPicPr>
          <p:nvPr/>
        </p:nvPicPr>
        <p:blipFill>
          <a:blip r:embed="rId3"/>
          <a:stretch>
            <a:fillRect/>
          </a:stretch>
        </p:blipFill>
        <p:spPr>
          <a:xfrm>
            <a:off x="2787957" y="1276080"/>
            <a:ext cx="6616085" cy="3936000"/>
          </a:xfrm>
          <a:prstGeom prst="rect">
            <a:avLst/>
          </a:prstGeom>
        </p:spPr>
      </p:pic>
    </p:spTree>
    <p:extLst>
      <p:ext uri="{BB962C8B-B14F-4D97-AF65-F5344CB8AC3E}">
        <p14:creationId xmlns:p14="http://schemas.microsoft.com/office/powerpoint/2010/main" val="296496554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966011-968F-FBF7-8F9E-EE51FFC6521E}"/>
              </a:ext>
            </a:extLst>
          </p:cNvPr>
          <p:cNvSpPr>
            <a:spLocks noGrp="1"/>
          </p:cNvSpPr>
          <p:nvPr>
            <p:ph type="title"/>
          </p:nvPr>
        </p:nvSpPr>
        <p:spPr/>
        <p:txBody>
          <a:bodyPr/>
          <a:lstStyle/>
          <a:p>
            <a:r>
              <a:rPr lang="en-US"/>
              <a:t>Analytic Approach</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0D5E5A65-E33C-1ED5-7ADA-D1331843A87D}"/>
                  </a:ext>
                </a:extLst>
              </p:cNvPr>
              <p:cNvSpPr>
                <a:spLocks noGrp="1"/>
              </p:cNvSpPr>
              <p:nvPr>
                <p:ph idx="1"/>
              </p:nvPr>
            </p:nvSpPr>
            <p:spPr/>
            <p:txBody>
              <a:bodyPr>
                <a:normAutofit/>
              </a:bodyPr>
              <a:lstStyle/>
              <a:p>
                <a:pPr marL="0" indent="0">
                  <a:buNone/>
                </a:pPr>
                <a14:m>
                  <m:oMathPara xmlns:m="http://schemas.openxmlformats.org/officeDocument/2006/math">
                    <m:oMathParaPr>
                      <m:jc m:val="centerGroup"/>
                    </m:oMathParaPr>
                    <m:oMath xmlns:m="http://schemas.openxmlformats.org/officeDocument/2006/math">
                      <m:sSub>
                        <m:sSubPr>
                          <m:ctrlPr>
                            <a:rPr lang="en-US" sz="2800" i="1" smtClean="0">
                              <a:effectLst/>
                              <a:latin typeface="Cambria Math" panose="02040503050406030204" pitchFamily="18" charset="0"/>
                            </a:rPr>
                          </m:ctrlPr>
                        </m:sSubPr>
                        <m:e>
                          <m:r>
                            <a:rPr lang="en-US" sz="2800" i="1">
                              <a:effectLst/>
                              <a:latin typeface="Cambria Math" panose="02040503050406030204" pitchFamily="18" charset="0"/>
                              <a:ea typeface="Calibri" panose="020F0502020204030204" pitchFamily="34" charset="0"/>
                              <a:cs typeface="Times New Roman" panose="02020603050405020304" pitchFamily="18" charset="0"/>
                            </a:rPr>
                            <m:t>𝑌</m:t>
                          </m:r>
                        </m:e>
                        <m:sub>
                          <m:r>
                            <a:rPr lang="en-US" sz="2800" i="1">
                              <a:effectLst/>
                              <a:latin typeface="Cambria Math" panose="02040503050406030204" pitchFamily="18" charset="0"/>
                              <a:ea typeface="Calibri" panose="020F0502020204030204" pitchFamily="34" charset="0"/>
                              <a:cs typeface="Times New Roman" panose="02020603050405020304" pitchFamily="18" charset="0"/>
                            </a:rPr>
                            <m:t>𝑖</m:t>
                          </m:r>
                          <m:r>
                            <a:rPr lang="en-US" sz="2800" b="0" i="1" smtClean="0">
                              <a:effectLst/>
                              <a:latin typeface="Cambria Math" panose="02040503050406030204" pitchFamily="18" charset="0"/>
                              <a:ea typeface="Calibri" panose="020F0502020204030204" pitchFamily="34" charset="0"/>
                              <a:cs typeface="Times New Roman" panose="02020603050405020304" pitchFamily="18" charset="0"/>
                            </a:rPr>
                            <m:t>,</m:t>
                          </m:r>
                          <m:r>
                            <a:rPr lang="en-US" sz="2800" i="1">
                              <a:effectLst/>
                              <a:latin typeface="Cambria Math" panose="02040503050406030204" pitchFamily="18" charset="0"/>
                              <a:ea typeface="Calibri" panose="020F0502020204030204" pitchFamily="34" charset="0"/>
                              <a:cs typeface="Times New Roman" panose="02020603050405020304" pitchFamily="18" charset="0"/>
                            </a:rPr>
                            <m:t>𝑐</m:t>
                          </m:r>
                          <m:r>
                            <a:rPr lang="en-US" sz="2800" i="1">
                              <a:effectLst/>
                              <a:latin typeface="Cambria Math" panose="02040503050406030204" pitchFamily="18" charset="0"/>
                              <a:ea typeface="Calibri" panose="020F0502020204030204" pitchFamily="34" charset="0"/>
                              <a:cs typeface="Times New Roman" panose="02020603050405020304" pitchFamily="18" charset="0"/>
                            </a:rPr>
                            <m:t>,</m:t>
                          </m:r>
                          <m:r>
                            <a:rPr lang="en-US" sz="2800" i="1">
                              <a:effectLst/>
                              <a:latin typeface="Cambria Math" panose="02040503050406030204" pitchFamily="18" charset="0"/>
                              <a:ea typeface="Calibri" panose="020F0502020204030204" pitchFamily="34" charset="0"/>
                              <a:cs typeface="Times New Roman" panose="02020603050405020304" pitchFamily="18" charset="0"/>
                            </a:rPr>
                            <m:t>𝑡</m:t>
                          </m:r>
                        </m:sub>
                      </m:sSub>
                      <m:r>
                        <a:rPr lang="en-US" sz="2800" i="1">
                          <a:effectLst/>
                          <a:latin typeface="Cambria Math" panose="02040503050406030204" pitchFamily="18" charset="0"/>
                          <a:ea typeface="Calibri" panose="020F0502020204030204" pitchFamily="34" charset="0"/>
                          <a:cs typeface="Times New Roman" panose="02020603050405020304" pitchFamily="18" charset="0"/>
                        </a:rPr>
                        <m:t>=</m:t>
                      </m:r>
                      <m:sSub>
                        <m:sSubPr>
                          <m:ctrlPr>
                            <a:rPr lang="en-US" sz="2800" i="1">
                              <a:effectLst/>
                              <a:latin typeface="Cambria Math" panose="02040503050406030204" pitchFamily="18" charset="0"/>
                            </a:rPr>
                          </m:ctrlPr>
                        </m:sSubPr>
                        <m:e>
                          <m:r>
                            <a:rPr lang="en-US" sz="2800" i="1">
                              <a:effectLst/>
                              <a:latin typeface="Cambria Math" panose="02040503050406030204" pitchFamily="18" charset="0"/>
                              <a:ea typeface="Calibri" panose="020F0502020204030204" pitchFamily="34" charset="0"/>
                              <a:cs typeface="Times New Roman" panose="02020603050405020304" pitchFamily="18" charset="0"/>
                            </a:rPr>
                            <m:t>𝜂</m:t>
                          </m:r>
                        </m:e>
                        <m:sub>
                          <m:r>
                            <a:rPr lang="en-US" sz="2800" i="1">
                              <a:effectLst/>
                              <a:latin typeface="Cambria Math" panose="02040503050406030204" pitchFamily="18" charset="0"/>
                              <a:ea typeface="Calibri" panose="020F0502020204030204" pitchFamily="34" charset="0"/>
                              <a:cs typeface="Times New Roman" panose="02020603050405020304" pitchFamily="18" charset="0"/>
                            </a:rPr>
                            <m:t>𝑡</m:t>
                          </m:r>
                          <m:r>
                            <a:rPr lang="en-US" sz="2800" i="1">
                              <a:effectLst/>
                              <a:latin typeface="Cambria Math" panose="02040503050406030204" pitchFamily="18" charset="0"/>
                              <a:ea typeface="Calibri" panose="020F0502020204030204" pitchFamily="34" charset="0"/>
                              <a:cs typeface="Times New Roman" panose="02020603050405020304" pitchFamily="18" charset="0"/>
                            </a:rPr>
                            <m:t>−</m:t>
                          </m:r>
                          <m:r>
                            <a:rPr lang="en-US" sz="2800" i="1">
                              <a:effectLst/>
                              <a:latin typeface="Cambria Math" panose="02040503050406030204" pitchFamily="18" charset="0"/>
                              <a:ea typeface="Calibri" panose="020F0502020204030204" pitchFamily="34" charset="0"/>
                              <a:cs typeface="Times New Roman" panose="02020603050405020304" pitchFamily="18" charset="0"/>
                            </a:rPr>
                            <m:t>𝜏</m:t>
                          </m:r>
                          <m:r>
                            <a:rPr lang="en-US" sz="2800" i="1">
                              <a:effectLst/>
                              <a:latin typeface="Cambria Math" panose="02040503050406030204" pitchFamily="18" charset="0"/>
                              <a:ea typeface="Calibri" panose="020F0502020204030204" pitchFamily="34" charset="0"/>
                              <a:cs typeface="Times New Roman" panose="02020603050405020304" pitchFamily="18" charset="0"/>
                            </a:rPr>
                            <m:t>(</m:t>
                          </m:r>
                          <m:r>
                            <a:rPr lang="en-US" sz="2800" i="1">
                              <a:effectLst/>
                              <a:latin typeface="Cambria Math" panose="02040503050406030204" pitchFamily="18" charset="0"/>
                              <a:ea typeface="Calibri" panose="020F0502020204030204" pitchFamily="34" charset="0"/>
                              <a:cs typeface="Times New Roman" panose="02020603050405020304" pitchFamily="18" charset="0"/>
                            </a:rPr>
                            <m:t>𝑐</m:t>
                          </m:r>
                          <m:r>
                            <a:rPr lang="en-US" sz="2800" i="1">
                              <a:effectLst/>
                              <a:latin typeface="Cambria Math" panose="02040503050406030204" pitchFamily="18" charset="0"/>
                              <a:ea typeface="Calibri" panose="020F0502020204030204" pitchFamily="34" charset="0"/>
                              <a:cs typeface="Times New Roman" panose="02020603050405020304" pitchFamily="18" charset="0"/>
                            </a:rPr>
                            <m:t>)</m:t>
                          </m:r>
                        </m:sub>
                      </m:sSub>
                      <m:sSub>
                        <m:sSubPr>
                          <m:ctrlPr>
                            <a:rPr lang="en-US" sz="2800" i="1">
                              <a:effectLst/>
                              <a:latin typeface="Cambria Math" panose="02040503050406030204" pitchFamily="18" charset="0"/>
                            </a:rPr>
                          </m:ctrlPr>
                        </m:sSubPr>
                        <m:e>
                          <m:r>
                            <a:rPr lang="en-US" sz="2800" b="0" i="1" smtClean="0">
                              <a:effectLst/>
                              <a:latin typeface="Cambria Math" panose="02040503050406030204" pitchFamily="18" charset="0"/>
                              <a:ea typeface="Calibri" panose="020F0502020204030204" pitchFamily="34" charset="0"/>
                              <a:cs typeface="Times New Roman" panose="02020603050405020304" pitchFamily="18" charset="0"/>
                            </a:rPr>
                            <m:t>𝐷</m:t>
                          </m:r>
                        </m:e>
                        <m:sub>
                          <m:r>
                            <a:rPr lang="en-US" sz="2800" i="1">
                              <a:effectLst/>
                              <a:latin typeface="Cambria Math" panose="02040503050406030204" pitchFamily="18" charset="0"/>
                              <a:ea typeface="Calibri" panose="020F0502020204030204" pitchFamily="34" charset="0"/>
                              <a:cs typeface="Times New Roman" panose="02020603050405020304" pitchFamily="18" charset="0"/>
                            </a:rPr>
                            <m:t>𝑖</m:t>
                          </m:r>
                          <m:r>
                            <a:rPr lang="en-US" sz="2800" i="1">
                              <a:effectLst/>
                              <a:latin typeface="Cambria Math" panose="02040503050406030204" pitchFamily="18" charset="0"/>
                              <a:ea typeface="Calibri" panose="020F0502020204030204" pitchFamily="34" charset="0"/>
                              <a:cs typeface="Times New Roman" panose="02020603050405020304" pitchFamily="18" charset="0"/>
                            </a:rPr>
                            <m:t>,</m:t>
                          </m:r>
                          <m:r>
                            <a:rPr lang="en-US" sz="2800" i="1">
                              <a:effectLst/>
                              <a:latin typeface="Cambria Math" panose="02040503050406030204" pitchFamily="18" charset="0"/>
                              <a:ea typeface="Calibri" panose="020F0502020204030204" pitchFamily="34" charset="0"/>
                              <a:cs typeface="Times New Roman" panose="02020603050405020304" pitchFamily="18" charset="0"/>
                            </a:rPr>
                            <m:t>𝑐</m:t>
                          </m:r>
                        </m:sub>
                      </m:sSub>
                      <m:r>
                        <a:rPr lang="en-US" sz="2800" i="1">
                          <a:effectLst/>
                          <a:latin typeface="Cambria Math" panose="02040503050406030204" pitchFamily="18" charset="0"/>
                          <a:ea typeface="Calibri" panose="020F0502020204030204" pitchFamily="34" charset="0"/>
                          <a:cs typeface="Times New Roman" panose="02020603050405020304" pitchFamily="18" charset="0"/>
                        </a:rPr>
                        <m:t>+</m:t>
                      </m:r>
                      <m:sSub>
                        <m:sSubPr>
                          <m:ctrlPr>
                            <a:rPr lang="en-US" sz="2800" i="1">
                              <a:effectLst/>
                              <a:latin typeface="Cambria Math" panose="02040503050406030204" pitchFamily="18" charset="0"/>
                            </a:rPr>
                          </m:ctrlPr>
                        </m:sSubPr>
                        <m:e>
                          <m:r>
                            <a:rPr lang="en-US" sz="2800" i="1">
                              <a:effectLst/>
                              <a:latin typeface="Cambria Math" panose="02040503050406030204" pitchFamily="18" charset="0"/>
                              <a:ea typeface="Calibri" panose="020F0502020204030204" pitchFamily="34" charset="0"/>
                              <a:cs typeface="Times New Roman" panose="02020603050405020304" pitchFamily="18" charset="0"/>
                            </a:rPr>
                            <m:t>𝛾</m:t>
                          </m:r>
                        </m:e>
                        <m:sub>
                          <m:r>
                            <a:rPr lang="en-US" sz="2800" i="1">
                              <a:effectLst/>
                              <a:latin typeface="Cambria Math" panose="02040503050406030204" pitchFamily="18" charset="0"/>
                              <a:ea typeface="Calibri" panose="020F0502020204030204" pitchFamily="34" charset="0"/>
                              <a:cs typeface="Times New Roman" panose="02020603050405020304" pitchFamily="18" charset="0"/>
                            </a:rPr>
                            <m:t>𝑖</m:t>
                          </m:r>
                          <m:r>
                            <a:rPr lang="en-US" sz="2800" i="1">
                              <a:effectLst/>
                              <a:latin typeface="Cambria Math" panose="02040503050406030204" pitchFamily="18" charset="0"/>
                              <a:ea typeface="Calibri" panose="020F0502020204030204" pitchFamily="34" charset="0"/>
                              <a:cs typeface="Times New Roman" panose="02020603050405020304" pitchFamily="18" charset="0"/>
                            </a:rPr>
                            <m:t>,</m:t>
                          </m:r>
                          <m:r>
                            <a:rPr lang="en-US" sz="2800" i="1">
                              <a:effectLst/>
                              <a:latin typeface="Cambria Math" panose="02040503050406030204" pitchFamily="18" charset="0"/>
                              <a:ea typeface="Calibri" panose="020F0502020204030204" pitchFamily="34" charset="0"/>
                              <a:cs typeface="Times New Roman" panose="02020603050405020304" pitchFamily="18" charset="0"/>
                            </a:rPr>
                            <m:t>𝑐</m:t>
                          </m:r>
                        </m:sub>
                      </m:sSub>
                      <m:r>
                        <a:rPr lang="en-US" sz="2800" i="1">
                          <a:effectLst/>
                          <a:latin typeface="Cambria Math" panose="02040503050406030204" pitchFamily="18" charset="0"/>
                          <a:ea typeface="Calibri" panose="020F0502020204030204" pitchFamily="34" charset="0"/>
                          <a:cs typeface="Times New Roman" panose="02020603050405020304" pitchFamily="18" charset="0"/>
                        </a:rPr>
                        <m:t>+</m:t>
                      </m:r>
                      <m:sSub>
                        <m:sSubPr>
                          <m:ctrlPr>
                            <a:rPr lang="en-US" sz="2800" i="1">
                              <a:effectLst/>
                              <a:latin typeface="Cambria Math" panose="02040503050406030204" pitchFamily="18" charset="0"/>
                            </a:rPr>
                          </m:ctrlPr>
                        </m:sSubPr>
                        <m:e>
                          <m:r>
                            <a:rPr lang="en-US" sz="2800" i="1">
                              <a:effectLst/>
                              <a:latin typeface="Cambria Math" panose="02040503050406030204" pitchFamily="18" charset="0"/>
                              <a:ea typeface="Calibri" panose="020F0502020204030204" pitchFamily="34" charset="0"/>
                              <a:cs typeface="Times New Roman" panose="02020603050405020304" pitchFamily="18" charset="0"/>
                            </a:rPr>
                            <m:t>𝜃</m:t>
                          </m:r>
                        </m:e>
                        <m:sub>
                          <m:r>
                            <a:rPr lang="en-US" sz="2800" i="1">
                              <a:effectLst/>
                              <a:latin typeface="Cambria Math" panose="02040503050406030204" pitchFamily="18" charset="0"/>
                              <a:ea typeface="Calibri" panose="020F0502020204030204" pitchFamily="34" charset="0"/>
                              <a:cs typeface="Times New Roman" panose="02020603050405020304" pitchFamily="18" charset="0"/>
                            </a:rPr>
                            <m:t>𝑡</m:t>
                          </m:r>
                          <m:r>
                            <a:rPr lang="en-US" sz="2800" i="1">
                              <a:effectLst/>
                              <a:latin typeface="Cambria Math" panose="02040503050406030204" pitchFamily="18" charset="0"/>
                              <a:ea typeface="Calibri" panose="020F0502020204030204" pitchFamily="34" charset="0"/>
                              <a:cs typeface="Times New Roman" panose="02020603050405020304" pitchFamily="18" charset="0"/>
                            </a:rPr>
                            <m:t>,</m:t>
                          </m:r>
                          <m:r>
                            <a:rPr lang="en-US" sz="2800" i="1">
                              <a:effectLst/>
                              <a:latin typeface="Cambria Math" panose="02040503050406030204" pitchFamily="18" charset="0"/>
                              <a:ea typeface="Calibri" panose="020F0502020204030204" pitchFamily="34" charset="0"/>
                              <a:cs typeface="Times New Roman" panose="02020603050405020304" pitchFamily="18" charset="0"/>
                            </a:rPr>
                            <m:t>𝑐</m:t>
                          </m:r>
                        </m:sub>
                      </m:sSub>
                      <m:r>
                        <a:rPr lang="en-US" sz="2800" i="1">
                          <a:effectLst/>
                          <a:latin typeface="Cambria Math" panose="02040503050406030204" pitchFamily="18" charset="0"/>
                          <a:ea typeface="Calibri" panose="020F0502020204030204" pitchFamily="34" charset="0"/>
                          <a:cs typeface="Times New Roman" panose="02020603050405020304" pitchFamily="18" charset="0"/>
                        </a:rPr>
                        <m:t>+</m:t>
                      </m:r>
                      <m:sSub>
                        <m:sSubPr>
                          <m:ctrlPr>
                            <a:rPr lang="en-US" sz="2800" i="1">
                              <a:effectLst/>
                              <a:latin typeface="Cambria Math" panose="02040503050406030204" pitchFamily="18" charset="0"/>
                            </a:rPr>
                          </m:ctrlPr>
                        </m:sSubPr>
                        <m:e>
                          <m:r>
                            <a:rPr lang="en-US" sz="2800" i="1">
                              <a:effectLst/>
                              <a:latin typeface="Cambria Math" panose="02040503050406030204" pitchFamily="18" charset="0"/>
                              <a:ea typeface="Calibri" panose="020F0502020204030204" pitchFamily="34" charset="0"/>
                              <a:cs typeface="Times New Roman" panose="02020603050405020304" pitchFamily="18" charset="0"/>
                            </a:rPr>
                            <m:t>𝜀</m:t>
                          </m:r>
                        </m:e>
                        <m:sub>
                          <m:r>
                            <a:rPr lang="en-US" sz="2800" i="1">
                              <a:effectLst/>
                              <a:latin typeface="Cambria Math" panose="02040503050406030204" pitchFamily="18" charset="0"/>
                              <a:ea typeface="Calibri" panose="020F0502020204030204" pitchFamily="34" charset="0"/>
                              <a:cs typeface="Times New Roman" panose="02020603050405020304" pitchFamily="18" charset="0"/>
                            </a:rPr>
                            <m:t>𝑖</m:t>
                          </m:r>
                          <m:r>
                            <a:rPr lang="en-US" sz="2800" i="1">
                              <a:effectLst/>
                              <a:latin typeface="Cambria Math" panose="02040503050406030204" pitchFamily="18" charset="0"/>
                              <a:ea typeface="Calibri" panose="020F0502020204030204" pitchFamily="34" charset="0"/>
                              <a:cs typeface="Times New Roman" panose="02020603050405020304" pitchFamily="18" charset="0"/>
                            </a:rPr>
                            <m:t>,</m:t>
                          </m:r>
                          <m:r>
                            <a:rPr lang="en-US" sz="2800" i="1">
                              <a:effectLst/>
                              <a:latin typeface="Cambria Math" panose="02040503050406030204" pitchFamily="18" charset="0"/>
                              <a:ea typeface="Calibri" panose="020F0502020204030204" pitchFamily="34" charset="0"/>
                              <a:cs typeface="Times New Roman" panose="02020603050405020304" pitchFamily="18" charset="0"/>
                            </a:rPr>
                            <m:t>𝑐</m:t>
                          </m:r>
                          <m:r>
                            <a:rPr lang="en-US" sz="2800" i="1">
                              <a:effectLst/>
                              <a:latin typeface="Cambria Math" panose="02040503050406030204" pitchFamily="18" charset="0"/>
                              <a:ea typeface="Calibri" panose="020F0502020204030204" pitchFamily="34" charset="0"/>
                              <a:cs typeface="Times New Roman" panose="02020603050405020304" pitchFamily="18" charset="0"/>
                            </a:rPr>
                            <m:t>,</m:t>
                          </m:r>
                          <m:r>
                            <a:rPr lang="en-US" sz="2800" i="1">
                              <a:effectLst/>
                              <a:latin typeface="Cambria Math" panose="02040503050406030204" pitchFamily="18" charset="0"/>
                              <a:ea typeface="Calibri" panose="020F0502020204030204" pitchFamily="34" charset="0"/>
                              <a:cs typeface="Times New Roman" panose="02020603050405020304" pitchFamily="18" charset="0"/>
                            </a:rPr>
                            <m:t>𝑡</m:t>
                          </m:r>
                        </m:sub>
                      </m:sSub>
                    </m:oMath>
                  </m:oMathPara>
                </a14:m>
                <a:endParaRPr lang="en-US" sz="2800"/>
              </a:p>
              <a:p>
                <a:endParaRPr lang="en-US" sz="2800"/>
              </a:p>
              <a:p>
                <a:endParaRPr lang="en-US" sz="2800"/>
              </a:p>
              <a:p>
                <a14:m>
                  <m:oMath xmlns:m="http://schemas.openxmlformats.org/officeDocument/2006/math">
                    <m:sSub>
                      <m:sSubPr>
                        <m:ctrlPr>
                          <a:rPr lang="en-US" sz="2000" i="1" smtClean="0">
                            <a:effectLst/>
                            <a:latin typeface="Cambria Math" panose="02040503050406030204" pitchFamily="18" charset="0"/>
                          </a:rPr>
                        </m:ctrlPr>
                      </m:sSubPr>
                      <m:e>
                        <m:r>
                          <a:rPr lang="en-US" sz="2000" i="1">
                            <a:effectLst/>
                            <a:latin typeface="Cambria Math" panose="02040503050406030204" pitchFamily="18" charset="0"/>
                            <a:ea typeface="Calibri" panose="020F0502020204030204" pitchFamily="34" charset="0"/>
                            <a:cs typeface="Times New Roman" panose="02020603050405020304" pitchFamily="18" charset="0"/>
                          </a:rPr>
                          <m:t>𝑌</m:t>
                        </m:r>
                      </m:e>
                      <m:sub>
                        <m:r>
                          <a:rPr lang="en-US" sz="2000" i="1">
                            <a:effectLst/>
                            <a:latin typeface="Cambria Math" panose="02040503050406030204" pitchFamily="18" charset="0"/>
                            <a:ea typeface="Calibri" panose="020F0502020204030204" pitchFamily="34" charset="0"/>
                            <a:cs typeface="Times New Roman" panose="02020603050405020304" pitchFamily="18" charset="0"/>
                          </a:rPr>
                          <m:t>𝑖</m:t>
                        </m:r>
                        <m:r>
                          <a:rPr lang="en-US" sz="2000" i="1">
                            <a:effectLst/>
                            <a:latin typeface="Cambria Math" panose="02040503050406030204" pitchFamily="18" charset="0"/>
                            <a:ea typeface="Calibri" panose="020F0502020204030204" pitchFamily="34" charset="0"/>
                            <a:cs typeface="Times New Roman" panose="02020603050405020304" pitchFamily="18" charset="0"/>
                          </a:rPr>
                          <m:t>,</m:t>
                        </m:r>
                        <m:r>
                          <a:rPr lang="en-US" sz="2000" i="1">
                            <a:effectLst/>
                            <a:latin typeface="Cambria Math" panose="02040503050406030204" pitchFamily="18" charset="0"/>
                            <a:ea typeface="Calibri" panose="020F0502020204030204" pitchFamily="34" charset="0"/>
                            <a:cs typeface="Times New Roman" panose="02020603050405020304" pitchFamily="18" charset="0"/>
                          </a:rPr>
                          <m:t>𝑐</m:t>
                        </m:r>
                        <m:r>
                          <a:rPr lang="en-US" sz="2000" i="1">
                            <a:effectLst/>
                            <a:latin typeface="Cambria Math" panose="02040503050406030204" pitchFamily="18" charset="0"/>
                            <a:ea typeface="Calibri" panose="020F0502020204030204" pitchFamily="34" charset="0"/>
                            <a:cs typeface="Times New Roman" panose="02020603050405020304" pitchFamily="18" charset="0"/>
                          </a:rPr>
                          <m:t>,</m:t>
                        </m:r>
                        <m:r>
                          <a:rPr lang="en-US" sz="2000" i="1">
                            <a:effectLst/>
                            <a:latin typeface="Cambria Math" panose="02040503050406030204" pitchFamily="18" charset="0"/>
                            <a:ea typeface="Calibri" panose="020F0502020204030204" pitchFamily="34" charset="0"/>
                            <a:cs typeface="Times New Roman" panose="02020603050405020304" pitchFamily="18" charset="0"/>
                          </a:rPr>
                          <m:t>𝑡</m:t>
                        </m:r>
                      </m:sub>
                    </m:sSub>
                  </m:oMath>
                </a14:m>
                <a:r>
                  <a:rPr lang="en-US" sz="2000"/>
                  <a:t>- Part D outcome for individual </a:t>
                </a:r>
                <a14:m>
                  <m:oMath xmlns:m="http://schemas.openxmlformats.org/officeDocument/2006/math">
                    <m:r>
                      <a:rPr lang="en-US" sz="2000" b="0" i="1" smtClean="0">
                        <a:latin typeface="Cambria Math" panose="02040503050406030204" pitchFamily="18" charset="0"/>
                      </a:rPr>
                      <m:t>𝑖</m:t>
                    </m:r>
                  </m:oMath>
                </a14:m>
                <a:r>
                  <a:rPr lang="en-US" sz="2000"/>
                  <a:t>, in household </a:t>
                </a:r>
                <a14:m>
                  <m:oMath xmlns:m="http://schemas.openxmlformats.org/officeDocument/2006/math">
                    <m:r>
                      <a:rPr lang="en-US" sz="2000" b="0" i="1" smtClean="0">
                        <a:latin typeface="Cambria Math" panose="02040503050406030204" pitchFamily="18" charset="0"/>
                      </a:rPr>
                      <m:t>h</m:t>
                    </m:r>
                  </m:oMath>
                </a14:m>
                <a:r>
                  <a:rPr lang="en-US" sz="2000"/>
                  <a:t>, in matched cohort </a:t>
                </a:r>
                <a14:m>
                  <m:oMath xmlns:m="http://schemas.openxmlformats.org/officeDocument/2006/math">
                    <m:r>
                      <a:rPr lang="en-US" sz="2000" b="0" i="1" smtClean="0">
                        <a:latin typeface="Cambria Math" panose="02040503050406030204" pitchFamily="18" charset="0"/>
                      </a:rPr>
                      <m:t>𝑐</m:t>
                    </m:r>
                  </m:oMath>
                </a14:m>
                <a:r>
                  <a:rPr lang="en-US" sz="2000"/>
                  <a:t>, and year </a:t>
                </a:r>
                <a14:m>
                  <m:oMath xmlns:m="http://schemas.openxmlformats.org/officeDocument/2006/math">
                    <m:r>
                      <a:rPr lang="en-US" sz="2000" b="0" i="1" smtClean="0">
                        <a:latin typeface="Cambria Math" panose="02040503050406030204" pitchFamily="18" charset="0"/>
                      </a:rPr>
                      <m:t>𝑡</m:t>
                    </m:r>
                  </m:oMath>
                </a14:m>
                <a:endParaRPr lang="en-US" sz="2000"/>
              </a:p>
              <a:p>
                <a14:m>
                  <m:oMath xmlns:m="http://schemas.openxmlformats.org/officeDocument/2006/math">
                    <m:sSub>
                      <m:sSubPr>
                        <m:ctrlPr>
                          <a:rPr lang="en-US" sz="2000" i="1" smtClean="0">
                            <a:effectLst/>
                            <a:latin typeface="Cambria Math" panose="02040503050406030204" pitchFamily="18" charset="0"/>
                          </a:rPr>
                        </m:ctrlPr>
                      </m:sSubPr>
                      <m:e>
                        <m:r>
                          <a:rPr lang="en-US" sz="2000" i="1">
                            <a:effectLst/>
                            <a:latin typeface="Cambria Math" panose="02040503050406030204" pitchFamily="18" charset="0"/>
                            <a:ea typeface="Calibri" panose="020F0502020204030204" pitchFamily="34" charset="0"/>
                            <a:cs typeface="Times New Roman" panose="02020603050405020304" pitchFamily="18" charset="0"/>
                          </a:rPr>
                          <m:t>𝜂</m:t>
                        </m:r>
                      </m:e>
                      <m:sub>
                        <m:r>
                          <a:rPr lang="en-US" sz="2000" i="1">
                            <a:effectLst/>
                            <a:latin typeface="Cambria Math" panose="02040503050406030204" pitchFamily="18" charset="0"/>
                            <a:ea typeface="Calibri" panose="020F0502020204030204" pitchFamily="34" charset="0"/>
                            <a:cs typeface="Times New Roman" panose="02020603050405020304" pitchFamily="18" charset="0"/>
                          </a:rPr>
                          <m:t>𝑡</m:t>
                        </m:r>
                        <m:r>
                          <a:rPr lang="en-US" sz="2000" i="1">
                            <a:effectLst/>
                            <a:latin typeface="Cambria Math" panose="02040503050406030204" pitchFamily="18" charset="0"/>
                            <a:ea typeface="Calibri" panose="020F0502020204030204" pitchFamily="34" charset="0"/>
                            <a:cs typeface="Times New Roman" panose="02020603050405020304" pitchFamily="18" charset="0"/>
                          </a:rPr>
                          <m:t>−</m:t>
                        </m:r>
                        <m:r>
                          <a:rPr lang="en-US" sz="2000" i="1">
                            <a:effectLst/>
                            <a:latin typeface="Cambria Math" panose="02040503050406030204" pitchFamily="18" charset="0"/>
                            <a:ea typeface="Calibri" panose="020F0502020204030204" pitchFamily="34" charset="0"/>
                            <a:cs typeface="Times New Roman" panose="02020603050405020304" pitchFamily="18" charset="0"/>
                          </a:rPr>
                          <m:t>𝜏</m:t>
                        </m:r>
                        <m:r>
                          <a:rPr lang="en-US" sz="2000" i="1">
                            <a:effectLst/>
                            <a:latin typeface="Cambria Math" panose="02040503050406030204" pitchFamily="18" charset="0"/>
                            <a:ea typeface="Calibri" panose="020F0502020204030204" pitchFamily="34" charset="0"/>
                            <a:cs typeface="Times New Roman" panose="02020603050405020304" pitchFamily="18" charset="0"/>
                          </a:rPr>
                          <m:t>(</m:t>
                        </m:r>
                        <m:r>
                          <a:rPr lang="en-US" sz="2000" i="1">
                            <a:effectLst/>
                            <a:latin typeface="Cambria Math" panose="02040503050406030204" pitchFamily="18" charset="0"/>
                            <a:ea typeface="Calibri" panose="020F0502020204030204" pitchFamily="34" charset="0"/>
                            <a:cs typeface="Times New Roman" panose="02020603050405020304" pitchFamily="18" charset="0"/>
                          </a:rPr>
                          <m:t>𝑐</m:t>
                        </m:r>
                        <m:r>
                          <a:rPr lang="en-US" sz="2000" i="1">
                            <a:effectLst/>
                            <a:latin typeface="Cambria Math" panose="02040503050406030204" pitchFamily="18" charset="0"/>
                            <a:ea typeface="Calibri" panose="020F0502020204030204" pitchFamily="34" charset="0"/>
                            <a:cs typeface="Times New Roman" panose="02020603050405020304" pitchFamily="18" charset="0"/>
                          </a:rPr>
                          <m:t>)</m:t>
                        </m:r>
                      </m:sub>
                    </m:sSub>
                  </m:oMath>
                </a14:m>
                <a:r>
                  <a:rPr lang="en-US" sz="2000"/>
                  <a:t>- indicators for event time -5 to 3, defined by the year of ADRD diagnosis for the treated individual in the cohort</a:t>
                </a:r>
              </a:p>
              <a:p>
                <a14:m>
                  <m:oMath xmlns:m="http://schemas.openxmlformats.org/officeDocument/2006/math">
                    <m:sSub>
                      <m:sSubPr>
                        <m:ctrlPr>
                          <a:rPr lang="en-US" sz="2000" i="1" smtClean="0">
                            <a:effectLst/>
                            <a:latin typeface="Cambria Math" panose="02040503050406030204" pitchFamily="18" charset="0"/>
                          </a:rPr>
                        </m:ctrlPr>
                      </m:sSubPr>
                      <m:e>
                        <m:r>
                          <a:rPr lang="en-US" sz="2000" b="0" i="1" smtClean="0">
                            <a:effectLst/>
                            <a:latin typeface="Cambria Math" panose="02040503050406030204" pitchFamily="18" charset="0"/>
                            <a:ea typeface="Calibri" panose="020F0502020204030204" pitchFamily="34" charset="0"/>
                            <a:cs typeface="Times New Roman" panose="02020603050405020304" pitchFamily="18" charset="0"/>
                          </a:rPr>
                          <m:t>𝐷</m:t>
                        </m:r>
                      </m:e>
                      <m:sub>
                        <m:r>
                          <a:rPr lang="en-US" sz="2000" i="1">
                            <a:effectLst/>
                            <a:latin typeface="Cambria Math" panose="02040503050406030204" pitchFamily="18" charset="0"/>
                            <a:ea typeface="Calibri" panose="020F0502020204030204" pitchFamily="34" charset="0"/>
                            <a:cs typeface="Times New Roman" panose="02020603050405020304" pitchFamily="18" charset="0"/>
                          </a:rPr>
                          <m:t>𝑖</m:t>
                        </m:r>
                        <m:r>
                          <a:rPr lang="en-US" sz="2000" i="1">
                            <a:effectLst/>
                            <a:latin typeface="Cambria Math" panose="02040503050406030204" pitchFamily="18" charset="0"/>
                            <a:ea typeface="Calibri" panose="020F0502020204030204" pitchFamily="34" charset="0"/>
                            <a:cs typeface="Times New Roman" panose="02020603050405020304" pitchFamily="18" charset="0"/>
                          </a:rPr>
                          <m:t>,</m:t>
                        </m:r>
                        <m:r>
                          <a:rPr lang="en-US" sz="2000" i="1">
                            <a:effectLst/>
                            <a:latin typeface="Cambria Math" panose="02040503050406030204" pitchFamily="18" charset="0"/>
                            <a:ea typeface="Calibri" panose="020F0502020204030204" pitchFamily="34" charset="0"/>
                            <a:cs typeface="Times New Roman" panose="02020603050405020304" pitchFamily="18" charset="0"/>
                          </a:rPr>
                          <m:t>𝑐</m:t>
                        </m:r>
                      </m:sub>
                    </m:sSub>
                  </m:oMath>
                </a14:m>
                <a:r>
                  <a:rPr lang="en-US" sz="2000"/>
                  <a:t>- indicator for being the treated individual in cohort</a:t>
                </a:r>
              </a:p>
              <a:p>
                <a:r>
                  <a:rPr lang="en-US" sz="2000"/>
                  <a:t> </a:t>
                </a:r>
                <a14:m>
                  <m:oMath xmlns:m="http://schemas.openxmlformats.org/officeDocument/2006/math">
                    <m:sSub>
                      <m:sSubPr>
                        <m:ctrlPr>
                          <a:rPr lang="en-US" sz="2000" i="1" smtClean="0">
                            <a:effectLst/>
                            <a:latin typeface="Cambria Math" panose="02040503050406030204" pitchFamily="18" charset="0"/>
                          </a:rPr>
                        </m:ctrlPr>
                      </m:sSubPr>
                      <m:e>
                        <m:r>
                          <a:rPr lang="en-US" sz="2000" i="1">
                            <a:effectLst/>
                            <a:latin typeface="Cambria Math" panose="02040503050406030204" pitchFamily="18" charset="0"/>
                            <a:ea typeface="Calibri" panose="020F0502020204030204" pitchFamily="34" charset="0"/>
                            <a:cs typeface="Times New Roman" panose="02020603050405020304" pitchFamily="18" charset="0"/>
                          </a:rPr>
                          <m:t>𝛾</m:t>
                        </m:r>
                      </m:e>
                      <m:sub>
                        <m:r>
                          <a:rPr lang="en-US" sz="2000" i="1">
                            <a:effectLst/>
                            <a:latin typeface="Cambria Math" panose="02040503050406030204" pitchFamily="18" charset="0"/>
                            <a:ea typeface="Calibri" panose="020F0502020204030204" pitchFamily="34" charset="0"/>
                            <a:cs typeface="Times New Roman" panose="02020603050405020304" pitchFamily="18" charset="0"/>
                          </a:rPr>
                          <m:t>𝑖</m:t>
                        </m:r>
                        <m:r>
                          <a:rPr lang="en-US" sz="2000" i="1">
                            <a:effectLst/>
                            <a:latin typeface="Cambria Math" panose="02040503050406030204" pitchFamily="18" charset="0"/>
                            <a:ea typeface="Calibri" panose="020F0502020204030204" pitchFamily="34" charset="0"/>
                            <a:cs typeface="Times New Roman" panose="02020603050405020304" pitchFamily="18" charset="0"/>
                          </a:rPr>
                          <m:t>,</m:t>
                        </m:r>
                        <m:r>
                          <a:rPr lang="en-US" sz="2000" i="1">
                            <a:effectLst/>
                            <a:latin typeface="Cambria Math" panose="02040503050406030204" pitchFamily="18" charset="0"/>
                            <a:ea typeface="Calibri" panose="020F0502020204030204" pitchFamily="34" charset="0"/>
                            <a:cs typeface="Times New Roman" panose="02020603050405020304" pitchFamily="18" charset="0"/>
                          </a:rPr>
                          <m:t>𝑐</m:t>
                        </m:r>
                      </m:sub>
                    </m:sSub>
                  </m:oMath>
                </a14:m>
                <a:r>
                  <a:rPr lang="en-US" sz="2000"/>
                  <a:t>- person-by-cohort fixed effects</a:t>
                </a:r>
              </a:p>
              <a:p>
                <a14:m>
                  <m:oMath xmlns:m="http://schemas.openxmlformats.org/officeDocument/2006/math">
                    <m:sSub>
                      <m:sSubPr>
                        <m:ctrlPr>
                          <a:rPr lang="en-US" sz="2000" i="1" smtClean="0">
                            <a:effectLst/>
                            <a:latin typeface="Cambria Math" panose="02040503050406030204" pitchFamily="18" charset="0"/>
                          </a:rPr>
                        </m:ctrlPr>
                      </m:sSubPr>
                      <m:e>
                        <m:r>
                          <a:rPr lang="en-US" sz="2000" i="1">
                            <a:effectLst/>
                            <a:latin typeface="Cambria Math" panose="02040503050406030204" pitchFamily="18" charset="0"/>
                            <a:ea typeface="Calibri" panose="020F0502020204030204" pitchFamily="34" charset="0"/>
                            <a:cs typeface="Times New Roman" panose="02020603050405020304" pitchFamily="18" charset="0"/>
                          </a:rPr>
                          <m:t>𝜃</m:t>
                        </m:r>
                      </m:e>
                      <m:sub>
                        <m:r>
                          <a:rPr lang="en-US" sz="2000" i="1">
                            <a:effectLst/>
                            <a:latin typeface="Cambria Math" panose="02040503050406030204" pitchFamily="18" charset="0"/>
                            <a:ea typeface="Calibri" panose="020F0502020204030204" pitchFamily="34" charset="0"/>
                            <a:cs typeface="Times New Roman" panose="02020603050405020304" pitchFamily="18" charset="0"/>
                          </a:rPr>
                          <m:t>𝑡</m:t>
                        </m:r>
                        <m:r>
                          <a:rPr lang="en-US" sz="2000" i="1">
                            <a:effectLst/>
                            <a:latin typeface="Cambria Math" panose="02040503050406030204" pitchFamily="18" charset="0"/>
                            <a:ea typeface="Calibri" panose="020F0502020204030204" pitchFamily="34" charset="0"/>
                            <a:cs typeface="Times New Roman" panose="02020603050405020304" pitchFamily="18" charset="0"/>
                          </a:rPr>
                          <m:t>,</m:t>
                        </m:r>
                        <m:r>
                          <a:rPr lang="en-US" sz="2000" i="1">
                            <a:effectLst/>
                            <a:latin typeface="Cambria Math" panose="02040503050406030204" pitchFamily="18" charset="0"/>
                            <a:ea typeface="Calibri" panose="020F0502020204030204" pitchFamily="34" charset="0"/>
                            <a:cs typeface="Times New Roman" panose="02020603050405020304" pitchFamily="18" charset="0"/>
                          </a:rPr>
                          <m:t>𝑐</m:t>
                        </m:r>
                      </m:sub>
                    </m:sSub>
                  </m:oMath>
                </a14:m>
                <a:r>
                  <a:rPr lang="en-US" sz="2000"/>
                  <a:t>- year-by-cohort fixed effect</a:t>
                </a:r>
              </a:p>
            </p:txBody>
          </p:sp>
        </mc:Choice>
        <mc:Fallback xmlns="">
          <p:sp>
            <p:nvSpPr>
              <p:cNvPr id="3" name="Content Placeholder 2">
                <a:extLst>
                  <a:ext uri="{FF2B5EF4-FFF2-40B4-BE49-F238E27FC236}">
                    <a16:creationId xmlns:a16="http://schemas.microsoft.com/office/drawing/2014/main" id="{0D5E5A65-E33C-1ED5-7ADA-D1331843A87D}"/>
                  </a:ext>
                </a:extLst>
              </p:cNvPr>
              <p:cNvSpPr>
                <a:spLocks noGrp="1" noRot="1" noChangeAspect="1" noMove="1" noResize="1" noEditPoints="1" noAdjustHandles="1" noChangeArrowheads="1" noChangeShapeType="1" noTextEdit="1"/>
              </p:cNvSpPr>
              <p:nvPr>
                <p:ph idx="1"/>
              </p:nvPr>
            </p:nvSpPr>
            <p:spPr>
              <a:blipFill>
                <a:blip r:embed="rId2"/>
                <a:stretch>
                  <a:fillRect l="-522"/>
                </a:stretch>
              </a:blipFill>
            </p:spPr>
            <p:txBody>
              <a:bodyPr/>
              <a:lstStyle/>
              <a:p>
                <a:r>
                  <a:rPr lang="en-US">
                    <a:noFill/>
                  </a:rPr>
                  <a:t> </a:t>
                </a:r>
              </a:p>
            </p:txBody>
          </p:sp>
        </mc:Fallback>
      </mc:AlternateContent>
    </p:spTree>
    <p:extLst>
      <p:ext uri="{BB962C8B-B14F-4D97-AF65-F5344CB8AC3E}">
        <p14:creationId xmlns:p14="http://schemas.microsoft.com/office/powerpoint/2010/main" val="315740094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88BDBEB-34C5-BEBA-6B86-71C01BFC175B}"/>
              </a:ext>
            </a:extLst>
          </p:cNvPr>
          <p:cNvSpPr>
            <a:spLocks noGrp="1"/>
          </p:cNvSpPr>
          <p:nvPr>
            <p:ph type="title"/>
          </p:nvPr>
        </p:nvSpPr>
        <p:spPr>
          <a:xfrm>
            <a:off x="304800" y="365127"/>
            <a:ext cx="11480800" cy="668543"/>
          </a:xfrm>
        </p:spPr>
        <p:txBody>
          <a:bodyPr/>
          <a:lstStyle/>
          <a:p>
            <a:r>
              <a:rPr lang="en-US"/>
              <a:t>Matched Sample Characteristics</a:t>
            </a:r>
          </a:p>
        </p:txBody>
      </p:sp>
      <p:pic>
        <p:nvPicPr>
          <p:cNvPr id="5" name="Picture 4">
            <a:extLst>
              <a:ext uri="{FF2B5EF4-FFF2-40B4-BE49-F238E27FC236}">
                <a16:creationId xmlns:a16="http://schemas.microsoft.com/office/drawing/2014/main" id="{12BDD154-CD5D-3982-3EE7-0011C682206F}"/>
              </a:ext>
            </a:extLst>
          </p:cNvPr>
          <p:cNvPicPr>
            <a:picLocks noChangeAspect="1"/>
          </p:cNvPicPr>
          <p:nvPr/>
        </p:nvPicPr>
        <p:blipFill>
          <a:blip r:embed="rId3"/>
          <a:stretch>
            <a:fillRect/>
          </a:stretch>
        </p:blipFill>
        <p:spPr>
          <a:xfrm>
            <a:off x="6083300" y="3422650"/>
            <a:ext cx="25400" cy="12700"/>
          </a:xfrm>
          <a:prstGeom prst="rect">
            <a:avLst/>
          </a:prstGeom>
        </p:spPr>
      </p:pic>
      <p:pic>
        <p:nvPicPr>
          <p:cNvPr id="12" name="Picture 11">
            <a:extLst>
              <a:ext uri="{FF2B5EF4-FFF2-40B4-BE49-F238E27FC236}">
                <a16:creationId xmlns:a16="http://schemas.microsoft.com/office/drawing/2014/main" id="{99B7C45D-B286-928E-01AE-C8312F82FA23}"/>
              </a:ext>
            </a:extLst>
          </p:cNvPr>
          <p:cNvPicPr>
            <a:picLocks noChangeAspect="1"/>
          </p:cNvPicPr>
          <p:nvPr/>
        </p:nvPicPr>
        <p:blipFill>
          <a:blip r:embed="rId4"/>
          <a:stretch>
            <a:fillRect/>
          </a:stretch>
        </p:blipFill>
        <p:spPr>
          <a:xfrm>
            <a:off x="1968347" y="1033670"/>
            <a:ext cx="8229906" cy="5281254"/>
          </a:xfrm>
          <a:prstGeom prst="rect">
            <a:avLst/>
          </a:prstGeom>
        </p:spPr>
      </p:pic>
    </p:spTree>
    <p:extLst>
      <p:ext uri="{BB962C8B-B14F-4D97-AF65-F5344CB8AC3E}">
        <p14:creationId xmlns:p14="http://schemas.microsoft.com/office/powerpoint/2010/main" val="327405649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9C0E270-EDFC-771E-B59B-33C6D60F2B4E}"/>
              </a:ext>
            </a:extLst>
          </p:cNvPr>
          <p:cNvPicPr>
            <a:picLocks noChangeAspect="1"/>
          </p:cNvPicPr>
          <p:nvPr/>
        </p:nvPicPr>
        <p:blipFill>
          <a:blip r:embed="rId3"/>
          <a:stretch>
            <a:fillRect/>
          </a:stretch>
        </p:blipFill>
        <p:spPr>
          <a:xfrm>
            <a:off x="1038003" y="166255"/>
            <a:ext cx="10115994" cy="5999018"/>
          </a:xfrm>
          <a:prstGeom prst="rect">
            <a:avLst/>
          </a:prstGeom>
        </p:spPr>
      </p:pic>
    </p:spTree>
    <p:extLst>
      <p:ext uri="{BB962C8B-B14F-4D97-AF65-F5344CB8AC3E}">
        <p14:creationId xmlns:p14="http://schemas.microsoft.com/office/powerpoint/2010/main" val="28523758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0CA8D9-28A8-EC55-B729-46B33B421547}"/>
              </a:ext>
            </a:extLst>
          </p:cNvPr>
          <p:cNvSpPr>
            <a:spLocks noGrp="1"/>
          </p:cNvSpPr>
          <p:nvPr>
            <p:ph type="title"/>
          </p:nvPr>
        </p:nvSpPr>
        <p:spPr/>
        <p:txBody>
          <a:bodyPr/>
          <a:lstStyle/>
          <a:p>
            <a:r>
              <a:rPr lang="en-US"/>
              <a:t>Acknowledgement</a:t>
            </a:r>
          </a:p>
        </p:txBody>
      </p:sp>
      <p:sp>
        <p:nvSpPr>
          <p:cNvPr id="3" name="Content Placeholder 2">
            <a:extLst>
              <a:ext uri="{FF2B5EF4-FFF2-40B4-BE49-F238E27FC236}">
                <a16:creationId xmlns:a16="http://schemas.microsoft.com/office/drawing/2014/main" id="{C6FCEADC-122C-4B6E-B9BB-B87E05F1E35D}"/>
              </a:ext>
            </a:extLst>
          </p:cNvPr>
          <p:cNvSpPr>
            <a:spLocks noGrp="1"/>
          </p:cNvSpPr>
          <p:nvPr>
            <p:ph idx="1"/>
          </p:nvPr>
        </p:nvSpPr>
        <p:spPr/>
        <p:txBody>
          <a:bodyPr/>
          <a:lstStyle/>
          <a:p>
            <a:r>
              <a:rPr lang="en-US"/>
              <a:t>Funding</a:t>
            </a:r>
          </a:p>
          <a:p>
            <a:pPr lvl="1"/>
            <a:r>
              <a:rPr lang="en-US"/>
              <a:t>NIA 5K01AG078441</a:t>
            </a:r>
          </a:p>
          <a:p>
            <a:pPr lvl="1"/>
            <a:endParaRPr lang="en-US"/>
          </a:p>
          <a:p>
            <a:r>
              <a:rPr lang="en-US"/>
              <a:t>Coauthors</a:t>
            </a:r>
          </a:p>
          <a:p>
            <a:pPr lvl="1"/>
            <a:r>
              <a:rPr lang="en-US"/>
              <a:t>Jiamin Yin</a:t>
            </a:r>
          </a:p>
          <a:p>
            <a:pPr lvl="1"/>
            <a:endParaRPr lang="en-US"/>
          </a:p>
          <a:p>
            <a:pPr lvl="1"/>
            <a:r>
              <a:rPr lang="en-US"/>
              <a:t>Anton </a:t>
            </a:r>
            <a:r>
              <a:rPr lang="en-US" err="1"/>
              <a:t>Porsteinsson</a:t>
            </a:r>
            <a:endParaRPr lang="en-US"/>
          </a:p>
          <a:p>
            <a:pPr lvl="1"/>
            <a:endParaRPr lang="en-US"/>
          </a:p>
          <a:p>
            <a:r>
              <a:rPr lang="en-US"/>
              <a:t>No conflicts of interest to disclose</a:t>
            </a:r>
          </a:p>
          <a:p>
            <a:endParaRPr lang="en-US"/>
          </a:p>
          <a:p>
            <a:r>
              <a:rPr lang="en-US"/>
              <a:t>Content does not reflect view of the funder</a:t>
            </a:r>
          </a:p>
          <a:p>
            <a:pPr lvl="1"/>
            <a:endParaRPr lang="en-US"/>
          </a:p>
        </p:txBody>
      </p:sp>
    </p:spTree>
    <p:extLst>
      <p:ext uri="{BB962C8B-B14F-4D97-AF65-F5344CB8AC3E}">
        <p14:creationId xmlns:p14="http://schemas.microsoft.com/office/powerpoint/2010/main" val="311907586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0AD31E1-48CF-E04F-75E6-027ADCBE939A}"/>
              </a:ext>
            </a:extLst>
          </p:cNvPr>
          <p:cNvPicPr>
            <a:picLocks noChangeAspect="1"/>
          </p:cNvPicPr>
          <p:nvPr/>
        </p:nvPicPr>
        <p:blipFill rotWithShape="1">
          <a:blip r:embed="rId3"/>
          <a:srcRect l="3572" t="10119" r="5108" b="2854"/>
          <a:stretch/>
        </p:blipFill>
        <p:spPr>
          <a:xfrm>
            <a:off x="1167653" y="228600"/>
            <a:ext cx="9856694" cy="5782236"/>
          </a:xfrm>
          <a:prstGeom prst="rect">
            <a:avLst/>
          </a:prstGeom>
        </p:spPr>
      </p:pic>
      <p:sp>
        <p:nvSpPr>
          <p:cNvPr id="5" name="TextBox 4">
            <a:extLst>
              <a:ext uri="{FF2B5EF4-FFF2-40B4-BE49-F238E27FC236}">
                <a16:creationId xmlns:a16="http://schemas.microsoft.com/office/drawing/2014/main" id="{87FCF423-949E-67D7-F7CD-17744FCDA46C}"/>
              </a:ext>
            </a:extLst>
          </p:cNvPr>
          <p:cNvSpPr txBox="1"/>
          <p:nvPr/>
        </p:nvSpPr>
        <p:spPr>
          <a:xfrm>
            <a:off x="8402021" y="5810781"/>
            <a:ext cx="3590365" cy="400110"/>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Alzheimer’s Association, 2025</a:t>
            </a:r>
          </a:p>
        </p:txBody>
      </p:sp>
    </p:spTree>
    <p:extLst>
      <p:ext uri="{BB962C8B-B14F-4D97-AF65-F5344CB8AC3E}">
        <p14:creationId xmlns:p14="http://schemas.microsoft.com/office/powerpoint/2010/main" val="395106331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A852C6-316D-0A2E-CD53-838BBDD75AF0}"/>
              </a:ext>
            </a:extLst>
          </p:cNvPr>
          <p:cNvSpPr>
            <a:spLocks noGrp="1"/>
          </p:cNvSpPr>
          <p:nvPr>
            <p:ph type="ctrTitle"/>
          </p:nvPr>
        </p:nvSpPr>
        <p:spPr/>
        <p:txBody>
          <a:bodyPr/>
          <a:lstStyle/>
          <a:p>
            <a:r>
              <a:rPr lang="en-US"/>
              <a:t>Panel Discussion</a:t>
            </a:r>
          </a:p>
        </p:txBody>
      </p:sp>
    </p:spTree>
    <p:extLst>
      <p:ext uri="{BB962C8B-B14F-4D97-AF65-F5344CB8AC3E}">
        <p14:creationId xmlns:p14="http://schemas.microsoft.com/office/powerpoint/2010/main" val="18115715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DDC688-BB7C-910C-5DD9-636C555D811D}"/>
              </a:ext>
            </a:extLst>
          </p:cNvPr>
          <p:cNvSpPr>
            <a:spLocks noGrp="1"/>
          </p:cNvSpPr>
          <p:nvPr>
            <p:ph type="title"/>
          </p:nvPr>
        </p:nvSpPr>
        <p:spPr>
          <a:xfrm>
            <a:off x="406400" y="365127"/>
            <a:ext cx="11277600" cy="743237"/>
          </a:xfrm>
        </p:spPr>
        <p:txBody>
          <a:bodyPr>
            <a:normAutofit/>
          </a:bodyPr>
          <a:lstStyle/>
          <a:p>
            <a:r>
              <a:rPr lang="en-US" sz="2800">
                <a:solidFill>
                  <a:srgbClr val="002060"/>
                </a:solidFill>
              </a:rPr>
              <a:t>Motivation</a:t>
            </a:r>
          </a:p>
        </p:txBody>
      </p:sp>
      <p:sp>
        <p:nvSpPr>
          <p:cNvPr id="3" name="Content Placeholder 2">
            <a:extLst>
              <a:ext uri="{FF2B5EF4-FFF2-40B4-BE49-F238E27FC236}">
                <a16:creationId xmlns:a16="http://schemas.microsoft.com/office/drawing/2014/main" id="{FCE2474A-0EF3-DE36-5FF5-51DAE62D1BE2}"/>
              </a:ext>
            </a:extLst>
          </p:cNvPr>
          <p:cNvSpPr>
            <a:spLocks noGrp="1"/>
          </p:cNvSpPr>
          <p:nvPr>
            <p:ph idx="1"/>
          </p:nvPr>
        </p:nvSpPr>
        <p:spPr>
          <a:xfrm>
            <a:off x="838200" y="1496291"/>
            <a:ext cx="10515600" cy="4680672"/>
          </a:xfrm>
        </p:spPr>
        <p:txBody>
          <a:bodyPr>
            <a:normAutofit/>
          </a:bodyPr>
          <a:lstStyle/>
          <a:p>
            <a:r>
              <a:rPr lang="en-US"/>
              <a:t>Cognitive declines associated with ADRD place households at risk for adverse financial outcomes </a:t>
            </a:r>
          </a:p>
          <a:p>
            <a:pPr lvl="1"/>
            <a:r>
              <a:rPr lang="en-US">
                <a:solidFill>
                  <a:srgbClr val="002060"/>
                </a:solidFill>
              </a:rPr>
              <a:t>Nicholas et al. 2021; Gresenz et al. 2024, Li et al. 2023; Boyle et al. 2025</a:t>
            </a:r>
          </a:p>
          <a:p>
            <a:endParaRPr lang="en-US" sz="2000">
              <a:solidFill>
                <a:srgbClr val="002060"/>
              </a:solidFill>
            </a:endParaRPr>
          </a:p>
          <a:p>
            <a:r>
              <a:rPr lang="en-US"/>
              <a:t>Less is known about effects on managing complex Medicare coverage decisions</a:t>
            </a:r>
          </a:p>
          <a:p>
            <a:pPr lvl="1"/>
            <a:r>
              <a:rPr lang="en-US"/>
              <a:t>Medicare program encourages active management of coverage (open enrollment)</a:t>
            </a:r>
          </a:p>
          <a:p>
            <a:pPr marL="342900" lvl="1" indent="0">
              <a:buNone/>
            </a:pPr>
            <a:endParaRPr lang="en-US"/>
          </a:p>
          <a:p>
            <a:pPr lvl="1"/>
            <a:r>
              <a:rPr lang="en-US"/>
              <a:t>Important implications for out-of-pocket medical spending, access to care, and risk protection</a:t>
            </a:r>
          </a:p>
          <a:p>
            <a:pPr lvl="1"/>
            <a:endParaRPr lang="en-US"/>
          </a:p>
          <a:p>
            <a:pPr lvl="1"/>
            <a:r>
              <a:rPr lang="en-US"/>
              <a:t>Salient around time of dementia onset given increasing health and long-term care needs</a:t>
            </a:r>
          </a:p>
        </p:txBody>
      </p:sp>
    </p:spTree>
    <p:extLst>
      <p:ext uri="{BB962C8B-B14F-4D97-AF65-F5344CB8AC3E}">
        <p14:creationId xmlns:p14="http://schemas.microsoft.com/office/powerpoint/2010/main" val="19541431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7D019E-73A2-7662-2DAB-A968CE64D0EA}"/>
              </a:ext>
            </a:extLst>
          </p:cNvPr>
          <p:cNvSpPr>
            <a:spLocks noGrp="1"/>
          </p:cNvSpPr>
          <p:nvPr>
            <p:ph type="title"/>
          </p:nvPr>
        </p:nvSpPr>
        <p:spPr/>
        <p:txBody>
          <a:bodyPr/>
          <a:lstStyle/>
          <a:p>
            <a:r>
              <a:rPr lang="en-US"/>
              <a:t>Current Paper</a:t>
            </a:r>
          </a:p>
        </p:txBody>
      </p:sp>
      <p:sp>
        <p:nvSpPr>
          <p:cNvPr id="3" name="Content Placeholder 2">
            <a:extLst>
              <a:ext uri="{FF2B5EF4-FFF2-40B4-BE49-F238E27FC236}">
                <a16:creationId xmlns:a16="http://schemas.microsoft.com/office/drawing/2014/main" id="{1B42D044-A1FE-6A9B-97EA-BABA131F4C5B}"/>
              </a:ext>
            </a:extLst>
          </p:cNvPr>
          <p:cNvSpPr>
            <a:spLocks noGrp="1"/>
          </p:cNvSpPr>
          <p:nvPr>
            <p:ph idx="1"/>
          </p:nvPr>
        </p:nvSpPr>
        <p:spPr/>
        <p:txBody>
          <a:bodyPr>
            <a:normAutofit fontScale="92500" lnSpcReduction="20000"/>
          </a:bodyPr>
          <a:lstStyle/>
          <a:p>
            <a:r>
              <a:rPr lang="en-US"/>
              <a:t>Use HRS linked with Medicare enrollment and claims</a:t>
            </a:r>
          </a:p>
          <a:p>
            <a:endParaRPr lang="en-US"/>
          </a:p>
          <a:p>
            <a:r>
              <a:rPr lang="en-US"/>
              <a:t>Focus on Medicare Part D Coverage </a:t>
            </a:r>
          </a:p>
          <a:p>
            <a:pPr lvl="1"/>
            <a:r>
              <a:rPr lang="en-US"/>
              <a:t>Smaller adjustment costs associated with drug plan changes</a:t>
            </a:r>
          </a:p>
          <a:p>
            <a:pPr lvl="1"/>
            <a:endParaRPr lang="en-US"/>
          </a:p>
          <a:p>
            <a:pPr lvl="1"/>
            <a:r>
              <a:rPr lang="en-US"/>
              <a:t>Primary approaches to symptom management for dementia are pharmacological</a:t>
            </a:r>
          </a:p>
          <a:p>
            <a:endParaRPr lang="en-US"/>
          </a:p>
          <a:p>
            <a:r>
              <a:rPr lang="en-US"/>
              <a:t>Estimate the effect of ADRD on:</a:t>
            </a:r>
          </a:p>
          <a:p>
            <a:pPr lvl="1"/>
            <a:r>
              <a:rPr lang="en-US"/>
              <a:t>Medicare Part D plan switching </a:t>
            </a:r>
          </a:p>
          <a:p>
            <a:pPr lvl="1"/>
            <a:endParaRPr lang="en-US"/>
          </a:p>
          <a:p>
            <a:pPr lvl="1"/>
            <a:r>
              <a:rPr lang="en-US"/>
              <a:t>Drug Spending</a:t>
            </a:r>
          </a:p>
          <a:p>
            <a:pPr marL="342900" lvl="1" indent="0">
              <a:buNone/>
            </a:pPr>
            <a:endParaRPr lang="en-US"/>
          </a:p>
          <a:p>
            <a:pPr lvl="1"/>
            <a:r>
              <a:rPr lang="en-US"/>
              <a:t>Plan characteristics</a:t>
            </a:r>
          </a:p>
          <a:p>
            <a:pPr lvl="1"/>
            <a:endParaRPr lang="en-US"/>
          </a:p>
          <a:p>
            <a:pPr lvl="1"/>
            <a:r>
              <a:rPr lang="en-US"/>
              <a:t>Specialty ADRD drug use</a:t>
            </a:r>
          </a:p>
          <a:p>
            <a:endParaRPr lang="en-US"/>
          </a:p>
          <a:p>
            <a:endParaRPr lang="en-US"/>
          </a:p>
        </p:txBody>
      </p:sp>
    </p:spTree>
    <p:extLst>
      <p:ext uri="{BB962C8B-B14F-4D97-AF65-F5344CB8AC3E}">
        <p14:creationId xmlns:p14="http://schemas.microsoft.com/office/powerpoint/2010/main" val="34121450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1B9CD2-09FC-B190-A534-7E3B64B4190D}"/>
              </a:ext>
            </a:extLst>
          </p:cNvPr>
          <p:cNvSpPr>
            <a:spLocks noGrp="1"/>
          </p:cNvSpPr>
          <p:nvPr>
            <p:ph type="title"/>
          </p:nvPr>
        </p:nvSpPr>
        <p:spPr/>
        <p:txBody>
          <a:bodyPr/>
          <a:lstStyle/>
          <a:p>
            <a:r>
              <a:rPr lang="en-US"/>
              <a:t>Methods</a:t>
            </a:r>
          </a:p>
        </p:txBody>
      </p:sp>
      <p:sp>
        <p:nvSpPr>
          <p:cNvPr id="3" name="Content Placeholder 2">
            <a:extLst>
              <a:ext uri="{FF2B5EF4-FFF2-40B4-BE49-F238E27FC236}">
                <a16:creationId xmlns:a16="http://schemas.microsoft.com/office/drawing/2014/main" id="{C33C8193-1BE0-BE58-222A-5EDDB19E94C7}"/>
              </a:ext>
            </a:extLst>
          </p:cNvPr>
          <p:cNvSpPr>
            <a:spLocks noGrp="1"/>
          </p:cNvSpPr>
          <p:nvPr>
            <p:ph idx="1"/>
          </p:nvPr>
        </p:nvSpPr>
        <p:spPr/>
        <p:txBody>
          <a:bodyPr>
            <a:normAutofit fontScale="92500" lnSpcReduction="20000"/>
          </a:bodyPr>
          <a:lstStyle/>
          <a:p>
            <a:r>
              <a:rPr lang="en-US"/>
              <a:t>2006-2024 waves of HRS</a:t>
            </a:r>
          </a:p>
          <a:p>
            <a:endParaRPr lang="en-US"/>
          </a:p>
          <a:p>
            <a:r>
              <a:rPr lang="en-US"/>
              <a:t>Stacked difference-in-differences</a:t>
            </a:r>
          </a:p>
          <a:p>
            <a:pPr lvl="1"/>
            <a:r>
              <a:rPr lang="en-US" u="sng"/>
              <a:t>Treated group</a:t>
            </a:r>
            <a:r>
              <a:rPr lang="en-US"/>
              <a:t>: individuals incident dementia during study window</a:t>
            </a:r>
          </a:p>
          <a:p>
            <a:pPr lvl="1"/>
            <a:endParaRPr lang="en-US"/>
          </a:p>
          <a:p>
            <a:pPr lvl="1"/>
            <a:r>
              <a:rPr lang="en-US" u="sng"/>
              <a:t>Comparison group</a:t>
            </a:r>
            <a:r>
              <a:rPr lang="en-US"/>
              <a:t>: households without dementia</a:t>
            </a:r>
          </a:p>
          <a:p>
            <a:pPr lvl="2"/>
            <a:r>
              <a:rPr lang="en-US" sz="2000"/>
              <a:t>Matched on state, marital status, and gender</a:t>
            </a:r>
          </a:p>
          <a:p>
            <a:pPr lvl="2"/>
            <a:endParaRPr lang="en-US" sz="2000"/>
          </a:p>
          <a:p>
            <a:pPr lvl="1"/>
            <a:r>
              <a:rPr lang="en-US" u="sng"/>
              <a:t>Alternate comparison groups</a:t>
            </a:r>
            <a:r>
              <a:rPr lang="en-US"/>
              <a:t>: </a:t>
            </a:r>
          </a:p>
          <a:p>
            <a:pPr lvl="2"/>
            <a:r>
              <a:rPr lang="en-US" sz="2000"/>
              <a:t>Individuals without dementia diagnosed with a different chronic condition (AMI, cancer, glaucoma, rheumatoid arthritis, chronic kidney disease, hip fracture)</a:t>
            </a:r>
          </a:p>
          <a:p>
            <a:pPr marL="685800" lvl="2" indent="0">
              <a:buNone/>
            </a:pPr>
            <a:endParaRPr lang="en-US" sz="2000"/>
          </a:p>
          <a:p>
            <a:pPr lvl="2"/>
            <a:r>
              <a:rPr lang="en-US" sz="2000"/>
              <a:t>“Not Yet” treated individuals with dementia</a:t>
            </a:r>
          </a:p>
          <a:p>
            <a:pPr lvl="2"/>
            <a:endParaRPr lang="en-US" sz="2000"/>
          </a:p>
          <a:p>
            <a:r>
              <a:rPr lang="en-US"/>
              <a:t>Event study models with person-by-cohort and year-by-cohort fixed effects</a:t>
            </a:r>
          </a:p>
          <a:p>
            <a:pPr lvl="1"/>
            <a:endParaRPr lang="en-US" sz="2400"/>
          </a:p>
          <a:p>
            <a:endParaRPr lang="en-US"/>
          </a:p>
          <a:p>
            <a:endParaRPr lang="en-US"/>
          </a:p>
        </p:txBody>
      </p:sp>
    </p:spTree>
    <p:extLst>
      <p:ext uri="{BB962C8B-B14F-4D97-AF65-F5344CB8AC3E}">
        <p14:creationId xmlns:p14="http://schemas.microsoft.com/office/powerpoint/2010/main" val="34308320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290EA5-AAB8-A034-AB6F-A5C576B6AE0E}"/>
              </a:ext>
            </a:extLst>
          </p:cNvPr>
          <p:cNvSpPr>
            <a:spLocks noGrp="1"/>
          </p:cNvSpPr>
          <p:nvPr>
            <p:ph type="title"/>
          </p:nvPr>
        </p:nvSpPr>
        <p:spPr/>
        <p:txBody>
          <a:bodyPr/>
          <a:lstStyle/>
          <a:p>
            <a:r>
              <a:rPr lang="en-US"/>
              <a:t>Primary Outcomes</a:t>
            </a:r>
          </a:p>
        </p:txBody>
      </p:sp>
      <p:sp>
        <p:nvSpPr>
          <p:cNvPr id="3" name="Content Placeholder 2">
            <a:extLst>
              <a:ext uri="{FF2B5EF4-FFF2-40B4-BE49-F238E27FC236}">
                <a16:creationId xmlns:a16="http://schemas.microsoft.com/office/drawing/2014/main" id="{9FC4AD90-1A01-9329-6595-E3391AB419D4}"/>
              </a:ext>
            </a:extLst>
          </p:cNvPr>
          <p:cNvSpPr>
            <a:spLocks noGrp="1"/>
          </p:cNvSpPr>
          <p:nvPr>
            <p:ph idx="1"/>
          </p:nvPr>
        </p:nvSpPr>
        <p:spPr/>
        <p:txBody>
          <a:bodyPr/>
          <a:lstStyle/>
          <a:p>
            <a:r>
              <a:rPr lang="en-US"/>
              <a:t>Annual plan switching</a:t>
            </a:r>
          </a:p>
          <a:p>
            <a:pPr lvl="1"/>
            <a:r>
              <a:rPr lang="en-US"/>
              <a:t>Any switching</a:t>
            </a:r>
          </a:p>
          <a:p>
            <a:pPr lvl="1"/>
            <a:r>
              <a:rPr lang="en-US"/>
              <a:t>Active switches (remove plan changes that could be caused by a plan exiting the market, resulting in passive reassignment to a different plan)</a:t>
            </a:r>
          </a:p>
          <a:p>
            <a:pPr lvl="1"/>
            <a:endParaRPr lang="en-US"/>
          </a:p>
          <a:p>
            <a:r>
              <a:rPr lang="en-US"/>
              <a:t>Plan Quality</a:t>
            </a:r>
          </a:p>
          <a:p>
            <a:pPr lvl="1"/>
            <a:r>
              <a:rPr lang="en-US"/>
              <a:t>5-star quality score</a:t>
            </a:r>
          </a:p>
          <a:p>
            <a:pPr marL="342900" lvl="1" indent="0">
              <a:buNone/>
            </a:pPr>
            <a:endParaRPr lang="en-US" sz="1600"/>
          </a:p>
          <a:p>
            <a:r>
              <a:rPr lang="en-US"/>
              <a:t>Total drug spending</a:t>
            </a:r>
          </a:p>
          <a:p>
            <a:pPr lvl="1"/>
            <a:r>
              <a:rPr lang="en-US"/>
              <a:t>Plan premiums</a:t>
            </a:r>
          </a:p>
          <a:p>
            <a:pPr lvl="1"/>
            <a:r>
              <a:rPr lang="en-US"/>
              <a:t>Out-of-pocket spending per supply-year</a:t>
            </a:r>
          </a:p>
          <a:p>
            <a:pPr lvl="2"/>
            <a:r>
              <a:rPr lang="en-US" sz="2000"/>
              <a:t>National Drug Code (NDC) fixed effects</a:t>
            </a:r>
          </a:p>
        </p:txBody>
      </p:sp>
    </p:spTree>
    <p:extLst>
      <p:ext uri="{BB962C8B-B14F-4D97-AF65-F5344CB8AC3E}">
        <p14:creationId xmlns:p14="http://schemas.microsoft.com/office/powerpoint/2010/main" val="30549104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A1EFE2-5717-0921-BBED-B8F679B22AF0}"/>
              </a:ext>
            </a:extLst>
          </p:cNvPr>
          <p:cNvSpPr>
            <a:spLocks noGrp="1"/>
          </p:cNvSpPr>
          <p:nvPr>
            <p:ph type="title"/>
          </p:nvPr>
        </p:nvSpPr>
        <p:spPr/>
        <p:txBody>
          <a:bodyPr/>
          <a:lstStyle/>
          <a:p>
            <a:r>
              <a:rPr lang="en-US"/>
              <a:t>Additional analyses</a:t>
            </a:r>
          </a:p>
        </p:txBody>
      </p:sp>
      <p:sp>
        <p:nvSpPr>
          <p:cNvPr id="3" name="Content Placeholder 2">
            <a:extLst>
              <a:ext uri="{FF2B5EF4-FFF2-40B4-BE49-F238E27FC236}">
                <a16:creationId xmlns:a16="http://schemas.microsoft.com/office/drawing/2014/main" id="{3521CAED-0621-49CD-584A-0BC41F66F24D}"/>
              </a:ext>
            </a:extLst>
          </p:cNvPr>
          <p:cNvSpPr>
            <a:spLocks noGrp="1"/>
          </p:cNvSpPr>
          <p:nvPr>
            <p:ph idx="1"/>
          </p:nvPr>
        </p:nvSpPr>
        <p:spPr/>
        <p:txBody>
          <a:bodyPr/>
          <a:lstStyle/>
          <a:p>
            <a:r>
              <a:rPr lang="en-US"/>
              <a:t>Compare outcomes around the time of clinical diagnosis</a:t>
            </a:r>
          </a:p>
          <a:p>
            <a:endParaRPr lang="en-US"/>
          </a:p>
          <a:p>
            <a:r>
              <a:rPr lang="en-US"/>
              <a:t>Heterogeneity by marital status</a:t>
            </a:r>
          </a:p>
          <a:p>
            <a:pPr marL="0" indent="0">
              <a:buNone/>
            </a:pPr>
            <a:endParaRPr lang="en-US"/>
          </a:p>
          <a:p>
            <a:r>
              <a:rPr lang="en-US"/>
              <a:t>Explore relationship between plan switching and specialty ADRD drug use</a:t>
            </a:r>
          </a:p>
        </p:txBody>
      </p:sp>
    </p:spTree>
    <p:extLst>
      <p:ext uri="{BB962C8B-B14F-4D97-AF65-F5344CB8AC3E}">
        <p14:creationId xmlns:p14="http://schemas.microsoft.com/office/powerpoint/2010/main" val="7553799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E1F6EF6-5EA3-3067-278F-E9A97A1371BE}"/>
              </a:ext>
            </a:extLst>
          </p:cNvPr>
          <p:cNvSpPr>
            <a:spLocks noGrp="1"/>
          </p:cNvSpPr>
          <p:nvPr>
            <p:ph type="title"/>
          </p:nvPr>
        </p:nvSpPr>
        <p:spPr/>
        <p:txBody>
          <a:bodyPr/>
          <a:lstStyle/>
          <a:p>
            <a:r>
              <a:rPr lang="en-US"/>
              <a:t>Results</a:t>
            </a:r>
          </a:p>
        </p:txBody>
      </p:sp>
      <p:sp>
        <p:nvSpPr>
          <p:cNvPr id="5" name="Text Placeholder 4">
            <a:extLst>
              <a:ext uri="{FF2B5EF4-FFF2-40B4-BE49-F238E27FC236}">
                <a16:creationId xmlns:a16="http://schemas.microsoft.com/office/drawing/2014/main" id="{D11F1FAE-C927-7171-2424-0C9447C83F4F}"/>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7398283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B01E92ED-E7EC-A496-CF9C-0B560824CEAA}"/>
              </a:ext>
            </a:extLst>
          </p:cNvPr>
          <p:cNvGrpSpPr/>
          <p:nvPr/>
        </p:nvGrpSpPr>
        <p:grpSpPr>
          <a:xfrm>
            <a:off x="1714501" y="1126671"/>
            <a:ext cx="8648516" cy="4924527"/>
            <a:chOff x="1828983" y="1163172"/>
            <a:chExt cx="8534033" cy="5077013"/>
          </a:xfrm>
        </p:grpSpPr>
        <p:pic>
          <p:nvPicPr>
            <p:cNvPr id="3" name="Picture 2">
              <a:extLst>
                <a:ext uri="{FF2B5EF4-FFF2-40B4-BE49-F238E27FC236}">
                  <a16:creationId xmlns:a16="http://schemas.microsoft.com/office/drawing/2014/main" id="{C23B80C3-D339-6BE2-2A91-BC06B3D69545}"/>
                </a:ext>
              </a:extLst>
            </p:cNvPr>
            <p:cNvPicPr>
              <a:picLocks noChangeAspect="1"/>
            </p:cNvPicPr>
            <p:nvPr/>
          </p:nvPicPr>
          <p:blipFill>
            <a:blip r:embed="rId3"/>
            <a:stretch>
              <a:fillRect/>
            </a:stretch>
          </p:blipFill>
          <p:spPr>
            <a:xfrm>
              <a:off x="1828983" y="1163172"/>
              <a:ext cx="8534033" cy="5077013"/>
            </a:xfrm>
            <a:prstGeom prst="rect">
              <a:avLst/>
            </a:prstGeom>
          </p:spPr>
        </p:pic>
        <p:sp>
          <p:nvSpPr>
            <p:cNvPr id="6" name="TextBox 5">
              <a:extLst>
                <a:ext uri="{FF2B5EF4-FFF2-40B4-BE49-F238E27FC236}">
                  <a16:creationId xmlns:a16="http://schemas.microsoft.com/office/drawing/2014/main" id="{AA8D6D89-6CAB-D0B0-4813-1B61AD64332C}"/>
                </a:ext>
              </a:extLst>
            </p:cNvPr>
            <p:cNvSpPr txBox="1"/>
            <p:nvPr/>
          </p:nvSpPr>
          <p:spPr>
            <a:xfrm>
              <a:off x="4879383" y="5897309"/>
              <a:ext cx="3282135" cy="307777"/>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Years Relative to Dementia Onset</a:t>
              </a:r>
            </a:p>
          </p:txBody>
        </p:sp>
      </p:grpSp>
      <p:sp>
        <p:nvSpPr>
          <p:cNvPr id="2" name="Title 1">
            <a:extLst>
              <a:ext uri="{FF2B5EF4-FFF2-40B4-BE49-F238E27FC236}">
                <a16:creationId xmlns:a16="http://schemas.microsoft.com/office/drawing/2014/main" id="{8CF1AF67-5762-D0FA-26C2-84072F99C66A}"/>
              </a:ext>
            </a:extLst>
          </p:cNvPr>
          <p:cNvSpPr>
            <a:spLocks noGrp="1"/>
          </p:cNvSpPr>
          <p:nvPr>
            <p:ph type="title"/>
          </p:nvPr>
        </p:nvSpPr>
        <p:spPr>
          <a:xfrm>
            <a:off x="304800" y="365128"/>
            <a:ext cx="11480800" cy="509516"/>
          </a:xfrm>
        </p:spPr>
        <p:txBody>
          <a:bodyPr>
            <a:noAutofit/>
          </a:bodyPr>
          <a:lstStyle/>
          <a:p>
            <a:r>
              <a:rPr lang="en-US" sz="2400">
                <a:solidFill>
                  <a:srgbClr val="002060"/>
                </a:solidFill>
              </a:rPr>
              <a:t>Individuals with ADRD are 5-6pp less likely to change plans annually (20% decrease) starting about 2 years before dementia onset</a:t>
            </a:r>
          </a:p>
        </p:txBody>
      </p:sp>
      <p:sp>
        <p:nvSpPr>
          <p:cNvPr id="4" name="TextBox 3">
            <a:extLst>
              <a:ext uri="{FF2B5EF4-FFF2-40B4-BE49-F238E27FC236}">
                <a16:creationId xmlns:a16="http://schemas.microsoft.com/office/drawing/2014/main" id="{456EE629-02BF-FF43-576D-E73EE1402FCB}"/>
              </a:ext>
            </a:extLst>
          </p:cNvPr>
          <p:cNvSpPr txBox="1"/>
          <p:nvPr/>
        </p:nvSpPr>
        <p:spPr>
          <a:xfrm>
            <a:off x="0" y="5694828"/>
            <a:ext cx="2405743"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hlinkClick r:id="rId4" action="ppaction://hlinksldjump"/>
              </a:rPr>
              <a:t>Sample Characteristics</a:t>
            </a:r>
            <a:endParaRPr kumimoji="0" lang="en-US" sz="1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5" name="TextBox 4">
            <a:extLst>
              <a:ext uri="{FF2B5EF4-FFF2-40B4-BE49-F238E27FC236}">
                <a16:creationId xmlns:a16="http://schemas.microsoft.com/office/drawing/2014/main" id="{55933C04-F361-EE77-AF2D-063998C20269}"/>
              </a:ext>
            </a:extLst>
          </p:cNvPr>
          <p:cNvSpPr txBox="1"/>
          <p:nvPr/>
        </p:nvSpPr>
        <p:spPr>
          <a:xfrm>
            <a:off x="0" y="6051198"/>
            <a:ext cx="2677886"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hlinkClick r:id="rId5" action="ppaction://hlinksldjump"/>
              </a:rPr>
              <a:t>Alternate Comparison Group</a:t>
            </a:r>
            <a:endParaRPr kumimoji="0" lang="en-US" sz="1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237928742"/>
      </p:ext>
    </p:extLst>
  </p:cSld>
  <p:clrMapOvr>
    <a:masterClrMapping/>
  </p:clrMapOvr>
</p:sld>
</file>

<file path=ppt/theme/theme1.xml><?xml version="1.0" encoding="utf-8"?>
<a:theme xmlns:a="http://schemas.openxmlformats.org/drawingml/2006/main" name="URochester">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URochester" id="{E6EBCB10-8A6A-DF46-82F4-7685B7AE34F9}" vid="{93579E1E-ED18-AC41-BABD-D00F157D2A30}"/>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1332</Words>
  <Application>Microsoft Office PowerPoint</Application>
  <PresentationFormat>Widescreen</PresentationFormat>
  <Paragraphs>185</Paragraphs>
  <Slides>21</Slides>
  <Notes>13</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21</vt:i4>
      </vt:variant>
    </vt:vector>
  </HeadingPairs>
  <TitlesOfParts>
    <vt:vector size="30" baseType="lpstr">
      <vt:lpstr>Aptos</vt:lpstr>
      <vt:lpstr>Arial</vt:lpstr>
      <vt:lpstr>Arimo</vt:lpstr>
      <vt:lpstr>Calibri</vt:lpstr>
      <vt:lpstr>Cambria Math</vt:lpstr>
      <vt:lpstr>Times New Roman</vt:lpstr>
      <vt:lpstr>Wingdings</vt:lpstr>
      <vt:lpstr>URochester</vt:lpstr>
      <vt:lpstr>Custom Design</vt:lpstr>
      <vt:lpstr>Medicare Coverage Decisions in the Presence of Dementia  Evidence from Medicare Part D </vt:lpstr>
      <vt:lpstr>Acknowledgement</vt:lpstr>
      <vt:lpstr>Motivation</vt:lpstr>
      <vt:lpstr>Current Paper</vt:lpstr>
      <vt:lpstr>Methods</vt:lpstr>
      <vt:lpstr>Primary Outcomes</vt:lpstr>
      <vt:lpstr>Additional analyses</vt:lpstr>
      <vt:lpstr>Results</vt:lpstr>
      <vt:lpstr>Individuals with ADRD are 5-6pp less likely to change plans annually (20% decrease) starting about 2 years before dementia onset</vt:lpstr>
      <vt:lpstr>Other chronic disease diagnoses increase the likelihood of making plan switches</vt:lpstr>
      <vt:lpstr>No clear evidence of differential effects by marital status</vt:lpstr>
      <vt:lpstr>Compared to controls with other chronic conditions, individuals with ADRD experienced small reductions in plan quality</vt:lpstr>
      <vt:lpstr>Compared to controls with other chronic conditions, individuals with ADRD experienced increases in plan premiums and OOP costs for the same class of drug</vt:lpstr>
      <vt:lpstr>Plan switching may be important for accessing specialized drugs used to treat symptoms of ADRD</vt:lpstr>
      <vt:lpstr>Implications</vt:lpstr>
      <vt:lpstr>Questions</vt:lpstr>
      <vt:lpstr>Analytic Approach</vt:lpstr>
      <vt:lpstr>Matched Sample Characteristics</vt:lpstr>
      <vt:lpstr>PowerPoint Presentation</vt:lpstr>
      <vt:lpstr>PowerPoint Presentation</vt:lpstr>
      <vt:lpstr>Panel Discussion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Debbie Burke</dc:creator>
  <cp:lastModifiedBy>Debbie Burke</cp:lastModifiedBy>
  <cp:revision>2</cp:revision>
  <dcterms:created xsi:type="dcterms:W3CDTF">2026-08-06T17:40:12Z</dcterms:created>
  <dcterms:modified xsi:type="dcterms:W3CDTF">2026-08-06T17:41:20Z</dcterms:modified>
</cp:coreProperties>
</file>