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sldIdLst>
    <p:sldId id="256" r:id="rId2"/>
    <p:sldId id="357" r:id="rId3"/>
    <p:sldId id="434" r:id="rId4"/>
    <p:sldId id="433" r:id="rId5"/>
    <p:sldId id="432" r:id="rId6"/>
    <p:sldId id="444" r:id="rId7"/>
    <p:sldId id="443" r:id="rId8"/>
    <p:sldId id="442" r:id="rId9"/>
    <p:sldId id="441" r:id="rId10"/>
    <p:sldId id="440" r:id="rId11"/>
    <p:sldId id="439" r:id="rId12"/>
    <p:sldId id="438" r:id="rId13"/>
    <p:sldId id="437" r:id="rId14"/>
    <p:sldId id="436" r:id="rId15"/>
    <p:sldId id="435" r:id="rId16"/>
    <p:sldId id="430" r:id="rId17"/>
    <p:sldId id="452" r:id="rId18"/>
    <p:sldId id="451" r:id="rId19"/>
    <p:sldId id="450" r:id="rId20"/>
    <p:sldId id="449" r:id="rId21"/>
    <p:sldId id="448" r:id="rId22"/>
    <p:sldId id="447" r:id="rId23"/>
    <p:sldId id="446" r:id="rId24"/>
    <p:sldId id="453" r:id="rId25"/>
    <p:sldId id="462" r:id="rId26"/>
    <p:sldId id="461" r:id="rId27"/>
    <p:sldId id="466" r:id="rId28"/>
    <p:sldId id="465" r:id="rId29"/>
    <p:sldId id="464" r:id="rId30"/>
    <p:sldId id="460" r:id="rId31"/>
    <p:sldId id="463" r:id="rId32"/>
    <p:sldId id="459" r:id="rId33"/>
    <p:sldId id="458" r:id="rId34"/>
    <p:sldId id="457" r:id="rId35"/>
    <p:sldId id="456" r:id="rId36"/>
    <p:sldId id="455" r:id="rId37"/>
    <p:sldId id="454" r:id="rId38"/>
    <p:sldId id="470" r:id="rId39"/>
    <p:sldId id="469" r:id="rId40"/>
    <p:sldId id="468" r:id="rId41"/>
    <p:sldId id="467" r:id="rId4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7" d="100"/>
          <a:sy n="57" d="100"/>
        </p:scale>
        <p:origin x="1548" y="261"/>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r>
              <a:rPr lang="en-US" sz="1600" b="1">
                <a:latin typeface="Times New Roman" panose="02020603050405020304" pitchFamily="18" charset="0"/>
                <a:cs typeface="Times New Roman" panose="02020603050405020304" pitchFamily="18" charset="0"/>
              </a:rPr>
              <a:t>Labour Share, Capital</a:t>
            </a:r>
            <a:r>
              <a:rPr lang="en-US" sz="1600" b="1" baseline="0">
                <a:latin typeface="Times New Roman" panose="02020603050405020304" pitchFamily="18" charset="0"/>
                <a:cs typeface="Times New Roman" panose="02020603050405020304" pitchFamily="18" charset="0"/>
              </a:rPr>
              <a:t> Services Share and Markup Share of Value Added in the Australian Retail Sector</a:t>
            </a:r>
            <a:endParaRPr lang="en-US" sz="1600" b="1">
              <a:latin typeface="Times New Roman" panose="02020603050405020304" pitchFamily="18" charset="0"/>
              <a:cs typeface="Times New Roman" panose="02020603050405020304" pitchFamily="18" charset="0"/>
            </a:endParaRPr>
          </a:p>
        </c:rich>
      </c:tx>
      <c:overlay val="0"/>
      <c:spPr>
        <a:noFill/>
        <a:ln>
          <a:noFill/>
        </a:ln>
        <a:effectLst/>
      </c:spPr>
      <c:txPr>
        <a:bodyPr rot="0" spcFirstLastPara="1" vertOverflow="ellipsis" vert="horz" wrap="square" anchor="ctr" anchorCtr="1"/>
        <a:lstStyle/>
        <a:p>
          <a:pPr>
            <a:defRPr sz="1600" b="1" i="0" u="none" strike="noStrike" kern="1200" spc="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title>
    <c:autoTitleDeleted val="0"/>
    <c:plotArea>
      <c:layout/>
      <c:lineChart>
        <c:grouping val="standard"/>
        <c:varyColors val="0"/>
        <c:ser>
          <c:idx val="0"/>
          <c:order val="0"/>
          <c:tx>
            <c:v>SL</c:v>
          </c:tx>
          <c:spPr>
            <a:ln w="28575" cap="rnd">
              <a:solidFill>
                <a:schemeClr val="accent1"/>
              </a:solidFill>
              <a:round/>
            </a:ln>
            <a:effectLst/>
          </c:spPr>
          <c:marker>
            <c:symbol val="none"/>
          </c:marker>
          <c:val>
            <c:numRef>
              <c:f>Sheet1!$A$1:$A$29</c:f>
              <c:numCache>
                <c:formatCode>General</c:formatCode>
                <c:ptCount val="29"/>
                <c:pt idx="0">
                  <c:v>0.82435000000000003</c:v>
                </c:pt>
                <c:pt idx="1">
                  <c:v>0.80723999999999996</c:v>
                </c:pt>
                <c:pt idx="2">
                  <c:v>0.80691000000000002</c:v>
                </c:pt>
                <c:pt idx="3">
                  <c:v>0.81581999999999999</c:v>
                </c:pt>
                <c:pt idx="4">
                  <c:v>0.80891999999999997</c:v>
                </c:pt>
                <c:pt idx="5">
                  <c:v>0.82277999999999996</c:v>
                </c:pt>
                <c:pt idx="6">
                  <c:v>0.82116</c:v>
                </c:pt>
                <c:pt idx="7">
                  <c:v>0.80898999999999999</c:v>
                </c:pt>
                <c:pt idx="8">
                  <c:v>0.78236000000000006</c:v>
                </c:pt>
                <c:pt idx="9">
                  <c:v>0.75644</c:v>
                </c:pt>
                <c:pt idx="10">
                  <c:v>0.79291999999999996</c:v>
                </c:pt>
                <c:pt idx="11">
                  <c:v>0.77881</c:v>
                </c:pt>
                <c:pt idx="12">
                  <c:v>0.72252000000000005</c:v>
                </c:pt>
                <c:pt idx="13">
                  <c:v>0.71791000000000005</c:v>
                </c:pt>
                <c:pt idx="14">
                  <c:v>0.71682999999999997</c:v>
                </c:pt>
                <c:pt idx="15">
                  <c:v>0.72402999999999995</c:v>
                </c:pt>
                <c:pt idx="16">
                  <c:v>0.72680999999999996</c:v>
                </c:pt>
                <c:pt idx="17">
                  <c:v>0.71147000000000005</c:v>
                </c:pt>
                <c:pt idx="18">
                  <c:v>0.70484000000000002</c:v>
                </c:pt>
                <c:pt idx="19">
                  <c:v>0.70404</c:v>
                </c:pt>
                <c:pt idx="20">
                  <c:v>0.69598000000000004</c:v>
                </c:pt>
                <c:pt idx="21">
                  <c:v>0.74431999999999998</c:v>
                </c:pt>
                <c:pt idx="22">
                  <c:v>0.71694999999999998</c:v>
                </c:pt>
                <c:pt idx="23">
                  <c:v>0.72818000000000005</c:v>
                </c:pt>
                <c:pt idx="24">
                  <c:v>0.73902000000000001</c:v>
                </c:pt>
                <c:pt idx="25">
                  <c:v>0.70650000000000002</c:v>
                </c:pt>
                <c:pt idx="26">
                  <c:v>0.67847999999999997</c:v>
                </c:pt>
                <c:pt idx="27">
                  <c:v>0.70998000000000006</c:v>
                </c:pt>
                <c:pt idx="28">
                  <c:v>0.68769000000000002</c:v>
                </c:pt>
              </c:numCache>
            </c:numRef>
          </c:val>
          <c:smooth val="0"/>
          <c:extLst>
            <c:ext xmlns:c16="http://schemas.microsoft.com/office/drawing/2014/chart" uri="{C3380CC4-5D6E-409C-BE32-E72D297353CC}">
              <c16:uniqueId val="{00000000-7A13-4317-BC3B-4BD74DFC7DD7}"/>
            </c:ext>
          </c:extLst>
        </c:ser>
        <c:ser>
          <c:idx val="1"/>
          <c:order val="1"/>
          <c:tx>
            <c:v>SKS</c:v>
          </c:tx>
          <c:spPr>
            <a:ln w="28575" cap="rnd">
              <a:solidFill>
                <a:schemeClr val="accent2"/>
              </a:solidFill>
              <a:round/>
            </a:ln>
            <a:effectLst/>
          </c:spPr>
          <c:marker>
            <c:symbol val="none"/>
          </c:marker>
          <c:val>
            <c:numRef>
              <c:f>Sheet1!$B$1:$B$29</c:f>
              <c:numCache>
                <c:formatCode>General</c:formatCode>
                <c:ptCount val="29"/>
                <c:pt idx="0">
                  <c:v>0.14024</c:v>
                </c:pt>
                <c:pt idx="1">
                  <c:v>0.14582999999999999</c:v>
                </c:pt>
                <c:pt idx="2">
                  <c:v>0.15368999999999999</c:v>
                </c:pt>
                <c:pt idx="3">
                  <c:v>0.16300999999999999</c:v>
                </c:pt>
                <c:pt idx="4">
                  <c:v>0.16122</c:v>
                </c:pt>
                <c:pt idx="5">
                  <c:v>0.15895999999999999</c:v>
                </c:pt>
                <c:pt idx="6">
                  <c:v>0.16208</c:v>
                </c:pt>
                <c:pt idx="7">
                  <c:v>0.16628999999999999</c:v>
                </c:pt>
                <c:pt idx="8">
                  <c:v>0.1812</c:v>
                </c:pt>
                <c:pt idx="9">
                  <c:v>0.18015999999999999</c:v>
                </c:pt>
                <c:pt idx="10">
                  <c:v>0.16891</c:v>
                </c:pt>
                <c:pt idx="11">
                  <c:v>0.17938999999999999</c:v>
                </c:pt>
                <c:pt idx="12">
                  <c:v>0.19275</c:v>
                </c:pt>
                <c:pt idx="13">
                  <c:v>0.20169000000000001</c:v>
                </c:pt>
                <c:pt idx="14">
                  <c:v>0.21285999999999999</c:v>
                </c:pt>
                <c:pt idx="15">
                  <c:v>0.21132000000000001</c:v>
                </c:pt>
                <c:pt idx="16">
                  <c:v>0.20849999999999999</c:v>
                </c:pt>
                <c:pt idx="17">
                  <c:v>0.19194</c:v>
                </c:pt>
                <c:pt idx="18">
                  <c:v>0.1933</c:v>
                </c:pt>
                <c:pt idx="19">
                  <c:v>0.20507</c:v>
                </c:pt>
                <c:pt idx="20">
                  <c:v>0.21684999999999999</c:v>
                </c:pt>
                <c:pt idx="21">
                  <c:v>0.2293</c:v>
                </c:pt>
                <c:pt idx="22">
                  <c:v>0.21048</c:v>
                </c:pt>
                <c:pt idx="23">
                  <c:v>0.20349</c:v>
                </c:pt>
                <c:pt idx="24">
                  <c:v>0.19517000000000001</c:v>
                </c:pt>
                <c:pt idx="25">
                  <c:v>0.18698999999999999</c:v>
                </c:pt>
                <c:pt idx="26">
                  <c:v>0.16259999999999999</c:v>
                </c:pt>
                <c:pt idx="27">
                  <c:v>0.17201</c:v>
                </c:pt>
                <c:pt idx="28">
                  <c:v>0.17635999999999999</c:v>
                </c:pt>
              </c:numCache>
            </c:numRef>
          </c:val>
          <c:smooth val="0"/>
          <c:extLst>
            <c:ext xmlns:c16="http://schemas.microsoft.com/office/drawing/2014/chart" uri="{C3380CC4-5D6E-409C-BE32-E72D297353CC}">
              <c16:uniqueId val="{00000001-7A13-4317-BC3B-4BD74DFC7DD7}"/>
            </c:ext>
          </c:extLst>
        </c:ser>
        <c:ser>
          <c:idx val="2"/>
          <c:order val="2"/>
          <c:tx>
            <c:v>SM</c:v>
          </c:tx>
          <c:spPr>
            <a:ln w="28575" cap="rnd">
              <a:solidFill>
                <a:schemeClr val="accent3"/>
              </a:solidFill>
              <a:round/>
            </a:ln>
            <a:effectLst/>
          </c:spPr>
          <c:marker>
            <c:symbol val="none"/>
          </c:marker>
          <c:val>
            <c:numRef>
              <c:f>Sheet1!$C$1:$C$29</c:f>
              <c:numCache>
                <c:formatCode>General</c:formatCode>
                <c:ptCount val="29"/>
                <c:pt idx="0">
                  <c:v>3.5409999999999997E-2</c:v>
                </c:pt>
                <c:pt idx="1">
                  <c:v>4.6929999999999999E-2</c:v>
                </c:pt>
                <c:pt idx="2">
                  <c:v>3.9399999999999998E-2</c:v>
                </c:pt>
                <c:pt idx="3">
                  <c:v>2.1180000000000001E-2</c:v>
                </c:pt>
                <c:pt idx="4">
                  <c:v>2.9870000000000001E-2</c:v>
                </c:pt>
                <c:pt idx="5">
                  <c:v>1.8249999999999999E-2</c:v>
                </c:pt>
                <c:pt idx="6">
                  <c:v>1.6750000000000001E-2</c:v>
                </c:pt>
                <c:pt idx="7">
                  <c:v>2.4719999999999999E-2</c:v>
                </c:pt>
                <c:pt idx="8">
                  <c:v>3.644E-2</c:v>
                </c:pt>
                <c:pt idx="9">
                  <c:v>6.3399999999999998E-2</c:v>
                </c:pt>
                <c:pt idx="10">
                  <c:v>3.8159999999999999E-2</c:v>
                </c:pt>
                <c:pt idx="11">
                  <c:v>4.1799999999999997E-2</c:v>
                </c:pt>
                <c:pt idx="12">
                  <c:v>8.4739999999999996E-2</c:v>
                </c:pt>
                <c:pt idx="13">
                  <c:v>8.0399999999999999E-2</c:v>
                </c:pt>
                <c:pt idx="14">
                  <c:v>7.0309999999999997E-2</c:v>
                </c:pt>
                <c:pt idx="15">
                  <c:v>6.4649999999999999E-2</c:v>
                </c:pt>
                <c:pt idx="16">
                  <c:v>6.4680000000000001E-2</c:v>
                </c:pt>
                <c:pt idx="17">
                  <c:v>9.6600000000000005E-2</c:v>
                </c:pt>
                <c:pt idx="18">
                  <c:v>0.10186000000000001</c:v>
                </c:pt>
                <c:pt idx="19">
                  <c:v>9.0889999999999999E-2</c:v>
                </c:pt>
                <c:pt idx="20">
                  <c:v>8.7169999999999997E-2</c:v>
                </c:pt>
                <c:pt idx="21">
                  <c:v>2.6380000000000001E-2</c:v>
                </c:pt>
                <c:pt idx="22">
                  <c:v>7.2569999999999996E-2</c:v>
                </c:pt>
                <c:pt idx="23">
                  <c:v>6.8330000000000002E-2</c:v>
                </c:pt>
                <c:pt idx="24">
                  <c:v>6.5809999999999994E-2</c:v>
                </c:pt>
                <c:pt idx="25">
                  <c:v>0.10650999999999999</c:v>
                </c:pt>
                <c:pt idx="26">
                  <c:v>0.15892000000000001</c:v>
                </c:pt>
                <c:pt idx="27">
                  <c:v>0.11801</c:v>
                </c:pt>
                <c:pt idx="28">
                  <c:v>0.13594999999999999</c:v>
                </c:pt>
              </c:numCache>
            </c:numRef>
          </c:val>
          <c:smooth val="0"/>
          <c:extLst>
            <c:ext xmlns:c16="http://schemas.microsoft.com/office/drawing/2014/chart" uri="{C3380CC4-5D6E-409C-BE32-E72D297353CC}">
              <c16:uniqueId val="{00000002-7A13-4317-BC3B-4BD74DFC7DD7}"/>
            </c:ext>
          </c:extLst>
        </c:ser>
        <c:dLbls>
          <c:showLegendKey val="0"/>
          <c:showVal val="0"/>
          <c:showCatName val="0"/>
          <c:showSerName val="0"/>
          <c:showPercent val="0"/>
          <c:showBubbleSize val="0"/>
        </c:dLbls>
        <c:smooth val="0"/>
        <c:axId val="1078832815"/>
        <c:axId val="1078823695"/>
      </c:lineChart>
      <c:catAx>
        <c:axId val="1078832815"/>
        <c:scaling>
          <c:orientation val="minMax"/>
        </c:scaling>
        <c:delete val="0"/>
        <c:axPos val="b"/>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078823695"/>
        <c:crosses val="autoZero"/>
        <c:auto val="1"/>
        <c:lblAlgn val="ctr"/>
        <c:lblOffset val="100"/>
        <c:noMultiLvlLbl val="0"/>
      </c:catAx>
      <c:valAx>
        <c:axId val="10788236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crossAx val="107883281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Times New Roman" panose="02020603050405020304" pitchFamily="18" charset="0"/>
              <a:ea typeface="+mn-ea"/>
              <a:cs typeface="Times New Roman" panose="02020603050405020304" pitchFamily="18"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3FA71B7-F672-4223-A9CF-87534B48E863}" type="datetimeFigureOut">
              <a:rPr lang="en-CA" smtClean="0"/>
              <a:t>2026-07-17</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C7DAD3-1824-48C4-B734-10BA3E9116B9}" type="slidenum">
              <a:rPr lang="en-CA" smtClean="0"/>
              <a:t>‹#›</a:t>
            </a:fld>
            <a:endParaRPr lang="en-CA" dirty="0"/>
          </a:p>
        </p:txBody>
      </p:sp>
    </p:spTree>
    <p:extLst>
      <p:ext uri="{BB962C8B-B14F-4D97-AF65-F5344CB8AC3E}">
        <p14:creationId xmlns:p14="http://schemas.microsoft.com/office/powerpoint/2010/main" val="4166634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CA"/>
          </a:p>
        </p:txBody>
      </p:sp>
      <p:sp>
        <p:nvSpPr>
          <p:cNvPr id="4" name="Date Placeholder 3"/>
          <p:cNvSpPr>
            <a:spLocks noGrp="1"/>
          </p:cNvSpPr>
          <p:nvPr>
            <p:ph type="dt" sz="half" idx="10"/>
          </p:nvPr>
        </p:nvSpPr>
        <p:spPr/>
        <p:txBody>
          <a:bodyPr/>
          <a:lstStyle/>
          <a:p>
            <a:fld id="{5749CF3B-25CF-4358-A262-84C901CAB7B7}" type="datetime1">
              <a:rPr lang="en-CA" smtClean="0"/>
              <a:t>2026-07-17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2973198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AE4493F1-F8A2-4864-A8BC-9E0D7BB71E65}" type="datetime1">
              <a:rPr lang="en-CA" smtClean="0"/>
              <a:t>2026-07-17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4171172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F6097D4E-19D3-45E8-B7E6-65EA72610479}" type="datetime1">
              <a:rPr lang="en-CA" smtClean="0"/>
              <a:t>2026-07-17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41805930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10"/>
          </p:nvPr>
        </p:nvSpPr>
        <p:spPr/>
        <p:txBody>
          <a:bodyPr/>
          <a:lstStyle/>
          <a:p>
            <a:fld id="{425C22A3-C300-490F-A6D1-BE29B97CE785}" type="datetime1">
              <a:rPr lang="en-CA" smtClean="0"/>
              <a:t>2026-07-17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1616148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638FEF6-3C41-444C-BE15-727F96A48DB2}" type="datetime1">
              <a:rPr lang="en-CA" smtClean="0"/>
              <a:t>2026-07-17</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7747530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p:cNvSpPr>
            <a:spLocks noGrp="1"/>
          </p:cNvSpPr>
          <p:nvPr>
            <p:ph type="dt" sz="half" idx="10"/>
          </p:nvPr>
        </p:nvSpPr>
        <p:spPr/>
        <p:txBody>
          <a:bodyPr/>
          <a:lstStyle/>
          <a:p>
            <a:fld id="{44828DA0-4373-4DB9-B731-9E95714E8E4B}" type="datetime1">
              <a:rPr lang="en-CA" smtClean="0"/>
              <a:t>2026-07-17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2141295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p:cNvSpPr>
            <a:spLocks noGrp="1"/>
          </p:cNvSpPr>
          <p:nvPr>
            <p:ph type="dt" sz="half" idx="10"/>
          </p:nvPr>
        </p:nvSpPr>
        <p:spPr/>
        <p:txBody>
          <a:bodyPr/>
          <a:lstStyle/>
          <a:p>
            <a:fld id="{64F16FEA-1195-474C-B467-AC73AD5B7C72}" type="datetime1">
              <a:rPr lang="en-CA" smtClean="0"/>
              <a:t>2026-07-17</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31326809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CA"/>
          </a:p>
        </p:txBody>
      </p:sp>
      <p:sp>
        <p:nvSpPr>
          <p:cNvPr id="3" name="Date Placeholder 2"/>
          <p:cNvSpPr>
            <a:spLocks noGrp="1"/>
          </p:cNvSpPr>
          <p:nvPr>
            <p:ph type="dt" sz="half" idx="10"/>
          </p:nvPr>
        </p:nvSpPr>
        <p:spPr/>
        <p:txBody>
          <a:bodyPr/>
          <a:lstStyle/>
          <a:p>
            <a:fld id="{433E5072-BF80-4E4B-9122-78C648289EB3}" type="datetime1">
              <a:rPr lang="en-CA" smtClean="0"/>
              <a:t>2026-07-17</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1644806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FDB8E1-9579-421D-88F2-305354F3AB6A}" type="datetime1">
              <a:rPr lang="en-CA" smtClean="0"/>
              <a:t>2026-07-17</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17016003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A638FE-5B44-413E-8EDF-7A37A751C148}" type="datetime1">
              <a:rPr lang="en-CA" smtClean="0"/>
              <a:t>2026-07-17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19328894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996FEE1-3E17-45B7-BA15-75E3E4A976D7}" type="datetime1">
              <a:rPr lang="en-CA" smtClean="0"/>
              <a:t>2026-07-17</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3FD4EE1D-E21F-4A6E-B4C6-0FD3B961D2BF}" type="slidenum">
              <a:rPr lang="en-CA" smtClean="0"/>
              <a:t>‹#›</a:t>
            </a:fld>
            <a:endParaRPr lang="en-CA" dirty="0"/>
          </a:p>
        </p:txBody>
      </p:sp>
    </p:spTree>
    <p:extLst>
      <p:ext uri="{BB962C8B-B14F-4D97-AF65-F5344CB8AC3E}">
        <p14:creationId xmlns:p14="http://schemas.microsoft.com/office/powerpoint/2010/main" val="2754030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25FF6-4EF4-4035-9411-79F898F2D9E8}" type="datetime1">
              <a:rPr lang="en-CA" smtClean="0"/>
              <a:t>2026-07-17</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D4EE1D-E21F-4A6E-B4C6-0FD3B961D2BF}" type="slidenum">
              <a:rPr lang="en-CA" smtClean="0"/>
              <a:t>‹#›</a:t>
            </a:fld>
            <a:endParaRPr lang="en-CA" dirty="0"/>
          </a:p>
        </p:txBody>
      </p:sp>
    </p:spTree>
    <p:extLst>
      <p:ext uri="{BB962C8B-B14F-4D97-AF65-F5344CB8AC3E}">
        <p14:creationId xmlns:p14="http://schemas.microsoft.com/office/powerpoint/2010/main" val="22317463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136525"/>
            <a:ext cx="8136904" cy="1132235"/>
          </a:xfrm>
        </p:spPr>
        <p:txBody>
          <a:bodyPr>
            <a:normAutofit/>
          </a:bodyPr>
          <a:lstStyle/>
          <a:p>
            <a:r>
              <a:rPr lang="en-CA" sz="2800" b="1" kern="0" dirty="0">
                <a:effectLst/>
                <a:latin typeface="Times New Roman" panose="02020603050405020304" pitchFamily="18" charset="0"/>
                <a:ea typeface="Times New Roman" panose="02020603050405020304" pitchFamily="18" charset="0"/>
                <a:cs typeface="Times New Roman" panose="02020603050405020304" pitchFamily="18" charset="0"/>
              </a:rPr>
              <a:t>A Nonparametric Approach to the Measurement of Markups and Productivity</a:t>
            </a:r>
            <a:r>
              <a:rPr lang="en-CA" altLang="ja-JP" sz="2800" b="1" dirty="0">
                <a:latin typeface="Times New Roman"/>
              </a:rPr>
              <a:t> </a:t>
            </a:r>
            <a:endParaRPr lang="en-CA" sz="28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79512" y="1412776"/>
            <a:ext cx="8856984" cy="5184576"/>
          </a:xfrm>
        </p:spPr>
        <p:txBody>
          <a:bodyPr>
            <a:normAutofit fontScale="92500" lnSpcReduction="10000"/>
          </a:bodyPr>
          <a:lstStyle/>
          <a:p>
            <a:pPr>
              <a:spcBef>
                <a:spcPts val="696"/>
              </a:spcBef>
            </a:pPr>
            <a:r>
              <a:rPr lang="en-CA" sz="2400" b="1" dirty="0">
                <a:solidFill>
                  <a:srgbClr val="000000"/>
                </a:solidFill>
                <a:latin typeface="Times New Roman"/>
              </a:rPr>
              <a:t>by Erwin Diewert</a:t>
            </a:r>
            <a:br>
              <a:rPr lang="en-CA" sz="2400" b="1" dirty="0">
                <a:solidFill>
                  <a:srgbClr val="000000"/>
                </a:solidFill>
                <a:latin typeface="Times New Roman"/>
              </a:rPr>
            </a:br>
            <a:r>
              <a:rPr lang="en-CA" sz="2400" b="1" dirty="0">
                <a:solidFill>
                  <a:srgbClr val="000000"/>
                </a:solidFill>
                <a:latin typeface="Times New Roman"/>
              </a:rPr>
              <a:t>University of British Columbia and </a:t>
            </a:r>
            <a:br>
              <a:rPr lang="en-CA" sz="2400" b="1" dirty="0">
                <a:solidFill>
                  <a:srgbClr val="000000"/>
                </a:solidFill>
                <a:latin typeface="Times New Roman"/>
              </a:rPr>
            </a:br>
            <a:r>
              <a:rPr lang="en-CA" sz="2400" b="1" dirty="0">
                <a:solidFill>
                  <a:srgbClr val="000000"/>
                </a:solidFill>
                <a:latin typeface="Times New Roman"/>
              </a:rPr>
              <a:t>University of New South Wales </a:t>
            </a:r>
          </a:p>
          <a:p>
            <a:pPr>
              <a:spcBef>
                <a:spcPts val="696"/>
              </a:spcBef>
            </a:pPr>
            <a:r>
              <a:rPr lang="en-CA" sz="2400" b="1" dirty="0">
                <a:solidFill>
                  <a:srgbClr val="000000"/>
                </a:solidFill>
                <a:latin typeface="Times New Roman"/>
              </a:rPr>
              <a:t>Kevin Fox </a:t>
            </a:r>
            <a:br>
              <a:rPr lang="en-CA" sz="2400" b="1" dirty="0">
                <a:solidFill>
                  <a:srgbClr val="000000"/>
                </a:solidFill>
                <a:latin typeface="Times New Roman"/>
              </a:rPr>
            </a:br>
            <a:r>
              <a:rPr lang="en-CA" sz="2400" b="1" dirty="0">
                <a:solidFill>
                  <a:srgbClr val="000000"/>
                </a:solidFill>
                <a:latin typeface="Times New Roman"/>
              </a:rPr>
              <a:t>University of New South Wales</a:t>
            </a:r>
          </a:p>
          <a:p>
            <a:pPr>
              <a:spcBef>
                <a:spcPts val="696"/>
              </a:spcBef>
            </a:pPr>
            <a:endParaRPr lang="en-CA" sz="2400" b="1" dirty="0">
              <a:solidFill>
                <a:srgbClr val="000000"/>
              </a:solidFill>
              <a:latin typeface="Times New Roman"/>
            </a:endParaRPr>
          </a:p>
          <a:p>
            <a:pPr>
              <a:spcBef>
                <a:spcPts val="696"/>
              </a:spcBef>
            </a:pPr>
            <a:r>
              <a:rPr lang="en-CA" sz="2400" b="1" dirty="0">
                <a:solidFill>
                  <a:srgbClr val="000000"/>
                </a:solidFill>
                <a:latin typeface="Times New Roman"/>
              </a:rPr>
              <a:t>The National Bureau of Economic Research and</a:t>
            </a:r>
          </a:p>
          <a:p>
            <a:pPr>
              <a:spcBef>
                <a:spcPts val="696"/>
              </a:spcBef>
            </a:pPr>
            <a:r>
              <a:rPr lang="en-CA" sz="2400" b="1" dirty="0">
                <a:solidFill>
                  <a:srgbClr val="000000"/>
                </a:solidFill>
                <a:latin typeface="Times New Roman"/>
              </a:rPr>
              <a:t>The Conference on Research in Income and Wealth</a:t>
            </a:r>
          </a:p>
          <a:p>
            <a:pPr>
              <a:spcBef>
                <a:spcPts val="696"/>
              </a:spcBef>
            </a:pPr>
            <a:r>
              <a:rPr lang="en-CA" sz="2400" b="1" dirty="0">
                <a:solidFill>
                  <a:srgbClr val="000000"/>
                </a:solidFill>
                <a:latin typeface="Times New Roman"/>
              </a:rPr>
              <a:t>Summer Institute, 2026 </a:t>
            </a:r>
          </a:p>
          <a:p>
            <a:pPr>
              <a:spcBef>
                <a:spcPts val="696"/>
              </a:spcBef>
            </a:pPr>
            <a:r>
              <a:rPr lang="en-CA" sz="2400" b="1" dirty="0">
                <a:solidFill>
                  <a:srgbClr val="000000"/>
                </a:solidFill>
                <a:latin typeface="Times New Roman"/>
              </a:rPr>
              <a:t>July 20-21, 2026</a:t>
            </a:r>
          </a:p>
          <a:p>
            <a:pPr>
              <a:spcBef>
                <a:spcPts val="696"/>
              </a:spcBef>
            </a:pPr>
            <a:r>
              <a:rPr lang="en-CA" sz="2400" b="1" dirty="0">
                <a:solidFill>
                  <a:srgbClr val="000000"/>
                </a:solidFill>
                <a:latin typeface="Times New Roman"/>
              </a:rPr>
              <a:t>Cambridge MA</a:t>
            </a:r>
          </a:p>
          <a:p>
            <a:pPr>
              <a:spcBef>
                <a:spcPts val="696"/>
              </a:spcBef>
            </a:pPr>
            <a:endParaRPr lang="en-CA" sz="2400" b="1" dirty="0">
              <a:solidFill>
                <a:srgbClr val="000000"/>
              </a:solidFill>
              <a:latin typeface="Times New Roman"/>
            </a:endParaRPr>
          </a:p>
          <a:p>
            <a:pPr>
              <a:spcBef>
                <a:spcPts val="696"/>
              </a:spcBef>
            </a:pPr>
            <a:r>
              <a:rPr lang="en-CA" sz="2400" b="1" dirty="0">
                <a:solidFill>
                  <a:srgbClr val="000000"/>
                </a:solidFill>
                <a:latin typeface="Times New Roman"/>
              </a:rPr>
              <a:t> </a:t>
            </a:r>
          </a:p>
          <a:p>
            <a:pPr>
              <a:spcBef>
                <a:spcPts val="696"/>
              </a:spcBef>
            </a:pPr>
            <a:endParaRPr lang="en-CA" sz="2900" b="1" dirty="0">
              <a:solidFill>
                <a:srgbClr val="000000"/>
              </a:solidFill>
              <a:latin typeface="Times New Roman"/>
            </a:endParaRPr>
          </a:p>
          <a:p>
            <a:pPr>
              <a:spcBef>
                <a:spcPts val="696"/>
              </a:spcBef>
            </a:pPr>
            <a:endParaRPr lang="en-CA" sz="2000" b="1" dirty="0">
              <a:effectLst/>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FD4EE1D-E21F-4A6E-B4C6-0FD3B961D2BF}" type="slidenum">
              <a:rPr lang="en-CA" smtClean="0"/>
              <a:t>1</a:t>
            </a:fld>
            <a:endParaRPr lang="en-CA" dirty="0"/>
          </a:p>
        </p:txBody>
      </p:sp>
    </p:spTree>
    <p:extLst>
      <p:ext uri="{BB962C8B-B14F-4D97-AF65-F5344CB8AC3E}">
        <p14:creationId xmlns:p14="http://schemas.microsoft.com/office/powerpoint/2010/main" val="484949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9518D-665D-1466-4623-4D4E471195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3F2D3D-0076-3A22-FD05-8AD2CD591B2F}"/>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514D734-FBD8-1323-C3BE-8E7863EE5A6E}"/>
              </a:ext>
            </a:extLst>
          </p:cNvPr>
          <p:cNvSpPr>
            <a:spLocks noGrp="1"/>
          </p:cNvSpPr>
          <p:nvPr>
            <p:ph idx="1"/>
          </p:nvPr>
        </p:nvSpPr>
        <p:spPr>
          <a:xfrm>
            <a:off x="107504" y="692696"/>
            <a:ext cx="8928992" cy="6048672"/>
          </a:xfrm>
        </p:spPr>
        <p:txBody>
          <a:bodyPr>
            <a:no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Let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denote the production unit’s production possibilities set for t = 1,…,T and let p &gt;&gt; 0</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M</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w &gt;&gt; 0</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denote generic positive output and input price vectors. Then the production unit’s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Maximum</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Markup (Factor) Function</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is defined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2)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p,w</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max </a:t>
            </a:r>
            <a:r>
              <a:rPr lang="fr-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y,x</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x : (</a:t>
            </a:r>
            <a:r>
              <a:rPr lang="fr-CA" sz="2400" b="1" kern="100" dirty="0" err="1">
                <a:effectLst/>
                <a:latin typeface="Times New Roman" panose="02020603050405020304" pitchFamily="18" charset="0"/>
                <a:ea typeface="Aptos" panose="020B0004020202020204" pitchFamily="34" charset="0"/>
                <a:cs typeface="Times New Roman" panose="02020603050405020304" pitchFamily="18" charset="0"/>
              </a:rPr>
              <a:t>y,x</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S</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t = 1,…,T.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For brevity, we will refer to the period t Maximum Markup Factor Function as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Thus the Markup function is a function of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time period 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and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two price vectors p and 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Since the observed period t output and input vectors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belong to the period t production possibilities set, it will be the case that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the observed period t markup factor 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will satisfy the following inequality:</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 M</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t = 1,…,T.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D19CE0B-B9AC-5FC5-0759-5554BBEAB140}"/>
              </a:ext>
            </a:extLst>
          </p:cNvPr>
          <p:cNvSpPr>
            <a:spLocks noGrp="1"/>
          </p:cNvSpPr>
          <p:nvPr>
            <p:ph type="sldNum" sz="quarter" idx="12"/>
          </p:nvPr>
        </p:nvSpPr>
        <p:spPr/>
        <p:txBody>
          <a:bodyPr/>
          <a:lstStyle/>
          <a:p>
            <a:fld id="{3FD4EE1D-E21F-4A6E-B4C6-0FD3B961D2BF}" type="slidenum">
              <a:rPr lang="en-CA" smtClean="0"/>
              <a:t>10</a:t>
            </a:fld>
            <a:endParaRPr lang="en-CA" dirty="0"/>
          </a:p>
        </p:txBody>
      </p:sp>
    </p:spTree>
    <p:extLst>
      <p:ext uri="{BB962C8B-B14F-4D97-AF65-F5344CB8AC3E}">
        <p14:creationId xmlns:p14="http://schemas.microsoft.com/office/powerpoint/2010/main" val="508829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F05A4D-D93F-75CE-58AC-3039E8B9546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8BB9AB-0345-39A0-12DD-4A62299D2E9F}"/>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B2EA277-F11C-4E6B-C668-0E25A27DBCA5}"/>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If it turns out that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then we say that the observed period t output-input vector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efficient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or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scale efficient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This concept of efficiency is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not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quite the same as being at a point of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maximum profits</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period t and it is not the same as being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technically efficient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(i.e., on the boundary of the period t production possibilities set).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It is a generalization of Banker’s (1984; 35)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scale efficiency</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concept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Our next assumption is that there is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no technological regress</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the technology of the production unit over time; i.e., we assume that: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(4)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2</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2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3</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 ;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S</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CA" sz="2400" b="1" dirty="0">
                <a:effectLst/>
                <a:latin typeface="Times New Roman" panose="02020603050405020304" pitchFamily="18" charset="0"/>
                <a:ea typeface="Aptos" panose="020B0004020202020204" pitchFamily="34" charset="0"/>
              </a:rPr>
              <a:t>Thus the production possibilities sets do not become smaller over time.</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5A3AAC0D-EDEA-9145-924F-7A0C85C28880}"/>
              </a:ext>
            </a:extLst>
          </p:cNvPr>
          <p:cNvSpPr>
            <a:spLocks noGrp="1"/>
          </p:cNvSpPr>
          <p:nvPr>
            <p:ph type="sldNum" sz="quarter" idx="12"/>
          </p:nvPr>
        </p:nvSpPr>
        <p:spPr/>
        <p:txBody>
          <a:bodyPr/>
          <a:lstStyle/>
          <a:p>
            <a:fld id="{3FD4EE1D-E21F-4A6E-B4C6-0FD3B961D2BF}" type="slidenum">
              <a:rPr lang="en-CA" smtClean="0"/>
              <a:t>11</a:t>
            </a:fld>
            <a:endParaRPr lang="en-CA" dirty="0"/>
          </a:p>
        </p:txBody>
      </p:sp>
    </p:spTree>
    <p:extLst>
      <p:ext uri="{BB962C8B-B14F-4D97-AF65-F5344CB8AC3E}">
        <p14:creationId xmlns:p14="http://schemas.microsoft.com/office/powerpoint/2010/main" val="18911250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EA4F6-4A40-8657-350D-2BC9450180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34BA62-403C-6094-D8B8-8424A9E9CC62}"/>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A230319-880D-6DCC-7F5B-0A750CF497D6}"/>
              </a:ext>
            </a:extLst>
          </p:cNvPr>
          <p:cNvSpPr>
            <a:spLocks noGrp="1"/>
          </p:cNvSpPr>
          <p:nvPr>
            <p:ph idx="1"/>
          </p:nvPr>
        </p:nvSpPr>
        <p:spPr>
          <a:xfrm>
            <a:off x="107504" y="692696"/>
            <a:ext cx="8928992" cy="6048672"/>
          </a:xfrm>
        </p:spPr>
        <p:txBody>
          <a:bodyPr>
            <a:normAutofit fontScale="92500" lnSpcReduction="10000"/>
          </a:bodyPr>
          <a:lstStyle/>
          <a:p>
            <a:pPr algn="just">
              <a:lnSpc>
                <a:spcPct val="107000"/>
              </a:lnSpc>
            </a:pPr>
            <a:r>
              <a:rPr lang="en-CA" sz="2400" b="1" dirty="0">
                <a:effectLst/>
                <a:latin typeface="Times New Roman" panose="02020603050405020304" pitchFamily="18" charset="0"/>
                <a:ea typeface="Aptos" panose="020B0004020202020204" pitchFamily="34" charset="0"/>
              </a:rPr>
              <a:t>We want to utilize the Markup function in the time series context without having to undertake econometric estimation of the production functions that could represent the various production possibilities sets S</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a:t>
            </a:r>
          </a:p>
          <a:p>
            <a:pPr algn="just">
              <a:lnSpc>
                <a:spcPct val="107000"/>
              </a:lnSpc>
            </a:pPr>
            <a:r>
              <a:rPr lang="en-CA" sz="2400" b="1" dirty="0">
                <a:solidFill>
                  <a:srgbClr val="FF0000"/>
                </a:solidFill>
                <a:effectLst/>
                <a:latin typeface="Times New Roman" panose="02020603050405020304" pitchFamily="18" charset="0"/>
                <a:ea typeface="Aptos" panose="020B0004020202020204" pitchFamily="34" charset="0"/>
              </a:rPr>
              <a:t>Thus we will </a:t>
            </a:r>
            <a:r>
              <a:rPr lang="en-CA" sz="2400" b="1" i="1" dirty="0">
                <a:solidFill>
                  <a:srgbClr val="FF0000"/>
                </a:solidFill>
                <a:effectLst/>
                <a:latin typeface="Times New Roman" panose="02020603050405020304" pitchFamily="18" charset="0"/>
                <a:ea typeface="Aptos" panose="020B0004020202020204" pitchFamily="34" charset="0"/>
              </a:rPr>
              <a:t>approximate</a:t>
            </a:r>
            <a:r>
              <a:rPr lang="en-CA" sz="2400" b="1" dirty="0">
                <a:solidFill>
                  <a:srgbClr val="FF0000"/>
                </a:solidFill>
                <a:effectLst/>
                <a:latin typeface="Times New Roman" panose="02020603050405020304" pitchFamily="18" charset="0"/>
                <a:ea typeface="Aptos" panose="020B0004020202020204" pitchFamily="34" charset="0"/>
              </a:rPr>
              <a:t> the period t production possibilities set S</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solidFill>
                  <a:srgbClr val="FF0000"/>
                </a:solidFill>
                <a:effectLst/>
                <a:latin typeface="Times New Roman" panose="02020603050405020304" pitchFamily="18" charset="0"/>
                <a:ea typeface="Aptos" panose="020B0004020202020204" pitchFamily="34" charset="0"/>
              </a:rPr>
              <a:t> by the union of the observed output and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input vectors for periods 1,2,…,t: (y</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(y</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Using this very rough approximation to reality, the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Empirical Maximum Markup Factor Function</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becomes the following function:</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(5)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p,w</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max </a:t>
            </a:r>
            <a:r>
              <a:rPr lang="fr-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j</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j</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j</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j = 1,2,…,t};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t = 1,2,…,T.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CA" sz="2400" b="1" dirty="0">
                <a:solidFill>
                  <a:srgbClr val="FF0000"/>
                </a:solidFill>
                <a:latin typeface="Times New Roman" panose="02020603050405020304" pitchFamily="18" charset="0"/>
                <a:ea typeface="Aptos" panose="020B0004020202020204" pitchFamily="34" charset="0"/>
              </a:rPr>
              <a:t>W</a:t>
            </a:r>
            <a:r>
              <a:rPr lang="en-CA" sz="2400" b="1" dirty="0">
                <a:solidFill>
                  <a:srgbClr val="FF0000"/>
                </a:solidFill>
                <a:effectLst/>
                <a:latin typeface="Times New Roman" panose="02020603050405020304" pitchFamily="18" charset="0"/>
                <a:ea typeface="Aptos" panose="020B0004020202020204" pitchFamily="34" charset="0"/>
              </a:rPr>
              <a:t>e will refer to </a:t>
            </a:r>
            <a:r>
              <a:rPr lang="en-CA" sz="2400" b="1"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solidFill>
                  <a:srgbClr val="FF0000"/>
                </a:solidFill>
                <a:effectLst/>
                <a:latin typeface="Times New Roman" panose="02020603050405020304" pitchFamily="18" charset="0"/>
                <a:ea typeface="Aptos" panose="020B0004020202020204" pitchFamily="34" charset="0"/>
              </a:rPr>
              <a:t>(</a:t>
            </a:r>
            <a:r>
              <a:rPr lang="en-CA" sz="2400" b="1" dirty="0" err="1">
                <a:solidFill>
                  <a:srgbClr val="FF0000"/>
                </a:solidFill>
                <a:effectLst/>
                <a:latin typeface="Times New Roman" panose="02020603050405020304" pitchFamily="18" charset="0"/>
                <a:ea typeface="Aptos" panose="020B0004020202020204" pitchFamily="34" charset="0"/>
              </a:rPr>
              <a:t>p,w</a:t>
            </a:r>
            <a:r>
              <a:rPr lang="en-CA" sz="2400" b="1" dirty="0">
                <a:solidFill>
                  <a:srgbClr val="FF0000"/>
                </a:solidFill>
                <a:effectLst/>
                <a:latin typeface="Times New Roman" panose="02020603050405020304" pitchFamily="18" charset="0"/>
                <a:ea typeface="Aptos" panose="020B0004020202020204" pitchFamily="34" charset="0"/>
              </a:rPr>
              <a:t>) as the period t markup function</a:t>
            </a:r>
            <a:r>
              <a:rPr lang="en-CA" sz="2400" b="1" dirty="0">
                <a:effectLst/>
                <a:latin typeface="Times New Roman" panose="02020603050405020304" pitchFamily="18" charset="0"/>
                <a:ea typeface="Aptos" panose="020B0004020202020204" pitchFamily="34" charset="0"/>
              </a:rPr>
              <a:t>. </a:t>
            </a:r>
          </a:p>
          <a:p>
            <a:pPr algn="just"/>
            <a:r>
              <a:rPr lang="en-CA" sz="2400" b="1" dirty="0">
                <a:effectLst/>
                <a:latin typeface="Times New Roman" panose="02020603050405020304" pitchFamily="18" charset="0"/>
                <a:ea typeface="Aptos" panose="020B0004020202020204" pitchFamily="34" charset="0"/>
              </a:rPr>
              <a:t>Definitions (5) imply that </a:t>
            </a:r>
          </a:p>
          <a:p>
            <a:pPr marL="0" indent="0" algn="just">
              <a:buNone/>
            </a:pP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 = 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 </a:t>
            </a:r>
          </a:p>
          <a:p>
            <a:pPr marL="0" indent="0" algn="just">
              <a:buNone/>
            </a:pP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en-CA" sz="2400" b="1" baseline="30000" dirty="0">
                <a:effectLst/>
                <a:latin typeface="Times New Roman" panose="02020603050405020304" pitchFamily="18" charset="0"/>
                <a:ea typeface="Aptos" panose="020B0004020202020204" pitchFamily="34" charset="0"/>
              </a:rPr>
              <a:t>2</a:t>
            </a:r>
            <a:r>
              <a:rPr lang="en-CA" sz="2400" b="1" dirty="0">
                <a:effectLst/>
                <a:latin typeface="Times New Roman" panose="02020603050405020304" pitchFamily="18" charset="0"/>
                <a:ea typeface="Aptos" panose="020B0004020202020204" pitchFamily="34" charset="0"/>
              </a:rPr>
              <a:t>(</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 = max{p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 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2</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2</a:t>
            </a:r>
            <a:r>
              <a:rPr lang="en-CA" sz="2400" b="1" dirty="0">
                <a:effectLst/>
                <a:latin typeface="Times New Roman" panose="02020603050405020304" pitchFamily="18" charset="0"/>
                <a:ea typeface="Aptos" panose="020B0004020202020204" pitchFamily="34" charset="0"/>
              </a:rPr>
              <a:t>}; </a:t>
            </a:r>
          </a:p>
          <a:p>
            <a:pPr marL="0" indent="0" algn="just">
              <a:buNone/>
            </a:pPr>
            <a:r>
              <a:rPr lang="en-CA" sz="2400" b="1" dirty="0">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3</a:t>
            </a:r>
            <a:r>
              <a:rPr lang="en-CA" sz="2400" b="1" dirty="0">
                <a:effectLst/>
                <a:latin typeface="Times New Roman" panose="02020603050405020304" pitchFamily="18" charset="0"/>
                <a:ea typeface="Aptos" panose="020B0004020202020204" pitchFamily="34" charset="0"/>
              </a:rPr>
              <a:t>(</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 = max{p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 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2</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2</a:t>
            </a:r>
            <a:r>
              <a:rPr lang="en-CA" sz="2400" b="1" dirty="0">
                <a:effectLst/>
                <a:latin typeface="Times New Roman" panose="02020603050405020304" pitchFamily="18" charset="0"/>
                <a:ea typeface="Aptos" panose="020B0004020202020204" pitchFamily="34" charset="0"/>
              </a:rPr>
              <a:t>; p</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y</a:t>
            </a:r>
            <a:r>
              <a:rPr lang="en-CA" sz="2400" b="1" baseline="30000" dirty="0">
                <a:effectLst/>
                <a:latin typeface="Times New Roman" panose="02020603050405020304" pitchFamily="18" charset="0"/>
                <a:ea typeface="Aptos" panose="020B0004020202020204" pitchFamily="34" charset="0"/>
              </a:rPr>
              <a:t>3</a:t>
            </a:r>
            <a:r>
              <a:rPr lang="en-CA" sz="2400" b="1" dirty="0">
                <a:effectLst/>
                <a:latin typeface="Times New Roman" panose="02020603050405020304" pitchFamily="18" charset="0"/>
                <a:ea typeface="Aptos" panose="020B0004020202020204" pitchFamily="34" charset="0"/>
              </a:rPr>
              <a:t>/w</a:t>
            </a:r>
            <a:r>
              <a:rPr lang="fr-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x</a:t>
            </a:r>
            <a:r>
              <a:rPr lang="en-CA" sz="2400" b="1" baseline="30000" dirty="0">
                <a:effectLst/>
                <a:latin typeface="Times New Roman" panose="02020603050405020304" pitchFamily="18" charset="0"/>
                <a:ea typeface="Aptos" panose="020B0004020202020204" pitchFamily="34" charset="0"/>
              </a:rPr>
              <a:t>3</a:t>
            </a:r>
            <a:r>
              <a:rPr lang="en-CA" sz="2400" b="1" dirty="0">
                <a:effectLst/>
                <a:latin typeface="Times New Roman" panose="02020603050405020304" pitchFamily="18" charset="0"/>
                <a:ea typeface="Aptos" panose="020B0004020202020204" pitchFamily="34" charset="0"/>
              </a:rPr>
              <a:t>} and so on.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618F741-F0E6-6E71-8F06-67DC33DA5B72}"/>
              </a:ext>
            </a:extLst>
          </p:cNvPr>
          <p:cNvSpPr>
            <a:spLocks noGrp="1"/>
          </p:cNvSpPr>
          <p:nvPr>
            <p:ph type="sldNum" sz="quarter" idx="12"/>
          </p:nvPr>
        </p:nvSpPr>
        <p:spPr/>
        <p:txBody>
          <a:bodyPr/>
          <a:lstStyle/>
          <a:p>
            <a:fld id="{3FD4EE1D-E21F-4A6E-B4C6-0FD3B961D2BF}" type="slidenum">
              <a:rPr lang="en-CA" smtClean="0"/>
              <a:t>12</a:t>
            </a:fld>
            <a:endParaRPr lang="en-CA" dirty="0"/>
          </a:p>
        </p:txBody>
      </p:sp>
    </p:spTree>
    <p:extLst>
      <p:ext uri="{BB962C8B-B14F-4D97-AF65-F5344CB8AC3E}">
        <p14:creationId xmlns:p14="http://schemas.microsoft.com/office/powerpoint/2010/main" val="32352487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B3B56B-9AB7-56BB-0F4D-077B37FAFA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B59A4-EECC-2C50-CBE9-CA47252B0E48}"/>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7027CAEC-20C5-B403-95AA-106DE158C4D6}"/>
              </a:ext>
            </a:extLst>
          </p:cNvPr>
          <p:cNvSpPr>
            <a:spLocks noGrp="1"/>
          </p:cNvSpPr>
          <p:nvPr>
            <p:ph idx="1"/>
          </p:nvPr>
        </p:nvSpPr>
        <p:spPr>
          <a:xfrm>
            <a:off x="107504" y="692696"/>
            <a:ext cx="8928992" cy="6048672"/>
          </a:xfrm>
        </p:spPr>
        <p:txBody>
          <a:bodyPr>
            <a:normAutofit/>
          </a:bodyPr>
          <a:lstStyle/>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We assume free disposability of inputs and outputs in the charts in section 3. Thus in the one input, one output situation, we are assuming that the underlying (approximate) production function for each period is a step function.  </a:t>
            </a:r>
            <a:endParaRPr lang="en-CA" sz="2400" b="1" dirty="0">
              <a:effectLst/>
              <a:latin typeface="Times New Roman" panose="02020603050405020304" pitchFamily="18" charset="0"/>
              <a:ea typeface="Aptos" panose="020B0004020202020204" pitchFamily="34" charset="0"/>
            </a:endParaRPr>
          </a:p>
          <a:p>
            <a:pPr algn="just"/>
            <a:r>
              <a:rPr lang="en-CA" sz="2400" b="1" dirty="0">
                <a:effectLst/>
                <a:latin typeface="Times New Roman" panose="02020603050405020304" pitchFamily="18" charset="0"/>
                <a:ea typeface="Aptos" panose="020B0004020202020204" pitchFamily="34" charset="0"/>
              </a:rPr>
              <a:t>Our observable markup functions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 defined by (5) are well defined for each period t and for each possible positive output and input price vector (</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a:t>
            </a:r>
            <a:endParaRPr lang="en-CA" sz="2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Thus in the one input, one output situation, we are assuming that the underlying (approximate) production function for each period is a step function.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B8C015B0-2E3F-E1C5-D3A1-AF6FE3EAED6C}"/>
              </a:ext>
            </a:extLst>
          </p:cNvPr>
          <p:cNvSpPr>
            <a:spLocks noGrp="1"/>
          </p:cNvSpPr>
          <p:nvPr>
            <p:ph type="sldNum" sz="quarter" idx="12"/>
          </p:nvPr>
        </p:nvSpPr>
        <p:spPr/>
        <p:txBody>
          <a:bodyPr/>
          <a:lstStyle/>
          <a:p>
            <a:fld id="{3FD4EE1D-E21F-4A6E-B4C6-0FD3B961D2BF}" type="slidenum">
              <a:rPr lang="en-CA" smtClean="0"/>
              <a:t>13</a:t>
            </a:fld>
            <a:endParaRPr lang="en-CA" dirty="0"/>
          </a:p>
        </p:txBody>
      </p:sp>
    </p:spTree>
    <p:extLst>
      <p:ext uri="{BB962C8B-B14F-4D97-AF65-F5344CB8AC3E}">
        <p14:creationId xmlns:p14="http://schemas.microsoft.com/office/powerpoint/2010/main" val="115554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49C249-03F1-DF0D-8407-76771B79D4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783B0-0A68-8537-9947-B23C7137AA81}"/>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9E27756D-4A37-85DC-E610-5BC6103B3B83}"/>
              </a:ext>
            </a:extLst>
          </p:cNvPr>
          <p:cNvSpPr>
            <a:spLocks noGrp="1"/>
          </p:cNvSpPr>
          <p:nvPr>
            <p:ph idx="1"/>
          </p:nvPr>
        </p:nvSpPr>
        <p:spPr>
          <a:xfrm>
            <a:off x="107504" y="692696"/>
            <a:ext cx="8928992" cy="6048672"/>
          </a:xfrm>
        </p:spPr>
        <p:txBody>
          <a:bodyPr>
            <a:normAutofit/>
          </a:bodyPr>
          <a:lstStyle/>
          <a:p>
            <a:r>
              <a:rPr lang="en-CA" sz="2400" b="1" dirty="0">
                <a:effectLst/>
                <a:latin typeface="Times New Roman" panose="02020603050405020304" pitchFamily="18" charset="0"/>
                <a:ea typeface="Aptos" panose="020B0004020202020204" pitchFamily="34" charset="0"/>
              </a:rPr>
              <a:t>Note that the function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a:t>
            </a:r>
            <a:r>
              <a:rPr lang="en-CA" sz="2400" b="1" dirty="0" err="1">
                <a:effectLst/>
                <a:latin typeface="Times New Roman" panose="02020603050405020304" pitchFamily="18" charset="0"/>
                <a:ea typeface="Aptos" panose="020B0004020202020204" pitchFamily="34" charset="0"/>
              </a:rPr>
              <a:t>p,w</a:t>
            </a:r>
            <a:r>
              <a:rPr lang="en-CA" sz="2400" b="1" dirty="0">
                <a:effectLst/>
                <a:latin typeface="Times New Roman" panose="02020603050405020304" pitchFamily="18" charset="0"/>
                <a:ea typeface="Aptos" panose="020B0004020202020204" pitchFamily="34" charset="0"/>
              </a:rPr>
              <a:t>) defines </a:t>
            </a:r>
            <a:r>
              <a:rPr lang="en-CA" sz="2400" b="1" dirty="0">
                <a:solidFill>
                  <a:srgbClr val="FF0000"/>
                </a:solidFill>
                <a:effectLst/>
                <a:latin typeface="Times New Roman" panose="02020603050405020304" pitchFamily="18" charset="0"/>
                <a:ea typeface="Aptos" panose="020B0004020202020204" pitchFamily="34" charset="0"/>
              </a:rPr>
              <a:t>a hypothetical markup that is based solely on the underlying technology</a:t>
            </a:r>
            <a:r>
              <a:rPr lang="en-CA" sz="2400" b="1" dirty="0">
                <a:effectLst/>
                <a:latin typeface="Times New Roman" panose="02020603050405020304" pitchFamily="18" charset="0"/>
                <a:ea typeface="Aptos" panose="020B0004020202020204" pitchFamily="34" charset="0"/>
              </a:rPr>
              <a:t>; i.e., it is not necessarily the case that the production unit would be able to </a:t>
            </a:r>
            <a:r>
              <a:rPr lang="en-CA" sz="2400" b="1" i="1" dirty="0">
                <a:effectLst/>
                <a:latin typeface="Times New Roman" panose="02020603050405020304" pitchFamily="18" charset="0"/>
                <a:ea typeface="Aptos" panose="020B0004020202020204" pitchFamily="34" charset="0"/>
              </a:rPr>
              <a:t>sell</a:t>
            </a:r>
            <a:r>
              <a:rPr lang="en-CA" sz="2400" b="1" dirty="0">
                <a:effectLst/>
                <a:latin typeface="Times New Roman" panose="02020603050405020304" pitchFamily="18" charset="0"/>
                <a:ea typeface="Aptos" panose="020B0004020202020204" pitchFamily="34" charset="0"/>
              </a:rPr>
              <a:t> its outputs at the hypothetical prices p but it would be able to </a:t>
            </a:r>
            <a:r>
              <a:rPr lang="en-CA" sz="2400" b="1" i="1" dirty="0">
                <a:effectLst/>
                <a:latin typeface="Times New Roman" panose="02020603050405020304" pitchFamily="18" charset="0"/>
                <a:ea typeface="Aptos" panose="020B0004020202020204" pitchFamily="34" charset="0"/>
              </a:rPr>
              <a:t>produce</a:t>
            </a:r>
            <a:r>
              <a:rPr lang="en-CA" sz="2400" b="1" dirty="0">
                <a:effectLst/>
                <a:latin typeface="Times New Roman" panose="02020603050405020304" pitchFamily="18" charset="0"/>
                <a:ea typeface="Aptos" panose="020B0004020202020204" pitchFamily="34" charset="0"/>
              </a:rPr>
              <a:t> the vector of outputs </a:t>
            </a:r>
            <a:r>
              <a:rPr lang="en-CA" sz="2400" b="1" dirty="0" err="1">
                <a:effectLst/>
                <a:latin typeface="Times New Roman" panose="02020603050405020304" pitchFamily="18" charset="0"/>
                <a:ea typeface="Aptos" panose="020B0004020202020204" pitchFamily="34" charset="0"/>
              </a:rPr>
              <a:t>y</a:t>
            </a:r>
            <a:r>
              <a:rPr lang="en-CA" sz="2400" b="1" baseline="30000" dirty="0" err="1">
                <a:effectLst/>
                <a:latin typeface="Times New Roman" panose="02020603050405020304" pitchFamily="18" charset="0"/>
                <a:ea typeface="Aptos" panose="020B0004020202020204" pitchFamily="34" charset="0"/>
              </a:rPr>
              <a:t>j</a:t>
            </a:r>
            <a:r>
              <a:rPr lang="en-CA" sz="2400" b="1" dirty="0">
                <a:effectLst/>
                <a:latin typeface="Times New Roman" panose="02020603050405020304" pitchFamily="18" charset="0"/>
                <a:ea typeface="Aptos" panose="020B0004020202020204" pitchFamily="34" charset="0"/>
              </a:rPr>
              <a:t> using the vector of inputs </a:t>
            </a:r>
            <a:r>
              <a:rPr lang="en-CA" sz="2400" b="1" dirty="0" err="1">
                <a:effectLst/>
                <a:latin typeface="Times New Roman" panose="02020603050405020304" pitchFamily="18" charset="0"/>
                <a:ea typeface="Aptos" panose="020B0004020202020204" pitchFamily="34" charset="0"/>
              </a:rPr>
              <a:t>x</a:t>
            </a:r>
            <a:r>
              <a:rPr lang="en-CA" sz="2400" b="1" baseline="30000" dirty="0" err="1">
                <a:effectLst/>
                <a:latin typeface="Times New Roman" panose="02020603050405020304" pitchFamily="18" charset="0"/>
                <a:ea typeface="Aptos" panose="020B0004020202020204" pitchFamily="34" charset="0"/>
              </a:rPr>
              <a:t>j</a:t>
            </a:r>
            <a:r>
              <a:rPr lang="en-CA" sz="2400" b="1" dirty="0">
                <a:effectLst/>
                <a:latin typeface="Times New Roman" panose="02020603050405020304" pitchFamily="18" charset="0"/>
                <a:ea typeface="Aptos" panose="020B0004020202020204" pitchFamily="34" charset="0"/>
              </a:rPr>
              <a:t> that attains the maximum in definition (5).</a:t>
            </a:r>
          </a:p>
          <a:p>
            <a:r>
              <a:rPr lang="en-CA" sz="2400" b="1" dirty="0">
                <a:effectLst/>
                <a:latin typeface="Times New Roman" panose="02020603050405020304" pitchFamily="18" charset="0"/>
                <a:ea typeface="Aptos" panose="020B0004020202020204" pitchFamily="34" charset="0"/>
              </a:rPr>
              <a:t>We will look at the </a:t>
            </a:r>
            <a:r>
              <a:rPr lang="en-CA" sz="2400" b="1" dirty="0">
                <a:solidFill>
                  <a:srgbClr val="FF0000"/>
                </a:solidFill>
                <a:effectLst/>
                <a:latin typeface="Times New Roman" panose="02020603050405020304" pitchFamily="18" charset="0"/>
                <a:ea typeface="Aptos" panose="020B0004020202020204" pitchFamily="34" charset="0"/>
              </a:rPr>
              <a:t>rate of growth </a:t>
            </a:r>
            <a:r>
              <a:rPr lang="en-CA" sz="2400" b="1" dirty="0">
                <a:effectLst/>
                <a:latin typeface="Times New Roman" panose="02020603050405020304" pitchFamily="18" charset="0"/>
                <a:ea typeface="Aptos" panose="020B0004020202020204" pitchFamily="34" charset="0"/>
              </a:rPr>
              <a:t>of the empirical markup functions,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(p</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,w</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over time. </a:t>
            </a:r>
          </a:p>
          <a:p>
            <a:r>
              <a:rPr lang="en-CA" sz="2400" b="1" dirty="0">
                <a:latin typeface="Times New Roman" panose="02020603050405020304" pitchFamily="18" charset="0"/>
                <a:ea typeface="Aptos" panose="020B0004020202020204" pitchFamily="34" charset="0"/>
              </a:rPr>
              <a:t>W</a:t>
            </a:r>
            <a:r>
              <a:rPr lang="en-CA" sz="2400" b="1" dirty="0">
                <a:effectLst/>
                <a:latin typeface="Times New Roman" panose="02020603050405020304" pitchFamily="18" charset="0"/>
                <a:ea typeface="Aptos" panose="020B0004020202020204" pitchFamily="34" charset="0"/>
              </a:rPr>
              <a:t>e want to </a:t>
            </a:r>
            <a:r>
              <a:rPr lang="en-CA" sz="2400" b="1" dirty="0">
                <a:solidFill>
                  <a:srgbClr val="FF0000"/>
                </a:solidFill>
                <a:effectLst/>
                <a:latin typeface="Times New Roman" panose="02020603050405020304" pitchFamily="18" charset="0"/>
                <a:ea typeface="Aptos" panose="020B0004020202020204" pitchFamily="34" charset="0"/>
              </a:rPr>
              <a:t>decompose maximum markup factor growth</a:t>
            </a:r>
            <a:r>
              <a:rPr lang="en-CA" sz="2400" b="1" dirty="0">
                <a:effectLst/>
                <a:latin typeface="Times New Roman" panose="02020603050405020304" pitchFamily="18" charset="0"/>
                <a:ea typeface="Aptos" panose="020B0004020202020204" pitchFamily="34" charset="0"/>
              </a:rPr>
              <a:t>,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(p</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,w</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t</a:t>
            </a:r>
            <a:r>
              <a:rPr lang="en-CA" sz="2400" b="1"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(p</a:t>
            </a:r>
            <a:r>
              <a:rPr lang="en-CA" sz="2400" b="1" baseline="30000" dirty="0">
                <a:effectLst/>
                <a:latin typeface="Times New Roman" panose="02020603050405020304" pitchFamily="18" charset="0"/>
                <a:ea typeface="Aptos" panose="020B0004020202020204" pitchFamily="34" charset="0"/>
              </a:rPr>
              <a:t>t</a:t>
            </a:r>
            <a:r>
              <a:rPr lang="en-CA" sz="2400" b="1"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,w</a:t>
            </a:r>
            <a:r>
              <a:rPr lang="en-CA" sz="2400" b="1" baseline="30000" dirty="0">
                <a:effectLst/>
                <a:latin typeface="Times New Roman" panose="02020603050405020304" pitchFamily="18" charset="0"/>
                <a:ea typeface="Aptos" panose="020B0004020202020204" pitchFamily="34" charset="0"/>
              </a:rPr>
              <a:t>t</a:t>
            </a:r>
            <a:r>
              <a:rPr lang="en-CA" sz="2400" b="1"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effectLst/>
                <a:latin typeface="Times New Roman" panose="02020603050405020304" pitchFamily="18" charset="0"/>
                <a:ea typeface="Aptos" panose="020B0004020202020204" pitchFamily="34" charset="0"/>
              </a:rPr>
              <a:t>1</a:t>
            </a:r>
            <a:r>
              <a:rPr lang="en-CA" sz="2400" b="1" dirty="0">
                <a:effectLst/>
                <a:latin typeface="Times New Roman" panose="02020603050405020304" pitchFamily="18" charset="0"/>
                <a:ea typeface="Aptos" panose="020B0004020202020204" pitchFamily="34" charset="0"/>
              </a:rPr>
              <a:t>), into the product of </a:t>
            </a:r>
            <a:r>
              <a:rPr lang="en-CA" sz="2400" b="1" dirty="0">
                <a:solidFill>
                  <a:srgbClr val="FF0000"/>
                </a:solidFill>
                <a:effectLst/>
                <a:latin typeface="Times New Roman" panose="02020603050405020304" pitchFamily="18" charset="0"/>
                <a:ea typeface="Aptos" panose="020B0004020202020204" pitchFamily="34" charset="0"/>
              </a:rPr>
              <a:t>a term that represents </a:t>
            </a:r>
            <a:r>
              <a:rPr lang="en-CA" sz="2400" b="1" dirty="0">
                <a:solidFill>
                  <a:srgbClr val="00B0F0"/>
                </a:solidFill>
                <a:effectLst/>
                <a:latin typeface="Times New Roman" panose="02020603050405020304" pitchFamily="18" charset="0"/>
                <a:ea typeface="Aptos" panose="020B0004020202020204" pitchFamily="34" charset="0"/>
              </a:rPr>
              <a:t>changes in prices </a:t>
            </a:r>
            <a:r>
              <a:rPr lang="en-CA" sz="2400" b="1" dirty="0">
                <a:solidFill>
                  <a:srgbClr val="FF0000"/>
                </a:solidFill>
                <a:effectLst/>
                <a:latin typeface="Times New Roman" panose="02020603050405020304" pitchFamily="18" charset="0"/>
                <a:ea typeface="Aptos" panose="020B0004020202020204" pitchFamily="34" charset="0"/>
              </a:rPr>
              <a:t>going from period t</a:t>
            </a:r>
            <a:r>
              <a:rPr lang="en-CA" sz="2400" b="1"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solidFill>
                  <a:srgbClr val="FF0000"/>
                </a:solidFill>
                <a:effectLst/>
                <a:latin typeface="Times New Roman" panose="02020603050405020304" pitchFamily="18" charset="0"/>
                <a:ea typeface="Aptos" panose="020B0004020202020204" pitchFamily="34" charset="0"/>
              </a:rPr>
              <a:t>1 to period t</a:t>
            </a:r>
            <a:r>
              <a:rPr lang="en-CA" sz="2400" b="1" dirty="0">
                <a:effectLst/>
                <a:latin typeface="Times New Roman" panose="02020603050405020304" pitchFamily="18" charset="0"/>
                <a:ea typeface="Aptos" panose="020B0004020202020204" pitchFamily="34" charset="0"/>
              </a:rPr>
              <a:t> and </a:t>
            </a:r>
            <a:r>
              <a:rPr lang="en-CA" sz="2400" b="1" dirty="0">
                <a:solidFill>
                  <a:srgbClr val="FF0000"/>
                </a:solidFill>
                <a:effectLst/>
                <a:latin typeface="Times New Roman" panose="02020603050405020304" pitchFamily="18" charset="0"/>
                <a:ea typeface="Aptos" panose="020B0004020202020204" pitchFamily="34" charset="0"/>
              </a:rPr>
              <a:t>a term that represents the combined effects of </a:t>
            </a:r>
            <a:r>
              <a:rPr lang="en-CA" sz="2400" b="1" dirty="0">
                <a:solidFill>
                  <a:srgbClr val="00B0F0"/>
                </a:solidFill>
                <a:effectLst/>
                <a:latin typeface="Times New Roman" panose="02020603050405020304" pitchFamily="18" charset="0"/>
                <a:ea typeface="Aptos" panose="020B0004020202020204" pitchFamily="34" charset="0"/>
              </a:rPr>
              <a:t>technical progress </a:t>
            </a:r>
            <a:r>
              <a:rPr lang="en-CA" sz="2400" b="1" dirty="0">
                <a:solidFill>
                  <a:srgbClr val="FF0000"/>
                </a:solidFill>
                <a:effectLst/>
                <a:latin typeface="Times New Roman" panose="02020603050405020304" pitchFamily="18" charset="0"/>
                <a:ea typeface="Aptos" panose="020B0004020202020204" pitchFamily="34" charset="0"/>
              </a:rPr>
              <a:t>and changes in </a:t>
            </a:r>
            <a:r>
              <a:rPr lang="en-CA" sz="2400" b="1" dirty="0">
                <a:solidFill>
                  <a:srgbClr val="00B0F0"/>
                </a:solidFill>
                <a:effectLst/>
                <a:latin typeface="Times New Roman" panose="02020603050405020304" pitchFamily="18" charset="0"/>
                <a:ea typeface="Aptos" panose="020B0004020202020204" pitchFamily="34" charset="0"/>
              </a:rPr>
              <a:t>returns to scale</a:t>
            </a:r>
            <a:r>
              <a:rPr lang="en-CA" sz="2400" b="1" dirty="0">
                <a:effectLst/>
                <a:latin typeface="Times New Roman" panose="02020603050405020304" pitchFamily="18" charset="0"/>
                <a:ea typeface="Aptos" panose="020B0004020202020204" pitchFamily="34" charset="0"/>
              </a:rPr>
              <a:t>. </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4773BFE5-53A8-49F1-2854-DDC64016D51B}"/>
              </a:ext>
            </a:extLst>
          </p:cNvPr>
          <p:cNvSpPr>
            <a:spLocks noGrp="1"/>
          </p:cNvSpPr>
          <p:nvPr>
            <p:ph type="sldNum" sz="quarter" idx="12"/>
          </p:nvPr>
        </p:nvSpPr>
        <p:spPr/>
        <p:txBody>
          <a:bodyPr/>
          <a:lstStyle/>
          <a:p>
            <a:fld id="{3FD4EE1D-E21F-4A6E-B4C6-0FD3B961D2BF}" type="slidenum">
              <a:rPr lang="en-CA" smtClean="0"/>
              <a:t>14</a:t>
            </a:fld>
            <a:endParaRPr lang="en-CA" dirty="0"/>
          </a:p>
        </p:txBody>
      </p:sp>
    </p:spTree>
    <p:extLst>
      <p:ext uri="{BB962C8B-B14F-4D97-AF65-F5344CB8AC3E}">
        <p14:creationId xmlns:p14="http://schemas.microsoft.com/office/powerpoint/2010/main" val="17129171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098FE7-2119-1E49-53C7-7546816FB3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18A36-28B9-E8FD-9976-2A4B63A48432}"/>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E47BF5D-47BF-D5F6-194D-EE869D3BA6B0}"/>
              </a:ext>
            </a:extLst>
          </p:cNvPr>
          <p:cNvSpPr>
            <a:spLocks noGrp="1"/>
          </p:cNvSpPr>
          <p:nvPr>
            <p:ph idx="1"/>
          </p:nvPr>
        </p:nvSpPr>
        <p:spPr>
          <a:xfrm>
            <a:off x="107504" y="692696"/>
            <a:ext cx="8928992" cy="6048672"/>
          </a:xfrm>
        </p:spPr>
        <p:txBody>
          <a:bodyPr>
            <a:no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first decomposition is the following one for t = 2,3,…,T: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(6)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buNone/>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α</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where 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Paasche type index of the combined effects of</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technical progress and returns to scale on markup factor growth holding prices constant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defined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(7)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1 ;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measure of markup factor change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holds prices constant at their period t levels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numerator and denominator on the right hand side of (7) both calculate the maximum markup factor that is attainable by the production unit if it faces period t output and input prices but the numerator markup uses the period t technology while the denominator markup uses the period t-1 technology. </a:t>
            </a:r>
          </a:p>
        </p:txBody>
      </p:sp>
      <p:sp>
        <p:nvSpPr>
          <p:cNvPr id="4" name="Slide Number Placeholder 3">
            <a:extLst>
              <a:ext uri="{FF2B5EF4-FFF2-40B4-BE49-F238E27FC236}">
                <a16:creationId xmlns:a16="http://schemas.microsoft.com/office/drawing/2014/main" id="{3BDA0AD1-245E-3507-1E1D-CE0534646EFE}"/>
              </a:ext>
            </a:extLst>
          </p:cNvPr>
          <p:cNvSpPr>
            <a:spLocks noGrp="1"/>
          </p:cNvSpPr>
          <p:nvPr>
            <p:ph type="sldNum" sz="quarter" idx="12"/>
          </p:nvPr>
        </p:nvSpPr>
        <p:spPr/>
        <p:txBody>
          <a:bodyPr/>
          <a:lstStyle/>
          <a:p>
            <a:r>
              <a:rPr lang="en-CA" dirty="0"/>
              <a:t>.</a:t>
            </a:r>
          </a:p>
        </p:txBody>
      </p:sp>
    </p:spTree>
    <p:extLst>
      <p:ext uri="{BB962C8B-B14F-4D97-AF65-F5344CB8AC3E}">
        <p14:creationId xmlns:p14="http://schemas.microsoft.com/office/powerpoint/2010/main" val="42033802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Laspeyres type measure of the effect of output and input price change on markup factor growth</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period t is defined as: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(8)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α</a:t>
            </a:r>
            <a:r>
              <a:rPr lang="fr-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t = 2,…,T.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We term (8) a Laspeyres type theoretical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index of price change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because we compare the maximum markup factor in period t to the maximum markup factor in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holding the technology constant at the period 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 levels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To summarize, </a:t>
            </a:r>
            <a:r>
              <a:rPr lang="en-CA" sz="2400"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our first decomposition </a:t>
            </a:r>
            <a:r>
              <a:rPr lang="en-CA" sz="2400" b="1" kern="100" dirty="0">
                <a:latin typeface="Times New Roman" panose="02020603050405020304" pitchFamily="18" charset="0"/>
                <a:ea typeface="Aptos" panose="020B0004020202020204" pitchFamily="34" charset="0"/>
                <a:cs typeface="Times New Roman" panose="02020603050405020304" pitchFamily="18" charset="0"/>
              </a:rPr>
              <a:t>of markup growth is:</a:t>
            </a:r>
          </a:p>
          <a:p>
            <a:pPr>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(6)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buNone/>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buNone/>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α</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p>
          <a:p>
            <a:pPr algn="just"/>
            <a:r>
              <a:rPr lang="en-CA" altLang="ja-JP" sz="2400" b="1" dirty="0">
                <a:latin typeface="Times New Roman"/>
              </a:rPr>
              <a:t>Our </a:t>
            </a:r>
            <a:r>
              <a:rPr lang="en-CA" altLang="ja-JP" sz="2400" b="1" dirty="0">
                <a:solidFill>
                  <a:srgbClr val="FF0000"/>
                </a:solidFill>
                <a:latin typeface="Times New Roman"/>
              </a:rPr>
              <a:t>second decomposition </a:t>
            </a:r>
            <a:r>
              <a:rPr lang="en-CA" altLang="ja-JP" sz="2400" b="1" dirty="0">
                <a:latin typeface="Times New Roman"/>
              </a:rPr>
              <a:t>of markup growth is on the following slide. </a:t>
            </a:r>
          </a:p>
        </p:txBody>
      </p:sp>
      <p:sp>
        <p:nvSpPr>
          <p:cNvPr id="4" name="Slide Number Placeholder 3"/>
          <p:cNvSpPr>
            <a:spLocks noGrp="1"/>
          </p:cNvSpPr>
          <p:nvPr>
            <p:ph type="sldNum" sz="quarter" idx="12"/>
          </p:nvPr>
        </p:nvSpPr>
        <p:spPr/>
        <p:txBody>
          <a:bodyPr/>
          <a:lstStyle/>
          <a:p>
            <a:fld id="{3FD4EE1D-E21F-4A6E-B4C6-0FD3B961D2BF}" type="slidenum">
              <a:rPr lang="en-CA" smtClean="0"/>
              <a:t>16</a:t>
            </a:fld>
            <a:endParaRPr lang="en-CA" dirty="0"/>
          </a:p>
        </p:txBody>
      </p:sp>
    </p:spTree>
    <p:extLst>
      <p:ext uri="{BB962C8B-B14F-4D97-AF65-F5344CB8AC3E}">
        <p14:creationId xmlns:p14="http://schemas.microsoft.com/office/powerpoint/2010/main" val="41162043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E895B-69C8-3C9C-C329-E36CDBB9B6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FFBFA8-2548-C93A-BF44-14368DD479B1}"/>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24E262B-B46A-3F50-DBDF-4FB7677C5D3E}"/>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second decomposition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is the following one for</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(9)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buNone/>
            </a:pP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α</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where 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Laspeyres type index of the effects of</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technical progress and returns to scale on markup factor growth holding prices constant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is defined as: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(10)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1 ;              t = 2,…,T.</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Paasche type measure of the effect of price change on markup facto grow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period t is defined as: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(11)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α</a:t>
            </a:r>
            <a:r>
              <a:rPr lang="fr-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t = 2,…,T.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54ECAFDB-3143-FDFB-7BD8-67B7FB848E50}"/>
              </a:ext>
            </a:extLst>
          </p:cNvPr>
          <p:cNvSpPr>
            <a:spLocks noGrp="1"/>
          </p:cNvSpPr>
          <p:nvPr>
            <p:ph type="sldNum" sz="quarter" idx="12"/>
          </p:nvPr>
        </p:nvSpPr>
        <p:spPr/>
        <p:txBody>
          <a:bodyPr/>
          <a:lstStyle/>
          <a:p>
            <a:fld id="{3FD4EE1D-E21F-4A6E-B4C6-0FD3B961D2BF}" type="slidenum">
              <a:rPr lang="en-CA" smtClean="0"/>
              <a:t>17</a:t>
            </a:fld>
            <a:endParaRPr lang="en-CA" dirty="0"/>
          </a:p>
        </p:txBody>
      </p:sp>
    </p:spTree>
    <p:extLst>
      <p:ext uri="{BB962C8B-B14F-4D97-AF65-F5344CB8AC3E}">
        <p14:creationId xmlns:p14="http://schemas.microsoft.com/office/powerpoint/2010/main" val="680008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02CEEB-8581-C2B1-16FB-304A44DA1F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E86757-F3A9-3F4B-76A4-686B43AFDE33}"/>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7B61E9-3C94-76B2-0EEA-EB535EC790CA}"/>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Since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are equally relevant measures of generalized technical progress between periods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and t, we use their geometric mean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as our final estimate of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generalized technical progress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period 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(12)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1/2</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Similarly, since α</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α</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are equally relevant measures of the effects of output and input price change 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t, we take their geometric mean, α</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as our final measure of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price change</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(13)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α</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[α</a:t>
            </a:r>
            <a:r>
              <a:rPr lang="en-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α</a:t>
            </a:r>
            <a:r>
              <a:rPr lang="en-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1/2</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Using the above definitions, it can be seen that we have the following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decomposition for the rate of growth of the Markup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period 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(14)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α</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2,…,T.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59897338-7050-3CC6-A236-65BAD213E92C}"/>
              </a:ext>
            </a:extLst>
          </p:cNvPr>
          <p:cNvSpPr>
            <a:spLocks noGrp="1"/>
          </p:cNvSpPr>
          <p:nvPr>
            <p:ph type="sldNum" sz="quarter" idx="12"/>
          </p:nvPr>
        </p:nvSpPr>
        <p:spPr/>
        <p:txBody>
          <a:bodyPr/>
          <a:lstStyle/>
          <a:p>
            <a:fld id="{3FD4EE1D-E21F-4A6E-B4C6-0FD3B961D2BF}" type="slidenum">
              <a:rPr lang="en-CA" smtClean="0"/>
              <a:t>18</a:t>
            </a:fld>
            <a:endParaRPr lang="en-CA" dirty="0"/>
          </a:p>
        </p:txBody>
      </p:sp>
    </p:spTree>
    <p:extLst>
      <p:ext uri="{BB962C8B-B14F-4D97-AF65-F5344CB8AC3E}">
        <p14:creationId xmlns:p14="http://schemas.microsoft.com/office/powerpoint/2010/main" val="2860073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EF18FB-B7DF-6ECE-460C-BF59E8FF2E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1FC39B-2F1C-9F0D-849F-8E4DDF78BB15}"/>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649A01C-494D-9ADD-47B4-9D850BFD9AC7}"/>
              </a:ext>
            </a:extLst>
          </p:cNvPr>
          <p:cNvSpPr>
            <a:spLocks noGrp="1"/>
          </p:cNvSpPr>
          <p:nvPr>
            <p:ph idx="1"/>
          </p:nvPr>
        </p:nvSpPr>
        <p:spPr>
          <a:xfrm>
            <a:off x="107504" y="692696"/>
            <a:ext cx="8928992" cy="6048672"/>
          </a:xfrm>
        </p:spPr>
        <p:txBody>
          <a:bodyPr>
            <a:normAutofit lnSpcReduction="10000"/>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Following the example of Balk (1998; 143), we define the</a:t>
            </a:r>
            <a:r>
              <a:rPr lang="en-CA" sz="2400" b="1" i="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scale efficiency</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of the production unit during period t, e</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(15) e</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]/M</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1;         t = 1,2,…,T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where the inequality in (15) follows from definitions (5).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Thus if e</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1, then production is scale efficient in period t and if e</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&lt; 1, then production for the sector during period t is scale inefficient.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Note that the above definition of scale efficiency is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 markup function counterpart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to Farrell’s (1957; 255) cost based measure of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overall efficiency</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which combined his measures of technical and (cost) allocative efficiency. </a:t>
            </a:r>
          </a:p>
          <a:p>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definitions (15), we defined the period t and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scale efficiencies as e</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e</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latin typeface="Times New Roman" panose="02020603050405020304" pitchFamily="18" charset="0"/>
                <a:ea typeface="Aptos" panose="020B0004020202020204" pitchFamily="34" charset="0"/>
                <a:cs typeface="Times New Roman" panose="02020603050405020304" pitchFamily="18" charset="0"/>
              </a:rPr>
              <a:t>In the following slide, we</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define an index of 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change in scale efficiency</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for the production unit over the two periods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C7604D2-C2C0-A80F-70E8-7097D97B09AE}"/>
              </a:ext>
            </a:extLst>
          </p:cNvPr>
          <p:cNvSpPr>
            <a:spLocks noGrp="1"/>
          </p:cNvSpPr>
          <p:nvPr>
            <p:ph type="sldNum" sz="quarter" idx="12"/>
          </p:nvPr>
        </p:nvSpPr>
        <p:spPr/>
        <p:txBody>
          <a:bodyPr/>
          <a:lstStyle/>
          <a:p>
            <a:fld id="{3FD4EE1D-E21F-4A6E-B4C6-0FD3B961D2BF}" type="slidenum">
              <a:rPr lang="en-CA" smtClean="0"/>
              <a:t>19</a:t>
            </a:fld>
            <a:endParaRPr lang="en-CA" dirty="0"/>
          </a:p>
        </p:txBody>
      </p:sp>
    </p:spTree>
    <p:extLst>
      <p:ext uri="{BB962C8B-B14F-4D97-AF65-F5344CB8AC3E}">
        <p14:creationId xmlns:p14="http://schemas.microsoft.com/office/powerpoint/2010/main" val="682553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764704"/>
          </a:xfrm>
        </p:spPr>
        <p:txBody>
          <a:bodyPr>
            <a:normAutofit/>
          </a:bodyPr>
          <a:lstStyle/>
          <a:p>
            <a:r>
              <a:rPr lang="en-CA" sz="2800" b="1" dirty="0">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107504" y="836712"/>
            <a:ext cx="8928992" cy="5904656"/>
          </a:xfrm>
        </p:spPr>
        <p:txBody>
          <a:bodyPr>
            <a:normAutofit/>
          </a:bodyPr>
          <a:lstStyle/>
          <a:p>
            <a:pPr algn="just"/>
            <a:r>
              <a:rPr lang="en-CA" sz="2400" b="1" dirty="0">
                <a:effectLst/>
                <a:latin typeface="Times New Roman" panose="02020603050405020304" pitchFamily="18" charset="0"/>
                <a:ea typeface="Aptos" panose="020B0004020202020204" pitchFamily="34" charset="0"/>
              </a:rPr>
              <a:t>The paper introduces </a:t>
            </a:r>
            <a:r>
              <a:rPr lang="en-CA" sz="2400" b="1" dirty="0">
                <a:solidFill>
                  <a:srgbClr val="FF0000"/>
                </a:solidFill>
                <a:effectLst/>
                <a:latin typeface="Times New Roman" panose="02020603050405020304" pitchFamily="18" charset="0"/>
                <a:ea typeface="Aptos" panose="020B0004020202020204" pitchFamily="34" charset="0"/>
              </a:rPr>
              <a:t>a new nonparametric approach to the estimation of markups </a:t>
            </a:r>
            <a:r>
              <a:rPr lang="en-CA" sz="2400" b="1" dirty="0">
                <a:effectLst/>
                <a:latin typeface="Times New Roman" panose="02020603050405020304" pitchFamily="18" charset="0"/>
                <a:ea typeface="Aptos" panose="020B0004020202020204" pitchFamily="34" charset="0"/>
              </a:rPr>
              <a:t>and the productivity of a production unit. </a:t>
            </a:r>
          </a:p>
          <a:p>
            <a:pPr algn="just"/>
            <a:r>
              <a:rPr lang="en-CA" sz="2400" b="1" dirty="0">
                <a:effectLst/>
                <a:latin typeface="Times New Roman" panose="02020603050405020304" pitchFamily="18" charset="0"/>
                <a:ea typeface="Aptos" panose="020B0004020202020204" pitchFamily="34" charset="0"/>
              </a:rPr>
              <a:t>The nonparametric approach to production theory originated with Farrell (1957) and it constructs estimates for production functions (or for production possibilities sets) and associated measures of efficiency using only observed quantity data (and price data if available) without any econometric estimation.</a:t>
            </a:r>
          </a:p>
          <a:p>
            <a:pPr algn="just"/>
            <a:r>
              <a:rPr lang="en-CA" sz="2400" b="1" dirty="0">
                <a:effectLst/>
                <a:latin typeface="Times New Roman" panose="02020603050405020304" pitchFamily="18" charset="0"/>
                <a:ea typeface="Aptos" panose="020B0004020202020204" pitchFamily="34" charset="0"/>
              </a:rPr>
              <a:t>This approach uses past vectors of inputs and outputs for the production unit under consideration to build up an approximation to the “true” underlying technology set at any point in time. </a:t>
            </a:r>
          </a:p>
          <a:p>
            <a:pPr algn="just"/>
            <a:r>
              <a:rPr lang="en-CA" sz="2400" b="1" dirty="0">
                <a:effectLst/>
                <a:latin typeface="Times New Roman" panose="02020603050405020304" pitchFamily="18" charset="0"/>
                <a:ea typeface="Aptos" panose="020B0004020202020204" pitchFamily="34" charset="0"/>
              </a:rPr>
              <a:t>The approach is similar to the approach used by Diewert and Fox (2018a) except </a:t>
            </a:r>
            <a:r>
              <a:rPr lang="en-CA" sz="2400" b="1" dirty="0">
                <a:solidFill>
                  <a:srgbClr val="FF0000"/>
                </a:solidFill>
                <a:effectLst/>
                <a:latin typeface="Times New Roman" panose="02020603050405020304" pitchFamily="18" charset="0"/>
                <a:ea typeface="Aptos" panose="020B0004020202020204" pitchFamily="34" charset="0"/>
              </a:rPr>
              <a:t>our new approach allows for markups and technology sets that can exhibit nonconstant returns to scale</a:t>
            </a:r>
            <a:r>
              <a:rPr lang="en-CA" sz="2400" b="1" dirty="0">
                <a:effectLst/>
                <a:latin typeface="Times New Roman" panose="02020603050405020304" pitchFamily="18" charset="0"/>
                <a:ea typeface="Aptos" panose="020B0004020202020204" pitchFamily="34" charset="0"/>
              </a:rPr>
              <a:t>. </a:t>
            </a:r>
            <a:endParaRPr lang="en-CA" altLang="ja-JP" sz="2400" b="1" dirty="0">
              <a:latin typeface="Times New Roman"/>
            </a:endParaRPr>
          </a:p>
        </p:txBody>
      </p:sp>
      <p:sp>
        <p:nvSpPr>
          <p:cNvPr id="4" name="Slide Number Placeholder 3"/>
          <p:cNvSpPr>
            <a:spLocks noGrp="1"/>
          </p:cNvSpPr>
          <p:nvPr>
            <p:ph type="sldNum" sz="quarter" idx="12"/>
          </p:nvPr>
        </p:nvSpPr>
        <p:spPr/>
        <p:txBody>
          <a:bodyPr/>
          <a:lstStyle/>
          <a:p>
            <a:fld id="{3FD4EE1D-E21F-4A6E-B4C6-0FD3B961D2BF}" type="slidenum">
              <a:rPr lang="en-CA" smtClean="0"/>
              <a:t>2</a:t>
            </a:fld>
            <a:endParaRPr lang="en-CA" dirty="0"/>
          </a:p>
        </p:txBody>
      </p:sp>
    </p:spTree>
    <p:extLst>
      <p:ext uri="{BB962C8B-B14F-4D97-AF65-F5344CB8AC3E}">
        <p14:creationId xmlns:p14="http://schemas.microsoft.com/office/powerpoint/2010/main" val="39756187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6B0D7-984C-5F93-D5FF-7C4ACB59BB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DF2325-1AAE-E8ED-B9D0-BC1E393C93B9}"/>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E35AFDAF-1170-55D7-434C-BF850F84BA01}"/>
              </a:ext>
            </a:extLst>
          </p:cNvPr>
          <p:cNvSpPr>
            <a:spLocks noGrp="1"/>
          </p:cNvSpPr>
          <p:nvPr>
            <p:ph idx="1"/>
          </p:nvPr>
        </p:nvSpPr>
        <p:spPr>
          <a:xfrm>
            <a:off x="107504" y="692696"/>
            <a:ext cx="8928992" cy="6048672"/>
          </a:xfrm>
        </p:spPr>
        <p:txBody>
          <a:bodyPr>
            <a:normAutofit lnSpcReduction="10000"/>
          </a:bodyPr>
          <a:lstStyle/>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(16)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e</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/e</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2,…,T. </a:t>
            </a: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Thus if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&gt; 1, then scale efficiency (or markup efficiency) has </a:t>
            </a:r>
            <a:r>
              <a:rPr lang="en-CA" sz="2400" b="1" i="1" kern="100" dirty="0">
                <a:effectLst/>
                <a:latin typeface="Times New Roman" panose="02020603050405020304" pitchFamily="18" charset="0"/>
                <a:ea typeface="Aptos" panose="020B0004020202020204" pitchFamily="34" charset="0"/>
                <a:cs typeface="Times New Roman" panose="02020603050405020304" pitchFamily="18" charset="0"/>
              </a:rPr>
              <a:t>improved</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t whereas it has </a:t>
            </a:r>
            <a:r>
              <a:rPr lang="en-CA" sz="2400" b="1" i="1" kern="100" dirty="0">
                <a:effectLst/>
                <a:latin typeface="Times New Roman" panose="02020603050405020304" pitchFamily="18" charset="0"/>
                <a:ea typeface="Aptos" panose="020B0004020202020204" pitchFamily="34" charset="0"/>
                <a:cs typeface="Times New Roman" panose="02020603050405020304" pitchFamily="18" charset="0"/>
              </a:rPr>
              <a:t>fallen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if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&lt; 1.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Using the above definitions, it can be shown that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following decomposition of observed markup factors going from period 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 to t is valid</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(17)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(1+m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α</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2,3,…,T.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Since R</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C</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equations (17) can be reorganized to give us the following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growth accounting decomposition</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of nominal output growth, 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into explanatory factors: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(18) </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α</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2,3,…,T.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E43706D8-25CB-7AA5-C6E3-B03B763EDCBB}"/>
              </a:ext>
            </a:extLst>
          </p:cNvPr>
          <p:cNvSpPr>
            <a:spLocks noGrp="1"/>
          </p:cNvSpPr>
          <p:nvPr>
            <p:ph type="sldNum" sz="quarter" idx="12"/>
          </p:nvPr>
        </p:nvSpPr>
        <p:spPr/>
        <p:txBody>
          <a:bodyPr/>
          <a:lstStyle/>
          <a:p>
            <a:fld id="{3FD4EE1D-E21F-4A6E-B4C6-0FD3B961D2BF}" type="slidenum">
              <a:rPr lang="en-CA" smtClean="0"/>
              <a:t>20</a:t>
            </a:fld>
            <a:endParaRPr lang="en-CA" dirty="0"/>
          </a:p>
        </p:txBody>
      </p:sp>
    </p:spTree>
    <p:extLst>
      <p:ext uri="{BB962C8B-B14F-4D97-AF65-F5344CB8AC3E}">
        <p14:creationId xmlns:p14="http://schemas.microsoft.com/office/powerpoint/2010/main" val="8606565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0986F7-557F-8F15-F128-43F9250E52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949E99-CC7A-C2CA-B4B9-C065EA60E090}"/>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Total Factor Productivity Growth Decompositions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91E9F17-10B3-42B5-6197-616729167F40}"/>
              </a:ext>
            </a:extLst>
          </p:cNvPr>
          <p:cNvSpPr>
            <a:spLocks noGrp="1"/>
          </p:cNvSpPr>
          <p:nvPr>
            <p:ph idx="1"/>
          </p:nvPr>
        </p:nvSpPr>
        <p:spPr>
          <a:xfrm>
            <a:off x="107504" y="692696"/>
            <a:ext cx="8928992" cy="6048672"/>
          </a:xfrm>
        </p:spPr>
        <p:txBody>
          <a:bodyPr>
            <a:normAutofit lnSpcReduction="10000"/>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Define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Total Factor Productivity Growth</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going from period 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 to period 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as the product of efficiency growth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times generalized technical progress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(19)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t = 2,3,…,T.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Thus TFP growth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decomposed into the product of efficiency growth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times the combined effects of technical progress and possible nonconstant returns to scale,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the paper, we illustrate the above concepts with charts for the case of one output, one input technologies.</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Our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nonparametric approach to productivity measurement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turns out to be very similar to the nonparametric approach taken by Diewert and Fox (2018a).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The main difference is that the Diewert and Fox approach assumed a constant returns to scale technology with no markups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 our present approach, we relax these assumptions.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F6DB3C8E-5884-32A3-BBF2-87C792A2CF9D}"/>
              </a:ext>
            </a:extLst>
          </p:cNvPr>
          <p:cNvSpPr>
            <a:spLocks noGrp="1"/>
          </p:cNvSpPr>
          <p:nvPr>
            <p:ph type="sldNum" sz="quarter" idx="12"/>
          </p:nvPr>
        </p:nvSpPr>
        <p:spPr/>
        <p:txBody>
          <a:bodyPr/>
          <a:lstStyle/>
          <a:p>
            <a:fld id="{3FD4EE1D-E21F-4A6E-B4C6-0FD3B961D2BF}" type="slidenum">
              <a:rPr lang="en-CA" smtClean="0"/>
              <a:t>21</a:t>
            </a:fld>
            <a:endParaRPr lang="en-CA" dirty="0"/>
          </a:p>
        </p:txBody>
      </p:sp>
    </p:spTree>
    <p:extLst>
      <p:ext uri="{BB962C8B-B14F-4D97-AF65-F5344CB8AC3E}">
        <p14:creationId xmlns:p14="http://schemas.microsoft.com/office/powerpoint/2010/main" val="847928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82155-5F19-F509-933C-737D11A4D1C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A4B60-A03A-474B-4D77-D6CCB8F80A02}"/>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a:t>
            </a:r>
            <a:r>
              <a:rPr lang="en-CA" sz="2800" b="1" dirty="0">
                <a:latin typeface="Times New Roman" panose="02020603050405020304" pitchFamily="18" charset="0"/>
                <a:ea typeface="Aptos" panose="020B0004020202020204" pitchFamily="34" charset="0"/>
              </a:rPr>
              <a:t>One Output, Many Input Case</a:t>
            </a:r>
            <a:r>
              <a:rPr lang="en-CA" sz="2800" b="1" dirty="0">
                <a:effectLst/>
                <a:latin typeface="Times New Roman" panose="02020603050405020304" pitchFamily="18" charset="0"/>
                <a:ea typeface="Aptos" panose="020B0004020202020204" pitchFamily="34" charset="0"/>
              </a:rPr>
              <a:t>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DDA8641-C95A-D7D1-5A6B-487BD03CAB1C}"/>
              </a:ext>
            </a:extLst>
          </p:cNvPr>
          <p:cNvSpPr>
            <a:spLocks noGrp="1"/>
          </p:cNvSpPr>
          <p:nvPr>
            <p:ph idx="1"/>
          </p:nvPr>
        </p:nvSpPr>
        <p:spPr>
          <a:xfrm>
            <a:off x="107504" y="692696"/>
            <a:ext cx="8928992" cy="6048672"/>
          </a:xfrm>
        </p:spPr>
        <p:txBody>
          <a:bodyPr>
            <a:normAutofit/>
          </a:bodyPr>
          <a:lstStyle/>
          <a:p>
            <a:pPr algn="just">
              <a:lnSpc>
                <a:spcPct val="107000"/>
              </a:lnSpc>
            </a:pP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Our empirical example has only one output (and eight inputs).</a:t>
            </a:r>
          </a:p>
          <a:p>
            <a:pPr algn="just">
              <a:lnSpc>
                <a:spcPct val="107000"/>
              </a:lnSpc>
            </a:pP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he formula for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Empirical Markup function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simplifies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the case of one output.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 this case, the inner product p</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y just becomes the product of the scalar output price p and the scalar output quantity y.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Using definition (5),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Empirical Markup function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becomes: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(32)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max </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j = 1,2,…,t}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p max </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j = 1,2,…,t}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p max </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{1/w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j = 1,2,…,t}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p/min </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j = 1,2,…,t}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p/</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where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defined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(33)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min </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j = 1,2,…,t}.</a:t>
            </a:r>
            <a:r>
              <a:rPr lang="en-CA" sz="24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5F424C69-4AFE-B7EB-5464-734969CC64B9}"/>
              </a:ext>
            </a:extLst>
          </p:cNvPr>
          <p:cNvSpPr>
            <a:spLocks noGrp="1"/>
          </p:cNvSpPr>
          <p:nvPr>
            <p:ph type="sldNum" sz="quarter" idx="12"/>
          </p:nvPr>
        </p:nvSpPr>
        <p:spPr/>
        <p:txBody>
          <a:bodyPr/>
          <a:lstStyle/>
          <a:p>
            <a:fld id="{3FD4EE1D-E21F-4A6E-B4C6-0FD3B961D2BF}" type="slidenum">
              <a:rPr lang="en-CA" smtClean="0"/>
              <a:t>22</a:t>
            </a:fld>
            <a:endParaRPr lang="en-CA" dirty="0"/>
          </a:p>
        </p:txBody>
      </p:sp>
    </p:spTree>
    <p:extLst>
      <p:ext uri="{BB962C8B-B14F-4D97-AF65-F5344CB8AC3E}">
        <p14:creationId xmlns:p14="http://schemas.microsoft.com/office/powerpoint/2010/main" val="2863253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0F56D2-E9E0-14C5-C32D-5E99E0EC1C5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EC0062-5FE7-7D5F-7662-13E1D572E432}"/>
              </a:ext>
            </a:extLst>
          </p:cNvPr>
          <p:cNvSpPr>
            <a:spLocks noGrp="1"/>
          </p:cNvSpPr>
          <p:nvPr>
            <p:ph type="title"/>
          </p:nvPr>
        </p:nvSpPr>
        <p:spPr>
          <a:xfrm>
            <a:off x="127028" y="-99392"/>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a:t>
            </a:r>
            <a:r>
              <a:rPr lang="en-CA" sz="2800" b="1" dirty="0">
                <a:latin typeface="Times New Roman" panose="02020603050405020304" pitchFamily="18" charset="0"/>
                <a:ea typeface="Aptos" panose="020B0004020202020204" pitchFamily="34" charset="0"/>
              </a:rPr>
              <a:t>One Output, Many Input Case</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B027254-DF04-6DB9-6C80-7C3D509B5541}"/>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function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the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empirical minimum average cost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for the production unit. Using assumption (4), it provides an approximation to the production unit’s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true minimum average cost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 the one output case.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production unit’s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total cost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for positive output level y and positive input price vector w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(34)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y,w</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min </a:t>
            </a:r>
            <a:r>
              <a:rPr lang="fr-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{w</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 : (</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y,x</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production unit’s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true minimum average cost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(35)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min </a:t>
            </a:r>
            <a:r>
              <a:rPr lang="fr-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y,w</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 : y &gt; 0}.</a:t>
            </a:r>
            <a:endParaRPr lang="en-CA" sz="2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As mentioned above, the empirical minimum average cost function,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defined by (33)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provides an approximation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to the true minimum average cost function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defined by (35).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F768B4C6-52BE-7758-CE5A-83DC76B28FD9}"/>
              </a:ext>
            </a:extLst>
          </p:cNvPr>
          <p:cNvSpPr>
            <a:spLocks noGrp="1"/>
          </p:cNvSpPr>
          <p:nvPr>
            <p:ph type="sldNum" sz="quarter" idx="12"/>
          </p:nvPr>
        </p:nvSpPr>
        <p:spPr/>
        <p:txBody>
          <a:bodyPr/>
          <a:lstStyle/>
          <a:p>
            <a:fld id="{3FD4EE1D-E21F-4A6E-B4C6-0FD3B961D2BF}" type="slidenum">
              <a:rPr lang="en-CA" smtClean="0"/>
              <a:t>23</a:t>
            </a:fld>
            <a:endParaRPr lang="en-CA" dirty="0"/>
          </a:p>
        </p:txBody>
      </p:sp>
    </p:spTree>
    <p:extLst>
      <p:ext uri="{BB962C8B-B14F-4D97-AF65-F5344CB8AC3E}">
        <p14:creationId xmlns:p14="http://schemas.microsoft.com/office/powerpoint/2010/main" val="8339509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06A840-26EC-A50E-6314-5D20E0D9B2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10F488-4568-946F-C1B5-1CB9D3BB2471}"/>
              </a:ext>
            </a:extLst>
          </p:cNvPr>
          <p:cNvSpPr>
            <a:spLocks noGrp="1"/>
          </p:cNvSpPr>
          <p:nvPr>
            <p:ph type="title"/>
          </p:nvPr>
        </p:nvSpPr>
        <p:spPr>
          <a:xfrm>
            <a:off x="127028" y="-99392"/>
            <a:ext cx="9036496" cy="576064"/>
          </a:xfrm>
        </p:spPr>
        <p:txBody>
          <a:bodyPr>
            <a:normAutofit/>
          </a:bodyPr>
          <a:lstStyle/>
          <a:p>
            <a:r>
              <a:rPr lang="en-CA" sz="2800" b="1" dirty="0">
                <a:effectLst/>
                <a:latin typeface="Times New Roman" panose="02020603050405020304" pitchFamily="18" charset="0"/>
                <a:ea typeface="Aptos" panose="020B0004020202020204" pitchFamily="34" charset="0"/>
              </a:rPr>
              <a:t>The </a:t>
            </a:r>
            <a:r>
              <a:rPr lang="en-CA" sz="2800" b="1" dirty="0">
                <a:latin typeface="Times New Roman" panose="02020603050405020304" pitchFamily="18" charset="0"/>
                <a:ea typeface="Aptos" panose="020B0004020202020204" pitchFamily="34" charset="0"/>
              </a:rPr>
              <a:t>One Output, Many Input Case</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D6D25A4-BF65-B077-06AD-F3CEF46BFFBF}"/>
              </a:ext>
            </a:extLst>
          </p:cNvPr>
          <p:cNvSpPr>
            <a:spLocks noGrp="1"/>
          </p:cNvSpPr>
          <p:nvPr>
            <p:ph idx="1"/>
          </p:nvPr>
        </p:nvSpPr>
        <p:spPr>
          <a:xfrm>
            <a:off x="107504" y="476672"/>
            <a:ext cx="8928992" cy="6264696"/>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For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one output case</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decomposition of period t nominal output growth</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defined by (31) above can be replaced by a simpler decomposition that is defined by using the empirical average cost function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defined by (33).</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Using the fact that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equal to p/</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in the one output case, we can establish the following relationships for t = 1,…,T: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(36)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buNone/>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Make the following definitions for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(37)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e</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/e</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(38)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(39)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1/2</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(40)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)/c</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L</a:t>
            </a:r>
            <a:r>
              <a:rPr lang="fr-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1/2</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fr-CA" sz="2400" b="1" kern="100" dirty="0">
                <a:latin typeface="Times New Roman" panose="02020603050405020304" pitchFamily="18" charset="0"/>
                <a:ea typeface="Aptos" panose="020B0004020202020204" pitchFamily="34" charset="0"/>
                <a:cs typeface="Times New Roman" panose="02020603050405020304" pitchFamily="18" charset="0"/>
              </a:rPr>
              <a:t>The technical progress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measures</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are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based</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on Salter (1960).</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770FDA89-C65F-9C69-EAD5-308A8E36000A}"/>
              </a:ext>
            </a:extLst>
          </p:cNvPr>
          <p:cNvSpPr>
            <a:spLocks noGrp="1"/>
          </p:cNvSpPr>
          <p:nvPr>
            <p:ph type="sldNum" sz="quarter" idx="12"/>
          </p:nvPr>
        </p:nvSpPr>
        <p:spPr/>
        <p:txBody>
          <a:bodyPr/>
          <a:lstStyle/>
          <a:p>
            <a:fld id="{3FD4EE1D-E21F-4A6E-B4C6-0FD3B961D2BF}" type="slidenum">
              <a:rPr lang="en-CA" smtClean="0"/>
              <a:t>24</a:t>
            </a:fld>
            <a:endParaRPr lang="en-CA" dirty="0"/>
          </a:p>
        </p:txBody>
      </p:sp>
    </p:spTree>
    <p:extLst>
      <p:ext uri="{BB962C8B-B14F-4D97-AF65-F5344CB8AC3E}">
        <p14:creationId xmlns:p14="http://schemas.microsoft.com/office/powerpoint/2010/main" val="34288709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2CC1D-F228-F6AC-8CC3-C64A8EA0243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0440B9-48EB-6581-9712-B5218646A931}"/>
              </a:ext>
            </a:extLst>
          </p:cNvPr>
          <p:cNvSpPr>
            <a:spLocks noGrp="1"/>
          </p:cNvSpPr>
          <p:nvPr>
            <p:ph type="title"/>
          </p:nvPr>
        </p:nvSpPr>
        <p:spPr>
          <a:xfrm>
            <a:off x="127028" y="-99392"/>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a:t>
            </a:r>
            <a:r>
              <a:rPr lang="en-CA" sz="2800" b="1" dirty="0">
                <a:latin typeface="Times New Roman" panose="02020603050405020304" pitchFamily="18" charset="0"/>
                <a:ea typeface="Aptos" panose="020B0004020202020204" pitchFamily="34" charset="0"/>
              </a:rPr>
              <a:t>One Output, Many Input Case</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2C9C787F-C9FF-042D-6005-B3B71D2C7527}"/>
              </a:ext>
            </a:extLst>
          </p:cNvPr>
          <p:cNvSpPr>
            <a:spLocks noGrp="1"/>
          </p:cNvSpPr>
          <p:nvPr>
            <p:ph idx="1"/>
          </p:nvPr>
        </p:nvSpPr>
        <p:spPr>
          <a:xfrm>
            <a:off x="107504" y="692696"/>
            <a:ext cx="8928992" cy="6048672"/>
          </a:xfrm>
        </p:spPr>
        <p:txBody>
          <a:bodyPr>
            <a:normAutofit lnSpcReduction="10000"/>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Using the above definitions, it can be verified that the following identities hold for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(41)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(1+m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Equations (41) tell us that (one plus) the rate of markup growth is equal to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an output price index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times an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efficiency growth index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times an index of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generalized technical progress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divided by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an input price index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If we multiply both sides of (41) by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we get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growth accounting identity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(31) where the explanatory factors are now defined using p/</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 instead of the more general empirical markup function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p,w</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As usual,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our index of period t TFP growth is defined as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above algebra is fairly simple for the one output case of our general methodology. In the following section,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will apply our one output decomposition to the Australian Retail Sector</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DA4C7BF6-1AB4-DFA5-5261-3C9383AD546C}"/>
              </a:ext>
            </a:extLst>
          </p:cNvPr>
          <p:cNvSpPr>
            <a:spLocks noGrp="1"/>
          </p:cNvSpPr>
          <p:nvPr>
            <p:ph type="sldNum" sz="quarter" idx="12"/>
          </p:nvPr>
        </p:nvSpPr>
        <p:spPr/>
        <p:txBody>
          <a:bodyPr/>
          <a:lstStyle/>
          <a:p>
            <a:fld id="{3FD4EE1D-E21F-4A6E-B4C6-0FD3B961D2BF}" type="slidenum">
              <a:rPr lang="en-CA" smtClean="0"/>
              <a:t>25</a:t>
            </a:fld>
            <a:endParaRPr lang="en-CA" dirty="0"/>
          </a:p>
        </p:txBody>
      </p:sp>
    </p:spTree>
    <p:extLst>
      <p:ext uri="{BB962C8B-B14F-4D97-AF65-F5344CB8AC3E}">
        <p14:creationId xmlns:p14="http://schemas.microsoft.com/office/powerpoint/2010/main" val="31666604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4BCE37-5B17-9AA7-ABEC-8E6C3A3954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477551-D994-8A3A-A784-385EBB1B8B9B}"/>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Application to the Australian Retail Sector</a:t>
            </a:r>
          </a:p>
        </p:txBody>
      </p:sp>
      <p:sp>
        <p:nvSpPr>
          <p:cNvPr id="3" name="Content Placeholder 2">
            <a:extLst>
              <a:ext uri="{FF2B5EF4-FFF2-40B4-BE49-F238E27FC236}">
                <a16:creationId xmlns:a16="http://schemas.microsoft.com/office/drawing/2014/main" id="{471CC0A2-EBD3-CF56-1734-B36F36E6BE8A}"/>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It is useful to rearrange (41).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Using the fact that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equal to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we can rewrite equations (41) as follows:</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(42) 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t =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where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the bilateral input price index defined by (39).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Thus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is a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bilateral input quantity index 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where X</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the period t aggregate input level.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If we use this equation to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eliminate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from equations (42), we get the following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growth decomposition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(43)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 </a:t>
            </a:r>
            <a:r>
              <a:rPr lang="fr-CA" sz="2400" b="1" kern="100" baseline="300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=2,…,T.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CA" sz="2400" b="1" dirty="0">
                <a:effectLst/>
                <a:latin typeface="Times New Roman" panose="02020603050405020304" pitchFamily="18" charset="0"/>
                <a:ea typeface="Aptos" panose="020B0004020202020204" pitchFamily="34" charset="0"/>
              </a:rPr>
              <a:t>For purposes of comparison with other measures of TFP growth, it is useful to convert the </a:t>
            </a:r>
            <a:r>
              <a:rPr lang="en-CA" sz="2400" b="1" dirty="0">
                <a:solidFill>
                  <a:srgbClr val="FF0000"/>
                </a:solidFill>
                <a:effectLst/>
                <a:latin typeface="Times New Roman" panose="02020603050405020304" pitchFamily="18" charset="0"/>
                <a:ea typeface="Aptos" panose="020B0004020202020204" pitchFamily="34" charset="0"/>
              </a:rPr>
              <a:t>TFP growth equations </a:t>
            </a:r>
            <a:r>
              <a:rPr lang="en-CA" sz="2400" b="1" dirty="0">
                <a:effectLst/>
                <a:latin typeface="Times New Roman" panose="02020603050405020304" pitchFamily="18" charset="0"/>
                <a:ea typeface="Aptos" panose="020B0004020202020204" pitchFamily="34" charset="0"/>
              </a:rPr>
              <a:t>(43) into TFP </a:t>
            </a:r>
            <a:r>
              <a:rPr lang="en-CA" sz="2400" b="1" dirty="0">
                <a:solidFill>
                  <a:srgbClr val="FF0000"/>
                </a:solidFill>
                <a:effectLst/>
                <a:latin typeface="Times New Roman" panose="02020603050405020304" pitchFamily="18" charset="0"/>
                <a:ea typeface="Aptos" panose="020B0004020202020204" pitchFamily="34" charset="0"/>
              </a:rPr>
              <a:t>levels equations</a:t>
            </a:r>
            <a:r>
              <a:rPr lang="en-CA" sz="2400" b="1" dirty="0">
                <a:effectLst/>
                <a:latin typeface="Times New Roman" panose="02020603050405020304" pitchFamily="18" charset="0"/>
                <a:ea typeface="Aptos" panose="020B0004020202020204" pitchFamily="34" charset="0"/>
              </a:rPr>
              <a:t>.</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C536B6D8-544E-BE85-4BE5-D5DD61D086A0}"/>
              </a:ext>
            </a:extLst>
          </p:cNvPr>
          <p:cNvSpPr>
            <a:spLocks noGrp="1"/>
          </p:cNvSpPr>
          <p:nvPr>
            <p:ph type="sldNum" sz="quarter" idx="12"/>
          </p:nvPr>
        </p:nvSpPr>
        <p:spPr/>
        <p:txBody>
          <a:bodyPr/>
          <a:lstStyle/>
          <a:p>
            <a:fld id="{3FD4EE1D-E21F-4A6E-B4C6-0FD3B961D2BF}" type="slidenum">
              <a:rPr lang="en-CA" smtClean="0"/>
              <a:t>26</a:t>
            </a:fld>
            <a:endParaRPr lang="en-CA" dirty="0"/>
          </a:p>
        </p:txBody>
      </p:sp>
    </p:spTree>
    <p:extLst>
      <p:ext uri="{BB962C8B-B14F-4D97-AF65-F5344CB8AC3E}">
        <p14:creationId xmlns:p14="http://schemas.microsoft.com/office/powerpoint/2010/main" val="355659775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957BCA-CC80-31FF-8FDD-64D2F16A59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566949-AE30-7831-F8D6-0AF1AE4211CB}"/>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One Output TFP Levels Decomposition</a:t>
            </a:r>
          </a:p>
        </p:txBody>
      </p:sp>
      <p:sp>
        <p:nvSpPr>
          <p:cNvPr id="3" name="Content Placeholder 2">
            <a:extLst>
              <a:ext uri="{FF2B5EF4-FFF2-40B4-BE49-F238E27FC236}">
                <a16:creationId xmlns:a16="http://schemas.microsoft.com/office/drawing/2014/main" id="{2F498309-9BA2-29DC-6F6F-41D03E0CEC32}"/>
              </a:ext>
            </a:extLst>
          </p:cNvPr>
          <p:cNvSpPr>
            <a:spLocks noGrp="1"/>
          </p:cNvSpPr>
          <p:nvPr>
            <p:ph idx="1"/>
          </p:nvPr>
        </p:nvSpPr>
        <p:spPr>
          <a:xfrm>
            <a:off x="107504" y="692696"/>
            <a:ext cx="8928992" cy="6048672"/>
          </a:xfrm>
        </p:spPr>
        <p:txBody>
          <a:bodyPr>
            <a:normAutofit lnSpcReduction="10000"/>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level of aggregate input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period 1 as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X</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for subsequent periods 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2 recursively using the equations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where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defined by (39).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corresponding aggregate input price levels by </a:t>
            </a:r>
          </a:p>
          <a:p>
            <a:pPr marL="0" indent="0"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Define the period 1 level of technical progress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1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and define the technical progress levels for periods 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2 recursively using the equations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where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defined by (40).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Finally, define the period t Diewert Fox Nonparametric Level of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Total Factor Productivity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(44)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e</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1,…,T.</a:t>
            </a:r>
            <a:endParaRPr lang="en-CA" sz="2400" b="1" kern="100" dirty="0">
              <a:effectLst/>
              <a:latin typeface="Times New Roman"/>
              <a:ea typeface="Aptos" panose="020B0004020202020204" pitchFamily="34" charset="0"/>
              <a:cs typeface="Times New Roman" panose="02020603050405020304" pitchFamily="18" charset="0"/>
            </a:endParaRPr>
          </a:p>
          <a:p>
            <a:pPr algn="just">
              <a:lnSpc>
                <a:spcPct val="107000"/>
              </a:lnSpc>
            </a:pPr>
            <a:r>
              <a:rPr lang="en-CA" sz="2400" b="1" kern="100" dirty="0">
                <a:latin typeface="Times New Roman"/>
                <a:ea typeface="Aptos" panose="020B0004020202020204" pitchFamily="34" charset="0"/>
                <a:cs typeface="Times New Roman" panose="02020603050405020304" pitchFamily="18" charset="0"/>
              </a:rPr>
              <a:t>Thus the year t TFP level,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latin typeface="Times New Roman"/>
                <a:ea typeface="Aptos" panose="020B0004020202020204" pitchFamily="34" charset="0"/>
                <a:cs typeface="Times New Roman" panose="02020603050405020304" pitchFamily="18" charset="0"/>
              </a:rPr>
              <a:t>, is defined as year t output divided by year 1 output,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effectLst/>
                <a:latin typeface="Times New Roman" panose="02020603050405020304" pitchFamily="18" charset="0"/>
                <a:ea typeface="Aptos" panose="020B0004020202020204" pitchFamily="34" charset="0"/>
                <a:cs typeface="Times New Roman" panose="02020603050405020304" pitchFamily="18" charset="0"/>
              </a:rPr>
              <a:t>divided</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by </a:t>
            </a:r>
            <a:r>
              <a:rPr lang="en-CA" sz="2400" b="1" kern="100" dirty="0">
                <a:latin typeface="Times New Roman"/>
                <a:ea typeface="Aptos" panose="020B0004020202020204" pitchFamily="34" charset="0"/>
                <a:cs typeface="Times New Roman" panose="02020603050405020304" pitchFamily="18" charset="0"/>
              </a:rPr>
              <a:t>year t input divided by year 1 input,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has the decomposition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latin typeface="Times New Roman"/>
                <a:ea typeface="Aptos" panose="020B0004020202020204" pitchFamily="34" charset="0"/>
                <a:cs typeface="Times New Roman" panose="02020603050405020304" pitchFamily="18" charset="0"/>
              </a:rPr>
              <a:t> </a:t>
            </a: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A384E5C7-7391-DEB5-7226-68165E766B40}"/>
              </a:ext>
            </a:extLst>
          </p:cNvPr>
          <p:cNvSpPr>
            <a:spLocks noGrp="1"/>
          </p:cNvSpPr>
          <p:nvPr>
            <p:ph type="sldNum" sz="quarter" idx="12"/>
          </p:nvPr>
        </p:nvSpPr>
        <p:spPr/>
        <p:txBody>
          <a:bodyPr/>
          <a:lstStyle/>
          <a:p>
            <a:fld id="{3FD4EE1D-E21F-4A6E-B4C6-0FD3B961D2BF}" type="slidenum">
              <a:rPr lang="en-CA" smtClean="0"/>
              <a:t>27</a:t>
            </a:fld>
            <a:endParaRPr lang="en-CA" dirty="0"/>
          </a:p>
        </p:txBody>
      </p:sp>
    </p:spTree>
    <p:extLst>
      <p:ext uri="{BB962C8B-B14F-4D97-AF65-F5344CB8AC3E}">
        <p14:creationId xmlns:p14="http://schemas.microsoft.com/office/powerpoint/2010/main" val="1298536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73D44-C627-F5A6-F3A4-924EF1D04A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74E79A-787D-815C-79AB-081A5E50F01C}"/>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Application to the Australian Retail Sector</a:t>
            </a:r>
          </a:p>
        </p:txBody>
      </p:sp>
      <p:sp>
        <p:nvSpPr>
          <p:cNvPr id="3" name="Content Placeholder 2">
            <a:extLst>
              <a:ext uri="{FF2B5EF4-FFF2-40B4-BE49-F238E27FC236}">
                <a16:creationId xmlns:a16="http://schemas.microsoft.com/office/drawing/2014/main" id="{EDE973B2-45F3-9A74-A9AE-F802B7A797DF}"/>
              </a:ext>
            </a:extLst>
          </p:cNvPr>
          <p:cNvSpPr>
            <a:spLocks noGrp="1"/>
          </p:cNvSpPr>
          <p:nvPr>
            <p:ph idx="1"/>
          </p:nvPr>
        </p:nvSpPr>
        <p:spPr>
          <a:xfrm>
            <a:off x="107504" y="692696"/>
            <a:ext cx="8928992" cy="6048672"/>
          </a:xfrm>
        </p:spPr>
        <p:txBody>
          <a:bodyPr>
            <a:normAutofit/>
          </a:bodyPr>
          <a:lstStyle/>
          <a:p>
            <a:pPr algn="just"/>
            <a:r>
              <a:rPr lang="en-CA" sz="2000" b="1" dirty="0">
                <a:effectLst/>
                <a:latin typeface="Times New Roman" panose="02020603050405020304" pitchFamily="18" charset="0"/>
                <a:ea typeface="Aptos" panose="020B0004020202020204" pitchFamily="34" charset="0"/>
              </a:rPr>
              <a:t>In Appendix A, we explain how we used Australian Bureau of Statistics (ABS) data on </a:t>
            </a:r>
            <a:r>
              <a:rPr lang="en-CA" sz="2000" b="1" dirty="0">
                <a:solidFill>
                  <a:srgbClr val="FF0000"/>
                </a:solidFill>
                <a:effectLst/>
                <a:latin typeface="Times New Roman" panose="02020603050405020304" pitchFamily="18" charset="0"/>
                <a:ea typeface="Aptos" panose="020B0004020202020204" pitchFamily="34" charset="0"/>
              </a:rPr>
              <a:t>Australia’s Retail Trade sector for the 29 years 1994-2022 </a:t>
            </a:r>
            <a:r>
              <a:rPr lang="en-CA" sz="2000" b="1" dirty="0">
                <a:effectLst/>
                <a:latin typeface="Times New Roman" panose="02020603050405020304" pitchFamily="18" charset="0"/>
                <a:ea typeface="Aptos" panose="020B0004020202020204" pitchFamily="34" charset="0"/>
              </a:rPr>
              <a:t>in order to construct estimates for the annual gross output of the sector. </a:t>
            </a:r>
          </a:p>
          <a:p>
            <a:pPr algn="just"/>
            <a:r>
              <a:rPr lang="en-CA" sz="2000" b="1" dirty="0">
                <a:latin typeface="Times New Roman" panose="02020603050405020304" pitchFamily="18" charset="0"/>
                <a:ea typeface="Aptos" panose="020B0004020202020204" pitchFamily="34" charset="0"/>
              </a:rPr>
              <a:t>Y</a:t>
            </a:r>
            <a:r>
              <a:rPr lang="en-CA" sz="2000" b="1" dirty="0">
                <a:effectLst/>
                <a:latin typeface="Times New Roman" panose="02020603050405020304" pitchFamily="18" charset="0"/>
                <a:ea typeface="Aptos" panose="020B0004020202020204" pitchFamily="34" charset="0"/>
              </a:rPr>
              <a:t>ear t price and quantity scalars are p</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and y</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respectively) and estimates for eight inputs (year t price and quantity vectors are w</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a:t>
            </a:r>
            <a:r>
              <a:rPr lang="en-CA" sz="20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dirty="0">
                <a:effectLst/>
                <a:latin typeface="Times New Roman" panose="02020603050405020304" pitchFamily="18" charset="0"/>
                <a:ea typeface="Aptos" panose="020B0004020202020204" pitchFamily="34" charset="0"/>
              </a:rPr>
              <a:t> [w</a:t>
            </a:r>
            <a:r>
              <a:rPr lang="en-CA" sz="2000" b="1" baseline="-25000" dirty="0">
                <a:effectLst/>
                <a:latin typeface="Times New Roman" panose="02020603050405020304" pitchFamily="18" charset="0"/>
                <a:ea typeface="Aptos" panose="020B0004020202020204" pitchFamily="34" charset="0"/>
              </a:rPr>
              <a:t>1</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,…,w</a:t>
            </a:r>
            <a:r>
              <a:rPr lang="en-CA" sz="2000" b="1" baseline="-25000" dirty="0">
                <a:effectLst/>
                <a:latin typeface="Times New Roman" panose="02020603050405020304" pitchFamily="18" charset="0"/>
                <a:ea typeface="Aptos" panose="020B0004020202020204" pitchFamily="34" charset="0"/>
              </a:rPr>
              <a:t>8</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and x</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a:t>
            </a:r>
            <a:r>
              <a:rPr lang="en-CA" sz="20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dirty="0">
                <a:effectLst/>
                <a:latin typeface="Times New Roman" panose="02020603050405020304" pitchFamily="18" charset="0"/>
                <a:ea typeface="Aptos" panose="020B0004020202020204" pitchFamily="34" charset="0"/>
              </a:rPr>
              <a:t> [x</a:t>
            </a:r>
            <a:r>
              <a:rPr lang="en-CA" sz="2000" b="1" baseline="-25000" dirty="0">
                <a:effectLst/>
                <a:latin typeface="Times New Roman" panose="02020603050405020304" pitchFamily="18" charset="0"/>
                <a:ea typeface="Aptos" panose="020B0004020202020204" pitchFamily="34" charset="0"/>
              </a:rPr>
              <a:t>1</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,…,x</a:t>
            </a:r>
            <a:r>
              <a:rPr lang="en-CA" sz="2000" b="1" baseline="-25000" dirty="0">
                <a:effectLst/>
                <a:latin typeface="Times New Roman" panose="02020603050405020304" pitchFamily="18" charset="0"/>
                <a:ea typeface="Aptos" panose="020B0004020202020204" pitchFamily="34" charset="0"/>
              </a:rPr>
              <a:t>8</a:t>
            </a:r>
            <a:r>
              <a:rPr lang="en-CA" sz="2000" b="1" baseline="30000" dirty="0">
                <a:effectLst/>
                <a:latin typeface="Times New Roman" panose="02020603050405020304" pitchFamily="18" charset="0"/>
                <a:ea typeface="Aptos" panose="020B0004020202020204" pitchFamily="34" charset="0"/>
              </a:rPr>
              <a:t>t</a:t>
            </a:r>
            <a:r>
              <a:rPr lang="en-CA" sz="2000" b="1" dirty="0">
                <a:effectLst/>
                <a:latin typeface="Times New Roman" panose="02020603050405020304" pitchFamily="18" charset="0"/>
                <a:ea typeface="Aptos" panose="020B0004020202020204" pitchFamily="34" charset="0"/>
              </a:rPr>
              <a:t>] respectively. </a:t>
            </a:r>
          </a:p>
          <a:p>
            <a:pPr algn="just"/>
            <a:r>
              <a:rPr lang="en-CA" sz="2000" b="1" dirty="0">
                <a:effectLst/>
                <a:latin typeface="Times New Roman" panose="02020603050405020304" pitchFamily="18" charset="0"/>
                <a:ea typeface="Aptos" panose="020B0004020202020204" pitchFamily="34" charset="0"/>
              </a:rPr>
              <a:t>The nine price series are listed in Table A11 and the nine quantity series are listed in Table A12 of the Appendix. </a:t>
            </a:r>
          </a:p>
          <a:p>
            <a:pPr algn="just"/>
            <a:r>
              <a:rPr lang="en-CA" sz="2000" b="1" dirty="0">
                <a:effectLst/>
                <a:latin typeface="Times New Roman" panose="02020603050405020304" pitchFamily="18" charset="0"/>
                <a:ea typeface="Aptos" panose="020B0004020202020204" pitchFamily="34" charset="0"/>
              </a:rPr>
              <a:t>The eight inputs are: </a:t>
            </a:r>
          </a:p>
          <a:p>
            <a:pPr marL="0" indent="0" algn="just">
              <a:buNone/>
            </a:pPr>
            <a:r>
              <a:rPr lang="en-CA" sz="2000" b="1" dirty="0">
                <a:effectLst/>
                <a:latin typeface="Times New Roman" panose="02020603050405020304" pitchFamily="18" charset="0"/>
                <a:ea typeface="Aptos" panose="020B0004020202020204" pitchFamily="34" charset="0"/>
              </a:rPr>
              <a:t>  (1) quality adjusted </a:t>
            </a:r>
            <a:r>
              <a:rPr lang="en-CA" sz="2000" b="1" dirty="0">
                <a:solidFill>
                  <a:srgbClr val="FF0000"/>
                </a:solidFill>
                <a:effectLst/>
                <a:latin typeface="Times New Roman" panose="02020603050405020304" pitchFamily="18" charset="0"/>
                <a:ea typeface="Aptos" panose="020B0004020202020204" pitchFamily="34" charset="0"/>
              </a:rPr>
              <a:t>labour</a:t>
            </a:r>
            <a:r>
              <a:rPr lang="en-CA" sz="2000" b="1" dirty="0">
                <a:effectLst/>
                <a:latin typeface="Times New Roman" panose="02020603050405020304" pitchFamily="18" charset="0"/>
                <a:ea typeface="Aptos" panose="020B0004020202020204" pitchFamily="34" charset="0"/>
              </a:rPr>
              <a:t> input, </a:t>
            </a:r>
          </a:p>
          <a:p>
            <a:pPr marL="0" indent="0" algn="just">
              <a:buNone/>
            </a:pPr>
            <a:r>
              <a:rPr lang="en-CA" sz="2000" b="1" dirty="0">
                <a:effectLst/>
                <a:latin typeface="Times New Roman" panose="02020603050405020304" pitchFamily="18" charset="0"/>
                <a:ea typeface="Aptos" panose="020B0004020202020204" pitchFamily="34" charset="0"/>
              </a:rPr>
              <a:t>  (2) </a:t>
            </a:r>
            <a:r>
              <a:rPr lang="en-CA" sz="2000" b="1" dirty="0">
                <a:solidFill>
                  <a:srgbClr val="FF0000"/>
                </a:solidFill>
                <a:effectLst/>
                <a:latin typeface="Times New Roman" panose="02020603050405020304" pitchFamily="18" charset="0"/>
                <a:ea typeface="Aptos" panose="020B0004020202020204" pitchFamily="34" charset="0"/>
              </a:rPr>
              <a:t>intermediate inputs</a:t>
            </a:r>
            <a:r>
              <a:rPr lang="en-CA" sz="2000" b="1" dirty="0">
                <a:effectLst/>
                <a:latin typeface="Times New Roman" panose="02020603050405020304" pitchFamily="18" charset="0"/>
                <a:ea typeface="Aptos" panose="020B0004020202020204" pitchFamily="34" charset="0"/>
              </a:rPr>
              <a:t>, </a:t>
            </a:r>
          </a:p>
          <a:p>
            <a:pPr marL="0" indent="0" algn="just">
              <a:buNone/>
            </a:pPr>
            <a:r>
              <a:rPr lang="en-CA" sz="2000" b="1" dirty="0">
                <a:effectLst/>
                <a:latin typeface="Times New Roman" panose="02020603050405020304" pitchFamily="18" charset="0"/>
                <a:ea typeface="Aptos" panose="020B0004020202020204" pitchFamily="34" charset="0"/>
              </a:rPr>
              <a:t>  (3) non-dwelling construction services (</a:t>
            </a:r>
            <a:r>
              <a:rPr lang="en-CA" sz="2000" b="1" dirty="0">
                <a:solidFill>
                  <a:srgbClr val="FF0000"/>
                </a:solidFill>
                <a:effectLst/>
                <a:latin typeface="Times New Roman" panose="02020603050405020304" pitchFamily="18" charset="0"/>
                <a:ea typeface="Aptos" panose="020B0004020202020204" pitchFamily="34" charset="0"/>
              </a:rPr>
              <a:t>retail structures</a:t>
            </a:r>
            <a:r>
              <a:rPr lang="en-CA" sz="2000" b="1" dirty="0">
                <a:effectLst/>
                <a:latin typeface="Times New Roman" panose="02020603050405020304" pitchFamily="18" charset="0"/>
                <a:ea typeface="Aptos" panose="020B0004020202020204" pitchFamily="34" charset="0"/>
              </a:rPr>
              <a:t>), </a:t>
            </a:r>
          </a:p>
          <a:p>
            <a:pPr marL="0" indent="0" algn="just">
              <a:buNone/>
            </a:pPr>
            <a:r>
              <a:rPr lang="en-CA" sz="2000" b="1" dirty="0">
                <a:effectLst/>
                <a:latin typeface="Times New Roman" panose="02020603050405020304" pitchFamily="18" charset="0"/>
                <a:ea typeface="Aptos" panose="020B0004020202020204" pitchFamily="34" charset="0"/>
              </a:rPr>
              <a:t>  (4) </a:t>
            </a:r>
            <a:r>
              <a:rPr lang="en-CA" sz="2000" b="1" dirty="0">
                <a:solidFill>
                  <a:srgbClr val="FF0000"/>
                </a:solidFill>
                <a:effectLst/>
                <a:latin typeface="Times New Roman" panose="02020603050405020304" pitchFamily="18" charset="0"/>
                <a:ea typeface="Aptos" panose="020B0004020202020204" pitchFamily="34" charset="0"/>
              </a:rPr>
              <a:t>machinery and equipment</a:t>
            </a:r>
            <a:r>
              <a:rPr lang="en-CA" sz="2000" b="1" dirty="0">
                <a:effectLst/>
                <a:latin typeface="Times New Roman" panose="02020603050405020304" pitchFamily="18" charset="0"/>
                <a:ea typeface="Aptos" panose="020B0004020202020204" pitchFamily="34" charset="0"/>
              </a:rPr>
              <a:t>, </a:t>
            </a:r>
          </a:p>
          <a:p>
            <a:pPr marL="0" indent="0" algn="just">
              <a:buNone/>
            </a:pPr>
            <a:r>
              <a:rPr lang="en-CA" sz="2000" b="1" dirty="0">
                <a:effectLst/>
                <a:latin typeface="Times New Roman" panose="02020603050405020304" pitchFamily="18" charset="0"/>
                <a:ea typeface="Aptos" panose="020B0004020202020204" pitchFamily="34" charset="0"/>
              </a:rPr>
              <a:t>  (5) </a:t>
            </a:r>
            <a:r>
              <a:rPr lang="en-CA" sz="2000" b="1" dirty="0">
                <a:solidFill>
                  <a:srgbClr val="FF0000"/>
                </a:solidFill>
                <a:effectLst/>
                <a:latin typeface="Times New Roman" panose="02020603050405020304" pitchFamily="18" charset="0"/>
                <a:ea typeface="Aptos" panose="020B0004020202020204" pitchFamily="34" charset="0"/>
              </a:rPr>
              <a:t>research and development</a:t>
            </a:r>
            <a:r>
              <a:rPr lang="en-CA" sz="2000" b="1" dirty="0">
                <a:effectLst/>
                <a:latin typeface="Times New Roman" panose="02020603050405020304" pitchFamily="18" charset="0"/>
                <a:ea typeface="Aptos" panose="020B0004020202020204" pitchFamily="34" charset="0"/>
              </a:rPr>
              <a:t>, </a:t>
            </a:r>
          </a:p>
          <a:p>
            <a:pPr marL="0" indent="0" algn="just">
              <a:buNone/>
            </a:pPr>
            <a:r>
              <a:rPr lang="en-CA" sz="2000" b="1" dirty="0">
                <a:effectLst/>
                <a:latin typeface="Times New Roman" panose="02020603050405020304" pitchFamily="18" charset="0"/>
                <a:ea typeface="Aptos" panose="020B0004020202020204" pitchFamily="34" charset="0"/>
              </a:rPr>
              <a:t>  (6) </a:t>
            </a:r>
            <a:r>
              <a:rPr lang="en-CA" sz="2000" b="1" dirty="0">
                <a:solidFill>
                  <a:srgbClr val="FF0000"/>
                </a:solidFill>
                <a:effectLst/>
                <a:latin typeface="Times New Roman" panose="02020603050405020304" pitchFamily="18" charset="0"/>
                <a:ea typeface="Aptos" panose="020B0004020202020204" pitchFamily="34" charset="0"/>
              </a:rPr>
              <a:t>computer software</a:t>
            </a:r>
            <a:r>
              <a:rPr lang="en-CA" sz="2000" b="1" dirty="0">
                <a:effectLst/>
                <a:latin typeface="Times New Roman" panose="02020603050405020304" pitchFamily="18" charset="0"/>
                <a:ea typeface="Aptos" panose="020B0004020202020204" pitchFamily="34" charset="0"/>
              </a:rPr>
              <a:t>, </a:t>
            </a:r>
          </a:p>
          <a:p>
            <a:pPr marL="0" indent="0" algn="just">
              <a:buNone/>
            </a:pPr>
            <a:r>
              <a:rPr lang="en-CA" sz="2000" b="1" dirty="0">
                <a:effectLst/>
                <a:latin typeface="Times New Roman" panose="02020603050405020304" pitchFamily="18" charset="0"/>
                <a:ea typeface="Aptos" panose="020B0004020202020204" pitchFamily="34" charset="0"/>
              </a:rPr>
              <a:t>  (7) </a:t>
            </a:r>
            <a:r>
              <a:rPr lang="en-CA" sz="2000" b="1" dirty="0">
                <a:solidFill>
                  <a:srgbClr val="FF0000"/>
                </a:solidFill>
                <a:effectLst/>
                <a:latin typeface="Times New Roman" panose="02020603050405020304" pitchFamily="18" charset="0"/>
                <a:ea typeface="Aptos" panose="020B0004020202020204" pitchFamily="34" charset="0"/>
              </a:rPr>
              <a:t>inventory stocks </a:t>
            </a:r>
            <a:r>
              <a:rPr lang="en-CA" sz="2000" b="1" dirty="0">
                <a:effectLst/>
                <a:latin typeface="Times New Roman" panose="02020603050405020304" pitchFamily="18" charset="0"/>
                <a:ea typeface="Aptos" panose="020B0004020202020204" pitchFamily="34" charset="0"/>
              </a:rPr>
              <a:t>and</a:t>
            </a:r>
          </a:p>
          <a:p>
            <a:pPr marL="0" indent="0" algn="just">
              <a:buNone/>
            </a:pPr>
            <a:r>
              <a:rPr lang="en-CA" sz="2000" b="1" dirty="0">
                <a:effectLst/>
                <a:latin typeface="Times New Roman" panose="02020603050405020304" pitchFamily="18" charset="0"/>
                <a:ea typeface="Aptos" panose="020B0004020202020204" pitchFamily="34" charset="0"/>
              </a:rPr>
              <a:t>  (8) </a:t>
            </a:r>
            <a:r>
              <a:rPr lang="en-CA" sz="2000" b="1" dirty="0">
                <a:solidFill>
                  <a:srgbClr val="FF0000"/>
                </a:solidFill>
                <a:effectLst/>
                <a:latin typeface="Times New Roman" panose="02020603050405020304" pitchFamily="18" charset="0"/>
                <a:ea typeface="Aptos" panose="020B0004020202020204" pitchFamily="34" charset="0"/>
              </a:rPr>
              <a:t>land</a:t>
            </a:r>
            <a:r>
              <a:rPr lang="en-CA" sz="2000" b="1" dirty="0">
                <a:effectLst/>
                <a:latin typeface="Times New Roman" panose="02020603050405020304" pitchFamily="18" charset="0"/>
                <a:ea typeface="Aptos" panose="020B0004020202020204" pitchFamily="34" charset="0"/>
              </a:rPr>
              <a:t>.</a:t>
            </a:r>
            <a:endParaRPr lang="en-CA" altLang="ja-JP" sz="2000" b="1" dirty="0">
              <a:latin typeface="Times New Roman"/>
            </a:endParaRPr>
          </a:p>
        </p:txBody>
      </p:sp>
      <p:sp>
        <p:nvSpPr>
          <p:cNvPr id="4" name="Slide Number Placeholder 3">
            <a:extLst>
              <a:ext uri="{FF2B5EF4-FFF2-40B4-BE49-F238E27FC236}">
                <a16:creationId xmlns:a16="http://schemas.microsoft.com/office/drawing/2014/main" id="{3BEE1D38-9CE8-2633-7205-787FD9E70BAF}"/>
              </a:ext>
            </a:extLst>
          </p:cNvPr>
          <p:cNvSpPr>
            <a:spLocks noGrp="1"/>
          </p:cNvSpPr>
          <p:nvPr>
            <p:ph type="sldNum" sz="quarter" idx="12"/>
          </p:nvPr>
        </p:nvSpPr>
        <p:spPr/>
        <p:txBody>
          <a:bodyPr/>
          <a:lstStyle/>
          <a:p>
            <a:fld id="{3FD4EE1D-E21F-4A6E-B4C6-0FD3B961D2BF}" type="slidenum">
              <a:rPr lang="en-CA" smtClean="0"/>
              <a:t>28</a:t>
            </a:fld>
            <a:endParaRPr lang="en-CA" dirty="0"/>
          </a:p>
        </p:txBody>
      </p:sp>
    </p:spTree>
    <p:extLst>
      <p:ext uri="{BB962C8B-B14F-4D97-AF65-F5344CB8AC3E}">
        <p14:creationId xmlns:p14="http://schemas.microsoft.com/office/powerpoint/2010/main" val="184005140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94196D-7A0D-79D0-85E9-870E66410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614501-2F46-43C1-B6D2-17443F7A47E7}"/>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Application to the Australian Retail Sector: User Costs</a:t>
            </a:r>
          </a:p>
        </p:txBody>
      </p:sp>
      <p:sp>
        <p:nvSpPr>
          <p:cNvPr id="3" name="Content Placeholder 2">
            <a:extLst>
              <a:ext uri="{FF2B5EF4-FFF2-40B4-BE49-F238E27FC236}">
                <a16:creationId xmlns:a16="http://schemas.microsoft.com/office/drawing/2014/main" id="{DA398379-8356-94FB-4A30-32D716CE6365}"/>
              </a:ext>
            </a:extLst>
          </p:cNvPr>
          <p:cNvSpPr>
            <a:spLocks noGrp="1"/>
          </p:cNvSpPr>
          <p:nvPr>
            <p:ph idx="1"/>
          </p:nvPr>
        </p:nvSpPr>
        <p:spPr>
          <a:xfrm>
            <a:off x="107504" y="692696"/>
            <a:ext cx="8928992" cy="6048672"/>
          </a:xfrm>
        </p:spPr>
        <p:txBody>
          <a:bodyPr>
            <a:normAutofit/>
          </a:bodyPr>
          <a:lstStyle/>
          <a:p>
            <a:pPr algn="just"/>
            <a:r>
              <a:rPr lang="en-CA" sz="2400" b="1" dirty="0">
                <a:effectLst/>
                <a:latin typeface="Times New Roman" panose="02020603050405020304" pitchFamily="18" charset="0"/>
                <a:ea typeface="Aptos" panose="020B0004020202020204" pitchFamily="34" charset="0"/>
              </a:rPr>
              <a:t>In Appendix A, we explain in some detail the problems in constructing user costs for the 6 capital stocks. </a:t>
            </a:r>
          </a:p>
          <a:p>
            <a:pPr algn="just"/>
            <a:r>
              <a:rPr lang="en-CA" sz="2400" b="1" dirty="0">
                <a:effectLst/>
                <a:latin typeface="Times New Roman" panose="02020603050405020304" pitchFamily="18" charset="0"/>
                <a:ea typeface="Aptos" panose="020B0004020202020204" pitchFamily="34" charset="0"/>
              </a:rPr>
              <a:t>A </a:t>
            </a:r>
            <a:r>
              <a:rPr lang="en-CA" sz="2400" b="1" dirty="0">
                <a:solidFill>
                  <a:srgbClr val="FF0000"/>
                </a:solidFill>
                <a:effectLst/>
                <a:latin typeface="Times New Roman" panose="02020603050405020304" pitchFamily="18" charset="0"/>
                <a:ea typeface="Aptos" panose="020B0004020202020204" pitchFamily="34" charset="0"/>
              </a:rPr>
              <a:t>user cost </a:t>
            </a:r>
            <a:r>
              <a:rPr lang="en-CA" sz="2400" b="1" dirty="0">
                <a:effectLst/>
                <a:latin typeface="Times New Roman" panose="02020603050405020304" pitchFamily="18" charset="0"/>
                <a:ea typeface="Aptos" panose="020B0004020202020204" pitchFamily="34" charset="0"/>
              </a:rPr>
              <a:t>for an asset reflects the cost of purchasing an asset at the beginning of the accounting period (including the interest foregone by tying up financial capital during the accounting period), using the asset and then (hypothetically) selling the depreciated asset at the end of the accounting period. </a:t>
            </a:r>
          </a:p>
          <a:p>
            <a:pPr algn="just"/>
            <a:r>
              <a:rPr lang="en-CA" sz="2400" b="1" dirty="0">
                <a:solidFill>
                  <a:srgbClr val="FF0000"/>
                </a:solidFill>
                <a:effectLst/>
                <a:latin typeface="Times New Roman" panose="02020603050405020304" pitchFamily="18" charset="0"/>
                <a:ea typeface="Aptos" panose="020B0004020202020204" pitchFamily="34" charset="0"/>
              </a:rPr>
              <a:t>The expected sale price at the end of the period depends on forecasts about depreciation rates and expected asset inflation rates</a:t>
            </a:r>
            <a:r>
              <a:rPr lang="en-CA" sz="2400" b="1" dirty="0">
                <a:effectLst/>
                <a:latin typeface="Times New Roman" panose="02020603050405020304" pitchFamily="18" charset="0"/>
                <a:ea typeface="Aptos" panose="020B0004020202020204" pitchFamily="34" charset="0"/>
              </a:rPr>
              <a:t>. </a:t>
            </a:r>
          </a:p>
          <a:p>
            <a:pPr algn="just"/>
            <a:r>
              <a:rPr lang="en-CA" sz="2400" b="1" dirty="0">
                <a:effectLst/>
                <a:latin typeface="Times New Roman" panose="02020603050405020304" pitchFamily="18" charset="0"/>
                <a:ea typeface="Aptos" panose="020B0004020202020204" pitchFamily="34" charset="0"/>
              </a:rPr>
              <a:t>Thus there are </a:t>
            </a:r>
            <a:r>
              <a:rPr lang="en-CA" sz="2400" b="1" dirty="0">
                <a:solidFill>
                  <a:srgbClr val="FF0000"/>
                </a:solidFill>
                <a:effectLst/>
                <a:latin typeface="Times New Roman" panose="02020603050405020304" pitchFamily="18" charset="0"/>
                <a:ea typeface="Aptos" panose="020B0004020202020204" pitchFamily="34" charset="0"/>
              </a:rPr>
              <a:t>three important ingredients </a:t>
            </a:r>
            <a:r>
              <a:rPr lang="en-CA" sz="2400" b="1" dirty="0">
                <a:effectLst/>
                <a:latin typeface="Times New Roman" panose="02020603050405020304" pitchFamily="18" charset="0"/>
                <a:ea typeface="Aptos" panose="020B0004020202020204" pitchFamily="34" charset="0"/>
              </a:rPr>
              <a:t>in forming a period t user cost: (</a:t>
            </a:r>
            <a:r>
              <a:rPr lang="en-CA" sz="2400" b="1" dirty="0" err="1">
                <a:effectLst/>
                <a:latin typeface="Times New Roman" panose="02020603050405020304" pitchFamily="18" charset="0"/>
                <a:ea typeface="Aptos" panose="020B0004020202020204" pitchFamily="34" charset="0"/>
              </a:rPr>
              <a:t>i</a:t>
            </a:r>
            <a:r>
              <a:rPr lang="en-CA" sz="2400" b="1" dirty="0">
                <a:effectLst/>
                <a:latin typeface="Times New Roman" panose="02020603050405020304" pitchFamily="18" charset="0"/>
                <a:ea typeface="Aptos" panose="020B0004020202020204" pitchFamily="34" charset="0"/>
              </a:rPr>
              <a:t>) the opportunity cost of financial capital at the beginning of the period (</a:t>
            </a:r>
            <a:r>
              <a:rPr lang="en-CA" sz="2400" b="1" dirty="0">
                <a:solidFill>
                  <a:srgbClr val="FF0000"/>
                </a:solidFill>
                <a:effectLst/>
                <a:latin typeface="Times New Roman" panose="02020603050405020304" pitchFamily="18" charset="0"/>
                <a:ea typeface="Aptos" panose="020B0004020202020204" pitchFamily="34" charset="0"/>
              </a:rPr>
              <a:t>the interest rate r</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the </a:t>
            </a:r>
            <a:r>
              <a:rPr lang="en-CA" sz="2400" b="1" dirty="0">
                <a:solidFill>
                  <a:srgbClr val="FF0000"/>
                </a:solidFill>
                <a:effectLst/>
                <a:latin typeface="Times New Roman" panose="02020603050405020304" pitchFamily="18" charset="0"/>
                <a:ea typeface="Aptos" panose="020B0004020202020204" pitchFamily="34" charset="0"/>
              </a:rPr>
              <a:t>asset depreciation rate </a:t>
            </a:r>
            <a:r>
              <a:rPr lang="en-CA" sz="2400" b="1"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and the </a:t>
            </a:r>
            <a:r>
              <a:rPr lang="en-CA" sz="2400" b="1" dirty="0">
                <a:solidFill>
                  <a:srgbClr val="FF0000"/>
                </a:solidFill>
                <a:effectLst/>
                <a:latin typeface="Times New Roman" panose="02020603050405020304" pitchFamily="18" charset="0"/>
                <a:ea typeface="Aptos" panose="020B0004020202020204" pitchFamily="34" charset="0"/>
              </a:rPr>
              <a:t>expected asset inflation rate i</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a:t>
            </a:r>
          </a:p>
          <a:p>
            <a:pPr algn="just"/>
            <a:r>
              <a:rPr lang="en-CA" sz="2400" b="1" dirty="0">
                <a:solidFill>
                  <a:srgbClr val="7030A0"/>
                </a:solidFill>
                <a:effectLst/>
                <a:latin typeface="Times New Roman" panose="02020603050405020304" pitchFamily="18" charset="0"/>
                <a:ea typeface="Aptos" panose="020B0004020202020204" pitchFamily="34" charset="0"/>
              </a:rPr>
              <a:t>All three of these ingredients are subject to error</a:t>
            </a:r>
            <a:r>
              <a:rPr lang="en-CA" sz="2400" b="1" dirty="0">
                <a:effectLst/>
                <a:latin typeface="Times New Roman" panose="02020603050405020304" pitchFamily="18" charset="0"/>
                <a:ea typeface="Aptos" panose="020B0004020202020204" pitchFamily="34" charset="0"/>
              </a:rPr>
              <a:t>.</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1B0BF6C8-C68C-9B8B-4DF1-7E8CF5AC89B9}"/>
              </a:ext>
            </a:extLst>
          </p:cNvPr>
          <p:cNvSpPr>
            <a:spLocks noGrp="1"/>
          </p:cNvSpPr>
          <p:nvPr>
            <p:ph type="sldNum" sz="quarter" idx="12"/>
          </p:nvPr>
        </p:nvSpPr>
        <p:spPr/>
        <p:txBody>
          <a:bodyPr/>
          <a:lstStyle/>
          <a:p>
            <a:fld id="{3FD4EE1D-E21F-4A6E-B4C6-0FD3B961D2BF}" type="slidenum">
              <a:rPr lang="en-CA" smtClean="0"/>
              <a:t>29</a:t>
            </a:fld>
            <a:endParaRPr lang="en-CA" dirty="0"/>
          </a:p>
        </p:txBody>
      </p:sp>
    </p:spTree>
    <p:extLst>
      <p:ext uri="{BB962C8B-B14F-4D97-AF65-F5344CB8AC3E}">
        <p14:creationId xmlns:p14="http://schemas.microsoft.com/office/powerpoint/2010/main" val="11347956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a:xfrm>
            <a:off x="107504" y="620688"/>
            <a:ext cx="8928992" cy="6120680"/>
          </a:xfrm>
        </p:spPr>
        <p:txBody>
          <a:bodyPr>
            <a:normAutofit/>
          </a:bodyPr>
          <a:lstStyle/>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We illustrate our new approach with an empirical example: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retail sector in Australia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for the years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1994-2022</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question of how big are markups has also been of academic interest due to the recent paper by de Loecker, Eeckhout and Unger (2020), who found huge markups on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prices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over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marginal costs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 the US that were in the 20-60 percent range.</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Our costs are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average costs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(rather than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marginal costs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which include returns to fixed factors so our estimated markups are much smaller. </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Our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growth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estimates can be decomposed into contributions from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output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input price changes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efficiency changes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combined effects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of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technical progress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and possible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nonconstant returns to scale</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marL="0" indent="0" algn="just">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r>
              <a:rPr lang="en-CA" sz="2400" b="1" kern="100" dirty="0">
                <a:solidFill>
                  <a:srgbClr val="7030A0"/>
                </a:solidFill>
                <a:effectLst/>
                <a:latin typeface="Times New Roman" panose="02020603050405020304" pitchFamily="18" charset="0"/>
                <a:ea typeface="Aptos" panose="020B0004020202020204" pitchFamily="34" charset="0"/>
                <a:cs typeface="Times New Roman" panose="02020603050405020304" pitchFamily="18" charset="0"/>
              </a:rPr>
              <a:t>There are a number of limitations to our methodology</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FD4EE1D-E21F-4A6E-B4C6-0FD3B961D2BF}" type="slidenum">
              <a:rPr lang="en-CA" smtClean="0"/>
              <a:t>3</a:t>
            </a:fld>
            <a:endParaRPr lang="en-CA" dirty="0"/>
          </a:p>
        </p:txBody>
      </p:sp>
    </p:spTree>
    <p:extLst>
      <p:ext uri="{BB962C8B-B14F-4D97-AF65-F5344CB8AC3E}">
        <p14:creationId xmlns:p14="http://schemas.microsoft.com/office/powerpoint/2010/main" val="1601034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79517F-2253-3DE9-C4D5-0B3D390C32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1659B8-6537-58E6-4E64-446479B757C5}"/>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Application to the Australian Retail Sector: User Costs</a:t>
            </a:r>
          </a:p>
        </p:txBody>
      </p:sp>
      <p:sp>
        <p:nvSpPr>
          <p:cNvPr id="3" name="Content Placeholder 2">
            <a:extLst>
              <a:ext uri="{FF2B5EF4-FFF2-40B4-BE49-F238E27FC236}">
                <a16:creationId xmlns:a16="http://schemas.microsoft.com/office/drawing/2014/main" id="{008E9E2B-4C2E-410F-4A04-420512D70FED}"/>
              </a:ext>
            </a:extLst>
          </p:cNvPr>
          <p:cNvSpPr>
            <a:spLocks noGrp="1"/>
          </p:cNvSpPr>
          <p:nvPr>
            <p:ph idx="1"/>
          </p:nvPr>
        </p:nvSpPr>
        <p:spPr>
          <a:xfrm>
            <a:off x="107504" y="620688"/>
            <a:ext cx="8928992" cy="6120680"/>
          </a:xfrm>
        </p:spPr>
        <p:txBody>
          <a:bodyPr>
            <a:noAutofit/>
          </a:bodyPr>
          <a:lstStyle/>
          <a:p>
            <a:pPr algn="just"/>
            <a:r>
              <a:rPr lang="en-CA" sz="2400" b="1" dirty="0">
                <a:effectLst/>
                <a:latin typeface="Times New Roman" panose="02020603050405020304" pitchFamily="18" charset="0"/>
                <a:ea typeface="Aptos" panose="020B0004020202020204" pitchFamily="34" charset="0"/>
              </a:rPr>
              <a:t>We use a variant of the </a:t>
            </a:r>
            <a:r>
              <a:rPr lang="en-CA" sz="2400" b="1" dirty="0">
                <a:solidFill>
                  <a:srgbClr val="FF0000"/>
                </a:solidFill>
                <a:effectLst/>
                <a:latin typeface="Times New Roman" panose="02020603050405020304" pitchFamily="18" charset="0"/>
                <a:ea typeface="Aptos" panose="020B0004020202020204" pitchFamily="34" charset="0"/>
              </a:rPr>
              <a:t>user cost formula </a:t>
            </a:r>
            <a:r>
              <a:rPr lang="en-CA" sz="2400" b="1" dirty="0">
                <a:effectLst/>
                <a:latin typeface="Times New Roman" panose="02020603050405020304" pitchFamily="18" charset="0"/>
                <a:ea typeface="Aptos" panose="020B0004020202020204" pitchFamily="34" charset="0"/>
              </a:rPr>
              <a:t>developed by </a:t>
            </a:r>
            <a:r>
              <a:rPr lang="en-CA" sz="2400" b="1" dirty="0">
                <a:solidFill>
                  <a:srgbClr val="FF0000"/>
                </a:solidFill>
                <a:effectLst/>
                <a:latin typeface="Times New Roman" panose="02020603050405020304" pitchFamily="18" charset="0"/>
                <a:ea typeface="Aptos" panose="020B0004020202020204" pitchFamily="34" charset="0"/>
              </a:rPr>
              <a:t>Jorgenson and Griliches </a:t>
            </a:r>
            <a:r>
              <a:rPr lang="en-CA" sz="2400" b="1" dirty="0">
                <a:effectLst/>
                <a:latin typeface="Times New Roman" panose="02020603050405020304" pitchFamily="18" charset="0"/>
                <a:ea typeface="Aptos" panose="020B0004020202020204" pitchFamily="34" charset="0"/>
              </a:rPr>
              <a:t>(1967) and </a:t>
            </a:r>
            <a:r>
              <a:rPr lang="en-CA" sz="2400" b="1" dirty="0">
                <a:solidFill>
                  <a:srgbClr val="FF0000"/>
                </a:solidFill>
                <a:effectLst/>
                <a:latin typeface="Times New Roman" panose="02020603050405020304" pitchFamily="18" charset="0"/>
                <a:ea typeface="Aptos" panose="020B0004020202020204" pitchFamily="34" charset="0"/>
              </a:rPr>
              <a:t>Christensen and Jorgenson </a:t>
            </a:r>
            <a:r>
              <a:rPr lang="en-CA" sz="2400" b="1" dirty="0">
                <a:effectLst/>
                <a:latin typeface="Times New Roman" panose="02020603050405020304" pitchFamily="18" charset="0"/>
                <a:ea typeface="Aptos" panose="020B0004020202020204" pitchFamily="34" charset="0"/>
              </a:rPr>
              <a:t>(1969). Jorgensonian user costs use ex post new asset inflation rates to determine the </a:t>
            </a:r>
            <a:r>
              <a:rPr lang="en-CA" sz="2400" b="1" dirty="0">
                <a:solidFill>
                  <a:srgbClr val="FF0000"/>
                </a:solidFill>
                <a:effectLst/>
                <a:latin typeface="Times New Roman" panose="02020603050405020304" pitchFamily="18" charset="0"/>
                <a:ea typeface="Aptos" panose="020B0004020202020204" pitchFamily="34" charset="0"/>
              </a:rPr>
              <a:t>asset inflation rate i</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solidFill>
                  <a:srgbClr val="FF0000"/>
                </a:solidFill>
                <a:effectLst/>
                <a:latin typeface="Times New Roman" panose="02020603050405020304" pitchFamily="18" charset="0"/>
                <a:ea typeface="Aptos" panose="020B0004020202020204" pitchFamily="34" charset="0"/>
              </a:rPr>
              <a:t> </a:t>
            </a:r>
            <a:r>
              <a:rPr lang="en-CA" sz="2400" b="1" dirty="0">
                <a:effectLst/>
                <a:latin typeface="Times New Roman" panose="02020603050405020304" pitchFamily="18" charset="0"/>
                <a:ea typeface="Aptos" panose="020B0004020202020204" pitchFamily="34" charset="0"/>
              </a:rPr>
              <a:t>and </a:t>
            </a:r>
            <a:r>
              <a:rPr lang="en-CA" sz="2400" b="1" dirty="0">
                <a:solidFill>
                  <a:srgbClr val="FF0000"/>
                </a:solidFill>
                <a:effectLst/>
                <a:latin typeface="Times New Roman" panose="02020603050405020304" pitchFamily="18" charset="0"/>
                <a:ea typeface="Aptos" panose="020B0004020202020204" pitchFamily="34" charset="0"/>
              </a:rPr>
              <a:t>r</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is the </a:t>
            </a:r>
            <a:r>
              <a:rPr lang="en-CA" sz="2400" b="1" dirty="0">
                <a:solidFill>
                  <a:srgbClr val="FF0000"/>
                </a:solidFill>
                <a:effectLst/>
                <a:latin typeface="Times New Roman" panose="02020603050405020304" pitchFamily="18" charset="0"/>
                <a:ea typeface="Aptos" panose="020B0004020202020204" pitchFamily="34" charset="0"/>
              </a:rPr>
              <a:t>ex post rate of return</a:t>
            </a:r>
            <a:r>
              <a:rPr lang="en-CA" sz="2400" b="1" dirty="0">
                <a:effectLst/>
                <a:latin typeface="Times New Roman" panose="02020603050405020304" pitchFamily="18" charset="0"/>
                <a:ea typeface="Aptos" panose="020B0004020202020204" pitchFamily="34" charset="0"/>
              </a:rPr>
              <a:t> earned by the production unit at the end of the accounting period. </a:t>
            </a:r>
          </a:p>
          <a:p>
            <a:pPr algn="just"/>
            <a:r>
              <a:rPr lang="en-CA" sz="2400" b="1" dirty="0">
                <a:effectLst/>
                <a:latin typeface="Times New Roman" panose="02020603050405020304" pitchFamily="18" charset="0"/>
                <a:ea typeface="Aptos" panose="020B0004020202020204" pitchFamily="34" charset="0"/>
              </a:rPr>
              <a:t>This </a:t>
            </a:r>
            <a:r>
              <a:rPr lang="en-CA" sz="2400" b="1" dirty="0">
                <a:solidFill>
                  <a:srgbClr val="FF0000"/>
                </a:solidFill>
                <a:effectLst/>
                <a:latin typeface="Times New Roman" panose="02020603050405020304" pitchFamily="18" charset="0"/>
                <a:ea typeface="Aptos" panose="020B0004020202020204" pitchFamily="34" charset="0"/>
              </a:rPr>
              <a:t>ex post rate of return</a:t>
            </a:r>
            <a:r>
              <a:rPr lang="en-CA" sz="2400" b="1" dirty="0">
                <a:effectLst/>
                <a:latin typeface="Times New Roman" panose="02020603050405020304" pitchFamily="18" charset="0"/>
                <a:ea typeface="Aptos" panose="020B0004020202020204" pitchFamily="34" charset="0"/>
              </a:rPr>
              <a:t> is determined by using ex post asset inflation rates in the user cost formula and solving for the </a:t>
            </a:r>
            <a:r>
              <a:rPr lang="en-CA" sz="2400" b="1" i="1" dirty="0">
                <a:solidFill>
                  <a:srgbClr val="FF0000"/>
                </a:solidFill>
                <a:effectLst/>
                <a:latin typeface="Times New Roman" panose="02020603050405020304" pitchFamily="18" charset="0"/>
                <a:ea typeface="Aptos" panose="020B0004020202020204" pitchFamily="34" charset="0"/>
              </a:rPr>
              <a:t>balancing rate of return</a:t>
            </a:r>
            <a:r>
              <a:rPr lang="en-CA" sz="2400" b="1" dirty="0">
                <a:solidFill>
                  <a:srgbClr val="FF0000"/>
                </a:solidFill>
                <a:effectLst/>
                <a:latin typeface="Times New Roman" panose="02020603050405020304" pitchFamily="18" charset="0"/>
                <a:ea typeface="Aptos" panose="020B0004020202020204" pitchFamily="34" charset="0"/>
              </a:rPr>
              <a:t> </a:t>
            </a:r>
            <a:r>
              <a:rPr lang="en-CA" sz="2400" b="1" dirty="0" err="1">
                <a:solidFill>
                  <a:srgbClr val="FF0000"/>
                </a:solidFill>
                <a:effectLst/>
                <a:latin typeface="Times New Roman" panose="02020603050405020304" pitchFamily="18" charset="0"/>
                <a:ea typeface="Aptos" panose="020B0004020202020204" pitchFamily="34" charset="0"/>
              </a:rPr>
              <a:t>r</a:t>
            </a:r>
            <a:r>
              <a:rPr lang="en-CA" sz="2400" b="1" baseline="-25000" dirty="0" err="1">
                <a:solidFill>
                  <a:srgbClr val="FF0000"/>
                </a:solidFill>
                <a:effectLst/>
                <a:latin typeface="Times New Roman" panose="02020603050405020304" pitchFamily="18" charset="0"/>
                <a:ea typeface="Aptos" panose="020B0004020202020204" pitchFamily="34" charset="0"/>
              </a:rPr>
              <a:t>J</a:t>
            </a:r>
            <a:r>
              <a:rPr lang="en-CA" sz="2400" b="1" baseline="30000" dirty="0" err="1">
                <a:solidFill>
                  <a:srgbClr val="FF0000"/>
                </a:solidFill>
                <a:effectLst/>
                <a:latin typeface="Times New Roman" panose="02020603050405020304" pitchFamily="18" charset="0"/>
                <a:ea typeface="Aptos" panose="020B0004020202020204" pitchFamily="34" charset="0"/>
              </a:rPr>
              <a:t>t</a:t>
            </a:r>
            <a:r>
              <a:rPr lang="en-CA" sz="2400" b="1" dirty="0">
                <a:solidFill>
                  <a:srgbClr val="FF0000"/>
                </a:solidFill>
                <a:effectLst/>
                <a:latin typeface="Times New Roman" panose="02020603050405020304" pitchFamily="18" charset="0"/>
                <a:ea typeface="Aptos" panose="020B0004020202020204" pitchFamily="34" charset="0"/>
              </a:rPr>
              <a:t> </a:t>
            </a:r>
            <a:r>
              <a:rPr lang="en-CA" sz="2400" b="1" dirty="0">
                <a:effectLst/>
                <a:latin typeface="Times New Roman" panose="02020603050405020304" pitchFamily="18" charset="0"/>
                <a:ea typeface="Aptos" panose="020B0004020202020204" pitchFamily="34" charset="0"/>
              </a:rPr>
              <a:t>in each user cost that will make the sum of the user costs equal to the period t value of gross output less the values of labour and intermediate input services. </a:t>
            </a:r>
          </a:p>
          <a:p>
            <a:pPr algn="just"/>
            <a:r>
              <a:rPr lang="en-CA" sz="2400" b="1" dirty="0">
                <a:latin typeface="Times New Roman" panose="02020603050405020304" pitchFamily="18" charset="0"/>
                <a:ea typeface="Aptos" panose="020B0004020202020204" pitchFamily="34" charset="0"/>
              </a:rPr>
              <a:t>Using the Jorgenson methodology, </a:t>
            </a:r>
            <a:r>
              <a:rPr lang="en-CA" sz="2400" b="1" dirty="0">
                <a:effectLst/>
                <a:latin typeface="Times New Roman" panose="02020603050405020304" pitchFamily="18" charset="0"/>
                <a:ea typeface="Aptos" panose="020B0004020202020204" pitchFamily="34" charset="0"/>
              </a:rPr>
              <a:t>the value of outputs equals the value of inputs in each period and </a:t>
            </a:r>
            <a:r>
              <a:rPr lang="en-CA" sz="2400" b="1" dirty="0">
                <a:solidFill>
                  <a:srgbClr val="FF0000"/>
                </a:solidFill>
                <a:effectLst/>
                <a:latin typeface="Times New Roman" panose="02020603050405020304" pitchFamily="18" charset="0"/>
                <a:ea typeface="Aptos" panose="020B0004020202020204" pitchFamily="34" charset="0"/>
              </a:rPr>
              <a:t>markups m</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would be </a:t>
            </a:r>
            <a:r>
              <a:rPr lang="en-CA" sz="2400" b="1" dirty="0">
                <a:solidFill>
                  <a:srgbClr val="FF0000"/>
                </a:solidFill>
                <a:effectLst/>
                <a:latin typeface="Times New Roman" panose="02020603050405020304" pitchFamily="18" charset="0"/>
                <a:ea typeface="Aptos" panose="020B0004020202020204" pitchFamily="34" charset="0"/>
              </a:rPr>
              <a:t>equal to 0. </a:t>
            </a:r>
          </a:p>
          <a:p>
            <a:pPr algn="just"/>
            <a:r>
              <a:rPr lang="en-CA" sz="2400" b="1" dirty="0">
                <a:solidFill>
                  <a:srgbClr val="FF0000"/>
                </a:solidFill>
                <a:effectLst/>
                <a:latin typeface="Times New Roman" panose="02020603050405020304" pitchFamily="18" charset="0"/>
                <a:ea typeface="Aptos" panose="020B0004020202020204" pitchFamily="34" charset="0"/>
              </a:rPr>
              <a:t>Our markup methodology </a:t>
            </a:r>
            <a:r>
              <a:rPr lang="en-CA" sz="2400" b="1" dirty="0">
                <a:effectLst/>
                <a:latin typeface="Times New Roman" panose="02020603050405020304" pitchFamily="18" charset="0"/>
                <a:ea typeface="Aptos" panose="020B0004020202020204" pitchFamily="34" charset="0"/>
              </a:rPr>
              <a:t>assumes that </a:t>
            </a:r>
            <a:r>
              <a:rPr lang="en-CA" sz="2400" b="1" dirty="0">
                <a:solidFill>
                  <a:srgbClr val="FF0000"/>
                </a:solidFill>
                <a:effectLst/>
                <a:latin typeface="Times New Roman" panose="02020603050405020304" pitchFamily="18" charset="0"/>
                <a:ea typeface="Aptos" panose="020B0004020202020204" pitchFamily="34" charset="0"/>
              </a:rPr>
              <a:t>real rate of return to financial capital is equal to 7 per cent</a:t>
            </a:r>
            <a:r>
              <a:rPr lang="en-CA" sz="2400" b="1" dirty="0">
                <a:effectLst/>
                <a:latin typeface="Times New Roman" panose="02020603050405020304" pitchFamily="18" charset="0"/>
                <a:ea typeface="Aptos" panose="020B0004020202020204" pitchFamily="34" charset="0"/>
              </a:rPr>
              <a:t> (somewhat arbitrary!).</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AAC5D9FB-9820-150C-7027-E0E90257192D}"/>
              </a:ext>
            </a:extLst>
          </p:cNvPr>
          <p:cNvSpPr>
            <a:spLocks noGrp="1"/>
          </p:cNvSpPr>
          <p:nvPr>
            <p:ph type="sldNum" sz="quarter" idx="12"/>
          </p:nvPr>
        </p:nvSpPr>
        <p:spPr/>
        <p:txBody>
          <a:bodyPr/>
          <a:lstStyle/>
          <a:p>
            <a:fld id="{3FD4EE1D-E21F-4A6E-B4C6-0FD3B961D2BF}" type="slidenum">
              <a:rPr lang="en-CA" smtClean="0"/>
              <a:t>30</a:t>
            </a:fld>
            <a:endParaRPr lang="en-CA" dirty="0"/>
          </a:p>
        </p:txBody>
      </p:sp>
    </p:spTree>
    <p:extLst>
      <p:ext uri="{BB962C8B-B14F-4D97-AF65-F5344CB8AC3E}">
        <p14:creationId xmlns:p14="http://schemas.microsoft.com/office/powerpoint/2010/main" val="232433375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ED6BBA-7FA6-47D4-97D7-6E6303E9BC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7AEA87-A3CC-C78D-8ACC-256C3204B4F3}"/>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Application to the Australian Retail Sector: User Costs</a:t>
            </a:r>
          </a:p>
        </p:txBody>
      </p:sp>
      <p:sp>
        <p:nvSpPr>
          <p:cNvPr id="3" name="Content Placeholder 2">
            <a:extLst>
              <a:ext uri="{FF2B5EF4-FFF2-40B4-BE49-F238E27FC236}">
                <a16:creationId xmlns:a16="http://schemas.microsoft.com/office/drawing/2014/main" id="{518B191A-52A1-8CC9-4E3A-E7DFE42A569A}"/>
              </a:ext>
            </a:extLst>
          </p:cNvPr>
          <p:cNvSpPr>
            <a:spLocks noGrp="1"/>
          </p:cNvSpPr>
          <p:nvPr>
            <p:ph idx="1"/>
          </p:nvPr>
        </p:nvSpPr>
        <p:spPr>
          <a:xfrm>
            <a:off x="107504" y="692696"/>
            <a:ext cx="8928992" cy="6048672"/>
          </a:xfrm>
        </p:spPr>
        <p:txBody>
          <a:bodyPr>
            <a:normAutofit lnSpcReduction="10000"/>
          </a:bodyPr>
          <a:lstStyle/>
          <a:p>
            <a:pPr algn="just"/>
            <a:r>
              <a:rPr lang="en-CA" sz="2400" b="1" dirty="0">
                <a:effectLst/>
                <a:latin typeface="Times New Roman" panose="02020603050405020304" pitchFamily="18" charset="0"/>
                <a:ea typeface="Aptos" panose="020B0004020202020204" pitchFamily="34" charset="0"/>
              </a:rPr>
              <a:t>If we add one per cent to the 7 per cent, markups decline by 0.01 times the value of the beginning of the year capital stock. </a:t>
            </a:r>
          </a:p>
          <a:p>
            <a:pPr algn="just"/>
            <a:r>
              <a:rPr lang="en-CA" sz="2400" b="1" dirty="0">
                <a:effectLst/>
                <a:latin typeface="Times New Roman" panose="02020603050405020304" pitchFamily="18" charset="0"/>
                <a:ea typeface="Aptos" panose="020B0004020202020204" pitchFamily="34" charset="0"/>
              </a:rPr>
              <a:t>This hypothetical computation shows that it is important to </a:t>
            </a:r>
            <a:r>
              <a:rPr lang="en-CA" sz="2400" b="1" dirty="0">
                <a:solidFill>
                  <a:srgbClr val="FF0000"/>
                </a:solidFill>
                <a:effectLst/>
                <a:latin typeface="Times New Roman" panose="02020603050405020304" pitchFamily="18" charset="0"/>
                <a:ea typeface="Aptos" panose="020B0004020202020204" pitchFamily="34" charset="0"/>
              </a:rPr>
              <a:t>include the value of inventories </a:t>
            </a:r>
            <a:r>
              <a:rPr lang="en-CA" sz="2400" b="1" dirty="0">
                <a:effectLst/>
                <a:latin typeface="Times New Roman" panose="02020603050405020304" pitchFamily="18" charset="0"/>
                <a:ea typeface="Aptos" panose="020B0004020202020204" pitchFamily="34" charset="0"/>
              </a:rPr>
              <a:t>and </a:t>
            </a:r>
            <a:r>
              <a:rPr lang="en-CA" sz="2400" b="1" dirty="0">
                <a:solidFill>
                  <a:srgbClr val="FF0000"/>
                </a:solidFill>
                <a:effectLst/>
                <a:latin typeface="Times New Roman" panose="02020603050405020304" pitchFamily="18" charset="0"/>
                <a:ea typeface="Aptos" panose="020B0004020202020204" pitchFamily="34" charset="0"/>
              </a:rPr>
              <a:t>land</a:t>
            </a:r>
            <a:r>
              <a:rPr lang="en-CA" sz="2400" b="1" dirty="0">
                <a:effectLst/>
                <a:latin typeface="Times New Roman" panose="02020603050405020304" pitchFamily="18" charset="0"/>
                <a:ea typeface="Aptos" panose="020B0004020202020204" pitchFamily="34" charset="0"/>
              </a:rPr>
              <a:t> in the list of assets if we want to measure the aggregate markup over average cost correctly.</a:t>
            </a:r>
          </a:p>
          <a:p>
            <a:pPr algn="just"/>
            <a:r>
              <a:rPr lang="en-CA" altLang="ja-JP" sz="2400" b="1" dirty="0">
                <a:latin typeface="Times New Roman" panose="02020603050405020304" pitchFamily="18" charset="0"/>
              </a:rPr>
              <a:t>We note that the </a:t>
            </a:r>
            <a:r>
              <a:rPr lang="en-CA" altLang="ja-JP" sz="2400" b="1" dirty="0">
                <a:solidFill>
                  <a:srgbClr val="FF0000"/>
                </a:solidFill>
                <a:latin typeface="Times New Roman" panose="02020603050405020304" pitchFamily="18" charset="0"/>
              </a:rPr>
              <a:t>Australian Bureau of Statistics did not include land and inventories </a:t>
            </a:r>
            <a:r>
              <a:rPr lang="en-CA" altLang="ja-JP" sz="2400" b="1" dirty="0">
                <a:latin typeface="Times New Roman" panose="02020603050405020304" pitchFamily="18" charset="0"/>
              </a:rPr>
              <a:t>in their list of assets when they computed TFP for the Retail Sector. We will show later that this makes a big difference to the estimates of TFP growth. </a:t>
            </a:r>
          </a:p>
          <a:p>
            <a:pPr algn="just"/>
            <a:r>
              <a:rPr lang="en-CA" sz="2400" b="1" dirty="0">
                <a:effectLst/>
                <a:latin typeface="Times New Roman" panose="02020603050405020304" pitchFamily="18" charset="0"/>
                <a:ea typeface="Aptos" panose="020B0004020202020204" pitchFamily="34" charset="0"/>
              </a:rPr>
              <a:t>Our estimated </a:t>
            </a:r>
            <a:r>
              <a:rPr lang="en-CA" sz="2400" b="1" dirty="0">
                <a:solidFill>
                  <a:srgbClr val="FF0000"/>
                </a:solidFill>
                <a:effectLst/>
                <a:latin typeface="Times New Roman" panose="02020603050405020304" pitchFamily="18" charset="0"/>
                <a:ea typeface="Aptos" panose="020B0004020202020204" pitchFamily="34" charset="0"/>
              </a:rPr>
              <a:t>markup factors</a:t>
            </a:r>
            <a:r>
              <a:rPr lang="en-CA" sz="2400" b="1" dirty="0">
                <a:effectLst/>
                <a:latin typeface="Times New Roman" panose="02020603050405020304" pitchFamily="18" charset="0"/>
                <a:ea typeface="Aptos" panose="020B0004020202020204" pitchFamily="34" charset="0"/>
              </a:rPr>
              <a:t>, M</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a:t>
            </a:r>
            <a:r>
              <a:rPr lang="en-CA" sz="2400" b="1"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dirty="0">
                <a:effectLst/>
                <a:latin typeface="Times New Roman" panose="02020603050405020304" pitchFamily="18" charset="0"/>
                <a:ea typeface="Aptos" panose="020B0004020202020204" pitchFamily="34" charset="0"/>
              </a:rPr>
              <a:t> 1+m</a:t>
            </a:r>
            <a:r>
              <a:rPr lang="en-CA" sz="2400" b="1" baseline="30000" dirty="0">
                <a:effectLst/>
                <a:latin typeface="Times New Roman" panose="02020603050405020304" pitchFamily="18" charset="0"/>
                <a:ea typeface="Aptos" panose="020B0004020202020204" pitchFamily="34" charset="0"/>
              </a:rPr>
              <a:t>t</a:t>
            </a:r>
            <a:r>
              <a:rPr lang="en-CA" sz="2400" b="1" dirty="0">
                <a:effectLst/>
                <a:latin typeface="Times New Roman" panose="02020603050405020304" pitchFamily="18" charset="0"/>
                <a:ea typeface="Aptos" panose="020B0004020202020204" pitchFamily="34" charset="0"/>
              </a:rPr>
              <a:t>, are listed in Table 2 and plotted in Chart 1. The </a:t>
            </a:r>
            <a:r>
              <a:rPr lang="en-CA" sz="2400" b="1" dirty="0">
                <a:solidFill>
                  <a:srgbClr val="FF0000"/>
                </a:solidFill>
                <a:effectLst/>
                <a:latin typeface="Times New Roman" panose="02020603050405020304" pitchFamily="18" charset="0"/>
                <a:ea typeface="Aptos" panose="020B0004020202020204" pitchFamily="34" charset="0"/>
              </a:rPr>
              <a:t>average markup factor was 1.0407 </a:t>
            </a:r>
            <a:r>
              <a:rPr lang="en-CA" sz="2400" b="1" dirty="0">
                <a:effectLst/>
                <a:latin typeface="Times New Roman" panose="02020603050405020304" pitchFamily="18" charset="0"/>
                <a:ea typeface="Aptos" panose="020B0004020202020204" pitchFamily="34" charset="0"/>
              </a:rPr>
              <a:t>but there is an </a:t>
            </a:r>
            <a:r>
              <a:rPr lang="en-CA" sz="2400" b="1" dirty="0">
                <a:solidFill>
                  <a:srgbClr val="FF0000"/>
                </a:solidFill>
                <a:effectLst/>
                <a:latin typeface="Times New Roman" panose="02020603050405020304" pitchFamily="18" charset="0"/>
                <a:ea typeface="Aptos" panose="020B0004020202020204" pitchFamily="34" charset="0"/>
              </a:rPr>
              <a:t>increasing trend in the M</a:t>
            </a:r>
            <a:r>
              <a:rPr lang="en-CA" sz="2400" b="1" baseline="30000" dirty="0">
                <a:solidFill>
                  <a:srgbClr val="FF0000"/>
                </a:solidFill>
                <a:effectLst/>
                <a:latin typeface="Times New Roman" panose="02020603050405020304" pitchFamily="18" charset="0"/>
                <a:ea typeface="Aptos" panose="020B0004020202020204" pitchFamily="34" charset="0"/>
              </a:rPr>
              <a:t>t</a:t>
            </a:r>
            <a:r>
              <a:rPr lang="en-CA" sz="2400" b="1" dirty="0">
                <a:solidFill>
                  <a:srgbClr val="FF0000"/>
                </a:solidFill>
                <a:effectLst/>
                <a:latin typeface="Times New Roman" panose="02020603050405020304" pitchFamily="18" charset="0"/>
                <a:ea typeface="Aptos" panose="020B0004020202020204" pitchFamily="34" charset="0"/>
              </a:rPr>
              <a:t>, with a maximum of 10.9% in 2020</a:t>
            </a:r>
            <a:r>
              <a:rPr lang="en-CA" sz="2400" b="1" dirty="0">
                <a:effectLst/>
                <a:latin typeface="Times New Roman" panose="02020603050405020304" pitchFamily="18" charset="0"/>
                <a:ea typeface="Aptos" panose="020B0004020202020204" pitchFamily="34" charset="0"/>
              </a:rPr>
              <a:t>. </a:t>
            </a:r>
          </a:p>
          <a:p>
            <a:pPr algn="just"/>
            <a:r>
              <a:rPr lang="en-CA" sz="2400" b="1" dirty="0">
                <a:effectLst/>
                <a:latin typeface="Times New Roman" panose="02020603050405020304" pitchFamily="18" charset="0"/>
                <a:ea typeface="Aptos" panose="020B0004020202020204" pitchFamily="34" charset="0"/>
              </a:rPr>
              <a:t>The average was 2.6% per year in the period 1994-2007 and 5.5% for the period 2008-2022.</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3AD58350-2C88-BF63-CB40-07D9A24C1D89}"/>
              </a:ext>
            </a:extLst>
          </p:cNvPr>
          <p:cNvSpPr>
            <a:spLocks noGrp="1"/>
          </p:cNvSpPr>
          <p:nvPr>
            <p:ph type="sldNum" sz="quarter" idx="12"/>
          </p:nvPr>
        </p:nvSpPr>
        <p:spPr/>
        <p:txBody>
          <a:bodyPr/>
          <a:lstStyle/>
          <a:p>
            <a:fld id="{3FD4EE1D-E21F-4A6E-B4C6-0FD3B961D2BF}" type="slidenum">
              <a:rPr lang="en-CA" smtClean="0"/>
              <a:t>31</a:t>
            </a:fld>
            <a:endParaRPr lang="en-CA" dirty="0"/>
          </a:p>
        </p:txBody>
      </p:sp>
    </p:spTree>
    <p:extLst>
      <p:ext uri="{BB962C8B-B14F-4D97-AF65-F5344CB8AC3E}">
        <p14:creationId xmlns:p14="http://schemas.microsoft.com/office/powerpoint/2010/main" val="37697500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C13242-A43E-3B1D-F0EB-3B01007C80B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323DE1-9831-C392-5A50-E36B9713031D}"/>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Markup Factors for the Australian Retail Sector</a:t>
            </a:r>
          </a:p>
        </p:txBody>
      </p:sp>
      <p:sp>
        <p:nvSpPr>
          <p:cNvPr id="4" name="Slide Number Placeholder 3">
            <a:extLst>
              <a:ext uri="{FF2B5EF4-FFF2-40B4-BE49-F238E27FC236}">
                <a16:creationId xmlns:a16="http://schemas.microsoft.com/office/drawing/2014/main" id="{9711AFE7-B8B9-3FA3-9A36-4AF78A90CB56}"/>
              </a:ext>
            </a:extLst>
          </p:cNvPr>
          <p:cNvSpPr>
            <a:spLocks noGrp="1"/>
          </p:cNvSpPr>
          <p:nvPr>
            <p:ph type="sldNum" sz="quarter" idx="12"/>
          </p:nvPr>
        </p:nvSpPr>
        <p:spPr/>
        <p:txBody>
          <a:bodyPr/>
          <a:lstStyle/>
          <a:p>
            <a:fld id="{3FD4EE1D-E21F-4A6E-B4C6-0FD3B961D2BF}" type="slidenum">
              <a:rPr lang="en-CA" smtClean="0"/>
              <a:t>32</a:t>
            </a:fld>
            <a:endParaRPr lang="en-CA" dirty="0"/>
          </a:p>
        </p:txBody>
      </p:sp>
      <p:pic>
        <p:nvPicPr>
          <p:cNvPr id="5" name="Content Placeholder 4">
            <a:extLst>
              <a:ext uri="{FF2B5EF4-FFF2-40B4-BE49-F238E27FC236}">
                <a16:creationId xmlns:a16="http://schemas.microsoft.com/office/drawing/2014/main" id="{25B67BD0-CC44-169E-A0A1-951CF5EFC1FD}"/>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27028" y="620689"/>
            <a:ext cx="8837459" cy="6100786"/>
          </a:xfrm>
          <a:prstGeom prst="rect">
            <a:avLst/>
          </a:prstGeom>
          <a:noFill/>
          <a:ln>
            <a:noFill/>
          </a:ln>
        </p:spPr>
      </p:pic>
    </p:spTree>
    <p:extLst>
      <p:ext uri="{BB962C8B-B14F-4D97-AF65-F5344CB8AC3E}">
        <p14:creationId xmlns:p14="http://schemas.microsoft.com/office/powerpoint/2010/main" val="31846600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B2DB6-2E1D-B87C-7EBA-6F0AA76923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A25F5A-E535-4AB2-5A05-571227AF4544}"/>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Markup Factors for the Australian Retail Sector</a:t>
            </a:r>
          </a:p>
        </p:txBody>
      </p:sp>
      <p:sp>
        <p:nvSpPr>
          <p:cNvPr id="3" name="Content Placeholder 2">
            <a:extLst>
              <a:ext uri="{FF2B5EF4-FFF2-40B4-BE49-F238E27FC236}">
                <a16:creationId xmlns:a16="http://schemas.microsoft.com/office/drawing/2014/main" id="{8857AB99-028D-54B6-CAA2-AB858C60A5B8}"/>
              </a:ext>
            </a:extLst>
          </p:cNvPr>
          <p:cNvSpPr>
            <a:spLocks noGrp="1"/>
          </p:cNvSpPr>
          <p:nvPr>
            <p:ph idx="1"/>
          </p:nvPr>
        </p:nvSpPr>
        <p:spPr>
          <a:xfrm>
            <a:off x="107504" y="521296"/>
            <a:ext cx="8928992" cy="6220072"/>
          </a:xfrm>
        </p:spPr>
        <p:txBody>
          <a:bodyPr>
            <a:normAutofit lnSpcReduction="10000"/>
          </a:bodyPr>
          <a:lstStyle/>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absolute amount of markup profit in year t is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m</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These estimated year t markup profits (m</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times the value of input costs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are listed in Table 2 of the paper. They were very high in the last 3 years of our sample ($11.6 to $15.3 billion dollars).  </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absolute amount of markup profits has grown from 1.3 billion Australian dollars in 1994 to 14.5 billion dollars in 2022.</a:t>
            </a:r>
          </a:p>
          <a:p>
            <a:pPr marL="0" indent="0" algn="just">
              <a:buNone/>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en-CA" sz="2400" b="1" kern="100" dirty="0">
                <a:latin typeface="Times New Roman" panose="02020603050405020304" pitchFamily="18" charset="0"/>
                <a:ea typeface="Aptos" panose="020B0004020202020204" pitchFamily="34" charset="0"/>
                <a:cs typeface="Times New Roman" panose="02020603050405020304" pitchFamily="18" charset="0"/>
              </a:rPr>
              <a:t>Recall the long term </a:t>
            </a:r>
            <a:r>
              <a:rPr lang="en-CA" sz="2400"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output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growth decomposition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(43):</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(43)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baseline="300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 </a:t>
            </a:r>
            <a:r>
              <a:rPr lang="fr-CA" sz="2400" b="1" kern="100" baseline="300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=2,…,T.</a:t>
            </a:r>
          </a:p>
          <a:p>
            <a:pPr algn="just"/>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Also</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recall</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the long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term</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TFP decomposition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defined</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by (44):</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(44)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 e</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t = 1,…,T.</a:t>
            </a:r>
          </a:p>
          <a:p>
            <a:pPr algn="just">
              <a:lnSpc>
                <a:spcPct val="107000"/>
              </a:lnSpc>
            </a:pP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These</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decompositions</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for the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Australian</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Retail</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Sector</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are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illustrated</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on Chart 2 which </a:t>
            </a:r>
            <a:r>
              <a:rPr lang="fr-CA" sz="2400" b="1" kern="100" dirty="0" err="1">
                <a:latin typeface="Times New Roman" panose="02020603050405020304" pitchFamily="18" charset="0"/>
                <a:ea typeface="Aptos" panose="020B0004020202020204" pitchFamily="34" charset="0"/>
                <a:cs typeface="Times New Roman" panose="02020603050405020304" pitchFamily="18" charset="0"/>
              </a:rPr>
              <a:t>follows</a:t>
            </a:r>
            <a:r>
              <a:rPr lang="fr-CA" sz="2400" b="1" kern="100" dirty="0">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Times New Roman"/>
              <a:ea typeface="Aptos" panose="020B0004020202020204" pitchFamily="34" charset="0"/>
              <a:cs typeface="Times New Roman" panose="02020603050405020304" pitchFamily="18" charset="0"/>
            </a:endParaRPr>
          </a:p>
          <a:p>
            <a:pPr algn="just"/>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endParaRPr lang="en-CA" altLang="ja-JP" sz="2400" b="1" dirty="0">
              <a:latin typeface="Times New Roman"/>
            </a:endParaRPr>
          </a:p>
          <a:p>
            <a:pPr marL="0" indent="0" algn="just">
              <a:buNone/>
            </a:pP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15846DB7-1205-E1D8-15B5-2A20BC3E2061}"/>
              </a:ext>
            </a:extLst>
          </p:cNvPr>
          <p:cNvSpPr>
            <a:spLocks noGrp="1"/>
          </p:cNvSpPr>
          <p:nvPr>
            <p:ph type="sldNum" sz="quarter" idx="12"/>
          </p:nvPr>
        </p:nvSpPr>
        <p:spPr/>
        <p:txBody>
          <a:bodyPr/>
          <a:lstStyle/>
          <a:p>
            <a:fld id="{3FD4EE1D-E21F-4A6E-B4C6-0FD3B961D2BF}" type="slidenum">
              <a:rPr lang="en-CA" smtClean="0"/>
              <a:t>33</a:t>
            </a:fld>
            <a:endParaRPr lang="en-CA" dirty="0"/>
          </a:p>
        </p:txBody>
      </p:sp>
    </p:spTree>
    <p:extLst>
      <p:ext uri="{BB962C8B-B14F-4D97-AF65-F5344CB8AC3E}">
        <p14:creationId xmlns:p14="http://schemas.microsoft.com/office/powerpoint/2010/main" val="397598329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453BE-4FA7-95B5-3663-6CB9905CE62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188DB6-9CFD-3179-160F-F146668AEDB1}"/>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Long Term Output Growth and TFP Decompositions  </a:t>
            </a:r>
          </a:p>
        </p:txBody>
      </p:sp>
      <p:sp>
        <p:nvSpPr>
          <p:cNvPr id="4" name="Slide Number Placeholder 3">
            <a:extLst>
              <a:ext uri="{FF2B5EF4-FFF2-40B4-BE49-F238E27FC236}">
                <a16:creationId xmlns:a16="http://schemas.microsoft.com/office/drawing/2014/main" id="{FB5317DA-B5A4-9321-E929-220F0C69146B}"/>
              </a:ext>
            </a:extLst>
          </p:cNvPr>
          <p:cNvSpPr>
            <a:spLocks noGrp="1"/>
          </p:cNvSpPr>
          <p:nvPr>
            <p:ph type="sldNum" sz="quarter" idx="12"/>
          </p:nvPr>
        </p:nvSpPr>
        <p:spPr/>
        <p:txBody>
          <a:bodyPr/>
          <a:lstStyle/>
          <a:p>
            <a:fld id="{3FD4EE1D-E21F-4A6E-B4C6-0FD3B961D2BF}" type="slidenum">
              <a:rPr lang="en-CA" smtClean="0"/>
              <a:t>34</a:t>
            </a:fld>
            <a:endParaRPr lang="en-CA" dirty="0"/>
          </a:p>
        </p:txBody>
      </p:sp>
      <p:pic>
        <p:nvPicPr>
          <p:cNvPr id="5" name="Content Placeholder 4">
            <a:extLst>
              <a:ext uri="{FF2B5EF4-FFF2-40B4-BE49-F238E27FC236}">
                <a16:creationId xmlns:a16="http://schemas.microsoft.com/office/drawing/2014/main" id="{E061A929-6AA8-2320-6F99-2ACD2D0C8D59}"/>
              </a:ext>
            </a:extLst>
          </p:cNvPr>
          <p:cNvPicPr>
            <a:picLocks noGrp="1" noChangeAspect="1"/>
          </p:cNvPicPr>
          <p:nvPr>
            <p:ph idx="1"/>
          </p:nvPr>
        </p:nvPicPr>
        <p:blipFill>
          <a:blip r:embed="rId2"/>
          <a:stretch>
            <a:fillRect/>
          </a:stretch>
        </p:blipFill>
        <p:spPr>
          <a:xfrm>
            <a:off x="179512" y="692696"/>
            <a:ext cx="8928991" cy="6028779"/>
          </a:xfrm>
          <a:prstGeom prst="rect">
            <a:avLst/>
          </a:prstGeom>
        </p:spPr>
      </p:pic>
    </p:spTree>
    <p:extLst>
      <p:ext uri="{BB962C8B-B14F-4D97-AF65-F5344CB8AC3E}">
        <p14:creationId xmlns:p14="http://schemas.microsoft.com/office/powerpoint/2010/main" val="8789272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49C6E8-B189-9746-2341-CA4FA78F49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D3C8D6-3D98-11A5-C061-EC15D1EE4DE5}"/>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Four Alternative TFP Measures </a:t>
            </a:r>
          </a:p>
        </p:txBody>
      </p:sp>
      <p:sp>
        <p:nvSpPr>
          <p:cNvPr id="3" name="Content Placeholder 2">
            <a:extLst>
              <a:ext uri="{FF2B5EF4-FFF2-40B4-BE49-F238E27FC236}">
                <a16:creationId xmlns:a16="http://schemas.microsoft.com/office/drawing/2014/main" id="{A1CE762C-5494-F6E7-3393-472A5F3067F3}"/>
              </a:ext>
            </a:extLst>
          </p:cNvPr>
          <p:cNvSpPr>
            <a:spLocks noGrp="1"/>
          </p:cNvSpPr>
          <p:nvPr>
            <p:ph idx="1"/>
          </p:nvPr>
        </p:nvSpPr>
        <p:spPr>
          <a:xfrm>
            <a:off x="107504" y="692696"/>
            <a:ext cx="8928992" cy="6048672"/>
          </a:xfrm>
        </p:spPr>
        <p:txBody>
          <a:bodyPr>
            <a:normAutofit fontScale="92500" lnSpcReduction="20000"/>
          </a:bodyPr>
          <a:lstStyle/>
          <a:p>
            <a:pPr algn="just">
              <a:lnSpc>
                <a:spcPct val="107000"/>
              </a:lnSpc>
              <a:buNone/>
            </a:pPr>
            <a:r>
              <a:rPr lang="en-CA" sz="24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CA" sz="2400" b="1" kern="0" baseline="30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  New Diewert Fox Nonparametric TFP;</a:t>
            </a:r>
            <a:endParaRPr lang="en-CA" sz="2400" kern="100" dirty="0">
              <a:latin typeface="Aptos" panose="020B0004020202020204" pitchFamily="34" charset="0"/>
              <a:ea typeface="Times New Roman" panose="02020603050405020304" pitchFamily="18" charset="0"/>
              <a:cs typeface="Times New Roman" panose="02020603050405020304" pitchFamily="18" charset="0"/>
            </a:endParaRPr>
          </a:p>
          <a:p>
            <a:pPr algn="just">
              <a:lnSpc>
                <a:spcPct val="107000"/>
              </a:lnSpc>
              <a:buNone/>
            </a:pPr>
            <a:r>
              <a:rPr lang="en-CA" sz="2400" b="1" kern="100" dirty="0">
                <a:effectLst/>
                <a:latin typeface="Aptos" panose="020B0004020202020204" pitchFamily="34" charset="0"/>
                <a:ea typeface="Times New Roman" panose="02020603050405020304" pitchFamily="18" charset="0"/>
                <a:cs typeface="Times New Roman" panose="02020603050405020304" pitchFamily="18" charset="0"/>
              </a:rPr>
              <a:t>           </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Uses exogeneous real rates of return; uses smoothed asset prices in </a:t>
            </a: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user  costs;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Allows for nonconstant returns to scale and markups.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sym typeface="Symbol" panose="05050102010706020507" pitchFamily="18" charset="2"/>
              </a:rPr>
              <a:t></a:t>
            </a:r>
            <a:r>
              <a:rPr lang="en-CA" sz="2400" b="1" kern="0" baseline="30000"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  Old Diewert Fox (2018) Nonparametric TFP;</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Uses endogenous rates of return, smoothed asset prices in user</a:t>
            </a:r>
          </a:p>
          <a:p>
            <a:pPr algn="just">
              <a:lnSpc>
                <a:spcPct val="107000"/>
              </a:lnSpc>
              <a:buNone/>
            </a:pPr>
            <a:r>
              <a:rPr lang="en-CA" sz="2400" b="1" kern="0" dirty="0">
                <a:latin typeface="Times New Roman" panose="02020603050405020304" pitchFamily="18" charset="0"/>
                <a:ea typeface="Times New Roman" panose="02020603050405020304" pitchFamily="18" charset="0"/>
                <a:cs typeface="Times New Roman" panose="02020603050405020304" pitchFamily="18" charset="0"/>
              </a:rPr>
              <a:t>                </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costs;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Assumes constant returns to scale and no markups;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With only 1 output, uses chained Fisher indexes for inputs.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TFP</a:t>
            </a:r>
            <a:r>
              <a:rPr lang="en-CA" sz="2400" b="1" kern="0" baseline="-25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J</a:t>
            </a:r>
            <a:r>
              <a:rPr lang="en-CA" sz="2400" b="1" kern="0" baseline="30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 Jorgenson-Griliches (1967) TFP;</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Uses endogenous rates of return, </a:t>
            </a:r>
            <a:r>
              <a:rPr lang="en-CA" sz="2400" b="1" kern="0" dirty="0">
                <a:latin typeface="Times New Roman" panose="02020603050405020304" pitchFamily="18" charset="0"/>
                <a:ea typeface="Times New Roman" panose="02020603050405020304" pitchFamily="18" charset="0"/>
                <a:cs typeface="Times New Roman" panose="02020603050405020304" pitchFamily="18" charset="0"/>
              </a:rPr>
              <a:t>uses </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ex post asset prices in </a:t>
            </a: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user costs; </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Assumes constant returns to scale and no markups;</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Uses chained Tornqvist input indexes; see Diewert Morrison.</a:t>
            </a:r>
            <a:endParaRPr lang="en-CA"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buNone/>
            </a:pPr>
            <a:r>
              <a:rPr lang="en-CA" sz="2400" b="1" kern="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TFP</a:t>
            </a:r>
            <a:r>
              <a:rPr lang="en-CA" sz="2400" b="1" kern="0" baseline="-25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ABS</a:t>
            </a:r>
            <a:r>
              <a:rPr lang="en-CA" sz="2400" b="1" kern="0" baseline="30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 Same as </a:t>
            </a:r>
            <a:r>
              <a:rPr lang="en-CA" sz="2400" b="1" kern="0" dirty="0" err="1">
                <a:effectLst/>
                <a:latin typeface="Times New Roman" panose="02020603050405020304" pitchFamily="18" charset="0"/>
                <a:ea typeface="Times New Roman" panose="02020603050405020304" pitchFamily="18" charset="0"/>
                <a:cs typeface="Times New Roman" panose="02020603050405020304" pitchFamily="18" charset="0"/>
              </a:rPr>
              <a:t>TFP</a:t>
            </a:r>
            <a:r>
              <a:rPr lang="en-CA" sz="2400" b="1" kern="0" baseline="-25000" dirty="0" err="1">
                <a:effectLst/>
                <a:latin typeface="Times New Roman" panose="02020603050405020304" pitchFamily="18" charset="0"/>
                <a:ea typeface="Times New Roman" panose="02020603050405020304" pitchFamily="18" charset="0"/>
                <a:cs typeface="Times New Roman" panose="02020603050405020304" pitchFamily="18" charset="0"/>
              </a:rPr>
              <a:t>J</a:t>
            </a:r>
            <a:r>
              <a:rPr lang="en-CA" sz="2400" b="1" kern="0" baseline="30000" dirty="0" err="1">
                <a:effectLst/>
                <a:latin typeface="Times New Roman" panose="02020603050405020304" pitchFamily="18" charset="0"/>
                <a:ea typeface="Times New Roman" panose="02020603050405020304" pitchFamily="18" charset="0"/>
                <a:cs typeface="Times New Roman" panose="02020603050405020304" pitchFamily="18" charset="0"/>
              </a:rPr>
              <a:t>t</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except the ABS used only 4 assets (no land and</a:t>
            </a:r>
          </a:p>
          <a:p>
            <a:pPr marL="0" indent="0" algn="just">
              <a:lnSpc>
                <a:spcPct val="107000"/>
              </a:lnSpc>
              <a:buNone/>
            </a:pPr>
            <a:r>
              <a:rPr lang="en-CA" sz="2400" b="1" kern="0" dirty="0">
                <a:latin typeface="Times New Roman" panose="02020603050405020304" pitchFamily="18" charset="0"/>
                <a:ea typeface="Times New Roman" panose="02020603050405020304" pitchFamily="18" charset="0"/>
                <a:cs typeface="Times New Roman" panose="02020603050405020304" pitchFamily="18" charset="0"/>
              </a:rPr>
              <a:t>                     </a:t>
            </a:r>
            <a:r>
              <a:rPr lang="en-CA" sz="2400" b="1" kern="0" dirty="0">
                <a:effectLst/>
                <a:latin typeface="Times New Roman" panose="02020603050405020304" pitchFamily="18" charset="0"/>
                <a:ea typeface="Times New Roman" panose="02020603050405020304" pitchFamily="18" charset="0"/>
                <a:cs typeface="Times New Roman" panose="02020603050405020304" pitchFamily="18" charset="0"/>
              </a:rPr>
              <a:t> no inventories)</a:t>
            </a:r>
            <a:r>
              <a:rPr lang="en-CA" sz="1800" b="1" kern="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A"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5D2EFFD-A704-7987-EC76-A2EF492DCF82}"/>
              </a:ext>
            </a:extLst>
          </p:cNvPr>
          <p:cNvSpPr>
            <a:spLocks noGrp="1"/>
          </p:cNvSpPr>
          <p:nvPr>
            <p:ph type="sldNum" sz="quarter" idx="12"/>
          </p:nvPr>
        </p:nvSpPr>
        <p:spPr/>
        <p:txBody>
          <a:bodyPr/>
          <a:lstStyle/>
          <a:p>
            <a:fld id="{3FD4EE1D-E21F-4A6E-B4C6-0FD3B961D2BF}" type="slidenum">
              <a:rPr lang="en-CA" smtClean="0"/>
              <a:t>35</a:t>
            </a:fld>
            <a:endParaRPr lang="en-CA" dirty="0"/>
          </a:p>
        </p:txBody>
      </p:sp>
    </p:spTree>
    <p:extLst>
      <p:ext uri="{BB962C8B-B14F-4D97-AF65-F5344CB8AC3E}">
        <p14:creationId xmlns:p14="http://schemas.microsoft.com/office/powerpoint/2010/main" val="35852811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C9EE0F-39E0-E1B4-0B12-59DB7E738C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A6D5CF-1BF8-0203-872D-47CD419F830C}"/>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Four Alternative Measures of TFP</a:t>
            </a:r>
          </a:p>
        </p:txBody>
      </p:sp>
      <p:sp>
        <p:nvSpPr>
          <p:cNvPr id="4" name="Slide Number Placeholder 3">
            <a:extLst>
              <a:ext uri="{FF2B5EF4-FFF2-40B4-BE49-F238E27FC236}">
                <a16:creationId xmlns:a16="http://schemas.microsoft.com/office/drawing/2014/main" id="{A97DF2C6-FA13-5668-BAA1-8E35B7C9245D}"/>
              </a:ext>
            </a:extLst>
          </p:cNvPr>
          <p:cNvSpPr>
            <a:spLocks noGrp="1"/>
          </p:cNvSpPr>
          <p:nvPr>
            <p:ph type="sldNum" sz="quarter" idx="12"/>
          </p:nvPr>
        </p:nvSpPr>
        <p:spPr/>
        <p:txBody>
          <a:bodyPr/>
          <a:lstStyle/>
          <a:p>
            <a:fld id="{3FD4EE1D-E21F-4A6E-B4C6-0FD3B961D2BF}" type="slidenum">
              <a:rPr lang="en-CA" smtClean="0"/>
              <a:t>36</a:t>
            </a:fld>
            <a:endParaRPr lang="en-CA" dirty="0"/>
          </a:p>
        </p:txBody>
      </p:sp>
      <p:pic>
        <p:nvPicPr>
          <p:cNvPr id="5" name="Content Placeholder 4">
            <a:extLst>
              <a:ext uri="{FF2B5EF4-FFF2-40B4-BE49-F238E27FC236}">
                <a16:creationId xmlns:a16="http://schemas.microsoft.com/office/drawing/2014/main" id="{50F0F454-A37C-7CA9-A6D4-B0ED660DED1B}"/>
              </a:ext>
            </a:extLst>
          </p:cNvPr>
          <p:cNvPicPr>
            <a:picLocks noGrp="1" noChangeAspect="1"/>
          </p:cNvPicPr>
          <p:nvPr>
            <p:ph idx="1"/>
          </p:nvPr>
        </p:nvPicPr>
        <p:blipFill>
          <a:blip r:embed="rId2"/>
          <a:stretch>
            <a:fillRect/>
          </a:stretch>
        </p:blipFill>
        <p:spPr>
          <a:xfrm>
            <a:off x="127028" y="620687"/>
            <a:ext cx="9016972" cy="6100787"/>
          </a:xfrm>
          <a:prstGeom prst="rect">
            <a:avLst/>
          </a:prstGeom>
        </p:spPr>
      </p:pic>
    </p:spTree>
    <p:extLst>
      <p:ext uri="{BB962C8B-B14F-4D97-AF65-F5344CB8AC3E}">
        <p14:creationId xmlns:p14="http://schemas.microsoft.com/office/powerpoint/2010/main" val="2418923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5252E8-8160-0BEB-45B2-8F4D79D35D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E67CF1-476C-E98A-C9E0-DB1F1AA28501}"/>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Capital Shares of Retail Sector Value Added</a:t>
            </a:r>
          </a:p>
        </p:txBody>
      </p:sp>
      <p:sp>
        <p:nvSpPr>
          <p:cNvPr id="4" name="Slide Number Placeholder 3">
            <a:extLst>
              <a:ext uri="{FF2B5EF4-FFF2-40B4-BE49-F238E27FC236}">
                <a16:creationId xmlns:a16="http://schemas.microsoft.com/office/drawing/2014/main" id="{0C775A26-6F8D-1069-967B-B3186B658547}"/>
              </a:ext>
            </a:extLst>
          </p:cNvPr>
          <p:cNvSpPr>
            <a:spLocks noGrp="1"/>
          </p:cNvSpPr>
          <p:nvPr>
            <p:ph type="sldNum" sz="quarter" idx="12"/>
          </p:nvPr>
        </p:nvSpPr>
        <p:spPr/>
        <p:txBody>
          <a:bodyPr/>
          <a:lstStyle/>
          <a:p>
            <a:fld id="{3FD4EE1D-E21F-4A6E-B4C6-0FD3B961D2BF}" type="slidenum">
              <a:rPr lang="en-CA" smtClean="0"/>
              <a:t>37</a:t>
            </a:fld>
            <a:endParaRPr lang="en-CA" dirty="0"/>
          </a:p>
        </p:txBody>
      </p:sp>
      <p:pic>
        <p:nvPicPr>
          <p:cNvPr id="5" name="Content Placeholder 4">
            <a:extLst>
              <a:ext uri="{FF2B5EF4-FFF2-40B4-BE49-F238E27FC236}">
                <a16:creationId xmlns:a16="http://schemas.microsoft.com/office/drawing/2014/main" id="{06539FFC-9095-5EA1-81D6-ECFF8A3B78CC}"/>
              </a:ext>
            </a:extLst>
          </p:cNvPr>
          <p:cNvPicPr>
            <a:picLocks noGrp="1" noChangeAspect="1"/>
          </p:cNvPicPr>
          <p:nvPr>
            <p:ph idx="1"/>
          </p:nvPr>
        </p:nvPicPr>
        <p:blipFill>
          <a:blip r:embed="rId2"/>
          <a:stretch>
            <a:fillRect/>
          </a:stretch>
        </p:blipFill>
        <p:spPr>
          <a:xfrm>
            <a:off x="251520" y="620687"/>
            <a:ext cx="8784976" cy="6100787"/>
          </a:xfrm>
          <a:prstGeom prst="rect">
            <a:avLst/>
          </a:prstGeom>
        </p:spPr>
      </p:pic>
    </p:spTree>
    <p:extLst>
      <p:ext uri="{BB962C8B-B14F-4D97-AF65-F5344CB8AC3E}">
        <p14:creationId xmlns:p14="http://schemas.microsoft.com/office/powerpoint/2010/main" val="1725293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7C0D48-C50D-B348-A071-396237BF4A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172977-D757-E3FA-E037-08D85EF59AA1}"/>
              </a:ext>
            </a:extLst>
          </p:cNvPr>
          <p:cNvSpPr>
            <a:spLocks noGrp="1"/>
          </p:cNvSpPr>
          <p:nvPr>
            <p:ph type="title"/>
          </p:nvPr>
        </p:nvSpPr>
        <p:spPr>
          <a:xfrm>
            <a:off x="127028" y="-99392"/>
            <a:ext cx="9036496" cy="864096"/>
          </a:xfrm>
        </p:spPr>
        <p:txBody>
          <a:bodyPr>
            <a:normAutofit fontScale="90000"/>
          </a:bodyPr>
          <a:lstStyle/>
          <a:p>
            <a:r>
              <a:rPr lang="en-CA" sz="2800" b="1" dirty="0">
                <a:latin typeface="Times New Roman" panose="02020603050405020304" pitchFamily="18" charset="0"/>
                <a:cs typeface="Times New Roman" panose="02020603050405020304" pitchFamily="18" charset="0"/>
              </a:rPr>
              <a:t>Labour, Capital and Markup Shares of Retail Sector Value Added</a:t>
            </a:r>
          </a:p>
        </p:txBody>
      </p:sp>
      <p:sp>
        <p:nvSpPr>
          <p:cNvPr id="4" name="Slide Number Placeholder 3">
            <a:extLst>
              <a:ext uri="{FF2B5EF4-FFF2-40B4-BE49-F238E27FC236}">
                <a16:creationId xmlns:a16="http://schemas.microsoft.com/office/drawing/2014/main" id="{11C5D6BB-E651-F3DC-C901-51585D111611}"/>
              </a:ext>
            </a:extLst>
          </p:cNvPr>
          <p:cNvSpPr>
            <a:spLocks noGrp="1"/>
          </p:cNvSpPr>
          <p:nvPr>
            <p:ph type="sldNum" sz="quarter" idx="12"/>
          </p:nvPr>
        </p:nvSpPr>
        <p:spPr/>
        <p:txBody>
          <a:bodyPr/>
          <a:lstStyle/>
          <a:p>
            <a:fld id="{3FD4EE1D-E21F-4A6E-B4C6-0FD3B961D2BF}" type="slidenum">
              <a:rPr lang="en-CA" smtClean="0"/>
              <a:t>38</a:t>
            </a:fld>
            <a:endParaRPr lang="en-CA" dirty="0"/>
          </a:p>
        </p:txBody>
      </p:sp>
      <p:graphicFrame>
        <p:nvGraphicFramePr>
          <p:cNvPr id="5" name="Content Placeholder 4">
            <a:extLst>
              <a:ext uri="{FF2B5EF4-FFF2-40B4-BE49-F238E27FC236}">
                <a16:creationId xmlns:a16="http://schemas.microsoft.com/office/drawing/2014/main" id="{BA5F9516-322F-3F6D-2167-CEEB5368F84C}"/>
              </a:ext>
            </a:extLst>
          </p:cNvPr>
          <p:cNvGraphicFramePr>
            <a:graphicFrameLocks noGrp="1"/>
          </p:cNvGraphicFramePr>
          <p:nvPr>
            <p:ph idx="1"/>
            <p:extLst>
              <p:ext uri="{D42A27DB-BD31-4B8C-83A1-F6EECF244321}">
                <p14:modId xmlns:p14="http://schemas.microsoft.com/office/powerpoint/2010/main" val="2798794776"/>
              </p:ext>
            </p:extLst>
          </p:nvPr>
        </p:nvGraphicFramePr>
        <p:xfrm>
          <a:off x="107950" y="980728"/>
          <a:ext cx="8928100" cy="576138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766818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DC054A-A9AB-1874-4396-1F9F2CF174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3A3C05-1BAC-BE95-7813-FCCA77536379}"/>
              </a:ext>
            </a:extLst>
          </p:cNvPr>
          <p:cNvSpPr>
            <a:spLocks noGrp="1"/>
          </p:cNvSpPr>
          <p:nvPr>
            <p:ph type="title"/>
          </p:nvPr>
        </p:nvSpPr>
        <p:spPr>
          <a:xfrm>
            <a:off x="127028" y="-99392"/>
            <a:ext cx="9036496" cy="1080120"/>
          </a:xfrm>
        </p:spPr>
        <p:txBody>
          <a:bodyPr>
            <a:normAutofit/>
          </a:bodyPr>
          <a:lstStyle/>
          <a:p>
            <a:r>
              <a:rPr lang="en-CA" sz="2800" b="1" dirty="0">
                <a:latin typeface="Times New Roman" panose="02020603050405020304" pitchFamily="18" charset="0"/>
                <a:cs typeface="Times New Roman" panose="02020603050405020304" pitchFamily="18" charset="0"/>
              </a:rPr>
              <a:t>Labour, Capital and Markup Shares of Retail Sector Value Added</a:t>
            </a:r>
          </a:p>
        </p:txBody>
      </p:sp>
      <p:sp>
        <p:nvSpPr>
          <p:cNvPr id="3" name="Content Placeholder 2">
            <a:extLst>
              <a:ext uri="{FF2B5EF4-FFF2-40B4-BE49-F238E27FC236}">
                <a16:creationId xmlns:a16="http://schemas.microsoft.com/office/drawing/2014/main" id="{7B594A0F-C46C-8875-1A17-C15A4B8F04F2}"/>
              </a:ext>
            </a:extLst>
          </p:cNvPr>
          <p:cNvSpPr>
            <a:spLocks noGrp="1"/>
          </p:cNvSpPr>
          <p:nvPr>
            <p:ph idx="1"/>
          </p:nvPr>
        </p:nvSpPr>
        <p:spPr>
          <a:xfrm>
            <a:off x="107504" y="980728"/>
            <a:ext cx="8928992" cy="5760640"/>
          </a:xfrm>
        </p:spPr>
        <p:txBody>
          <a:bodyPr>
            <a:normAutofit/>
          </a:bodyPr>
          <a:lstStyle/>
          <a:p>
            <a:pPr algn="just"/>
            <a:r>
              <a:rPr lang="en-CA" altLang="ja-JP" sz="2400" b="1" dirty="0">
                <a:latin typeface="Times New Roman"/>
              </a:rPr>
              <a:t>Labour’s share of Retail value added started at </a:t>
            </a:r>
            <a:r>
              <a:rPr lang="en-CA" altLang="ja-JP" sz="2400" b="1" dirty="0">
                <a:solidFill>
                  <a:srgbClr val="FF0000"/>
                </a:solidFill>
                <a:latin typeface="Times New Roman"/>
              </a:rPr>
              <a:t>0.824</a:t>
            </a:r>
            <a:r>
              <a:rPr lang="en-CA" altLang="ja-JP" sz="2400" b="1" dirty="0">
                <a:latin typeface="Times New Roman"/>
              </a:rPr>
              <a:t> in 1994 and steadily decreased to </a:t>
            </a:r>
            <a:r>
              <a:rPr lang="en-CA" altLang="ja-JP" sz="2400" b="1" dirty="0">
                <a:solidFill>
                  <a:srgbClr val="FF0000"/>
                </a:solidFill>
                <a:latin typeface="Times New Roman"/>
              </a:rPr>
              <a:t>0.696</a:t>
            </a:r>
            <a:r>
              <a:rPr lang="en-CA" altLang="ja-JP" sz="2400" b="1" dirty="0">
                <a:latin typeface="Times New Roman"/>
              </a:rPr>
              <a:t> in 2014 and then remained roughly constant to finish at </a:t>
            </a:r>
            <a:r>
              <a:rPr lang="en-CA" altLang="ja-JP" sz="2400" b="1" dirty="0">
                <a:solidFill>
                  <a:srgbClr val="FF0000"/>
                </a:solidFill>
                <a:latin typeface="Times New Roman"/>
              </a:rPr>
              <a:t>0.688</a:t>
            </a:r>
            <a:r>
              <a:rPr lang="en-CA" altLang="ja-JP" sz="2400" b="1" dirty="0">
                <a:latin typeface="Times New Roman"/>
              </a:rPr>
              <a:t> in 2022. Retail Trade is a labour intensive industry. </a:t>
            </a:r>
          </a:p>
          <a:p>
            <a:pPr algn="just"/>
            <a:r>
              <a:rPr lang="en-CA" altLang="ja-JP" sz="2400" b="1" dirty="0">
                <a:latin typeface="Times New Roman"/>
              </a:rPr>
              <a:t>The capital services share of value added started at </a:t>
            </a:r>
            <a:r>
              <a:rPr lang="en-CA" altLang="ja-JP" sz="2400" b="1" dirty="0">
                <a:solidFill>
                  <a:srgbClr val="FF0000"/>
                </a:solidFill>
                <a:latin typeface="Times New Roman"/>
              </a:rPr>
              <a:t>0.140</a:t>
            </a:r>
            <a:r>
              <a:rPr lang="en-CA" altLang="ja-JP" sz="2400" b="1" dirty="0">
                <a:latin typeface="Times New Roman"/>
              </a:rPr>
              <a:t> in 1994 and increased steadily to </a:t>
            </a:r>
            <a:r>
              <a:rPr lang="en-CA" altLang="ja-JP" sz="2400" b="1" dirty="0">
                <a:solidFill>
                  <a:srgbClr val="FF0000"/>
                </a:solidFill>
                <a:latin typeface="Times New Roman"/>
              </a:rPr>
              <a:t>0.229</a:t>
            </a:r>
            <a:r>
              <a:rPr lang="en-CA" altLang="ja-JP" sz="2400" b="1" dirty="0">
                <a:latin typeface="Times New Roman"/>
              </a:rPr>
              <a:t> in 2015 and then decreased to finish at </a:t>
            </a:r>
            <a:r>
              <a:rPr lang="en-CA" altLang="ja-JP" sz="2400" b="1" dirty="0">
                <a:solidFill>
                  <a:srgbClr val="FF0000"/>
                </a:solidFill>
                <a:latin typeface="Times New Roman"/>
              </a:rPr>
              <a:t>0.176</a:t>
            </a:r>
            <a:r>
              <a:rPr lang="en-CA" altLang="ja-JP" sz="2400" b="1" dirty="0">
                <a:latin typeface="Times New Roman"/>
              </a:rPr>
              <a:t> in 2022.</a:t>
            </a:r>
          </a:p>
          <a:p>
            <a:pPr algn="just"/>
            <a:r>
              <a:rPr lang="en-CA" altLang="ja-JP" sz="2400" b="1" dirty="0">
                <a:latin typeface="Times New Roman"/>
              </a:rPr>
              <a:t>The markup share of Retail Trade value added started at </a:t>
            </a:r>
            <a:r>
              <a:rPr lang="en-CA" altLang="ja-JP" sz="2400" b="1" dirty="0">
                <a:solidFill>
                  <a:srgbClr val="FF0000"/>
                </a:solidFill>
                <a:latin typeface="Times New Roman"/>
              </a:rPr>
              <a:t>0.035</a:t>
            </a:r>
            <a:r>
              <a:rPr lang="en-CA" altLang="ja-JP" sz="2400" b="1" dirty="0">
                <a:latin typeface="Times New Roman"/>
              </a:rPr>
              <a:t> in 1994 and increased (with volatility) to peak at </a:t>
            </a:r>
            <a:r>
              <a:rPr lang="en-CA" altLang="ja-JP" sz="2400" b="1" dirty="0">
                <a:solidFill>
                  <a:srgbClr val="FF0000"/>
                </a:solidFill>
                <a:latin typeface="Times New Roman"/>
              </a:rPr>
              <a:t>0.159</a:t>
            </a:r>
            <a:r>
              <a:rPr lang="en-CA" altLang="ja-JP" sz="2400" b="1" dirty="0">
                <a:latin typeface="Times New Roman"/>
              </a:rPr>
              <a:t> in 2020 and finished at </a:t>
            </a:r>
            <a:r>
              <a:rPr lang="en-CA" altLang="ja-JP" sz="2400" b="1" dirty="0">
                <a:solidFill>
                  <a:srgbClr val="FF0000"/>
                </a:solidFill>
                <a:latin typeface="Times New Roman"/>
              </a:rPr>
              <a:t>0.136</a:t>
            </a:r>
            <a:r>
              <a:rPr lang="en-CA" altLang="ja-JP" sz="2400" b="1" dirty="0">
                <a:latin typeface="Times New Roman"/>
              </a:rPr>
              <a:t> in 2022. </a:t>
            </a:r>
          </a:p>
          <a:p>
            <a:pPr algn="just"/>
            <a:r>
              <a:rPr lang="en-CA" altLang="ja-JP" sz="2400" b="1" dirty="0">
                <a:latin typeface="Times New Roman"/>
              </a:rPr>
              <a:t>Overall, </a:t>
            </a:r>
            <a:r>
              <a:rPr lang="en-CA" altLang="ja-JP" sz="2400" b="1" dirty="0">
                <a:solidFill>
                  <a:srgbClr val="FF0000"/>
                </a:solidFill>
                <a:latin typeface="Times New Roman"/>
              </a:rPr>
              <a:t>markups increased dramatically </a:t>
            </a:r>
            <a:r>
              <a:rPr lang="en-CA" altLang="ja-JP" sz="2400" b="1" dirty="0">
                <a:latin typeface="Times New Roman"/>
              </a:rPr>
              <a:t>over the sample period.</a:t>
            </a:r>
          </a:p>
          <a:p>
            <a:pPr algn="just"/>
            <a:r>
              <a:rPr lang="en-CA" sz="2400" b="1" dirty="0">
                <a:effectLst/>
                <a:latin typeface="Times New Roman" panose="02020603050405020304" pitchFamily="18" charset="0"/>
                <a:ea typeface="Aptos" panose="020B0004020202020204" pitchFamily="34" charset="0"/>
              </a:rPr>
              <a:t>Markups act in much the same way as taxes on outputs and inputs and these tax and markup wedges lead to </a:t>
            </a:r>
            <a:r>
              <a:rPr lang="en-CA" sz="2400" b="1" dirty="0">
                <a:solidFill>
                  <a:srgbClr val="FF0000"/>
                </a:solidFill>
                <a:effectLst/>
                <a:latin typeface="Times New Roman" panose="02020603050405020304" pitchFamily="18" charset="0"/>
                <a:ea typeface="Aptos" panose="020B0004020202020204" pitchFamily="34" charset="0"/>
              </a:rPr>
              <a:t>deadweight losses</a:t>
            </a:r>
            <a:r>
              <a:rPr lang="en-CA" sz="2400" b="1" dirty="0">
                <a:effectLst/>
                <a:latin typeface="Times New Roman" panose="02020603050405020304" pitchFamily="18" charset="0"/>
                <a:ea typeface="Aptos" panose="020B0004020202020204" pitchFamily="34" charset="0"/>
              </a:rPr>
              <a:t>.</a:t>
            </a: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34D2D58A-24CF-9311-E814-04EA51BF1E16}"/>
              </a:ext>
            </a:extLst>
          </p:cNvPr>
          <p:cNvSpPr>
            <a:spLocks noGrp="1"/>
          </p:cNvSpPr>
          <p:nvPr>
            <p:ph type="sldNum" sz="quarter" idx="12"/>
          </p:nvPr>
        </p:nvSpPr>
        <p:spPr/>
        <p:txBody>
          <a:bodyPr/>
          <a:lstStyle/>
          <a:p>
            <a:fld id="{3FD4EE1D-E21F-4A6E-B4C6-0FD3B961D2BF}" type="slidenum">
              <a:rPr lang="en-CA" smtClean="0"/>
              <a:t>39</a:t>
            </a:fld>
            <a:endParaRPr lang="en-CA" dirty="0"/>
          </a:p>
        </p:txBody>
      </p:sp>
    </p:spTree>
    <p:extLst>
      <p:ext uri="{BB962C8B-B14F-4D97-AF65-F5344CB8AC3E}">
        <p14:creationId xmlns:p14="http://schemas.microsoft.com/office/powerpoint/2010/main" val="11432297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764704"/>
          </a:xfrm>
        </p:spPr>
        <p:txBody>
          <a:bodyPr>
            <a:normAutofit/>
          </a:bodyPr>
          <a:lstStyle/>
          <a:p>
            <a:r>
              <a:rPr lang="en-CA" sz="2800" b="1" dirty="0">
                <a:latin typeface="Times New Roman" panose="02020603050405020304" pitchFamily="18" charset="0"/>
                <a:cs typeface="Times New Roman" panose="02020603050405020304" pitchFamily="18" charset="0"/>
              </a:rPr>
              <a:t>Limitations of our Methodology</a:t>
            </a:r>
          </a:p>
        </p:txBody>
      </p:sp>
      <p:sp>
        <p:nvSpPr>
          <p:cNvPr id="3" name="Content Placeholder 2"/>
          <p:cNvSpPr>
            <a:spLocks noGrp="1"/>
          </p:cNvSpPr>
          <p:nvPr>
            <p:ph idx="1"/>
          </p:nvPr>
        </p:nvSpPr>
        <p:spPr>
          <a:xfrm>
            <a:off x="107504" y="836712"/>
            <a:ext cx="8928992" cy="5904656"/>
          </a:xfrm>
        </p:spPr>
        <p:txBody>
          <a:bodyPr>
            <a:noAutofit/>
          </a:bodyPr>
          <a:lstStyle/>
          <a:p>
            <a:pPr marL="342900" lvl="0" indent="-342900" algn="just">
              <a:lnSpc>
                <a:spcPct val="107000"/>
              </a:lnSpc>
              <a:buFont typeface="Symbol" panose="05050102010706020507" pitchFamily="18" charset="2"/>
              <a:buChar char=""/>
            </a:pP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do not obtain product by product markups</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we only obtain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an aggregate markup</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over all outputs in scope. In the case of a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single output</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our markup is a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over average cost </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rather than marginal cost. </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Our methodology applies to a production unit (establishment, firm, sector) where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can observe output and input prices and quantities over time</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Our methodology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combines the effects of nonconstant returns to scale with the effects of technical progress</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Our measure of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inefficiency</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is a measure of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scale inefficiency </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and so some of our measured inefficiency could be due to decreasing returns to scale.</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Our </a:t>
            </a: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Maximum Markup Function is a hypothetical construct</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market conditions may prevent the production unit from attaining the maximum markup that is possible when we ignore the demand side of the market. </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AU"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The observed aggregate markup achieved by the production unit depends on exactly how the user costs for fixed assets was constructed</a:t>
            </a:r>
            <a:r>
              <a:rPr lang="en-AU" sz="2000" b="1" kern="100" dirty="0">
                <a:effectLst/>
                <a:latin typeface="Times New Roman" panose="02020603050405020304" pitchFamily="18" charset="0"/>
                <a:ea typeface="Aptos" panose="020B0004020202020204" pitchFamily="34" charset="0"/>
                <a:cs typeface="Times New Roman" panose="02020603050405020304" pitchFamily="18" charset="0"/>
              </a:rPr>
              <a:t>: the choice of the unit’s cost of capital and the treatment of expected capital gains (or losses) on assets is important. </a:t>
            </a:r>
            <a:endParaRPr lang="en-CA" sz="20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3FD4EE1D-E21F-4A6E-B4C6-0FD3B961D2BF}" type="slidenum">
              <a:rPr lang="en-CA" smtClean="0"/>
              <a:t>4</a:t>
            </a:fld>
            <a:endParaRPr lang="en-CA" dirty="0"/>
          </a:p>
        </p:txBody>
      </p:sp>
    </p:spTree>
    <p:extLst>
      <p:ext uri="{BB962C8B-B14F-4D97-AF65-F5344CB8AC3E}">
        <p14:creationId xmlns:p14="http://schemas.microsoft.com/office/powerpoint/2010/main" val="202430185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82AC-38E7-4B07-68F9-75FB1AB573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AAEB0B-0A3C-DDA2-2787-0DB2345E3BFE}"/>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Conclusion</a:t>
            </a:r>
          </a:p>
        </p:txBody>
      </p:sp>
      <p:sp>
        <p:nvSpPr>
          <p:cNvPr id="3" name="Content Placeholder 2">
            <a:extLst>
              <a:ext uri="{FF2B5EF4-FFF2-40B4-BE49-F238E27FC236}">
                <a16:creationId xmlns:a16="http://schemas.microsoft.com/office/drawing/2014/main" id="{0EDF3341-90AD-E9F6-FDC1-F42FB494FD9F}"/>
              </a:ext>
            </a:extLst>
          </p:cNvPr>
          <p:cNvSpPr>
            <a:spLocks noGrp="1"/>
          </p:cNvSpPr>
          <p:nvPr>
            <p:ph idx="1"/>
          </p:nvPr>
        </p:nvSpPr>
        <p:spPr>
          <a:xfrm>
            <a:off x="107504" y="620688"/>
            <a:ext cx="8928992" cy="6120680"/>
          </a:xfrm>
        </p:spPr>
        <p:txBody>
          <a:bodyPr>
            <a:normAutofit/>
          </a:bodyPr>
          <a:lstStyle/>
          <a:p>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We have suggested a very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obvious method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for measuring the aggregate markup of revenues over costs. </a:t>
            </a:r>
          </a:p>
          <a:p>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This method is reasonably robust but it does depend on what is assumed about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the opportunity cost of  financial capital</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 higher opportunity cost will lead to a lower aggregate markup.</a:t>
            </a:r>
          </a:p>
          <a:p>
            <a:pPr algn="just"/>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Thus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attention shifts to the construction of user costs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including the treatment of asset price changes in the user cost formula.</a:t>
            </a:r>
          </a:p>
          <a:p>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Including more assets in scope will also decrease the aggregate markup. For our particular example,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including land and inventories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as in scope assets led to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higher estimates of TFP growth</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r>
              <a:rPr lang="en-AU" sz="2000" b="1" dirty="0">
                <a:solidFill>
                  <a:srgbClr val="FF0000"/>
                </a:solidFill>
                <a:effectLst/>
                <a:latin typeface="Times New Roman" panose="02020603050405020304" pitchFamily="18" charset="0"/>
                <a:ea typeface="Aptos" panose="020B0004020202020204" pitchFamily="34" charset="0"/>
              </a:rPr>
              <a:t>Appendix B</a:t>
            </a:r>
            <a:r>
              <a:rPr lang="en-AU" sz="2000" b="1" dirty="0">
                <a:effectLst/>
                <a:latin typeface="Times New Roman" panose="02020603050405020304" pitchFamily="18" charset="0"/>
                <a:ea typeface="Aptos" panose="020B0004020202020204" pitchFamily="34" charset="0"/>
              </a:rPr>
              <a:t> explains the </a:t>
            </a:r>
            <a:r>
              <a:rPr lang="en-AU" sz="2000" b="1" dirty="0">
                <a:solidFill>
                  <a:srgbClr val="FF0000"/>
                </a:solidFill>
                <a:effectLst/>
                <a:latin typeface="Times New Roman" panose="02020603050405020304" pitchFamily="18" charset="0"/>
                <a:ea typeface="Aptos" panose="020B0004020202020204" pitchFamily="34" charset="0"/>
              </a:rPr>
              <a:t>Diewert and Fox (2018a) nonparametric methodology</a:t>
            </a:r>
            <a:r>
              <a:rPr lang="en-AU" sz="2000" b="1" dirty="0">
                <a:effectLst/>
                <a:latin typeface="Times New Roman" panose="02020603050405020304" pitchFamily="18" charset="0"/>
                <a:ea typeface="Aptos" panose="020B0004020202020204" pitchFamily="34" charset="0"/>
              </a:rPr>
              <a:t> when constant returns to scale is assumed and works out the implications of this approach when there is only one output. </a:t>
            </a:r>
          </a:p>
          <a:p>
            <a:r>
              <a:rPr lang="en-AU" sz="2000" b="1" dirty="0">
                <a:effectLst/>
                <a:latin typeface="Times New Roman" panose="02020603050405020304" pitchFamily="18" charset="0"/>
                <a:ea typeface="Aptos" panose="020B0004020202020204" pitchFamily="34" charset="0"/>
              </a:rPr>
              <a:t>Finally, </a:t>
            </a:r>
            <a:r>
              <a:rPr lang="en-AU" sz="2000" b="1" dirty="0">
                <a:solidFill>
                  <a:srgbClr val="FF0000"/>
                </a:solidFill>
                <a:effectLst/>
                <a:latin typeface="Times New Roman" panose="02020603050405020304" pitchFamily="18" charset="0"/>
                <a:ea typeface="Aptos" panose="020B0004020202020204" pitchFamily="34" charset="0"/>
              </a:rPr>
              <a:t>Appendix C</a:t>
            </a:r>
            <a:r>
              <a:rPr lang="en-AU" sz="2000" b="1" dirty="0">
                <a:effectLst/>
                <a:latin typeface="Times New Roman" panose="02020603050405020304" pitchFamily="18" charset="0"/>
                <a:ea typeface="Aptos" panose="020B0004020202020204" pitchFamily="34" charset="0"/>
              </a:rPr>
              <a:t> describes some </a:t>
            </a:r>
            <a:r>
              <a:rPr lang="en-AU" sz="2000" b="1" dirty="0">
                <a:solidFill>
                  <a:srgbClr val="FF0000"/>
                </a:solidFill>
                <a:effectLst/>
                <a:latin typeface="Times New Roman" panose="02020603050405020304" pitchFamily="18" charset="0"/>
                <a:ea typeface="Aptos" panose="020B0004020202020204" pitchFamily="34" charset="0"/>
              </a:rPr>
              <a:t>alternative approaches to the measurement of markups</a:t>
            </a:r>
            <a:r>
              <a:rPr lang="en-AU" sz="2000" b="1" dirty="0">
                <a:effectLst/>
                <a:latin typeface="Times New Roman" panose="02020603050405020304" pitchFamily="18" charset="0"/>
                <a:ea typeface="Aptos" panose="020B0004020202020204" pitchFamily="34" charset="0"/>
              </a:rPr>
              <a:t> and the problems associated with these approaches. </a:t>
            </a:r>
            <a:endParaRPr lang="en-CA" altLang="ja-JP" sz="2000" b="1" dirty="0">
              <a:latin typeface="Times New Roman"/>
            </a:endParaRPr>
          </a:p>
        </p:txBody>
      </p:sp>
      <p:sp>
        <p:nvSpPr>
          <p:cNvPr id="4" name="Slide Number Placeholder 3">
            <a:extLst>
              <a:ext uri="{FF2B5EF4-FFF2-40B4-BE49-F238E27FC236}">
                <a16:creationId xmlns:a16="http://schemas.microsoft.com/office/drawing/2014/main" id="{EA5D0043-C1F3-360B-0B7E-09946E6AEAED}"/>
              </a:ext>
            </a:extLst>
          </p:cNvPr>
          <p:cNvSpPr>
            <a:spLocks noGrp="1"/>
          </p:cNvSpPr>
          <p:nvPr>
            <p:ph type="sldNum" sz="quarter" idx="12"/>
          </p:nvPr>
        </p:nvSpPr>
        <p:spPr/>
        <p:txBody>
          <a:bodyPr/>
          <a:lstStyle/>
          <a:p>
            <a:fld id="{3FD4EE1D-E21F-4A6E-B4C6-0FD3B961D2BF}" type="slidenum">
              <a:rPr lang="en-CA" smtClean="0"/>
              <a:t>40</a:t>
            </a:fld>
            <a:endParaRPr lang="en-CA" dirty="0"/>
          </a:p>
        </p:txBody>
      </p:sp>
    </p:spTree>
    <p:extLst>
      <p:ext uri="{BB962C8B-B14F-4D97-AF65-F5344CB8AC3E}">
        <p14:creationId xmlns:p14="http://schemas.microsoft.com/office/powerpoint/2010/main" val="226930140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B4CD61-D1F9-BFA3-9216-5B7D849717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E711F8A-AB20-022E-D46A-9E17FAC42F7E}"/>
              </a:ext>
            </a:extLst>
          </p:cNvPr>
          <p:cNvSpPr>
            <a:spLocks noGrp="1"/>
          </p:cNvSpPr>
          <p:nvPr>
            <p:ph type="title"/>
          </p:nvPr>
        </p:nvSpPr>
        <p:spPr>
          <a:xfrm>
            <a:off x="127028" y="-99392"/>
            <a:ext cx="9036496" cy="620688"/>
          </a:xfrm>
        </p:spPr>
        <p:txBody>
          <a:bodyPr>
            <a:normAutofit/>
          </a:bodyPr>
          <a:lstStyle/>
          <a:p>
            <a:r>
              <a:rPr lang="en-CA" sz="2800" b="1" dirty="0">
                <a:latin typeface="Times New Roman" panose="02020603050405020304" pitchFamily="18" charset="0"/>
                <a:cs typeface="Times New Roman" panose="02020603050405020304" pitchFamily="18" charset="0"/>
              </a:rPr>
              <a:t>Selected References</a:t>
            </a:r>
          </a:p>
        </p:txBody>
      </p:sp>
      <p:sp>
        <p:nvSpPr>
          <p:cNvPr id="3" name="Content Placeholder 2">
            <a:extLst>
              <a:ext uri="{FF2B5EF4-FFF2-40B4-BE49-F238E27FC236}">
                <a16:creationId xmlns:a16="http://schemas.microsoft.com/office/drawing/2014/main" id="{62F0EC0C-15C2-4B4B-3BDE-DFB851754AEA}"/>
              </a:ext>
            </a:extLst>
          </p:cNvPr>
          <p:cNvSpPr>
            <a:spLocks noGrp="1"/>
          </p:cNvSpPr>
          <p:nvPr>
            <p:ph idx="1"/>
          </p:nvPr>
        </p:nvSpPr>
        <p:spPr>
          <a:xfrm>
            <a:off x="107504" y="521296"/>
            <a:ext cx="8928992" cy="6220072"/>
          </a:xfrm>
        </p:spPr>
        <p:txBody>
          <a:bodyPr>
            <a:normAutofit fontScale="85000" lnSpcReduction="20000"/>
          </a:bodyPr>
          <a:lstStyle/>
          <a:p>
            <a:pPr marL="457200" indent="-45720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Balk, B.M., (1998), </a:t>
            </a:r>
            <a:r>
              <a:rPr lang="en-AU" sz="1800" b="1" i="1" dirty="0">
                <a:effectLst/>
                <a:latin typeface="Times New Roman" panose="02020603050405020304" pitchFamily="18" charset="0"/>
                <a:ea typeface="Times New Roman" panose="02020603050405020304" pitchFamily="18" charset="0"/>
              </a:rPr>
              <a:t>Industrial Price, Quantity and Productivity Indices</a:t>
            </a:r>
            <a:r>
              <a:rPr lang="en-AU" sz="1800" b="1" dirty="0">
                <a:effectLst/>
                <a:latin typeface="Times New Roman" panose="02020603050405020304" pitchFamily="18" charset="0"/>
                <a:ea typeface="Times New Roman" panose="02020603050405020304" pitchFamily="18" charset="0"/>
              </a:rPr>
              <a:t>, Boston: Kluwer Academic Publishers.</a:t>
            </a:r>
            <a:endParaRPr lang="en-CA" sz="1800" b="1" dirty="0">
              <a:effectLst/>
              <a:latin typeface="Times New Roman" panose="02020603050405020304" pitchFamily="18" charset="0"/>
              <a:ea typeface="Times New Roman" panose="02020603050405020304" pitchFamily="18" charset="0"/>
            </a:endParaRPr>
          </a:p>
          <a:p>
            <a:pPr marL="457200" indent="-45720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Balk, B.M., (2001), “Scale Efficiency and Productivity Change”, </a:t>
            </a:r>
            <a:r>
              <a:rPr lang="en-AU" sz="1800" b="1" i="1" dirty="0">
                <a:effectLst/>
                <a:latin typeface="Times New Roman" panose="02020603050405020304" pitchFamily="18" charset="0"/>
                <a:ea typeface="Times New Roman" panose="02020603050405020304" pitchFamily="18" charset="0"/>
              </a:rPr>
              <a:t>Journal of Productivity Analysis</a:t>
            </a:r>
            <a:r>
              <a:rPr lang="en-AU" sz="1800" b="1" dirty="0">
                <a:effectLst/>
                <a:latin typeface="Times New Roman" panose="02020603050405020304" pitchFamily="18" charset="0"/>
                <a:ea typeface="Times New Roman" panose="02020603050405020304" pitchFamily="18" charset="0"/>
              </a:rPr>
              <a:t> 15, 159–183.</a:t>
            </a:r>
            <a:endParaRPr lang="en-CA" sz="1800" b="1" dirty="0">
              <a:effectLst/>
              <a:latin typeface="Times New Roman" panose="02020603050405020304" pitchFamily="18" charset="0"/>
              <a:ea typeface="Times New Roman" panose="02020603050405020304" pitchFamily="18" charset="0"/>
            </a:endParaRPr>
          </a:p>
          <a:p>
            <a:pPr marL="457200" indent="-45720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Balk, B.M., (2003), “The Residual: On Monitoring and Benchmarking Firms, Industries and Economies with Respect to Productivity”, </a:t>
            </a:r>
            <a:r>
              <a:rPr lang="en-AU" sz="1800" b="1" i="1" dirty="0">
                <a:effectLst/>
                <a:latin typeface="Times New Roman" panose="02020603050405020304" pitchFamily="18" charset="0"/>
                <a:ea typeface="Times New Roman" panose="02020603050405020304" pitchFamily="18" charset="0"/>
              </a:rPr>
              <a:t>Journal of Productivity Analysis</a:t>
            </a:r>
            <a:r>
              <a:rPr lang="en-AU" sz="1800" b="1" dirty="0">
                <a:effectLst/>
                <a:latin typeface="Times New Roman" panose="02020603050405020304" pitchFamily="18" charset="0"/>
                <a:ea typeface="Times New Roman" panose="02020603050405020304" pitchFamily="18" charset="0"/>
              </a:rPr>
              <a:t> 20, 5–47. </a:t>
            </a:r>
            <a:endParaRPr lang="en-CA" sz="1800" b="1" dirty="0">
              <a:effectLst/>
              <a:latin typeface="Times New Roman" panose="02020603050405020304" pitchFamily="18" charset="0"/>
              <a:ea typeface="Times New Roman" panose="02020603050405020304" pitchFamily="18" charset="0"/>
            </a:endParaRPr>
          </a:p>
          <a:p>
            <a:pPr marL="457200" indent="-45720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Balk, B.M. (2010), “An Assumption Free Framework for Measuring Productivity Change”, </a:t>
            </a:r>
            <a:r>
              <a:rPr lang="en-AU" sz="1800" b="1" i="1" dirty="0">
                <a:effectLst/>
                <a:latin typeface="Times New Roman" panose="02020603050405020304" pitchFamily="18" charset="0"/>
                <a:ea typeface="Times New Roman" panose="02020603050405020304" pitchFamily="18" charset="0"/>
              </a:rPr>
              <a:t>Review of Income and Wealth</a:t>
            </a:r>
            <a:r>
              <a:rPr lang="en-AU" sz="1800" b="1" dirty="0">
                <a:effectLst/>
                <a:latin typeface="Times New Roman" panose="02020603050405020304" pitchFamily="18" charset="0"/>
                <a:ea typeface="Times New Roman" panose="02020603050405020304" pitchFamily="18" charset="0"/>
              </a:rPr>
              <a:t> </a:t>
            </a:r>
            <a:r>
              <a:rPr lang="en-AU" sz="1800" b="1" i="1" dirty="0">
                <a:effectLst/>
                <a:latin typeface="Times New Roman" panose="02020603050405020304" pitchFamily="18" charset="0"/>
                <a:ea typeface="Times New Roman" panose="02020603050405020304" pitchFamily="18" charset="0"/>
              </a:rPr>
              <a:t>Special Issue 1</a:t>
            </a:r>
            <a:r>
              <a:rPr lang="en-AU" sz="1800" b="1" dirty="0">
                <a:effectLst/>
                <a:latin typeface="Times New Roman" panose="02020603050405020304" pitchFamily="18" charset="0"/>
                <a:ea typeface="Times New Roman" panose="02020603050405020304" pitchFamily="18" charset="0"/>
              </a:rPr>
              <a:t>, S224-S256.</a:t>
            </a:r>
            <a:endParaRPr lang="en-CA" sz="1800" b="1" dirty="0">
              <a:effectLst/>
              <a:latin typeface="Times New Roman" panose="02020603050405020304" pitchFamily="18" charset="0"/>
              <a:ea typeface="Times New Roman" panose="02020603050405020304" pitchFamily="18" charset="0"/>
            </a:endParaRPr>
          </a:p>
          <a:p>
            <a:pPr marL="0" indent="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Banker, R.D. (1984), “Estimating Most Productive Scale Size Using Data Envelopment Analysis”, </a:t>
            </a:r>
            <a:r>
              <a:rPr lang="en-AU" sz="1800" b="1" i="1" dirty="0">
                <a:effectLst/>
                <a:latin typeface="Times New Roman" panose="02020603050405020304" pitchFamily="18" charset="0"/>
                <a:ea typeface="Times New Roman" panose="02020603050405020304" pitchFamily="18" charset="0"/>
              </a:rPr>
              <a:t>European Journal of Operational Research</a:t>
            </a:r>
            <a:r>
              <a:rPr lang="en-AU" sz="1800" b="1" dirty="0">
                <a:effectLst/>
                <a:latin typeface="Times New Roman" panose="02020603050405020304" pitchFamily="18" charset="0"/>
                <a:ea typeface="Times New Roman" panose="02020603050405020304" pitchFamily="18" charset="0"/>
              </a:rPr>
              <a:t> 17, 35-44.</a:t>
            </a:r>
          </a:p>
          <a:p>
            <a:pPr marL="0" indent="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Christensen, LR. And D.W. Jorgenson (1969), “The Measurement of US Real Capital Input, 1929-1967”, Review of Income and Wealth 15, 293-320.</a:t>
            </a:r>
          </a:p>
          <a:p>
            <a:pPr marL="0" indent="0" algn="just">
              <a:lnSpc>
                <a:spcPts val="1500"/>
              </a:lnSpc>
              <a:spcAft>
                <a:spcPts val="700"/>
              </a:spcAft>
              <a:buNone/>
            </a:pP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De Loecker, J, J. Eeckhout and G. Unger (2020), “The Rise of Market Power and the Macroeconomic Implications”, </a:t>
            </a:r>
            <a:r>
              <a:rPr lang="en-CA" sz="1800" b="1" i="1" kern="100" dirty="0">
                <a:effectLst/>
                <a:latin typeface="Times New Roman" panose="02020603050405020304" pitchFamily="18" charset="0"/>
                <a:ea typeface="Aptos" panose="020B0004020202020204" pitchFamily="34" charset="0"/>
                <a:cs typeface="Times New Roman" panose="02020603050405020304" pitchFamily="18" charset="0"/>
              </a:rPr>
              <a:t>Quarterly Journal of Economics</a:t>
            </a: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 135(2), 561–644.  </a:t>
            </a:r>
            <a:endParaRPr lang="en-CA"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ts val="1500"/>
              </a:lnSpc>
              <a:spcAft>
                <a:spcPts val="700"/>
              </a:spcAft>
              <a:buNone/>
            </a:pPr>
            <a:r>
              <a:rPr lang="en-AU" sz="1800" b="1" dirty="0">
                <a:effectLst/>
                <a:latin typeface="Times New Roman" panose="02020603050405020304" pitchFamily="18" charset="0"/>
                <a:ea typeface="Times New Roman" panose="02020603050405020304" pitchFamily="18" charset="0"/>
              </a:rPr>
              <a:t>Diewert, W.E. and K.J. Fox (2018a), “Decomposing Value Added Growth over Sectors into Explanatory Factors”, pp. 625-66 in </a:t>
            </a:r>
            <a:r>
              <a:rPr lang="en-AU" sz="1800" b="1" i="1" dirty="0">
                <a:effectLst/>
                <a:latin typeface="Times New Roman" panose="02020603050405020304" pitchFamily="18" charset="0"/>
                <a:ea typeface="Times New Roman" panose="02020603050405020304" pitchFamily="18" charset="0"/>
              </a:rPr>
              <a:t>The Oxford Handbook of Productivity Analysis</a:t>
            </a:r>
            <a:r>
              <a:rPr lang="en-AU" sz="1800" b="1" dirty="0">
                <a:effectLst/>
                <a:latin typeface="Times New Roman" panose="02020603050405020304" pitchFamily="18" charset="0"/>
                <a:ea typeface="Times New Roman" panose="02020603050405020304" pitchFamily="18" charset="0"/>
              </a:rPr>
              <a:t>, Emile Grifell-Tatje, C.A. Knox Lovell and Robin C. Sickles (eds)., Oxford:  Oxford University Press.</a:t>
            </a:r>
            <a:endParaRPr lang="en-CA" sz="1800" b="1" dirty="0">
              <a:effectLst/>
              <a:latin typeface="Times New Roman" panose="02020603050405020304" pitchFamily="18" charset="0"/>
              <a:ea typeface="Times New Roman" panose="02020603050405020304" pitchFamily="18" charset="0"/>
            </a:endParaRPr>
          </a:p>
          <a:p>
            <a:pPr marL="457200" indent="-457200" algn="just">
              <a:lnSpc>
                <a:spcPct val="107000"/>
              </a:lnSpc>
              <a:buNone/>
            </a:pP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Farrell, M.J. (1957), “The Measurement of Production Efficiency”, </a:t>
            </a:r>
            <a:r>
              <a:rPr lang="en-CA" sz="1800" b="1" i="1" kern="100" dirty="0">
                <a:effectLst/>
                <a:latin typeface="Times New Roman" panose="02020603050405020304" pitchFamily="18" charset="0"/>
                <a:ea typeface="Aptos" panose="020B0004020202020204" pitchFamily="34" charset="0"/>
                <a:cs typeface="Times New Roman" panose="02020603050405020304" pitchFamily="18" charset="0"/>
              </a:rPr>
              <a:t>Journal of the Royal Statistical Society</a:t>
            </a: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 Series A, 120, 253-278.</a:t>
            </a:r>
            <a:endParaRPr lang="en-CA"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buNone/>
            </a:pPr>
            <a:r>
              <a:rPr lang="en-GB" sz="1800" b="1" dirty="0">
                <a:effectLst/>
                <a:latin typeface="Times New Roman" panose="02020603050405020304" pitchFamily="18" charset="0"/>
                <a:ea typeface="MS Mincho" panose="02020609040205080304" pitchFamily="49" charset="-128"/>
              </a:rPr>
              <a:t>Jorgenson, D.W. and Z. Griliches (1967). “The Explanation of Productivity Change”, </a:t>
            </a:r>
            <a:r>
              <a:rPr lang="en-GB" sz="1800" b="1" i="1" dirty="0">
                <a:effectLst/>
                <a:latin typeface="Times New Roman" panose="02020603050405020304" pitchFamily="18" charset="0"/>
                <a:ea typeface="MS Mincho" panose="02020609040205080304" pitchFamily="49" charset="-128"/>
              </a:rPr>
              <a:t>Review of Economic Studies </a:t>
            </a:r>
            <a:r>
              <a:rPr lang="en-GB" sz="1800" b="1" dirty="0">
                <a:effectLst/>
                <a:latin typeface="Times New Roman" panose="02020603050405020304" pitchFamily="18" charset="0"/>
                <a:ea typeface="MS Mincho" panose="02020609040205080304" pitchFamily="49" charset="-128"/>
              </a:rPr>
              <a:t>34, 249–283.</a:t>
            </a:r>
            <a:endParaRPr lang="en-CA" sz="1800" b="1" dirty="0">
              <a:effectLst/>
              <a:latin typeface="Times New Roman" panose="02020603050405020304" pitchFamily="18" charset="0"/>
              <a:ea typeface="MS Mincho" panose="02020609040205080304" pitchFamily="49" charset="-128"/>
            </a:endParaRPr>
          </a:p>
          <a:p>
            <a:pPr marL="0" indent="0" algn="just">
              <a:lnSpc>
                <a:spcPct val="107000"/>
              </a:lnSpc>
              <a:buNone/>
            </a:pP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Salter, W. E. G. (1960), </a:t>
            </a:r>
            <a:r>
              <a:rPr lang="en-CA" sz="1800" b="1" i="1" kern="100" dirty="0">
                <a:effectLst/>
                <a:latin typeface="Times New Roman" panose="02020603050405020304" pitchFamily="18" charset="0"/>
                <a:ea typeface="Aptos" panose="020B0004020202020204" pitchFamily="34" charset="0"/>
                <a:cs typeface="Times New Roman" panose="02020603050405020304" pitchFamily="18" charset="0"/>
              </a:rPr>
              <a:t>Productivity and Technical Change</a:t>
            </a: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 Cambridge U.K.: Cambridge University Press.</a:t>
            </a:r>
          </a:p>
          <a:p>
            <a:pPr marL="0" indent="0" algn="just">
              <a:lnSpc>
                <a:spcPct val="107000"/>
              </a:lnSpc>
              <a:buNone/>
            </a:pPr>
            <a:r>
              <a:rPr lang="en-CA" sz="1800" b="1" dirty="0">
                <a:effectLst/>
                <a:latin typeface="Times New Roman" panose="02020603050405020304" pitchFamily="18" charset="0"/>
                <a:ea typeface="Times New Roman" panose="02020603050405020304" pitchFamily="18" charset="0"/>
              </a:rPr>
              <a:t>Schreyer, P. (2010), “Measuring Multi-Factor Productivity when Rates of Return Are Exogenous,” chapter 2, pp. 13-40 in W.E. Diewert, B.M. Balk, D. Fixler, K.J. Fox and A.O. Nakamura (eds.), </a:t>
            </a:r>
            <a:r>
              <a:rPr lang="en-CA" sz="1800" b="1" i="1" dirty="0">
                <a:effectLst/>
                <a:latin typeface="Times New Roman" panose="02020603050405020304" pitchFamily="18" charset="0"/>
                <a:ea typeface="Times New Roman" panose="02020603050405020304" pitchFamily="18" charset="0"/>
              </a:rPr>
              <a:t>Price and Productivity Measurement</a:t>
            </a:r>
            <a:r>
              <a:rPr lang="en-CA" sz="1800" b="1" dirty="0">
                <a:effectLst/>
                <a:latin typeface="Times New Roman" panose="02020603050405020304" pitchFamily="18" charset="0"/>
                <a:ea typeface="Times New Roman" panose="02020603050405020304" pitchFamily="18" charset="0"/>
              </a:rPr>
              <a:t>, Victoria Canada: Trafford Press.</a:t>
            </a:r>
            <a:endParaRPr lang="en-CA"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buNone/>
            </a:pPr>
            <a:r>
              <a:rPr lang="en-CA"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18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ts val="1500"/>
              </a:lnSpc>
              <a:spcAft>
                <a:spcPts val="700"/>
              </a:spcAft>
              <a:buNone/>
            </a:pPr>
            <a:endParaRPr lang="en-CA" sz="1800" dirty="0">
              <a:effectLst/>
              <a:latin typeface="Times New Roman" panose="02020603050405020304" pitchFamily="18" charset="0"/>
              <a:ea typeface="Times New Roman" panose="02020603050405020304" pitchFamily="18" charset="0"/>
            </a:endParaRPr>
          </a:p>
          <a:p>
            <a:pPr marL="0" indent="0" algn="just">
              <a:buNone/>
            </a:pP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EF3FA92D-AC37-CDE0-050A-57737E8501F1}"/>
              </a:ext>
            </a:extLst>
          </p:cNvPr>
          <p:cNvSpPr>
            <a:spLocks noGrp="1"/>
          </p:cNvSpPr>
          <p:nvPr>
            <p:ph type="sldNum" sz="quarter" idx="12"/>
          </p:nvPr>
        </p:nvSpPr>
        <p:spPr/>
        <p:txBody>
          <a:bodyPr/>
          <a:lstStyle/>
          <a:p>
            <a:fld id="{3FD4EE1D-E21F-4A6E-B4C6-0FD3B961D2BF}" type="slidenum">
              <a:rPr lang="en-CA" smtClean="0"/>
              <a:t>41</a:t>
            </a:fld>
            <a:endParaRPr lang="en-CA" dirty="0"/>
          </a:p>
        </p:txBody>
      </p:sp>
    </p:spTree>
    <p:extLst>
      <p:ext uri="{BB962C8B-B14F-4D97-AF65-F5344CB8AC3E}">
        <p14:creationId xmlns:p14="http://schemas.microsoft.com/office/powerpoint/2010/main" val="2536696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07504" y="692696"/>
            <a:ext cx="8928992" cy="6048672"/>
          </a:xfrm>
        </p:spPr>
        <p:txBody>
          <a:bodyPr>
            <a:normAutofit fontScale="92500"/>
          </a:bodyPr>
          <a:lstStyle/>
          <a:p>
            <a:pPr algn="just">
              <a:lnSpc>
                <a:spcPct val="107000"/>
              </a:lnSpc>
            </a:pPr>
            <a:r>
              <a:rPr lang="en-CA"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relax the constant returns to scale assumption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and at the same time, we allow the firm or production unit to set output prices such that aggregate revenues exceed aggregate costs; i.e.,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allow the production unit to make pure profits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This means that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we cannot apply the Jorgenson and Griliches (1967) approach</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to the measurement of Total Factor Productivity (TFP) which assumed a constant returns to scale technology set and competitive pricing of outputs and inputs so that the value of inputs used equaled the value of outputs produced during the accounting period.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When the value of outputs does not equal the value of inputs,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Schreyer (2010; 14) asked the following questions</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How should TFP be conceptually defined, computed and interpreted?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How should growth accounting exercises be carried out?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Symbol" panose="05050102010706020507" pitchFamily="18" charset="2"/>
              <a:buChar char=""/>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How should measures of technical change be defined and evaluated?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CA" altLang="ja-JP" sz="2400" b="1" dirty="0">
              <a:latin typeface="Times New Roman"/>
            </a:endParaRPr>
          </a:p>
        </p:txBody>
      </p:sp>
      <p:sp>
        <p:nvSpPr>
          <p:cNvPr id="4" name="Slide Number Placeholder 3"/>
          <p:cNvSpPr>
            <a:spLocks noGrp="1"/>
          </p:cNvSpPr>
          <p:nvPr>
            <p:ph type="sldNum" sz="quarter" idx="12"/>
          </p:nvPr>
        </p:nvSpPr>
        <p:spPr/>
        <p:txBody>
          <a:bodyPr/>
          <a:lstStyle/>
          <a:p>
            <a:fld id="{3FD4EE1D-E21F-4A6E-B4C6-0FD3B961D2BF}" type="slidenum">
              <a:rPr lang="en-CA" smtClean="0"/>
              <a:t>5</a:t>
            </a:fld>
            <a:endParaRPr lang="en-CA" dirty="0"/>
          </a:p>
        </p:txBody>
      </p:sp>
    </p:spTree>
    <p:extLst>
      <p:ext uri="{BB962C8B-B14F-4D97-AF65-F5344CB8AC3E}">
        <p14:creationId xmlns:p14="http://schemas.microsoft.com/office/powerpoint/2010/main" val="129087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4A91AF-0537-CD62-DAF1-DA91F62D6F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7E248E-E144-9B98-E7EE-5759DD0A02A4}"/>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DCB4D38F-53FC-6D6F-0FB3-48DBE06C1765}"/>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These same questions are addressed in this paper.</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r>
              <a:rPr lang="en-CA" sz="2400" b="1" dirty="0">
                <a:effectLst/>
                <a:latin typeface="Times New Roman" panose="02020603050405020304" pitchFamily="18" charset="0"/>
                <a:ea typeface="Aptos" panose="020B0004020202020204" pitchFamily="34" charset="0"/>
              </a:rPr>
              <a:t>For the most part, </a:t>
            </a:r>
            <a:r>
              <a:rPr lang="en-CA" sz="2400" b="1" dirty="0">
                <a:solidFill>
                  <a:srgbClr val="FF0000"/>
                </a:solidFill>
                <a:effectLst/>
                <a:latin typeface="Times New Roman" panose="02020603050405020304" pitchFamily="18" charset="0"/>
                <a:ea typeface="Aptos" panose="020B0004020202020204" pitchFamily="34" charset="0"/>
              </a:rPr>
              <a:t>we follow Balk’s </a:t>
            </a:r>
            <a:r>
              <a:rPr lang="en-CA" sz="2400" b="1" dirty="0">
                <a:effectLst/>
                <a:latin typeface="Times New Roman" panose="02020603050405020304" pitchFamily="18" charset="0"/>
                <a:ea typeface="Aptos" panose="020B0004020202020204" pitchFamily="34" charset="0"/>
              </a:rPr>
              <a:t>(1998) (2001) (2003) (2010) </a:t>
            </a:r>
            <a:r>
              <a:rPr lang="en-CA" sz="2400" b="1" dirty="0">
                <a:solidFill>
                  <a:srgbClr val="FF0000"/>
                </a:solidFill>
                <a:effectLst/>
                <a:latin typeface="Times New Roman" panose="02020603050405020304" pitchFamily="18" charset="0"/>
                <a:ea typeface="Aptos" panose="020B0004020202020204" pitchFamily="34" charset="0"/>
              </a:rPr>
              <a:t>methodological approach </a:t>
            </a:r>
            <a:r>
              <a:rPr lang="en-CA" sz="2400" b="1" dirty="0">
                <a:effectLst/>
                <a:latin typeface="Times New Roman" panose="02020603050405020304" pitchFamily="18" charset="0"/>
                <a:ea typeface="Aptos" panose="020B0004020202020204" pitchFamily="34" charset="0"/>
              </a:rPr>
              <a:t>to the modelling of Total Factor Productivity (TFP) growth for a production unit when there are markups and his decomposition of TFP growth into explanatory factors. We also draw on </a:t>
            </a:r>
            <a:r>
              <a:rPr lang="en-CA" sz="2400" b="1" dirty="0">
                <a:solidFill>
                  <a:srgbClr val="FF0000"/>
                </a:solidFill>
                <a:effectLst/>
                <a:latin typeface="Times New Roman" panose="02020603050405020304" pitchFamily="18" charset="0"/>
                <a:ea typeface="Aptos" panose="020B0004020202020204" pitchFamily="34" charset="0"/>
              </a:rPr>
              <a:t>Banker’s</a:t>
            </a:r>
            <a:r>
              <a:rPr lang="en-CA" sz="2400" b="1" dirty="0">
                <a:effectLst/>
                <a:latin typeface="Times New Roman" panose="02020603050405020304" pitchFamily="18" charset="0"/>
                <a:ea typeface="Aptos" panose="020B0004020202020204" pitchFamily="34" charset="0"/>
              </a:rPr>
              <a:t> (1984) </a:t>
            </a:r>
            <a:r>
              <a:rPr lang="en-CA" sz="2400" b="1" dirty="0">
                <a:solidFill>
                  <a:srgbClr val="FF0000"/>
                </a:solidFill>
                <a:effectLst/>
                <a:latin typeface="Times New Roman" panose="02020603050405020304" pitchFamily="18" charset="0"/>
                <a:ea typeface="Aptos" panose="020B0004020202020204" pitchFamily="34" charset="0"/>
              </a:rPr>
              <a:t>scale efficiency concept</a:t>
            </a:r>
            <a:r>
              <a:rPr lang="en-CA" sz="2400" b="1" dirty="0">
                <a:effectLst/>
                <a:latin typeface="Times New Roman" panose="02020603050405020304" pitchFamily="18" charset="0"/>
                <a:ea typeface="Aptos" panose="020B0004020202020204" pitchFamily="34" charset="0"/>
              </a:rPr>
              <a:t>.  </a:t>
            </a:r>
          </a:p>
          <a:p>
            <a:r>
              <a:rPr lang="en-CA" sz="2400" b="1" dirty="0">
                <a:effectLst/>
                <a:latin typeface="Times New Roman" panose="02020603050405020304" pitchFamily="18" charset="0"/>
                <a:ea typeface="Aptos" panose="020B0004020202020204" pitchFamily="34" charset="0"/>
              </a:rPr>
              <a:t>In particular, we will make use of Balk’s concept of </a:t>
            </a:r>
            <a:r>
              <a:rPr lang="en-CA" sz="2400" b="1" i="1" dirty="0">
                <a:solidFill>
                  <a:srgbClr val="FF0000"/>
                </a:solidFill>
                <a:effectLst/>
                <a:latin typeface="Times New Roman" panose="02020603050405020304" pitchFamily="18" charset="0"/>
                <a:ea typeface="Aptos" panose="020B0004020202020204" pitchFamily="34" charset="0"/>
              </a:rPr>
              <a:t>profitability</a:t>
            </a:r>
            <a:r>
              <a:rPr lang="en-CA" sz="2400" b="1" dirty="0">
                <a:effectLst/>
                <a:latin typeface="Times New Roman" panose="02020603050405020304" pitchFamily="18" charset="0"/>
                <a:ea typeface="Aptos" panose="020B0004020202020204" pitchFamily="34" charset="0"/>
              </a:rPr>
              <a:t> which we will interpret as the production unit’s aggregate </a:t>
            </a:r>
            <a:r>
              <a:rPr lang="en-CA" sz="2400" b="1" i="1" dirty="0">
                <a:solidFill>
                  <a:srgbClr val="FF0000"/>
                </a:solidFill>
                <a:effectLst/>
                <a:latin typeface="Times New Roman" panose="02020603050405020304" pitchFamily="18" charset="0"/>
                <a:ea typeface="Aptos" panose="020B0004020202020204" pitchFamily="34" charset="0"/>
              </a:rPr>
              <a:t>markup factor</a:t>
            </a:r>
            <a:r>
              <a:rPr lang="en-CA" sz="2400" b="1" dirty="0">
                <a:effectLst/>
                <a:latin typeface="Times New Roman" panose="02020603050405020304" pitchFamily="18" charset="0"/>
                <a:ea typeface="Aptos" panose="020B0004020202020204" pitchFamily="34" charset="0"/>
              </a:rPr>
              <a:t>. </a:t>
            </a:r>
          </a:p>
          <a:p>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What are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two most important factors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that can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explain TFP growth</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Balk explains that these factors are technical change and changes in efficiency on the following slide:</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buNone/>
            </a:pP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7C957C5D-3BBF-A120-9DE9-1CA4B136A470}"/>
              </a:ext>
            </a:extLst>
          </p:cNvPr>
          <p:cNvSpPr>
            <a:spLocks noGrp="1"/>
          </p:cNvSpPr>
          <p:nvPr>
            <p:ph type="sldNum" sz="quarter" idx="12"/>
          </p:nvPr>
        </p:nvSpPr>
        <p:spPr/>
        <p:txBody>
          <a:bodyPr/>
          <a:lstStyle/>
          <a:p>
            <a:fld id="{3FD4EE1D-E21F-4A6E-B4C6-0FD3B961D2BF}" type="slidenum">
              <a:rPr lang="en-CA" smtClean="0"/>
              <a:t>6</a:t>
            </a:fld>
            <a:endParaRPr lang="en-CA" dirty="0"/>
          </a:p>
        </p:txBody>
      </p:sp>
    </p:spTree>
    <p:extLst>
      <p:ext uri="{BB962C8B-B14F-4D97-AF65-F5344CB8AC3E}">
        <p14:creationId xmlns:p14="http://schemas.microsoft.com/office/powerpoint/2010/main" val="3603506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FAEFC9-9C39-5DFC-0E3D-6A24D6EF5E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E70386-3332-E9BE-1493-1EE630998645}"/>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8407292-6092-7F63-98CA-C8E6128F8C1D}"/>
              </a:ext>
            </a:extLst>
          </p:cNvPr>
          <p:cNvSpPr>
            <a:spLocks noGrp="1"/>
          </p:cNvSpPr>
          <p:nvPr>
            <p:ph idx="1"/>
          </p:nvPr>
        </p:nvSpPr>
        <p:spPr>
          <a:xfrm>
            <a:off x="107504" y="692696"/>
            <a:ext cx="8928992" cy="6048672"/>
          </a:xfrm>
        </p:spPr>
        <p:txBody>
          <a:bodyPr>
            <a:normAutofit fontScale="92500"/>
          </a:bodyPr>
          <a:lstStyle/>
          <a:p>
            <a:pPr marL="0" indent="0" algn="just">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“In the old days one interpreted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productivity change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as completely due to and thus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identical with technological change</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Not so long ago one came to the insight that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efficiency change is at least as important a factor</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The distinction between technological change and efficiency change can be made by conceiving the firm as operating in an exogenously determined environment, called the technology, which is the set of all at a given period feasible combinations of input and output quantities.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 firm which operates on the boundary of this set is called technically efficient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whereas a firm which operates in the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interior</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of this set is called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technically inefficient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Technological change then means that the set of feasible combinations expands or contracts, while technical efficiency change means that the firm moves closer to or further away from the boundary</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These two kinds of movement are clearly independent of each other: there can be technological change without efficiency change, and efficiency change without technological change. More usual, however, is a combination of both factors.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But how to disentangle these factors in practice</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Bert Balk (2001; 160).</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A7EBC652-B724-2A62-EA2F-E211DBFC2B2A}"/>
              </a:ext>
            </a:extLst>
          </p:cNvPr>
          <p:cNvSpPr>
            <a:spLocks noGrp="1"/>
          </p:cNvSpPr>
          <p:nvPr>
            <p:ph type="sldNum" sz="quarter" idx="12"/>
          </p:nvPr>
        </p:nvSpPr>
        <p:spPr/>
        <p:txBody>
          <a:bodyPr/>
          <a:lstStyle/>
          <a:p>
            <a:fld id="{3FD4EE1D-E21F-4A6E-B4C6-0FD3B961D2BF}" type="slidenum">
              <a:rPr lang="en-CA" smtClean="0"/>
              <a:t>7</a:t>
            </a:fld>
            <a:endParaRPr lang="en-CA" dirty="0"/>
          </a:p>
        </p:txBody>
      </p:sp>
    </p:spTree>
    <p:extLst>
      <p:ext uri="{BB962C8B-B14F-4D97-AF65-F5344CB8AC3E}">
        <p14:creationId xmlns:p14="http://schemas.microsoft.com/office/powerpoint/2010/main" val="3407959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D8197E-DCF5-F00C-3039-7269F7808F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6483CC-C77A-A869-4446-E9BBAD5BA11F}"/>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0704F83-C59C-710A-A631-9B334A9FEFCA}"/>
              </a:ext>
            </a:extLst>
          </p:cNvPr>
          <p:cNvSpPr>
            <a:spLocks noGrp="1"/>
          </p:cNvSpPr>
          <p:nvPr>
            <p:ph idx="1"/>
          </p:nvPr>
        </p:nvSpPr>
        <p:spPr>
          <a:xfrm>
            <a:off x="107504" y="692696"/>
            <a:ext cx="8928992" cy="6048672"/>
          </a:xfrm>
        </p:spPr>
        <p:txBody>
          <a:bodyPr>
            <a:no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We will disentangle these two factors by making use of a production unit’s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Empirical Maximum Markup Function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which is defined below.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07000"/>
              </a:lnSpc>
            </a:pP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Suppose that in period t, a production unit produces combinations of J </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outputs</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en-CA" sz="20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[y</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0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0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0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0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using N </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inputs x</a:t>
            </a:r>
            <a:r>
              <a:rPr lang="en-CA" sz="20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[x</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0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0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0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N</a:t>
            </a:r>
            <a:r>
              <a:rPr lang="en-CA" sz="20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&gt; 0</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N</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while facing the strictly positive vector of net </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output prices p</a:t>
            </a:r>
            <a:r>
              <a:rPr lang="en-CA" sz="20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0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0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0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0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&gt;&gt; 0</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M</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and the strictly positive vector of primary </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input prices w</a:t>
            </a:r>
            <a:r>
              <a:rPr lang="en-CA" sz="20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[w</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1</a:t>
            </a:r>
            <a:r>
              <a:rPr lang="en-CA" sz="20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en-CA" sz="20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0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N</a:t>
            </a:r>
            <a:r>
              <a:rPr lang="en-CA" sz="20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&gt;&gt; 0</a:t>
            </a:r>
            <a:r>
              <a:rPr lang="en-CA" sz="20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N</a:t>
            </a:r>
            <a:r>
              <a:rPr lang="en-CA" sz="20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value of primary inputs used by the sector during period t is then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C</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n=1</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N</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n</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n</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&gt; 0. Denote the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production possibilities set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for the production unit by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S</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We assume that 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value of</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gross output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or revenue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baseline="-25000" dirty="0">
                <a:effectLst/>
                <a:latin typeface="Times New Roman" panose="02020603050405020304" pitchFamily="18" charset="0"/>
                <a:ea typeface="Aptos" panose="020B0004020202020204" pitchFamily="34" charset="0"/>
                <a:cs typeface="Times New Roman" panose="02020603050405020304" pitchFamily="18" charset="0"/>
              </a:rPr>
              <a:t>j=1</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25000" dirty="0" err="1">
                <a:effectLst/>
                <a:latin typeface="Times New Roman" panose="02020603050405020304" pitchFamily="18" charset="0"/>
                <a:ea typeface="Aptos" panose="020B0004020202020204" pitchFamily="34" charset="0"/>
                <a:cs typeface="Times New Roman" panose="02020603050405020304" pitchFamily="18" charset="0"/>
              </a:rPr>
              <a:t>j</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is positive. </a:t>
            </a:r>
          </a:p>
          <a:p>
            <a:pPr>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production unit’s </a:t>
            </a:r>
            <a:r>
              <a:rPr lang="en-CA" sz="2400" b="1" i="1" kern="100" dirty="0">
                <a:effectLst/>
                <a:latin typeface="Times New Roman" panose="02020603050405020304" pitchFamily="18" charset="0"/>
                <a:ea typeface="Aptos" panose="020B0004020202020204" pitchFamily="34" charset="0"/>
                <a:cs typeface="Times New Roman" panose="02020603050405020304" pitchFamily="18" charset="0"/>
              </a:rPr>
              <a:t>observed period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 aggregate markup m</a:t>
            </a:r>
            <a:r>
              <a:rPr lang="en-CA" sz="2400" b="1" i="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i="1" kern="100" dirty="0">
                <a:effectLst/>
                <a:latin typeface="Times New Roman" panose="02020603050405020304" pitchFamily="18" charset="0"/>
                <a:ea typeface="Aptos" panose="020B0004020202020204" pitchFamily="34" charset="0"/>
                <a:cs typeface="Times New Roman" panose="02020603050405020304" pitchFamily="18" charset="0"/>
              </a:rPr>
              <a:t> and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factor</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are defined as follows for periods 1,2,…,T:        </a:t>
            </a:r>
          </a:p>
          <a:p>
            <a:pPr marL="0" indent="0">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 M</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(1+m</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p</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y</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/w</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x</a:t>
            </a:r>
            <a:r>
              <a:rPr lang="fr-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buNone/>
            </a:pPr>
            <a:r>
              <a:rPr lang="fr-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6D101FE-BF12-6481-1D1D-CC8EE069A08A}"/>
              </a:ext>
            </a:extLst>
          </p:cNvPr>
          <p:cNvSpPr>
            <a:spLocks noGrp="1"/>
          </p:cNvSpPr>
          <p:nvPr>
            <p:ph type="sldNum" sz="quarter" idx="12"/>
          </p:nvPr>
        </p:nvSpPr>
        <p:spPr/>
        <p:txBody>
          <a:bodyPr/>
          <a:lstStyle/>
          <a:p>
            <a:fld id="{3FD4EE1D-E21F-4A6E-B4C6-0FD3B961D2BF}" type="slidenum">
              <a:rPr lang="en-CA" smtClean="0"/>
              <a:t>8</a:t>
            </a:fld>
            <a:endParaRPr lang="en-CA" dirty="0"/>
          </a:p>
        </p:txBody>
      </p:sp>
    </p:spTree>
    <p:extLst>
      <p:ext uri="{BB962C8B-B14F-4D97-AF65-F5344CB8AC3E}">
        <p14:creationId xmlns:p14="http://schemas.microsoft.com/office/powerpoint/2010/main" val="27268868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AD4AF-B087-A015-0387-E6D88D6951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B74A0-26EE-B991-4751-A1DBEFF3398E}"/>
              </a:ext>
            </a:extLst>
          </p:cNvPr>
          <p:cNvSpPr>
            <a:spLocks noGrp="1"/>
          </p:cNvSpPr>
          <p:nvPr>
            <p:ph type="title"/>
          </p:nvPr>
        </p:nvSpPr>
        <p:spPr>
          <a:xfrm>
            <a:off x="107504" y="0"/>
            <a:ext cx="9036496" cy="620688"/>
          </a:xfrm>
        </p:spPr>
        <p:txBody>
          <a:bodyPr>
            <a:normAutofit/>
          </a:bodyPr>
          <a:lstStyle/>
          <a:p>
            <a:r>
              <a:rPr lang="en-CA" sz="2800" b="1" dirty="0">
                <a:effectLst/>
                <a:latin typeface="Times New Roman" panose="02020603050405020304" pitchFamily="18" charset="0"/>
                <a:ea typeface="Aptos" panose="020B0004020202020204" pitchFamily="34" charset="0"/>
              </a:rPr>
              <a:t>The Maximum Markup Function </a:t>
            </a:r>
            <a:endParaRPr lang="en-CA"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6D1034B-FB69-78AE-2341-02E42E1ADE56}"/>
              </a:ext>
            </a:extLst>
          </p:cNvPr>
          <p:cNvSpPr>
            <a:spLocks noGrp="1"/>
          </p:cNvSpPr>
          <p:nvPr>
            <p:ph idx="1"/>
          </p:nvPr>
        </p:nvSpPr>
        <p:spPr>
          <a:xfrm>
            <a:off x="107504" y="692696"/>
            <a:ext cx="8928992" cy="6048672"/>
          </a:xfrm>
        </p:spPr>
        <p:txBody>
          <a:bodyPr>
            <a:normAutofit/>
          </a:bodyPr>
          <a:lstStyle/>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period t observed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 factor</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is equal to unity if period t gross output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p</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y</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equals period t primary input cost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The actual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period t </a:t>
            </a:r>
            <a:r>
              <a:rPr lang="en-CA" sz="24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markup</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is 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and it is interpreted as the aggregate percentage by which revenues exceed costs in period t.</a:t>
            </a:r>
          </a:p>
          <a:p>
            <a:pPr algn="just">
              <a:lnSpc>
                <a:spcPct val="107000"/>
              </a:lnSpc>
            </a:pP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If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t>
            </a:r>
            <a:r>
              <a:rPr lang="en-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 (1+m</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&gt; 1</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then the production unit is making </a:t>
            </a:r>
            <a:r>
              <a:rPr lang="en-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pure profits </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the rate m</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and if M</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&lt; 1, then the unit is making a loss in period t; i.e., the unit is not making a high enough return on its fixed assets to cover the period t cost of capital r</a:t>
            </a:r>
            <a:r>
              <a:rPr lang="en-CA" sz="2400" b="1" kern="100" baseline="30000" dirty="0">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 that is imbedded in the unit’s user costs for fixed assets. </a:t>
            </a:r>
          </a:p>
          <a:p>
            <a:pPr algn="just">
              <a:lnSpc>
                <a:spcPct val="107000"/>
              </a:lnSpc>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Note that capital costs are included in the cost aggregate, </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w</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en-CA" sz="2400" b="1" kern="100" dirty="0" err="1">
                <a:effectLst/>
                <a:latin typeface="Times New Roman" panose="02020603050405020304" pitchFamily="18" charset="0"/>
                <a:ea typeface="Aptos" panose="020B0004020202020204" pitchFamily="34" charset="0"/>
                <a:cs typeface="Times New Roman" panose="02020603050405020304" pitchFamily="18" charset="0"/>
              </a:rPr>
              <a:t>x</a:t>
            </a:r>
            <a:r>
              <a:rPr lang="en-CA" sz="2400" b="1" kern="100" baseline="30000" dirty="0" err="1">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effectLst/>
                <a:latin typeface="Times New Roman" panose="02020603050405020304" pitchFamily="18" charset="0"/>
                <a:ea typeface="Aptos" panose="020B0004020202020204" pitchFamily="34" charset="0"/>
                <a:cs typeface="Times New Roman" panose="02020603050405020304" pitchFamily="18" charset="0"/>
              </a:rPr>
              <a:t>.</a:t>
            </a:r>
          </a:p>
          <a:p>
            <a:pPr algn="just">
              <a:lnSpc>
                <a:spcPct val="107000"/>
              </a:lnSpc>
            </a:pPr>
            <a:r>
              <a:rPr lang="en-CA" sz="2400" b="1" kern="100" dirty="0">
                <a:latin typeface="Times New Roman" panose="02020603050405020304" pitchFamily="18" charset="0"/>
                <a:ea typeface="Aptos" panose="020B0004020202020204" pitchFamily="34" charset="0"/>
                <a:cs typeface="Times New Roman" panose="02020603050405020304" pitchFamily="18" charset="0"/>
              </a:rPr>
              <a:t>Note also that Balk defined </a:t>
            </a:r>
            <a:r>
              <a:rPr lang="fr-CA" sz="24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t>
            </a:r>
            <a:r>
              <a:rPr lang="fr-CA" sz="2400" b="1" kern="100" baseline="300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t>
            </a: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as period t </a:t>
            </a:r>
            <a:r>
              <a:rPr lang="en-CA" sz="2400"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profitability</a:t>
            </a:r>
            <a:r>
              <a:rPr lang="en-CA" sz="2400" b="1" kern="100" dirty="0">
                <a:latin typeface="Times New Roman" panose="02020603050405020304" pitchFamily="18" charset="0"/>
                <a:ea typeface="Aptos" panose="020B0004020202020204" pitchFamily="34" charset="0"/>
                <a:cs typeface="Times New Roman" panose="02020603050405020304" pitchFamily="18" charset="0"/>
              </a:rPr>
              <a:t>. </a:t>
            </a:r>
            <a:endParaRPr lang="en-CA"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buNone/>
            </a:pPr>
            <a:endParaRPr lang="en-CA" altLang="ja-JP" sz="2400" b="1" dirty="0">
              <a:latin typeface="Times New Roman"/>
            </a:endParaRPr>
          </a:p>
        </p:txBody>
      </p:sp>
      <p:sp>
        <p:nvSpPr>
          <p:cNvPr id="4" name="Slide Number Placeholder 3">
            <a:extLst>
              <a:ext uri="{FF2B5EF4-FFF2-40B4-BE49-F238E27FC236}">
                <a16:creationId xmlns:a16="http://schemas.microsoft.com/office/drawing/2014/main" id="{864658AA-E040-E639-C275-EBFEB9616AFB}"/>
              </a:ext>
            </a:extLst>
          </p:cNvPr>
          <p:cNvSpPr>
            <a:spLocks noGrp="1"/>
          </p:cNvSpPr>
          <p:nvPr>
            <p:ph type="sldNum" sz="quarter" idx="12"/>
          </p:nvPr>
        </p:nvSpPr>
        <p:spPr/>
        <p:txBody>
          <a:bodyPr/>
          <a:lstStyle/>
          <a:p>
            <a:fld id="{3FD4EE1D-E21F-4A6E-B4C6-0FD3B961D2BF}" type="slidenum">
              <a:rPr lang="en-CA" smtClean="0"/>
              <a:t>9</a:t>
            </a:fld>
            <a:endParaRPr lang="en-CA" dirty="0"/>
          </a:p>
        </p:txBody>
      </p:sp>
    </p:spTree>
    <p:extLst>
      <p:ext uri="{BB962C8B-B14F-4D97-AF65-F5344CB8AC3E}">
        <p14:creationId xmlns:p14="http://schemas.microsoft.com/office/powerpoint/2010/main" val="2073976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3026</TotalTime>
  <Words>7078</Words>
  <Application>Microsoft Office PowerPoint</Application>
  <PresentationFormat>On-screen Show (4:3)</PresentationFormat>
  <Paragraphs>330</Paragraphs>
  <Slides>41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41</vt:i4>
      </vt:variant>
    </vt:vector>
  </HeadingPairs>
  <TitlesOfParts>
    <vt:vector size="47" baseType="lpstr">
      <vt:lpstr>Aptos</vt:lpstr>
      <vt:lpstr>Arial</vt:lpstr>
      <vt:lpstr>Calibri</vt:lpstr>
      <vt:lpstr>Symbol</vt:lpstr>
      <vt:lpstr>Times New Roman</vt:lpstr>
      <vt:lpstr>Office Theme</vt:lpstr>
      <vt:lpstr>A Nonparametric Approach to the Measurement of Markups and Productivity </vt:lpstr>
      <vt:lpstr>Introduction</vt:lpstr>
      <vt:lpstr>Introduction</vt:lpstr>
      <vt:lpstr>Limitations of our Methodology</vt:lpstr>
      <vt:lpstr>The Maximum Markup Function </vt:lpstr>
      <vt:lpstr>The Maximum Markup Function </vt:lpstr>
      <vt:lpstr>The Maximum Markup Function </vt:lpstr>
      <vt:lpstr>The Maximum Markup Function </vt:lpstr>
      <vt:lpstr>The Maximum Markup Function </vt:lpstr>
      <vt:lpstr>The Maximum Markup Function </vt:lpstr>
      <vt:lpstr>The Maximum Markup Function </vt:lpstr>
      <vt:lpstr>The Maximum Markup Function </vt:lpstr>
      <vt:lpstr>The Maximum Markup Function </vt:lpstr>
      <vt:lpstr>The Maximum Markup Function </vt:lpstr>
      <vt:lpstr>The Maximum Markup Function Decompositions </vt:lpstr>
      <vt:lpstr>The Maximum Markup Function Decompositions </vt:lpstr>
      <vt:lpstr>The Maximum Markup Function Decompositions </vt:lpstr>
      <vt:lpstr>The Maximum Markup Function Decompositions </vt:lpstr>
      <vt:lpstr>The Maximum Markup Function Decompositions </vt:lpstr>
      <vt:lpstr>The Maximum Markup Function Decompositions </vt:lpstr>
      <vt:lpstr>Total Factor Productivity Growth Decompositions </vt:lpstr>
      <vt:lpstr>The One Output, Many Input Case </vt:lpstr>
      <vt:lpstr>The One Output, Many Input Case</vt:lpstr>
      <vt:lpstr>The One Output, Many Input Case</vt:lpstr>
      <vt:lpstr>The One Output, Many Input Case</vt:lpstr>
      <vt:lpstr>Application to the Australian Retail Sector</vt:lpstr>
      <vt:lpstr>One Output TFP Levels Decomposition</vt:lpstr>
      <vt:lpstr>Application to the Australian Retail Sector</vt:lpstr>
      <vt:lpstr>Application to the Australian Retail Sector: User Costs</vt:lpstr>
      <vt:lpstr>Application to the Australian Retail Sector: User Costs</vt:lpstr>
      <vt:lpstr>Application to the Australian Retail Sector: User Costs</vt:lpstr>
      <vt:lpstr>Markup Factors for the Australian Retail Sector</vt:lpstr>
      <vt:lpstr>Markup Factors for the Australian Retail Sector</vt:lpstr>
      <vt:lpstr>Long Term Output Growth and TFP Decompositions  </vt:lpstr>
      <vt:lpstr>Four Alternative TFP Measures </vt:lpstr>
      <vt:lpstr>Four Alternative Measures of TFP</vt:lpstr>
      <vt:lpstr>Capital Shares of Retail Sector Value Added</vt:lpstr>
      <vt:lpstr>Labour, Capital and Markup Shares of Retail Sector Value Added</vt:lpstr>
      <vt:lpstr>Labour, Capital and Markup Shares of Retail Sector Value Added</vt:lpstr>
      <vt:lpstr>Conclusion</vt:lpstr>
      <vt:lpstr>Selected 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developer</dc:creator>
  <cp:lastModifiedBy>W Erwin Diewert</cp:lastModifiedBy>
  <cp:revision>93</cp:revision>
  <dcterms:created xsi:type="dcterms:W3CDTF">2014-02-09T04:51:48Z</dcterms:created>
  <dcterms:modified xsi:type="dcterms:W3CDTF">2026-07-17T19:32:34Z</dcterms:modified>
</cp:coreProperties>
</file>