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1062" r:id="rId2"/>
    <p:sldId id="1063" r:id="rId3"/>
    <p:sldId id="1064" r:id="rId4"/>
    <p:sldId id="1065" r:id="rId5"/>
    <p:sldId id="1066" r:id="rId6"/>
    <p:sldId id="1067" r:id="rId7"/>
    <p:sldId id="1068" r:id="rId8"/>
    <p:sldId id="1069" r:id="rId9"/>
    <p:sldId id="1070" r:id="rId10"/>
    <p:sldId id="1071" r:id="rId11"/>
    <p:sldId id="1072" r:id="rId12"/>
    <p:sldId id="280" r:id="rId13"/>
    <p:sldId id="281" r:id="rId14"/>
    <p:sldId id="282" r:id="rId15"/>
    <p:sldId id="1073" r:id="rId16"/>
    <p:sldId id="275" r:id="rId17"/>
    <p:sldId id="1074" r:id="rId18"/>
    <p:sldId id="10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9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5DDC4-68AA-427E-B709-952933C2EEF5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2CEF8-F929-4FEB-829C-C19037A825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67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770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FA97E-46F0-ECD1-0B96-FA1206FA4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1B8080-3CCC-89DA-CC76-12B709505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3FBCD-F3EA-D490-012E-1102D6EAF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5611C-76DA-2786-C02C-084158486E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891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BB29D-B23C-BFB1-9F22-005735F36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094769-2D05-66A6-BE5D-402ADA87D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9E94D-B6C7-DF15-4346-BE670BF82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B85F0-E3B8-B288-7391-43010FEFA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619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795CA-7A42-7149-2E0F-56CDB7A44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A799FA-B65A-E9BF-DFDE-C0E7ED04E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073887-D89F-56E7-A2C1-3565C7D6EC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828B1E-C46C-6AC4-CD10-90FA57020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7193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847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379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089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13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Alzheimer’s Association. “2025 Alzheimer’s disease facts and figures.” Alzheimer’s and Dementia 21:e70235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err="1"/>
              <a:t>Mehany</a:t>
            </a:r>
            <a:r>
              <a:rPr lang="en-US"/>
              <a:t> et al. 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Multilevel Interventions to Improve Medication Adherence in Older Adults: A Systematic Review and Meta-Analysis of Cognitive, Digital, Behavioral, and Socioeconomic Strategies (2015–2025) J. Clin. Medicine.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</a:t>
            </a:r>
            <a:r>
              <a:rPr lang="en-US" sz="1200" b="1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www.mdpi.com</a:t>
            </a:r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/2077-0383/15/5/2069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849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49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Helps issue with selection – decision to enroll or disenroll in MA or TM could be related to underlying health conditions leading to healthier patients in MA</a:t>
            </a:r>
          </a:p>
          <a:p>
            <a:endParaRPr lang="en-US"/>
          </a:p>
          <a:p>
            <a:r>
              <a:rPr lang="en-US"/>
              <a:t>state retirees, while not representative of population, do represent a diverse cross-section of Medicare beneficiaries (varying occupations and SES/education)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0952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4513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HCC – used </a:t>
            </a:r>
            <a:r>
              <a:rPr lang="en-US" b="0"/>
              <a:t>to estimate </a:t>
            </a:r>
            <a:r>
              <a:rPr lang="en-US"/>
              <a:t>a patient's expected healthcare costs and adjust provider reimbursements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42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F0C75-59CA-417F-B820-468DD0494F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80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40650C-8F60-9BBC-8A63-F49D6A9C5A0A}"/>
              </a:ext>
            </a:extLst>
          </p:cNvPr>
          <p:cNvSpPr/>
          <p:nvPr userDrawn="1"/>
        </p:nvSpPr>
        <p:spPr>
          <a:xfrm>
            <a:off x="0" y="2028930"/>
            <a:ext cx="12192000" cy="4829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57BD6B-1333-ACC3-5946-991BE3B982F9}"/>
              </a:ext>
            </a:extLst>
          </p:cNvPr>
          <p:cNvSpPr/>
          <p:nvPr userDrawn="1"/>
        </p:nvSpPr>
        <p:spPr>
          <a:xfrm>
            <a:off x="0" y="0"/>
            <a:ext cx="12192000" cy="204396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A4B2009-43B4-1DF7-C097-2BCE996A7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544158"/>
            <a:ext cx="9144000" cy="194739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40C875D-7A3B-E180-4810-AC29A3C00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4825671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32EBF6-4563-BFD3-6B7E-7C694907A3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6494" y="755327"/>
            <a:ext cx="6639558" cy="51827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7B6238-9D98-BFFD-E18C-04498C23BC1F}"/>
              </a:ext>
            </a:extLst>
          </p:cNvPr>
          <p:cNvCxnSpPr>
            <a:cxnSpLocks/>
          </p:cNvCxnSpPr>
          <p:nvPr userDrawn="1"/>
        </p:nvCxnSpPr>
        <p:spPr>
          <a:xfrm>
            <a:off x="0" y="2054252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CA4951B-D424-9145-AB9C-8914F872AE29}"/>
              </a:ext>
            </a:extLst>
          </p:cNvPr>
          <p:cNvSpPr txBox="1"/>
          <p:nvPr userDrawn="1"/>
        </p:nvSpPr>
        <p:spPr>
          <a:xfrm>
            <a:off x="2721665" y="6082748"/>
            <a:ext cx="67486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NBER Coordinating Center on the Economics of Alzheimer’s Disease / ADRD is funded by the National Institute on Aging, part of the National Institutes of Health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0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DD2466-44ED-8183-C5AC-422EC9E3FD1A}"/>
              </a:ext>
            </a:extLst>
          </p:cNvPr>
          <p:cNvSpPr/>
          <p:nvPr userDrawn="1"/>
        </p:nvSpPr>
        <p:spPr>
          <a:xfrm>
            <a:off x="0" y="-1"/>
            <a:ext cx="12192000" cy="588644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CCAA1D-3943-3F18-7762-130D72D1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030590"/>
            <a:ext cx="9144000" cy="128880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88880-60B4-8542-5EBD-7D0DB4FB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09A9081-2030-F1AF-AA6F-800B4518E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3319396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891632-69F0-D700-CB31-D18ADB48E722}"/>
              </a:ext>
            </a:extLst>
          </p:cNvPr>
          <p:cNvCxnSpPr>
            <a:cxnSpLocks/>
          </p:cNvCxnSpPr>
          <p:nvPr userDrawn="1"/>
        </p:nvCxnSpPr>
        <p:spPr>
          <a:xfrm>
            <a:off x="0" y="5886455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95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B4A8F-3EFB-9D3D-EAF0-28E5D8142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2495"/>
            <a:ext cx="5424814" cy="4253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8ED02-9B4A-E41B-A6B7-73181E0F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5406D9C9-812B-3906-E5E9-261814AD68C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726476" y="1592494"/>
            <a:ext cx="4863357" cy="425350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8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8ED02-9B4A-E41B-A6B7-73181E0F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2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 or 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9144000" y="355600"/>
            <a:ext cx="2641600" cy="406400"/>
          </a:xfrm>
          <a:prstGeom prst="rect">
            <a:avLst/>
          </a:prstGeom>
        </p:spPr>
        <p:txBody>
          <a:bodyPr vert="horz" anchor="ctr"/>
          <a:lstStyle>
            <a:lvl1pPr algn="r">
              <a:buNone/>
              <a:defRPr sz="12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1028700"/>
            <a:ext cx="11260667" cy="4775200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16"/>
          </p:nvPr>
        </p:nvSpPr>
        <p:spPr>
          <a:xfrm>
            <a:off x="11192933" y="6245226"/>
            <a:ext cx="50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E20880-46BE-054D-A2B2-E7DF3926521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353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6B661-7186-EAC6-5800-F9550AAAC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DD1DC-F057-7554-5C3E-76A32BC22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0ACDB-10A4-2686-ED76-DACC2D3C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3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DD2C66-0A15-8CA7-7DE7-031A636DEA4F}"/>
              </a:ext>
            </a:extLst>
          </p:cNvPr>
          <p:cNvSpPr/>
          <p:nvPr userDrawn="1"/>
        </p:nvSpPr>
        <p:spPr>
          <a:xfrm>
            <a:off x="0" y="-1"/>
            <a:ext cx="12192000" cy="588644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DEBFD2B-EC40-5EF5-C727-A23D9CE6E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030590"/>
            <a:ext cx="9144000" cy="128880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5697D4C-8786-9C82-F18C-86FDA5A72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3319396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90B89DA-C236-C2B0-71D8-D018AE7DF791}"/>
              </a:ext>
            </a:extLst>
          </p:cNvPr>
          <p:cNvCxnSpPr>
            <a:cxnSpLocks/>
          </p:cNvCxnSpPr>
          <p:nvPr userDrawn="1"/>
        </p:nvCxnSpPr>
        <p:spPr>
          <a:xfrm>
            <a:off x="0" y="5886455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36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820FE-2920-632A-C337-8C28CA131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5446B-E5EC-1E9B-71CB-7C56FCF71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2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37C27-EBC2-7EB1-6471-553532500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2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A1D9F-1491-EDED-CCA7-61D2ED3AA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1ACF-367E-B603-D54F-DB208D53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BFD8B-9C54-4417-D989-B484E5507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F4019-4371-AE8F-1D4C-5E0BAC49BF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257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669D8-95E5-4B52-B5B1-DDB3B2A731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DD9657-3ED8-B08B-3FA9-AE94CE6DA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2570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0B8A21-EA24-89A3-3DC3-BB8911E10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2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92A6AE-2DFD-9EDC-B604-A93173E61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516104"/>
            <a:ext cx="6172200" cy="43528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34FD9A-E59E-CE7F-13A2-837108413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05136" y="1516104"/>
            <a:ext cx="3932237" cy="435288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6AB59-F820-A2EB-79BA-FBA44844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0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9D57-EAA2-F2C3-1F9E-CDCA6BC2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EBFA2-B9F7-7BA1-21FA-DEA8E22AC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BD61D-8A23-3318-AA72-C9CD7A818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B65400-B0B3-85D5-F0DE-59F6A7F811B5}"/>
              </a:ext>
            </a:extLst>
          </p:cNvPr>
          <p:cNvSpPr/>
          <p:nvPr userDrawn="1"/>
        </p:nvSpPr>
        <p:spPr>
          <a:xfrm>
            <a:off x="0" y="0"/>
            <a:ext cx="12192000" cy="1223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49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88880-60B4-8542-5EBD-7D0DB4FB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075D6-9522-F140-B639-34C65AC6806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55B236-EE7D-710D-0C9D-FA6CFC81E0FE}"/>
              </a:ext>
            </a:extLst>
          </p:cNvPr>
          <p:cNvSpPr/>
          <p:nvPr userDrawn="1"/>
        </p:nvSpPr>
        <p:spPr>
          <a:xfrm>
            <a:off x="0" y="2028930"/>
            <a:ext cx="12192000" cy="4829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D2466-44ED-8183-C5AC-422EC9E3FD1A}"/>
              </a:ext>
            </a:extLst>
          </p:cNvPr>
          <p:cNvSpPr/>
          <p:nvPr userDrawn="1"/>
        </p:nvSpPr>
        <p:spPr>
          <a:xfrm>
            <a:off x="0" y="0"/>
            <a:ext cx="12192000" cy="2043969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CCAA1D-3943-3F18-7762-130D72D1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4" y="2544158"/>
            <a:ext cx="9144000" cy="194739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09A9081-2030-F1AF-AA6F-800B4518E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494" y="4825671"/>
            <a:ext cx="9144000" cy="775029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005CB9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1A305B-D498-9683-EB01-E582D7F9DE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6494" y="723396"/>
            <a:ext cx="6639558" cy="58214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1891632-69F0-D700-CB31-D18ADB48E722}"/>
              </a:ext>
            </a:extLst>
          </p:cNvPr>
          <p:cNvCxnSpPr>
            <a:cxnSpLocks/>
          </p:cNvCxnSpPr>
          <p:nvPr userDrawn="1"/>
        </p:nvCxnSpPr>
        <p:spPr>
          <a:xfrm>
            <a:off x="0" y="2054252"/>
            <a:ext cx="12192000" cy="0"/>
          </a:xfrm>
          <a:prstGeom prst="line">
            <a:avLst/>
          </a:prstGeom>
          <a:ln w="825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96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592F6-C309-E186-71C2-6DD705108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553" y="6236161"/>
            <a:ext cx="891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7EB7C0-FFA8-D84C-9C69-6AE2344C508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5AD6C0-22BB-9A58-741F-EE76946E2B42}"/>
              </a:ext>
            </a:extLst>
          </p:cNvPr>
          <p:cNvSpPr/>
          <p:nvPr userDrawn="1"/>
        </p:nvSpPr>
        <p:spPr>
          <a:xfrm>
            <a:off x="0" y="0"/>
            <a:ext cx="12192000" cy="1075765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9319F6-DE81-4524-A403-8F43BDCCB319}"/>
              </a:ext>
            </a:extLst>
          </p:cNvPr>
          <p:cNvCxnSpPr>
            <a:cxnSpLocks/>
          </p:cNvCxnSpPr>
          <p:nvPr userDrawn="1"/>
        </p:nvCxnSpPr>
        <p:spPr>
          <a:xfrm>
            <a:off x="0" y="1075765"/>
            <a:ext cx="12192000" cy="0"/>
          </a:xfrm>
          <a:prstGeom prst="line">
            <a:avLst/>
          </a:prstGeom>
          <a:ln w="69850">
            <a:solidFill>
              <a:srgbClr val="EEAF4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9EE0E8-43A9-864C-BAC6-56D391BCD8C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777631" y="6278076"/>
            <a:ext cx="3861604" cy="30143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3435C-CBEF-CDB0-E8D1-06BB63122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8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2D168-60D5-21F4-A69F-E6F64E839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3169"/>
            <a:ext cx="10515600" cy="4346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64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76A63-3E76-47F6-DD97-C71723658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493" y="2544158"/>
            <a:ext cx="10270205" cy="1947394"/>
          </a:xfrm>
        </p:spPr>
        <p:txBody>
          <a:bodyPr>
            <a:normAutofit fontScale="90000"/>
          </a:bodyPr>
          <a:lstStyle/>
          <a:p>
            <a:r>
              <a:rPr lang="en-US"/>
              <a:t>Effects of Medicare Advantage (MA) Enrollment on Healthcare Use and Patient Outcomes Among Beneficiaries with Alzheimer’s Disease and Related Dementias (ADRD)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1962D-78F6-FEF7-2E77-AC4560E701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Victoria Shier, PhD</a:t>
            </a:r>
          </a:p>
          <a:p>
            <a:r>
              <a:rPr lang="en-US"/>
              <a:t>University of Southern California</a:t>
            </a:r>
          </a:p>
        </p:txBody>
      </p:sp>
    </p:spTree>
    <p:extLst>
      <p:ext uri="{BB962C8B-B14F-4D97-AF65-F5344CB8AC3E}">
        <p14:creationId xmlns:p14="http://schemas.microsoft.com/office/powerpoint/2010/main" val="2893119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AEEB5-CC8D-2DF3-50C6-9F2E4B1CC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Study Outcomes &amp;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351A7-EEEF-7F8D-79C9-0C4F7FEDD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941"/>
            <a:ext cx="10704443" cy="482906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/>
              <a:t>Patient Health Outcomes</a:t>
            </a:r>
          </a:p>
          <a:p>
            <a:pPr lvl="1">
              <a:spcAft>
                <a:spcPts val="600"/>
              </a:spcAft>
            </a:pPr>
            <a:r>
              <a:rPr lang="en-US"/>
              <a:t>Days in the Community</a:t>
            </a:r>
          </a:p>
          <a:p>
            <a:pPr lvl="1">
              <a:spcAft>
                <a:spcPts val="600"/>
              </a:spcAft>
            </a:pPr>
            <a:r>
              <a:rPr lang="en-US"/>
              <a:t>Mortality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/>
              <a:t>Healthcare Utilization </a:t>
            </a:r>
          </a:p>
          <a:p>
            <a:pPr lvl="1">
              <a:spcAft>
                <a:spcPts val="600"/>
              </a:spcAft>
            </a:pPr>
            <a:r>
              <a:rPr lang="en-US"/>
              <a:t>Outpatient care</a:t>
            </a:r>
          </a:p>
          <a:p>
            <a:pPr lvl="1">
              <a:spcAft>
                <a:spcPts val="600"/>
              </a:spcAft>
            </a:pPr>
            <a:r>
              <a:rPr lang="en-US"/>
              <a:t>Hospital and post-acute care </a:t>
            </a:r>
          </a:p>
          <a:p>
            <a:pPr lvl="1">
              <a:spcAft>
                <a:spcPts val="600"/>
              </a:spcAft>
            </a:pPr>
            <a:r>
              <a:rPr lang="en-US"/>
              <a:t>Imaging and testing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/>
              <a:t>Overall resource use</a:t>
            </a:r>
          </a:p>
          <a:p>
            <a:pPr lvl="1">
              <a:spcAft>
                <a:spcPts val="600"/>
              </a:spcAft>
            </a:pPr>
            <a:r>
              <a:rPr lang="en-US"/>
              <a:t>Predicted total Medicare payments in TM as a function of observed healthcare use and patient characteristics using random forest machine learning model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/>
              <a:t>Hierarchical Condition Category Risk Score (Intensity of diagnosis coding) 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 b="1"/>
              <a:t>Analysis</a:t>
            </a:r>
            <a:r>
              <a:rPr lang="en-US"/>
              <a:t>: “Stacked” event study and difference-in-difference models across states</a:t>
            </a:r>
          </a:p>
        </p:txBody>
      </p:sp>
    </p:spTree>
    <p:extLst>
      <p:ext uri="{BB962C8B-B14F-4D97-AF65-F5344CB8AC3E}">
        <p14:creationId xmlns:p14="http://schemas.microsoft.com/office/powerpoint/2010/main" val="414995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A6D9-F721-8C78-CC03-1DA762208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 effect of MA on patient outcomes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80231E-D110-91A3-D0BB-BF2F08F2C247}"/>
              </a:ext>
            </a:extLst>
          </p:cNvPr>
          <p:cNvGrpSpPr/>
          <p:nvPr/>
        </p:nvGrpSpPr>
        <p:grpSpPr>
          <a:xfrm>
            <a:off x="935665" y="1365496"/>
            <a:ext cx="5160335" cy="4907713"/>
            <a:chOff x="478689" y="1519732"/>
            <a:chExt cx="3895344" cy="4286707"/>
          </a:xfrm>
        </p:grpSpPr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0E30797B-789A-6704-E0F2-A5AFC1258FD5}"/>
                </a:ext>
              </a:extLst>
            </p:cNvPr>
            <p:cNvSpPr/>
            <p:nvPr/>
          </p:nvSpPr>
          <p:spPr>
            <a:xfrm>
              <a:off x="478689" y="1519732"/>
              <a:ext cx="3895344" cy="4286707"/>
            </a:xfrm>
            <a:prstGeom prst="roundRect">
              <a:avLst>
                <a:gd name="adj" fmla="val 689"/>
              </a:avLst>
            </a:prstGeom>
            <a:solidFill>
              <a:srgbClr val="FDFDFD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F4886956-8AF2-18B3-5093-8B23BB76D078}"/>
                </a:ext>
              </a:extLst>
            </p:cNvPr>
            <p:cNvSpPr txBox="1"/>
            <p:nvPr/>
          </p:nvSpPr>
          <p:spPr>
            <a:xfrm>
              <a:off x="867343" y="1614756"/>
              <a:ext cx="3118035" cy="11887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E2841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Days Spent in the Community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0ED640C5-38B6-177F-9435-4A03FF888B71}"/>
                </a:ext>
              </a:extLst>
            </p:cNvPr>
            <p:cNvSpPr txBox="1"/>
            <p:nvPr/>
          </p:nvSpPr>
          <p:spPr>
            <a:xfrm>
              <a:off x="867343" y="1788703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Comparison Mean = 82.0 days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330953FB-EA1D-B9E6-46E4-E49C23130F81}"/>
                </a:ext>
              </a:extLst>
            </p:cNvPr>
            <p:cNvSpPr txBox="1"/>
            <p:nvPr/>
          </p:nvSpPr>
          <p:spPr>
            <a:xfrm>
              <a:off x="801420" y="5238876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effect across quarters = 0.10; p=0.70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Shape 7">
            <a:extLst>
              <a:ext uri="{FF2B5EF4-FFF2-40B4-BE49-F238E27FC236}">
                <a16:creationId xmlns:a16="http://schemas.microsoft.com/office/drawing/2014/main" id="{C65DC4D0-326B-F182-D73D-E0362962D0CF}"/>
              </a:ext>
            </a:extLst>
          </p:cNvPr>
          <p:cNvSpPr/>
          <p:nvPr/>
        </p:nvSpPr>
        <p:spPr>
          <a:xfrm>
            <a:off x="6300949" y="1345010"/>
            <a:ext cx="5052851" cy="4907713"/>
          </a:xfrm>
          <a:prstGeom prst="roundRect">
            <a:avLst>
              <a:gd name="adj" fmla="val 689"/>
            </a:avLst>
          </a:prstGeom>
          <a:solidFill>
            <a:srgbClr val="FDFDFD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02E14D2A-1B6D-15CA-C0D5-F8D583BE4276}"/>
              </a:ext>
            </a:extLst>
          </p:cNvPr>
          <p:cNvSpPr txBox="1"/>
          <p:nvPr/>
        </p:nvSpPr>
        <p:spPr>
          <a:xfrm>
            <a:off x="6772016" y="1456378"/>
            <a:ext cx="3073109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Mortality Rate (%)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E77F000C-791C-67E1-24AB-768C98B32FD2}"/>
              </a:ext>
            </a:extLst>
          </p:cNvPr>
          <p:cNvSpPr txBox="1"/>
          <p:nvPr/>
        </p:nvSpPr>
        <p:spPr>
          <a:xfrm>
            <a:off x="6772016" y="1742395"/>
            <a:ext cx="390448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Comparison Mean = 5.3%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31EEA4FE-39C9-7DC8-4C41-C5F3CCA7E320}"/>
              </a:ext>
            </a:extLst>
          </p:cNvPr>
          <p:cNvSpPr txBox="1"/>
          <p:nvPr/>
        </p:nvSpPr>
        <p:spPr>
          <a:xfrm>
            <a:off x="6995705" y="5669523"/>
            <a:ext cx="3495751" cy="3182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Average effect across quarters = -0.03%; p=0.88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8713C-AC6C-05EA-B038-EDF6CDEF0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64" y="2037552"/>
            <a:ext cx="4927755" cy="35858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8C37C5-440E-059A-4FBB-4F62E6056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458" y="1990007"/>
            <a:ext cx="4995948" cy="363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79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9F956-7875-A7A5-674E-CBE02FC9F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E4CDA-DFB5-487D-3D4A-59599FE3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Increase in annual wellness visits &amp; home visits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61A15E-1752-1EEE-EE93-8E5940916394}"/>
              </a:ext>
            </a:extLst>
          </p:cNvPr>
          <p:cNvGrpSpPr/>
          <p:nvPr/>
        </p:nvGrpSpPr>
        <p:grpSpPr>
          <a:xfrm>
            <a:off x="935665" y="1365496"/>
            <a:ext cx="5160335" cy="4907713"/>
            <a:chOff x="478689" y="1519732"/>
            <a:chExt cx="3895344" cy="4286707"/>
          </a:xfrm>
        </p:grpSpPr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80C0B6A2-C1E0-D6AC-AF92-4ABFE1E6B085}"/>
                </a:ext>
              </a:extLst>
            </p:cNvPr>
            <p:cNvSpPr/>
            <p:nvPr/>
          </p:nvSpPr>
          <p:spPr>
            <a:xfrm>
              <a:off x="478689" y="1519732"/>
              <a:ext cx="3895344" cy="4286707"/>
            </a:xfrm>
            <a:prstGeom prst="roundRect">
              <a:avLst>
                <a:gd name="adj" fmla="val 689"/>
              </a:avLst>
            </a:prstGeom>
            <a:solidFill>
              <a:srgbClr val="FDFDFD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E0BB0094-454D-863B-521B-FC4EC80E09C8}"/>
                </a:ext>
              </a:extLst>
            </p:cNvPr>
            <p:cNvSpPr txBox="1"/>
            <p:nvPr/>
          </p:nvSpPr>
          <p:spPr>
            <a:xfrm>
              <a:off x="867343" y="1614756"/>
              <a:ext cx="3118035" cy="11887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E2841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Annual Wellness Visits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15ED8E6A-92B7-00BB-A0AC-649653D0C801}"/>
                </a:ext>
              </a:extLst>
            </p:cNvPr>
            <p:cNvSpPr txBox="1"/>
            <p:nvPr/>
          </p:nvSpPr>
          <p:spPr>
            <a:xfrm>
              <a:off x="867343" y="1788703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Comparison Mean = 63.5 per 1000 benes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6E56DB6F-9916-1D8B-99D2-2F6C1AA64957}"/>
                </a:ext>
              </a:extLst>
            </p:cNvPr>
            <p:cNvSpPr txBox="1"/>
            <p:nvPr/>
          </p:nvSpPr>
          <p:spPr>
            <a:xfrm>
              <a:off x="801420" y="5238876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effect across quarters = 19.7; p=0.001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Shape 7">
            <a:extLst>
              <a:ext uri="{FF2B5EF4-FFF2-40B4-BE49-F238E27FC236}">
                <a16:creationId xmlns:a16="http://schemas.microsoft.com/office/drawing/2014/main" id="{7F7B3F71-86A3-7571-26BA-547497007C5E}"/>
              </a:ext>
            </a:extLst>
          </p:cNvPr>
          <p:cNvSpPr/>
          <p:nvPr/>
        </p:nvSpPr>
        <p:spPr>
          <a:xfrm>
            <a:off x="6300949" y="1345010"/>
            <a:ext cx="5052851" cy="4907713"/>
          </a:xfrm>
          <a:prstGeom prst="roundRect">
            <a:avLst>
              <a:gd name="adj" fmla="val 689"/>
            </a:avLst>
          </a:prstGeom>
          <a:solidFill>
            <a:srgbClr val="FDFDFD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E6C93FD3-862F-35BE-DC68-F100F3A65FD2}"/>
              </a:ext>
            </a:extLst>
          </p:cNvPr>
          <p:cNvSpPr txBox="1"/>
          <p:nvPr/>
        </p:nvSpPr>
        <p:spPr>
          <a:xfrm>
            <a:off x="6772016" y="1456378"/>
            <a:ext cx="425394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Home Evaluation and Management Visits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12BB5E1D-270A-47DD-621F-DEBC2B515AFD}"/>
              </a:ext>
            </a:extLst>
          </p:cNvPr>
          <p:cNvSpPr txBox="1"/>
          <p:nvPr/>
        </p:nvSpPr>
        <p:spPr>
          <a:xfrm>
            <a:off x="6772016" y="1742395"/>
            <a:ext cx="390448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Comparison Mean = 197.1 per 1000 benes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F67AE827-7099-A0A7-0273-8268F32821A3}"/>
              </a:ext>
            </a:extLst>
          </p:cNvPr>
          <p:cNvSpPr txBox="1"/>
          <p:nvPr/>
        </p:nvSpPr>
        <p:spPr>
          <a:xfrm>
            <a:off x="6995705" y="5669523"/>
            <a:ext cx="3495751" cy="3182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Average effect across quarters = 42.7; p&lt;0.001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EF781-CA91-47A9-A742-6767AA1E9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308" y="2001783"/>
            <a:ext cx="5029200" cy="3657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BFD7E5-A342-09AF-ADE3-B17A6F729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990552"/>
            <a:ext cx="5029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7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04E2E-9393-6E37-0053-EDF10611B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3D77-07E2-2B98-BAE2-C3A87EDC4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08" y="99877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Substitution between hospital admission and observation status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B994FE-5203-41A0-23E9-007292A7FB71}"/>
              </a:ext>
            </a:extLst>
          </p:cNvPr>
          <p:cNvGrpSpPr/>
          <p:nvPr/>
        </p:nvGrpSpPr>
        <p:grpSpPr>
          <a:xfrm>
            <a:off x="935665" y="1365496"/>
            <a:ext cx="5160335" cy="4907713"/>
            <a:chOff x="478689" y="1519732"/>
            <a:chExt cx="3895344" cy="4286707"/>
          </a:xfrm>
        </p:grpSpPr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8223E2FA-AD05-A244-AEE9-DE5614E2A87E}"/>
                </a:ext>
              </a:extLst>
            </p:cNvPr>
            <p:cNvSpPr/>
            <p:nvPr/>
          </p:nvSpPr>
          <p:spPr>
            <a:xfrm>
              <a:off x="478689" y="1519732"/>
              <a:ext cx="3895344" cy="4286707"/>
            </a:xfrm>
            <a:prstGeom prst="roundRect">
              <a:avLst>
                <a:gd name="adj" fmla="val 689"/>
              </a:avLst>
            </a:prstGeom>
            <a:solidFill>
              <a:srgbClr val="FDFDFD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7B633A36-D411-BED6-0DB3-1142E2CF3B07}"/>
                </a:ext>
              </a:extLst>
            </p:cNvPr>
            <p:cNvSpPr txBox="1"/>
            <p:nvPr/>
          </p:nvSpPr>
          <p:spPr>
            <a:xfrm>
              <a:off x="867343" y="1614756"/>
              <a:ext cx="3118035" cy="11887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E2841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Inpatient Admissions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1E6A8D16-9300-C9F3-7E63-9FDEED7FECA6}"/>
                </a:ext>
              </a:extLst>
            </p:cNvPr>
            <p:cNvSpPr txBox="1"/>
            <p:nvPr/>
          </p:nvSpPr>
          <p:spPr>
            <a:xfrm>
              <a:off x="867343" y="1788703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Comparison Mean = 150.3 per 1000 benes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701DD2CF-4F6F-22A5-ACAD-B0204B405549}"/>
                </a:ext>
              </a:extLst>
            </p:cNvPr>
            <p:cNvSpPr txBox="1"/>
            <p:nvPr/>
          </p:nvSpPr>
          <p:spPr>
            <a:xfrm>
              <a:off x="801420" y="5238876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effect across quarters = = -8.7; p=0.06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Shape 7">
            <a:extLst>
              <a:ext uri="{FF2B5EF4-FFF2-40B4-BE49-F238E27FC236}">
                <a16:creationId xmlns:a16="http://schemas.microsoft.com/office/drawing/2014/main" id="{F744603B-B9EA-A1E0-D2D3-057F452DB5C7}"/>
              </a:ext>
            </a:extLst>
          </p:cNvPr>
          <p:cNvSpPr/>
          <p:nvPr/>
        </p:nvSpPr>
        <p:spPr>
          <a:xfrm>
            <a:off x="6300949" y="1345010"/>
            <a:ext cx="5052851" cy="4907713"/>
          </a:xfrm>
          <a:prstGeom prst="roundRect">
            <a:avLst>
              <a:gd name="adj" fmla="val 689"/>
            </a:avLst>
          </a:prstGeom>
          <a:solidFill>
            <a:srgbClr val="FDFDFD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A0F840E4-75D0-91F5-164F-19D9A0EA2EB0}"/>
              </a:ext>
            </a:extLst>
          </p:cNvPr>
          <p:cNvSpPr txBox="1"/>
          <p:nvPr/>
        </p:nvSpPr>
        <p:spPr>
          <a:xfrm>
            <a:off x="6772016" y="1456378"/>
            <a:ext cx="425394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Observation Status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465ADE53-C5FA-F893-B97A-7B9A4909CB50}"/>
              </a:ext>
            </a:extLst>
          </p:cNvPr>
          <p:cNvSpPr txBox="1"/>
          <p:nvPr/>
        </p:nvSpPr>
        <p:spPr>
          <a:xfrm>
            <a:off x="6772016" y="1742395"/>
            <a:ext cx="390448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Comparison Mean = 30.3 per 1000 benes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A07D8535-CEE8-ADB0-C0A0-46CD0A6172D4}"/>
              </a:ext>
            </a:extLst>
          </p:cNvPr>
          <p:cNvSpPr txBox="1"/>
          <p:nvPr/>
        </p:nvSpPr>
        <p:spPr>
          <a:xfrm>
            <a:off x="6995705" y="5669523"/>
            <a:ext cx="3495751" cy="3182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Average effect across quarters = 8.8; p=0.001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C302E5-FC0F-D1F4-E25C-FF8765FE4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977" y="1990552"/>
            <a:ext cx="5029200" cy="3657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5990F35-6C89-0CCF-45A8-4F3CE0BD8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949" y="1965824"/>
            <a:ext cx="5029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7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9E3B1-7666-5017-4324-5269B6BA4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0A97-CE4E-58CB-3B6D-CD8C3D5A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08" y="99877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Shifting to home health instead of skilled nursing facility care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9DA8FB3-60B7-B2F7-571F-85811FB8D913}"/>
              </a:ext>
            </a:extLst>
          </p:cNvPr>
          <p:cNvGrpSpPr/>
          <p:nvPr/>
        </p:nvGrpSpPr>
        <p:grpSpPr>
          <a:xfrm>
            <a:off x="935665" y="1365496"/>
            <a:ext cx="5160335" cy="4907713"/>
            <a:chOff x="478689" y="1519732"/>
            <a:chExt cx="3895344" cy="4286707"/>
          </a:xfrm>
        </p:grpSpPr>
        <p:sp>
          <p:nvSpPr>
            <p:cNvPr id="7" name="Shape 4">
              <a:extLst>
                <a:ext uri="{FF2B5EF4-FFF2-40B4-BE49-F238E27FC236}">
                  <a16:creationId xmlns:a16="http://schemas.microsoft.com/office/drawing/2014/main" id="{DDE9807C-4C0A-30C3-D8BA-2810C27FF6F9}"/>
                </a:ext>
              </a:extLst>
            </p:cNvPr>
            <p:cNvSpPr/>
            <p:nvPr/>
          </p:nvSpPr>
          <p:spPr>
            <a:xfrm>
              <a:off x="478689" y="1519732"/>
              <a:ext cx="3895344" cy="4286707"/>
            </a:xfrm>
            <a:prstGeom prst="roundRect">
              <a:avLst>
                <a:gd name="adj" fmla="val 689"/>
              </a:avLst>
            </a:prstGeom>
            <a:solidFill>
              <a:srgbClr val="FDFDFD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8" name="Text 5">
              <a:extLst>
                <a:ext uri="{FF2B5EF4-FFF2-40B4-BE49-F238E27FC236}">
                  <a16:creationId xmlns:a16="http://schemas.microsoft.com/office/drawing/2014/main" id="{1ABD7E59-978E-D1D3-8A1E-BD2AD771D4A3}"/>
                </a:ext>
              </a:extLst>
            </p:cNvPr>
            <p:cNvSpPr txBox="1"/>
            <p:nvPr/>
          </p:nvSpPr>
          <p:spPr>
            <a:xfrm>
              <a:off x="867343" y="1614756"/>
              <a:ext cx="3118035" cy="11887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E2841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Home Health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3175E1F1-5466-8007-0A0A-0FD559C30AE8}"/>
                </a:ext>
              </a:extLst>
            </p:cNvPr>
            <p:cNvSpPr txBox="1"/>
            <p:nvPr/>
          </p:nvSpPr>
          <p:spPr>
            <a:xfrm>
              <a:off x="867343" y="1788703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Comparison Mean = 97.5 per 1000 benes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9039F7B6-D925-8E64-92DD-951A2F5C3950}"/>
                </a:ext>
              </a:extLst>
            </p:cNvPr>
            <p:cNvSpPr txBox="1"/>
            <p:nvPr/>
          </p:nvSpPr>
          <p:spPr>
            <a:xfrm>
              <a:off x="801420" y="5238876"/>
              <a:ext cx="3495751" cy="3182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555555"/>
                  </a:solidFill>
                  <a:effectLst/>
                  <a:uLnTx/>
                  <a:uFillTx/>
                  <a:latin typeface="Arial" pitchFamily="34" charset="0"/>
                  <a:ea typeface="Arial" pitchFamily="34" charset="-122"/>
                  <a:cs typeface="Arial" pitchFamily="34" charset="-120"/>
                </a:rPr>
                <a:t>Average effect across quarters = = 8.8; p=0.004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3" name="Shape 7">
            <a:extLst>
              <a:ext uri="{FF2B5EF4-FFF2-40B4-BE49-F238E27FC236}">
                <a16:creationId xmlns:a16="http://schemas.microsoft.com/office/drawing/2014/main" id="{276BBBD8-BE64-DAA6-D348-A073A453C9B3}"/>
              </a:ext>
            </a:extLst>
          </p:cNvPr>
          <p:cNvSpPr/>
          <p:nvPr/>
        </p:nvSpPr>
        <p:spPr>
          <a:xfrm>
            <a:off x="6300949" y="1345010"/>
            <a:ext cx="5052851" cy="4907713"/>
          </a:xfrm>
          <a:prstGeom prst="roundRect">
            <a:avLst>
              <a:gd name="adj" fmla="val 689"/>
            </a:avLst>
          </a:prstGeom>
          <a:solidFill>
            <a:srgbClr val="FDFDFD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3DB1B16E-23FD-CAFA-F202-B41F087F950C}"/>
              </a:ext>
            </a:extLst>
          </p:cNvPr>
          <p:cNvSpPr txBox="1"/>
          <p:nvPr/>
        </p:nvSpPr>
        <p:spPr>
          <a:xfrm>
            <a:off x="6772016" y="1456378"/>
            <a:ext cx="425394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Skilled Nursing Facility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8ADABBE9-ABC4-5712-62BC-50377EC58EEE}"/>
              </a:ext>
            </a:extLst>
          </p:cNvPr>
          <p:cNvSpPr txBox="1"/>
          <p:nvPr/>
        </p:nvSpPr>
        <p:spPr>
          <a:xfrm>
            <a:off x="6772016" y="1742395"/>
            <a:ext cx="390448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Comparison Mean = 56.7 per 1000 benes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854BCF0-4C33-CD3C-3E38-464EA4B2E777}"/>
              </a:ext>
            </a:extLst>
          </p:cNvPr>
          <p:cNvSpPr txBox="1"/>
          <p:nvPr/>
        </p:nvSpPr>
        <p:spPr>
          <a:xfrm>
            <a:off x="6995705" y="5669523"/>
            <a:ext cx="3495751" cy="3182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Average effect across quarters = -6.7; p=0.02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E59631-DC92-33EE-0598-5B4F9A541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31" y="2033291"/>
            <a:ext cx="5029200" cy="365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2572DB-6AC5-3220-B3DB-44A07EB7D5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300" y="1990552"/>
            <a:ext cx="50292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2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31241-A50F-CDD7-077A-704C0B7B3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70F7F-1E78-06B1-6A6C-60C934059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No effect of MA on overall resource use, but increase in risk score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70B62-E697-49C7-9C8A-25E3248FE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612"/>
            <a:ext cx="10515600" cy="4346369"/>
          </a:xfrm>
        </p:spPr>
        <p:txBody>
          <a:bodyPr>
            <a:normAutofit/>
          </a:bodyPr>
          <a:lstStyle/>
          <a:p>
            <a:pPr marL="742950" lvl="1" indent="-285750">
              <a:spcAft>
                <a:spcPts val="1800"/>
              </a:spcAft>
            </a:pPr>
            <a:endParaRPr lang="en-US">
              <a:latin typeface="Century" panose="02040604050505020304" pitchFamily="18" charset="0"/>
            </a:endParaRPr>
          </a:p>
          <a:p>
            <a:pPr marL="742950" lvl="1" indent="-285750">
              <a:spcAft>
                <a:spcPts val="1800"/>
              </a:spcAft>
            </a:pPr>
            <a:endParaRPr lang="en-US">
              <a:latin typeface="Century" panose="02040604050505020304" pitchFamily="18" charset="0"/>
            </a:endParaRPr>
          </a:p>
          <a:p>
            <a:pPr marL="285750" indent="-285750">
              <a:spcAft>
                <a:spcPts val="1800"/>
              </a:spcAft>
            </a:pPr>
            <a:endParaRPr lang="en-US">
              <a:latin typeface="Century" panose="02040604050505020304" pitchFamily="18" charset="0"/>
            </a:endParaRPr>
          </a:p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50B170-06D5-695A-A425-F313B825348A}"/>
              </a:ext>
            </a:extLst>
          </p:cNvPr>
          <p:cNvGraphicFramePr>
            <a:graphicFrameLocks noGrp="1"/>
          </p:cNvGraphicFramePr>
          <p:nvPr/>
        </p:nvGraphicFramePr>
        <p:xfrm>
          <a:off x="1013898" y="2622360"/>
          <a:ext cx="9403508" cy="3002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877">
                  <a:extLst>
                    <a:ext uri="{9D8B030D-6E8A-4147-A177-3AD203B41FA5}">
                      <a16:colId xmlns:a16="http://schemas.microsoft.com/office/drawing/2014/main" val="1162598014"/>
                    </a:ext>
                  </a:extLst>
                </a:gridCol>
                <a:gridCol w="2350877">
                  <a:extLst>
                    <a:ext uri="{9D8B030D-6E8A-4147-A177-3AD203B41FA5}">
                      <a16:colId xmlns:a16="http://schemas.microsoft.com/office/drawing/2014/main" val="2144242237"/>
                    </a:ext>
                  </a:extLst>
                </a:gridCol>
                <a:gridCol w="2350877">
                  <a:extLst>
                    <a:ext uri="{9D8B030D-6E8A-4147-A177-3AD203B41FA5}">
                      <a16:colId xmlns:a16="http://schemas.microsoft.com/office/drawing/2014/main" val="844878860"/>
                    </a:ext>
                  </a:extLst>
                </a:gridCol>
                <a:gridCol w="2350877">
                  <a:extLst>
                    <a:ext uri="{9D8B030D-6E8A-4147-A177-3AD203B41FA5}">
                      <a16:colId xmlns:a16="http://schemas.microsoft.com/office/drawing/2014/main" val="2604047831"/>
                    </a:ext>
                  </a:extLst>
                </a:gridCol>
              </a:tblGrid>
              <a:tr h="1657667"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Baseline mean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Difference-in-Differences estimate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95% 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229441"/>
                  </a:ext>
                </a:extLst>
              </a:tr>
              <a:tr h="672276">
                <a:tc>
                  <a:txBody>
                    <a:bodyPr/>
                    <a:lstStyle/>
                    <a:p>
                      <a:r>
                        <a:rPr lang="en-US" sz="2800"/>
                        <a:t>Resource 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$19,632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$444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-$111, $1000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254239"/>
                  </a:ext>
                </a:extLst>
              </a:tr>
              <a:tr h="672276">
                <a:tc>
                  <a:txBody>
                    <a:bodyPr/>
                    <a:lstStyle/>
                    <a:p>
                      <a:r>
                        <a:rPr lang="en-US" sz="2800"/>
                        <a:t>Risk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0.11,  0.20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312328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528A5C-F415-B358-900D-D9377E8371DC}"/>
              </a:ext>
            </a:extLst>
          </p:cNvPr>
          <p:cNvSpPr txBox="1">
            <a:spLocks/>
          </p:cNvSpPr>
          <p:nvPr/>
        </p:nvSpPr>
        <p:spPr>
          <a:xfrm>
            <a:off x="838200" y="1299991"/>
            <a:ext cx="10293626" cy="1125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Risk score effect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: increase in diagnosis coding for state retirees relative to comparison group</a:t>
            </a:r>
          </a:p>
        </p:txBody>
      </p:sp>
    </p:spTree>
    <p:extLst>
      <p:ext uri="{BB962C8B-B14F-4D97-AF65-F5344CB8AC3E}">
        <p14:creationId xmlns:p14="http://schemas.microsoft.com/office/powerpoint/2010/main" val="1067615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1F461-AA39-7B30-8A1A-8FE9E0BE2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45990-555C-CA75-8BAB-7B8979111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3169"/>
            <a:ext cx="11071035" cy="507592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/>
              <a:t>Generalizability</a:t>
            </a:r>
          </a:p>
          <a:p>
            <a:pPr lvl="1">
              <a:spcAft>
                <a:spcPts val="1200"/>
              </a:spcAft>
            </a:pPr>
            <a:r>
              <a:rPr lang="en-US"/>
              <a:t>Employer Group MA plans may be less restrictive than Individual MA plans</a:t>
            </a:r>
          </a:p>
          <a:p>
            <a:pPr lvl="1">
              <a:spcAft>
                <a:spcPts val="1200"/>
              </a:spcAft>
            </a:pPr>
            <a:r>
              <a:rPr lang="en-US"/>
              <a:t>State retirees had supplemental TM plans at baseline (but 87% of TM beneficiaries have some supplemental coverage)</a:t>
            </a:r>
          </a:p>
          <a:p>
            <a:pPr>
              <a:spcAft>
                <a:spcPts val="1200"/>
              </a:spcAft>
            </a:pPr>
            <a:r>
              <a:rPr lang="en-US"/>
              <a:t>Measurement &amp; Pre-Trends</a:t>
            </a:r>
          </a:p>
          <a:p>
            <a:pPr lvl="1">
              <a:spcAft>
                <a:spcPts val="1200"/>
              </a:spcAft>
            </a:pPr>
            <a:r>
              <a:rPr lang="en-US"/>
              <a:t>Data do not capture patient quality of life, caregiver burden, patient satisfaction</a:t>
            </a:r>
          </a:p>
          <a:p>
            <a:pPr lvl="1">
              <a:spcAft>
                <a:spcPts val="1200"/>
              </a:spcAft>
            </a:pPr>
            <a:r>
              <a:rPr lang="en-US"/>
              <a:t>Completeness of encounter data</a:t>
            </a:r>
          </a:p>
          <a:p>
            <a:pPr lvl="1">
              <a:spcAft>
                <a:spcPts val="1200"/>
              </a:spcAft>
            </a:pPr>
            <a:r>
              <a:rPr lang="en-US"/>
              <a:t>Moderate pre-trends for some outcomes</a:t>
            </a:r>
          </a:p>
        </p:txBody>
      </p:sp>
    </p:spTree>
    <p:extLst>
      <p:ext uri="{BB962C8B-B14F-4D97-AF65-F5344CB8AC3E}">
        <p14:creationId xmlns:p14="http://schemas.microsoft.com/office/powerpoint/2010/main" val="1083511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3C4F3-8113-3CF9-9358-6C513533B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5437E-0ECF-340F-85E4-654D08DEF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258" y="1263753"/>
            <a:ext cx="11216425" cy="5023536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spcAft>
                <a:spcPts val="600"/>
              </a:spcAft>
            </a:pPr>
            <a:r>
              <a:rPr lang="en-US" b="1">
                <a:solidFill>
                  <a:srgbClr val="222222"/>
                </a:solidFill>
                <a:ea typeface="Arial" pitchFamily="34" charset="-122"/>
              </a:rPr>
              <a:t>Beneficiaries with ADRD</a:t>
            </a:r>
            <a:r>
              <a:rPr lang="en-US">
                <a:solidFill>
                  <a:srgbClr val="222222"/>
                </a:solidFill>
                <a:ea typeface="Arial" pitchFamily="34" charset="-122"/>
              </a:rPr>
              <a:t>: more clinically severe and complex, benefits and harms of MA have higher stakes </a:t>
            </a:r>
          </a:p>
          <a:p>
            <a:pPr marL="285750" indent="-285750"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No effect of MA on patient outcomes</a:t>
            </a:r>
          </a:p>
          <a:p>
            <a:pPr marL="285750" indent="-285750">
              <a:spcAft>
                <a:spcPts val="600"/>
              </a:spcAft>
            </a:pPr>
            <a:r>
              <a:rPr lang="en-US" b="1">
                <a:solidFill>
                  <a:srgbClr val="222222"/>
                </a:solidFill>
                <a:ea typeface="Arial" pitchFamily="34" charset="-122"/>
              </a:rPr>
              <a:t>Potentially beneficial changes in types of health care used</a:t>
            </a:r>
          </a:p>
          <a:p>
            <a:pPr marL="742950" lvl="1" indent="-285750"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Increase in home E&amp;M visits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Shift from hospital admissions to observation status </a:t>
            </a:r>
          </a:p>
          <a:p>
            <a:pPr marL="742950" lvl="1" indent="-285750"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Increase in home health episodes with decrease in SNF episodes</a:t>
            </a:r>
          </a:p>
          <a:p>
            <a:pPr>
              <a:spcAft>
                <a:spcPts val="600"/>
              </a:spcAft>
            </a:pPr>
            <a:r>
              <a:rPr lang="en-US" b="1">
                <a:solidFill>
                  <a:srgbClr val="222222"/>
                </a:solidFill>
                <a:ea typeface="Arial" pitchFamily="34" charset="-122"/>
              </a:rPr>
              <a:t>No change in resource use, but increase in risk score</a:t>
            </a:r>
          </a:p>
          <a:p>
            <a:pPr lvl="1"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Higher risk score translates to higher payments in subsequent year, despite no change in resource use in current year</a:t>
            </a:r>
          </a:p>
          <a:p>
            <a:pPr>
              <a:spcAft>
                <a:spcPts val="600"/>
              </a:spcAft>
            </a:pPr>
            <a:r>
              <a:rPr lang="en-US">
                <a:solidFill>
                  <a:srgbClr val="222222"/>
                </a:solidFill>
                <a:ea typeface="Arial" pitchFamily="34" charset="-122"/>
              </a:rPr>
              <a:t>Retirees may receive supplemental benefits we do not observe in our data (e.g., transportation, in-home support)</a:t>
            </a:r>
          </a:p>
          <a:p>
            <a:pPr marL="0" indent="0">
              <a:buNone/>
            </a:pPr>
            <a:endParaRPr lang="en-US">
              <a:solidFill>
                <a:srgbClr val="222222"/>
              </a:solidFill>
              <a:ea typeface="Arial" pitchFamily="34" charset="-122"/>
            </a:endParaRPr>
          </a:p>
          <a:p>
            <a:pPr marL="457200" lvl="1" indent="0">
              <a:buNone/>
            </a:pPr>
            <a:endParaRPr lang="en-US">
              <a:solidFill>
                <a:srgbClr val="222222"/>
              </a:solidFill>
              <a:ea typeface="Arial" pitchFamily="34" charset="-122"/>
            </a:endParaRPr>
          </a:p>
          <a:p>
            <a:pPr marL="0" indent="0">
              <a:buNone/>
            </a:pPr>
            <a:endParaRPr lang="en-US">
              <a:solidFill>
                <a:srgbClr val="222222"/>
              </a:solidFill>
              <a:ea typeface="Arial" pitchFamily="34" charset="-122"/>
            </a:endParaRPr>
          </a:p>
          <a:p>
            <a:pPr marL="0" indent="0">
              <a:buNone/>
            </a:pPr>
            <a:endParaRPr lang="en-US">
              <a:solidFill>
                <a:srgbClr val="222222"/>
              </a:solidFill>
              <a:ea typeface="Arial" pitchFamily="34" charset="-122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48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417FB-21FA-C068-1B9E-32B6890CDF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CFCB7-7340-AF60-36D8-9FC519D066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vshier@usc.edu</a:t>
            </a:r>
          </a:p>
        </p:txBody>
      </p:sp>
    </p:spTree>
    <p:extLst>
      <p:ext uri="{BB962C8B-B14F-4D97-AF65-F5344CB8AC3E}">
        <p14:creationId xmlns:p14="http://schemas.microsoft.com/office/powerpoint/2010/main" val="184295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8965C-1422-0463-A78B-AA0B15662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0A999-72C0-D48F-E071-DC2AD0EA0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/>
              <a:t>No conflicts of interest to disclose</a:t>
            </a:r>
          </a:p>
          <a:p>
            <a:pPr>
              <a:spcAft>
                <a:spcPts val="1200"/>
              </a:spcAft>
            </a:pPr>
            <a:r>
              <a:rPr lang="en-US"/>
              <a:t>Supported by National Institute on Aging awards R01AG079216 (PI: Shier) and R01AG071731 (PI: Huckfeldt)</a:t>
            </a:r>
          </a:p>
          <a:p>
            <a:pPr>
              <a:spcAft>
                <a:spcPts val="1200"/>
              </a:spcAft>
            </a:pPr>
            <a:r>
              <a:rPr lang="en-US"/>
              <a:t>Content does not reflect views of funder</a:t>
            </a:r>
          </a:p>
        </p:txBody>
      </p:sp>
    </p:spTree>
    <p:extLst>
      <p:ext uri="{BB962C8B-B14F-4D97-AF65-F5344CB8AC3E}">
        <p14:creationId xmlns:p14="http://schemas.microsoft.com/office/powerpoint/2010/main" val="86848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21730-E8C1-81FF-C0A0-59972E6F9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C1385-A820-40C4-EA78-CB0E2CAC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Collaborators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E7AD5-0372-30D6-E2B8-43F300C4F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Peter Huckfeldt, PhD, University of Minnesota</a:t>
            </a:r>
          </a:p>
          <a:p>
            <a:r>
              <a:rPr lang="en-US"/>
              <a:t>Tyler Boese, PhD, University of Minnesota</a:t>
            </a:r>
          </a:p>
          <a:p>
            <a:r>
              <a:rPr lang="en-US"/>
              <a:t>Helen Parsons, PhD, University of Minnesota</a:t>
            </a:r>
          </a:p>
          <a:p>
            <a:r>
              <a:rPr lang="en-US"/>
              <a:t>Jose Escarce, MD, PhD, University of California, Los Angeles</a:t>
            </a:r>
          </a:p>
          <a:p>
            <a:r>
              <a:rPr lang="en-US"/>
              <a:t>Virat Agrawal, PhD, University of Southern California</a:t>
            </a:r>
          </a:p>
          <a:p>
            <a:r>
              <a:rPr lang="en-US"/>
              <a:t>Neeraj Sood, PhD, University of Southern California</a:t>
            </a:r>
          </a:p>
        </p:txBody>
      </p:sp>
    </p:spTree>
    <p:extLst>
      <p:ext uri="{BB962C8B-B14F-4D97-AF65-F5344CB8AC3E}">
        <p14:creationId xmlns:p14="http://schemas.microsoft.com/office/powerpoint/2010/main" val="279901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076C5-D1CE-EBF1-EAA3-C274673F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24"/>
            <a:ext cx="10515600" cy="769838"/>
          </a:xfrm>
        </p:spPr>
        <p:txBody>
          <a:bodyPr>
            <a:noAutofit/>
          </a:bodyPr>
          <a:lstStyle/>
          <a:p>
            <a:r>
              <a:rPr lang="en-US" sz="2800"/>
              <a:t>Medicare beneficiaries with ADRD may benefit from greater coordination and support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FE20F-9EF3-2383-18A9-3804DEDE2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72" y="1165663"/>
            <a:ext cx="11741728" cy="5144985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/>
              <a:t>Beneficiaries manage multiple chronic conditions in addition to ADRD</a:t>
            </a:r>
          </a:p>
          <a:p>
            <a:pPr lvl="1">
              <a:spcAft>
                <a:spcPts val="1200"/>
              </a:spcAft>
            </a:pPr>
            <a:r>
              <a:rPr lang="en-US"/>
              <a:t>70% have 5+ chronic conditions (vs. only 25% in beneficiaries without ADRD) (Varghese, et al. 2025)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</a:pPr>
            <a:r>
              <a:rPr lang="en-US"/>
              <a:t>Use more healthcare compared to beneficiaries without ADRD (Alzheimer’s Association 2025)</a:t>
            </a:r>
          </a:p>
          <a:p>
            <a:pPr lvl="1">
              <a:spcBef>
                <a:spcPct val="20000"/>
              </a:spcBef>
              <a:spcAft>
                <a:spcPts val="1200"/>
              </a:spcAft>
            </a:pPr>
            <a:r>
              <a:rPr lang="en-US"/>
              <a:t>More care transitions</a:t>
            </a:r>
          </a:p>
          <a:p>
            <a:pPr lvl="1">
              <a:spcBef>
                <a:spcPct val="20000"/>
              </a:spcBef>
              <a:spcAft>
                <a:spcPts val="1200"/>
              </a:spcAft>
            </a:pPr>
            <a:r>
              <a:rPr lang="en-US"/>
              <a:t>Higher use of outpatient services </a:t>
            </a:r>
          </a:p>
          <a:p>
            <a:pPr lvl="1">
              <a:spcBef>
                <a:spcPct val="20000"/>
              </a:spcBef>
              <a:spcAft>
                <a:spcPts val="1200"/>
              </a:spcAft>
            </a:pPr>
            <a:r>
              <a:rPr lang="en-US"/>
              <a:t>2x more likely to be hospitalized </a:t>
            </a:r>
          </a:p>
          <a:p>
            <a:pPr lvl="1">
              <a:spcBef>
                <a:spcPct val="20000"/>
              </a:spcBef>
              <a:spcAft>
                <a:spcPts val="1200"/>
              </a:spcAft>
            </a:pPr>
            <a:r>
              <a:rPr lang="en-US"/>
              <a:t>10x higher post-acute care spending </a:t>
            </a:r>
          </a:p>
          <a:p>
            <a:pPr>
              <a:spcBef>
                <a:spcPct val="20000"/>
              </a:spcBef>
              <a:spcAft>
                <a:spcPts val="1200"/>
              </a:spcAft>
            </a:pPr>
            <a:r>
              <a:rPr lang="en-US"/>
              <a:t>Cognitive impairment reduces adherence (</a:t>
            </a:r>
            <a:r>
              <a:rPr lang="en-US" err="1"/>
              <a:t>Mehany</a:t>
            </a:r>
            <a:r>
              <a:rPr lang="en-US"/>
              <a:t>, et al. 2026)</a:t>
            </a:r>
          </a:p>
          <a:p>
            <a:pPr marL="742950" lvl="1" indent="-285750">
              <a:spcBef>
                <a:spcPct val="20000"/>
              </a:spcBef>
              <a:spcAft>
                <a:spcPts val="1200"/>
              </a:spcAft>
              <a:buFont typeface="Arial" pitchFamily="34" charset="0"/>
              <a:buChar char="–"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561527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A65AC-8808-4ECB-1720-CEF3E3F34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92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Why examine the effect of Medicare Advantage (MA) for beneficiaries with ADRD?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DA559-B52E-3BE1-FF52-927A0BFF2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7358"/>
            <a:ext cx="10399643" cy="4782626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/>
              <a:t>&gt; 50% of Medicare beneficiaries are enrolled in MA</a:t>
            </a:r>
          </a:p>
          <a:p>
            <a:pPr>
              <a:spcAft>
                <a:spcPts val="1200"/>
              </a:spcAft>
            </a:pPr>
            <a:r>
              <a:rPr lang="en-US"/>
              <a:t>MA may have opportunity to provide better disease management for beneficiaries with ADRD</a:t>
            </a:r>
          </a:p>
          <a:p>
            <a:pPr lvl="1">
              <a:spcAft>
                <a:spcPts val="1200"/>
              </a:spcAft>
            </a:pPr>
            <a:r>
              <a:rPr lang="en-US"/>
              <a:t>Financial incentive to manage comorbid conditions and avoid unnecessary health care</a:t>
            </a:r>
          </a:p>
          <a:p>
            <a:pPr lvl="1">
              <a:spcAft>
                <a:spcPts val="1200"/>
              </a:spcAft>
            </a:pPr>
            <a:r>
              <a:rPr lang="en-US"/>
              <a:t>Potentially better care coordination (KFF 2022)</a:t>
            </a:r>
          </a:p>
          <a:p>
            <a:pPr lvl="1">
              <a:spcAft>
                <a:spcPts val="1200"/>
              </a:spcAft>
            </a:pPr>
            <a:r>
              <a:rPr lang="en-US"/>
              <a:t>Encourage preventive care and offer supplemental benefits</a:t>
            </a:r>
          </a:p>
          <a:p>
            <a:pPr>
              <a:spcAft>
                <a:spcPts val="1200"/>
              </a:spcAft>
            </a:pPr>
            <a:r>
              <a:rPr lang="en-US"/>
              <a:t>Utilization management, and other MA features, may be difficult for beneficiaries with ADRD to navigate</a:t>
            </a:r>
          </a:p>
          <a:p>
            <a:pPr lvl="1">
              <a:spcAft>
                <a:spcPts val="1200"/>
              </a:spcAft>
            </a:pPr>
            <a:r>
              <a:rPr lang="en-US"/>
              <a:t>Higher MA disenrollment for enrollees with ADRD (Meyers et al. 2021)</a:t>
            </a:r>
          </a:p>
        </p:txBody>
      </p:sp>
    </p:spTree>
    <p:extLst>
      <p:ext uri="{BB962C8B-B14F-4D97-AF65-F5344CB8AC3E}">
        <p14:creationId xmlns:p14="http://schemas.microsoft.com/office/powerpoint/2010/main" val="230289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1DCC8-81E3-6742-228E-17B86237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B7AB5-95B2-7E30-5E8E-D3AD4848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92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Evidence on MA for beneficiaries with ADRD is inconclusive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CFB8B-99A1-5203-FF7A-79A51684A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149"/>
            <a:ext cx="10515600" cy="4490389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/>
              <a:t>Limited evidence on differences in outcomes and care in MA vs Traditional Medicare (TM) for beneficiaries with ADRD</a:t>
            </a:r>
          </a:p>
          <a:p>
            <a:pPr lvl="1">
              <a:spcAft>
                <a:spcPts val="1200"/>
              </a:spcAft>
            </a:pPr>
            <a:r>
              <a:rPr lang="en-US"/>
              <a:t>Lower self-reported healthcare use for ADRD in MA, with no difference in care satisfaction (Park, et al. 2020)</a:t>
            </a:r>
          </a:p>
          <a:p>
            <a:pPr lvl="1">
              <a:spcAft>
                <a:spcPts val="1200"/>
              </a:spcAft>
            </a:pPr>
            <a:r>
              <a:rPr lang="en-US"/>
              <a:t>Lower risks of 30-day readmission and frequent hospitalization in MA (Mahmoudi, et al. 2024)</a:t>
            </a:r>
          </a:p>
          <a:p>
            <a:pPr lvl="1">
              <a:spcAft>
                <a:spcPts val="1200"/>
              </a:spcAft>
            </a:pPr>
            <a:r>
              <a:rPr lang="en-US"/>
              <a:t>Lower increase in hospitalization and outpatient visits after ADRD diagnosis in MA (Jacobson, et al. 2023)</a:t>
            </a:r>
          </a:p>
          <a:p>
            <a:pPr>
              <a:spcAft>
                <a:spcPts val="1200"/>
              </a:spcAft>
            </a:pPr>
            <a:r>
              <a:rPr lang="en-US"/>
              <a:t>Key issue is favorable selection: MA enrollees are healthier (</a:t>
            </a:r>
            <a:r>
              <a:rPr lang="en-US" err="1"/>
              <a:t>MedPAC</a:t>
            </a:r>
            <a:r>
              <a:rPr lang="en-US"/>
              <a:t>)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44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5178B-A835-A2A6-1A8C-368D43BA6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0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This paper: Use state retiree benefit changes as natural experiment for MA enrollment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9F586-9485-420D-6C5F-E7CD3B18C6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254" y="1254418"/>
            <a:ext cx="5608983" cy="43491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400"/>
              <a:t>Examine 5 states (AL, AZ, CO, CT, NJ) shifting retiree health benefits from Supplement + Part D plan to MA plan 2017-2019</a:t>
            </a:r>
          </a:p>
          <a:p>
            <a:pPr>
              <a:spcAft>
                <a:spcPts val="1200"/>
              </a:spcAft>
            </a:pPr>
            <a:r>
              <a:rPr lang="en-US" sz="2400"/>
              <a:t>Identify state retirees enrolled in sponsored Part D plans in year prior to benefit change</a:t>
            </a:r>
          </a:p>
          <a:p>
            <a:pPr>
              <a:spcAft>
                <a:spcPts val="1200"/>
              </a:spcAft>
            </a:pPr>
            <a:r>
              <a:rPr lang="en-US" sz="2400"/>
              <a:t>Comparison group: Other TM + Part D enrollees in same state</a:t>
            </a:r>
          </a:p>
          <a:p>
            <a:pPr>
              <a:spcAft>
                <a:spcPts val="1200"/>
              </a:spcAft>
            </a:pPr>
            <a:r>
              <a:rPr lang="en-US" sz="2400"/>
              <a:t>How did outcomes and utilization change for state retiree vs. comparison group?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00966B-01CF-1DFB-9CA6-9509866A9CFD}"/>
              </a:ext>
            </a:extLst>
          </p:cNvPr>
          <p:cNvPicPr>
            <a:picLocks noGrp="1"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361E93-4B40-BA25-9164-928FE4244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237" y="1480024"/>
            <a:ext cx="5501525" cy="489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1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4D02015-B3AC-965A-8BFB-B765BD24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595" y="56586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Enrollment in MA increased to 90%+ among state retirees after benefit change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1D1D2E0-2E2A-26AF-9A88-02B31120A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219" y="1603169"/>
            <a:ext cx="8239562" cy="43463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0786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71A06-A26C-0FF8-7928-470C2906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0"/>
            <a:ext cx="10515600" cy="769838"/>
          </a:xfrm>
        </p:spPr>
        <p:txBody>
          <a:bodyPr>
            <a:normAutofit fontScale="90000"/>
          </a:bodyPr>
          <a:lstStyle/>
          <a:p>
            <a:r>
              <a:rPr lang="en-US"/>
              <a:t>State retirees are similar to comparison group, except for race and ethnicity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EB1E0A5-88A2-1231-C532-C475C0701AE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0088" y="1378226"/>
          <a:ext cx="10823709" cy="4384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903">
                  <a:extLst>
                    <a:ext uri="{9D8B030D-6E8A-4147-A177-3AD203B41FA5}">
                      <a16:colId xmlns:a16="http://schemas.microsoft.com/office/drawing/2014/main" val="308573748"/>
                    </a:ext>
                  </a:extLst>
                </a:gridCol>
                <a:gridCol w="3607903">
                  <a:extLst>
                    <a:ext uri="{9D8B030D-6E8A-4147-A177-3AD203B41FA5}">
                      <a16:colId xmlns:a16="http://schemas.microsoft.com/office/drawing/2014/main" val="106270888"/>
                    </a:ext>
                  </a:extLst>
                </a:gridCol>
                <a:gridCol w="3607903">
                  <a:extLst>
                    <a:ext uri="{9D8B030D-6E8A-4147-A177-3AD203B41FA5}">
                      <a16:colId xmlns:a16="http://schemas.microsoft.com/office/drawing/2014/main" val="1128221446"/>
                    </a:ext>
                  </a:extLst>
                </a:gridCol>
              </a:tblGrid>
              <a:tr h="984612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Baseline Characteristic</a:t>
                      </a:r>
                    </a:p>
                  </a:txBody>
                  <a:tcPr marL="95098" marR="95098" marT="57607" marB="57607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Retired State Employees (Treatment)</a:t>
                      </a:r>
                    </a:p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 = 15,168</a:t>
                      </a:r>
                    </a:p>
                  </a:txBody>
                  <a:tcPr marL="95098" marR="95098" marT="57607" marB="57607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Traditional Medicare (Comparison)</a:t>
                      </a:r>
                    </a:p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 = 91,918</a:t>
                      </a:r>
                    </a:p>
                  </a:txBody>
                  <a:tcPr marL="95098" marR="95098" marT="57607" marB="57607" anchor="ctr"/>
                </a:tc>
                <a:extLst>
                  <a:ext uri="{0D108BD9-81ED-4DB2-BD59-A6C34878D82A}">
                    <a16:rowId xmlns:a16="http://schemas.microsoft.com/office/drawing/2014/main" val="3776123857"/>
                  </a:ext>
                </a:extLst>
              </a:tr>
              <a:tr h="389196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Demographics</a:t>
                      </a:r>
                    </a:p>
                  </a:txBody>
                  <a:tcPr marL="95098" marR="95098" marT="47549" marB="47549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041527"/>
                  </a:ext>
                </a:extLst>
              </a:tr>
              <a:tr h="389196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Age (Mean (SD))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81.5 (7.5)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82.5 (7.7)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2739093424"/>
                  </a:ext>
                </a:extLst>
              </a:tr>
              <a:tr h="389196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Female (%)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62.0%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63.6%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4120658835"/>
                  </a:ext>
                </a:extLst>
              </a:tr>
              <a:tr h="389196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White, non-Hispanic (%)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86.1%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91.1%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920438591"/>
                  </a:ext>
                </a:extLst>
              </a:tr>
              <a:tr h="389196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Black, non-Hispanic (%)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10.4%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3.7%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385066251"/>
                  </a:ext>
                </a:extLst>
              </a:tr>
              <a:tr h="389196">
                <a:tc gridSpan="3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Baseline Patient Outcomes per Beneficiary per Quarter (Mean (SD))</a:t>
                      </a:r>
                    </a:p>
                  </a:txBody>
                  <a:tcPr marL="95098" marR="95098" marT="47549" marB="47549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129459"/>
                  </a:ext>
                </a:extLst>
              </a:tr>
              <a:tr h="675602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Days Spent in Community 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82.7 (20.8)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82.0 (21.4)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4086937265"/>
                  </a:ext>
                </a:extLst>
              </a:tr>
              <a:tr h="389196">
                <a:tc>
                  <a:txBody>
                    <a:bodyPr/>
                    <a:lstStyle/>
                    <a:p>
                      <a:pPr marL="0" indent="0" algn="r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Inpatient Hospital Admissions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0.14 (0.43)</a:t>
                      </a:r>
                    </a:p>
                  </a:txBody>
                  <a:tcPr marL="95098" marR="95098" marT="47549" marB="47549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None/>
                      </a:pP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0.15 (0.44)</a:t>
                      </a:r>
                    </a:p>
                  </a:txBody>
                  <a:tcPr marL="95098" marR="95098" marT="47549" marB="47549" anchor="ctr"/>
                </a:tc>
                <a:extLst>
                  <a:ext uri="{0D108BD9-81ED-4DB2-BD59-A6C34878D82A}">
                    <a16:rowId xmlns:a16="http://schemas.microsoft.com/office/drawing/2014/main" val="351914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5836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1254</Words>
  <Application>Microsoft Office PowerPoint</Application>
  <PresentationFormat>Widescreen</PresentationFormat>
  <Paragraphs>172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Arimo</vt:lpstr>
      <vt:lpstr>Calibri</vt:lpstr>
      <vt:lpstr>Century</vt:lpstr>
      <vt:lpstr>Custom Design</vt:lpstr>
      <vt:lpstr>Effects of Medicare Advantage (MA) Enrollment on Healthcare Use and Patient Outcomes Among Beneficiaries with Alzheimer’s Disease and Related Dementias (ADRD)</vt:lpstr>
      <vt:lpstr>Acknowledgements</vt:lpstr>
      <vt:lpstr>Collaborators</vt:lpstr>
      <vt:lpstr>Medicare beneficiaries with ADRD may benefit from greater coordination and support </vt:lpstr>
      <vt:lpstr>Why examine the effect of Medicare Advantage (MA) for beneficiaries with ADRD?</vt:lpstr>
      <vt:lpstr>Evidence on MA for beneficiaries with ADRD is inconclusive </vt:lpstr>
      <vt:lpstr>This paper: Use state retiree benefit changes as natural experiment for MA enrollment</vt:lpstr>
      <vt:lpstr>Enrollment in MA increased to 90%+ among state retirees after benefit change</vt:lpstr>
      <vt:lpstr>State retirees are similar to comparison group, except for race and ethnicity</vt:lpstr>
      <vt:lpstr>Study Outcomes &amp; Analysis</vt:lpstr>
      <vt:lpstr>No effect of MA on patient outcomes</vt:lpstr>
      <vt:lpstr>Increase in annual wellness visits &amp; home visits</vt:lpstr>
      <vt:lpstr>Substitution between hospital admission and observation status </vt:lpstr>
      <vt:lpstr>Shifting to home health instead of skilled nursing facility care</vt:lpstr>
      <vt:lpstr>No effect of MA on overall resource use, but increase in risk score </vt:lpstr>
      <vt:lpstr>Limitations</vt:lpstr>
      <vt:lpstr>Discussion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Effects of Medicare Advantage (MA) Enrollment on Healthcare Use and Patient Outcomes Among Beneficiaries with Alzheimer’s Disease and Related Dementias (ADRD)</dc:title>
  <dc:creator>Debbie Burke</dc:creator>
  <cp:lastModifiedBy>Debbie Burke</cp:lastModifiedBy>
  <cp:revision>1</cp:revision>
  <dcterms:created xsi:type="dcterms:W3CDTF">2026-08-06T17:37:34Z</dcterms:created>
  <dcterms:modified xsi:type="dcterms:W3CDTF">2026-08-06T17:38:51Z</dcterms:modified>
</cp:coreProperties>
</file>