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988" r:id="rId2"/>
    <p:sldId id="989" r:id="rId3"/>
    <p:sldId id="990" r:id="rId4"/>
    <p:sldId id="991" r:id="rId5"/>
    <p:sldId id="992" r:id="rId6"/>
    <p:sldId id="993" r:id="rId7"/>
    <p:sldId id="994" r:id="rId8"/>
    <p:sldId id="995" r:id="rId9"/>
    <p:sldId id="996" r:id="rId10"/>
    <p:sldId id="997" r:id="rId11"/>
    <p:sldId id="998" r:id="rId12"/>
    <p:sldId id="999" r:id="rId13"/>
    <p:sldId id="1000" r:id="rId14"/>
    <p:sldId id="1001" r:id="rId15"/>
    <p:sldId id="1002" r:id="rId16"/>
    <p:sldId id="1003" r:id="rId17"/>
    <p:sldId id="100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BA4A24-ECC1-43F0-912A-75915293D2E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9E75124E-ACDE-4F6F-9DF3-AC54D3300BB5}">
      <dgm:prSet custT="1"/>
      <dgm:spPr/>
      <dgm:t>
        <a:bodyPr/>
        <a:lstStyle/>
        <a:p>
          <a:r>
            <a:rPr lang="en-US" sz="1700" b="1"/>
            <a:t>Alzheimer’s Disease and Related Dementias (ADRDs) </a:t>
          </a:r>
          <a:r>
            <a:rPr lang="en-US" sz="1700"/>
            <a:t>are among the fastest-growing, most disabling, and most expensive health conditions affecting approximately seven million adults age 65+ in the United States </a:t>
          </a:r>
          <a:r>
            <a:rPr lang="en-US" sz="1400"/>
            <a:t>(Alzheimer’s Association, 2024)</a:t>
          </a:r>
          <a:endParaRPr lang="en-US" sz="1700"/>
        </a:p>
      </dgm:t>
    </dgm:pt>
    <dgm:pt modelId="{8D68521C-69CF-4EE8-9F32-1C7E033546E8}" type="parTrans" cxnId="{A29193B3-5AA3-481F-9DA4-6E39B3B15FBC}">
      <dgm:prSet/>
      <dgm:spPr/>
      <dgm:t>
        <a:bodyPr/>
        <a:lstStyle/>
        <a:p>
          <a:endParaRPr lang="en-US"/>
        </a:p>
      </dgm:t>
    </dgm:pt>
    <dgm:pt modelId="{637E0F79-B3C3-4FFB-85BA-F739DE80FDF9}" type="sibTrans" cxnId="{A29193B3-5AA3-481F-9DA4-6E39B3B15FBC}">
      <dgm:prSet/>
      <dgm:spPr/>
      <dgm:t>
        <a:bodyPr/>
        <a:lstStyle/>
        <a:p>
          <a:endParaRPr lang="en-US"/>
        </a:p>
      </dgm:t>
    </dgm:pt>
    <dgm:pt modelId="{34B9CFDB-3594-4231-9D78-F63AAF3BEDB9}">
      <dgm:prSet custT="1"/>
      <dgm:spPr/>
      <dgm:t>
        <a:bodyPr/>
        <a:lstStyle/>
        <a:p>
          <a:r>
            <a:rPr lang="en-US" sz="1700" b="1"/>
            <a:t>Work is a defining feature of the life course </a:t>
          </a:r>
          <a:r>
            <a:rPr lang="en-US" sz="1700"/>
            <a:t>and occupies a large share of waking hours and plays a key role in shaping cognitive health across the life course </a:t>
          </a:r>
          <a:r>
            <a:rPr lang="en-US" sz="1400"/>
            <a:t>(Bureau of Labor Statistics, 2024)</a:t>
          </a:r>
          <a:endParaRPr lang="en-US" sz="1700"/>
        </a:p>
      </dgm:t>
    </dgm:pt>
    <dgm:pt modelId="{ADFB4700-2007-48BF-BD6D-7878D9687D61}" type="parTrans" cxnId="{5FD77E94-165D-48EF-ACFC-A9D7298B85BD}">
      <dgm:prSet/>
      <dgm:spPr/>
      <dgm:t>
        <a:bodyPr/>
        <a:lstStyle/>
        <a:p>
          <a:endParaRPr lang="en-US"/>
        </a:p>
      </dgm:t>
    </dgm:pt>
    <dgm:pt modelId="{C0367D65-6CE0-4852-948D-90540662110F}" type="sibTrans" cxnId="{5FD77E94-165D-48EF-ACFC-A9D7298B85BD}">
      <dgm:prSet/>
      <dgm:spPr/>
      <dgm:t>
        <a:bodyPr/>
        <a:lstStyle/>
        <a:p>
          <a:endParaRPr lang="en-US"/>
        </a:p>
      </dgm:t>
    </dgm:pt>
    <dgm:pt modelId="{64E8C53B-D130-44BF-A62B-C0D53E79E54E}">
      <dgm:prSet custT="1"/>
      <dgm:spPr/>
      <dgm:t>
        <a:bodyPr/>
        <a:lstStyle/>
        <a:p>
          <a:r>
            <a:rPr lang="en-US" sz="1700" b="1"/>
            <a:t>Occupational exposures</a:t>
          </a:r>
          <a:r>
            <a:rPr lang="en-US" sz="1700"/>
            <a:t>, such as exposures to the physical and psychosocial conditions of work, are key determinants of cognitive health –shaping both protective (e.g., cognitive reserve) and harmful (e.g., neuroinflammation) cognitive health pathways </a:t>
          </a:r>
          <a:r>
            <a:rPr lang="en-US" sz="1400"/>
            <a:t>(Bufano et al., 2024; Kim et al., 2020)</a:t>
          </a:r>
          <a:endParaRPr lang="en-US" sz="1700"/>
        </a:p>
      </dgm:t>
    </dgm:pt>
    <dgm:pt modelId="{296992C7-22A9-4163-BEF2-ABD8D40F5ADE}" type="parTrans" cxnId="{2F10ECB6-3DD5-429E-9FA5-C35DAB7EE55A}">
      <dgm:prSet/>
      <dgm:spPr/>
      <dgm:t>
        <a:bodyPr/>
        <a:lstStyle/>
        <a:p>
          <a:endParaRPr lang="en-US"/>
        </a:p>
      </dgm:t>
    </dgm:pt>
    <dgm:pt modelId="{53B90595-A1D1-4D28-B8CA-3A738F5A3D63}" type="sibTrans" cxnId="{2F10ECB6-3DD5-429E-9FA5-C35DAB7EE55A}">
      <dgm:prSet/>
      <dgm:spPr/>
      <dgm:t>
        <a:bodyPr/>
        <a:lstStyle/>
        <a:p>
          <a:endParaRPr lang="en-US"/>
        </a:p>
      </dgm:t>
    </dgm:pt>
    <dgm:pt modelId="{83AA7FC3-8D02-4CE7-BDE3-3F7EA873D947}">
      <dgm:prSet/>
      <dgm:spPr/>
      <dgm:t>
        <a:bodyPr/>
        <a:lstStyle/>
        <a:p>
          <a:r>
            <a:rPr lang="en-US" b="1"/>
            <a:t>Key Gap: </a:t>
          </a:r>
          <a:r>
            <a:rPr lang="en-US"/>
            <a:t>Prior research has not comprehensively assessed lifetime exposure to multiple job conditions (i.e., both protective and risky) using longitudinal, population-level data – limiting understanding of how work-related exposure shapes both midlife cognition and later-life decline</a:t>
          </a:r>
        </a:p>
      </dgm:t>
    </dgm:pt>
    <dgm:pt modelId="{47DD11AF-8424-423F-9B10-166578D07C65}" type="parTrans" cxnId="{076B9650-BEF2-4A07-8E46-A5DCEBB2BF9C}">
      <dgm:prSet/>
      <dgm:spPr/>
      <dgm:t>
        <a:bodyPr/>
        <a:lstStyle/>
        <a:p>
          <a:endParaRPr lang="en-US"/>
        </a:p>
      </dgm:t>
    </dgm:pt>
    <dgm:pt modelId="{57C1A278-4CE9-4FF7-B8BA-617DD9619E8F}" type="sibTrans" cxnId="{076B9650-BEF2-4A07-8E46-A5DCEBB2BF9C}">
      <dgm:prSet/>
      <dgm:spPr/>
      <dgm:t>
        <a:bodyPr/>
        <a:lstStyle/>
        <a:p>
          <a:endParaRPr lang="en-US"/>
        </a:p>
      </dgm:t>
    </dgm:pt>
    <dgm:pt modelId="{EFD78D98-2F20-46FA-A9E0-914B5F3DBE0F}" type="pres">
      <dgm:prSet presAssocID="{45BA4A24-ECC1-43F0-912A-75915293D2ED}" presName="root" presStyleCnt="0">
        <dgm:presLayoutVars>
          <dgm:dir/>
          <dgm:resizeHandles val="exact"/>
        </dgm:presLayoutVars>
      </dgm:prSet>
      <dgm:spPr/>
    </dgm:pt>
    <dgm:pt modelId="{FAC9956B-68F9-4710-813C-97685E4FE37B}" type="pres">
      <dgm:prSet presAssocID="{9E75124E-ACDE-4F6F-9DF3-AC54D3300BB5}" presName="compNode" presStyleCnt="0"/>
      <dgm:spPr/>
    </dgm:pt>
    <dgm:pt modelId="{3471FFEC-273A-4601-9988-BDA36500D30A}" type="pres">
      <dgm:prSet presAssocID="{9E75124E-ACDE-4F6F-9DF3-AC54D3300BB5}" presName="bgRect" presStyleLbl="bgShp" presStyleIdx="0" presStyleCnt="4"/>
      <dgm:spPr/>
    </dgm:pt>
    <dgm:pt modelId="{1221713D-CA8D-4285-B5C2-2878A316EDC7}" type="pres">
      <dgm:prSet presAssocID="{9E75124E-ACDE-4F6F-9DF3-AC54D3300BB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"/>
        </a:ext>
      </dgm:extLst>
    </dgm:pt>
    <dgm:pt modelId="{9C5EE9E7-445B-4C71-B45C-DDE1ADA231E2}" type="pres">
      <dgm:prSet presAssocID="{9E75124E-ACDE-4F6F-9DF3-AC54D3300BB5}" presName="spaceRect" presStyleCnt="0"/>
      <dgm:spPr/>
    </dgm:pt>
    <dgm:pt modelId="{6CEDA95B-6294-4AEB-80C4-1C91D7B1CDFB}" type="pres">
      <dgm:prSet presAssocID="{9E75124E-ACDE-4F6F-9DF3-AC54D3300BB5}" presName="parTx" presStyleLbl="revTx" presStyleIdx="0" presStyleCnt="4">
        <dgm:presLayoutVars>
          <dgm:chMax val="0"/>
          <dgm:chPref val="0"/>
        </dgm:presLayoutVars>
      </dgm:prSet>
      <dgm:spPr/>
    </dgm:pt>
    <dgm:pt modelId="{BB6DF6C4-DBC6-4615-8B42-7EE9B3E1219C}" type="pres">
      <dgm:prSet presAssocID="{637E0F79-B3C3-4FFB-85BA-F739DE80FDF9}" presName="sibTrans" presStyleCnt="0"/>
      <dgm:spPr/>
    </dgm:pt>
    <dgm:pt modelId="{C5E6A8DB-3A48-4DCB-9182-6D1CCCCF9BF5}" type="pres">
      <dgm:prSet presAssocID="{34B9CFDB-3594-4231-9D78-F63AAF3BEDB9}" presName="compNode" presStyleCnt="0"/>
      <dgm:spPr/>
    </dgm:pt>
    <dgm:pt modelId="{31016E55-D288-458A-8D14-C097AD447896}" type="pres">
      <dgm:prSet presAssocID="{34B9CFDB-3594-4231-9D78-F63AAF3BEDB9}" presName="bgRect" presStyleLbl="bgShp" presStyleIdx="1" presStyleCnt="4"/>
      <dgm:spPr/>
    </dgm:pt>
    <dgm:pt modelId="{2D205712-46E9-46CA-886A-6E1A01FFFEFB}" type="pres">
      <dgm:prSet presAssocID="{34B9CFDB-3594-4231-9D78-F63AAF3BEDB9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struction worker female outline"/>
        </a:ext>
      </dgm:extLst>
    </dgm:pt>
    <dgm:pt modelId="{7466DBE5-574A-41BA-A5DB-20D814CF58B0}" type="pres">
      <dgm:prSet presAssocID="{34B9CFDB-3594-4231-9D78-F63AAF3BEDB9}" presName="spaceRect" presStyleCnt="0"/>
      <dgm:spPr/>
    </dgm:pt>
    <dgm:pt modelId="{B8ED4723-F169-4512-BFD6-8220B3F1AF1D}" type="pres">
      <dgm:prSet presAssocID="{34B9CFDB-3594-4231-9D78-F63AAF3BEDB9}" presName="parTx" presStyleLbl="revTx" presStyleIdx="1" presStyleCnt="4">
        <dgm:presLayoutVars>
          <dgm:chMax val="0"/>
          <dgm:chPref val="0"/>
        </dgm:presLayoutVars>
      </dgm:prSet>
      <dgm:spPr/>
    </dgm:pt>
    <dgm:pt modelId="{C8EAA3E5-C0EB-4C28-93A2-FDDA228CAE79}" type="pres">
      <dgm:prSet presAssocID="{C0367D65-6CE0-4852-948D-90540662110F}" presName="sibTrans" presStyleCnt="0"/>
      <dgm:spPr/>
    </dgm:pt>
    <dgm:pt modelId="{A5ED99E2-8498-447E-83B3-EFF377CB1132}" type="pres">
      <dgm:prSet presAssocID="{64E8C53B-D130-44BF-A62B-C0D53E79E54E}" presName="compNode" presStyleCnt="0"/>
      <dgm:spPr/>
    </dgm:pt>
    <dgm:pt modelId="{E7EE52FF-EF77-44E3-99A5-E437702B4BB5}" type="pres">
      <dgm:prSet presAssocID="{64E8C53B-D130-44BF-A62B-C0D53E79E54E}" presName="bgRect" presStyleLbl="bgShp" presStyleIdx="2" presStyleCnt="4"/>
      <dgm:spPr/>
    </dgm:pt>
    <dgm:pt modelId="{B4937C31-0153-415B-878E-74FB1F8B467F}" type="pres">
      <dgm:prSet presAssocID="{64E8C53B-D130-44BF-A62B-C0D53E79E54E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 with solid fill"/>
        </a:ext>
      </dgm:extLst>
    </dgm:pt>
    <dgm:pt modelId="{C4ABC689-BB92-4B7D-8419-C3353ECEA16F}" type="pres">
      <dgm:prSet presAssocID="{64E8C53B-D130-44BF-A62B-C0D53E79E54E}" presName="spaceRect" presStyleCnt="0"/>
      <dgm:spPr/>
    </dgm:pt>
    <dgm:pt modelId="{D157B935-2FEE-4C91-BA4A-331FC8FEE14B}" type="pres">
      <dgm:prSet presAssocID="{64E8C53B-D130-44BF-A62B-C0D53E79E54E}" presName="parTx" presStyleLbl="revTx" presStyleIdx="2" presStyleCnt="4">
        <dgm:presLayoutVars>
          <dgm:chMax val="0"/>
          <dgm:chPref val="0"/>
        </dgm:presLayoutVars>
      </dgm:prSet>
      <dgm:spPr/>
    </dgm:pt>
    <dgm:pt modelId="{C9DB4AC6-9513-4CB5-81A6-F339BDF372F2}" type="pres">
      <dgm:prSet presAssocID="{53B90595-A1D1-4D28-B8CA-3A738F5A3D63}" presName="sibTrans" presStyleCnt="0"/>
      <dgm:spPr/>
    </dgm:pt>
    <dgm:pt modelId="{5C747A78-8730-496C-A7D6-5B4EFE5DD6AD}" type="pres">
      <dgm:prSet presAssocID="{83AA7FC3-8D02-4CE7-BDE3-3F7EA873D947}" presName="compNode" presStyleCnt="0"/>
      <dgm:spPr/>
    </dgm:pt>
    <dgm:pt modelId="{13D1A7E4-D03A-4109-BB60-DFC2A7EB72B9}" type="pres">
      <dgm:prSet presAssocID="{83AA7FC3-8D02-4CE7-BDE3-3F7EA873D947}" presName="bgRect" presStyleLbl="bgShp" presStyleIdx="3" presStyleCnt="4"/>
      <dgm:spPr/>
    </dgm:pt>
    <dgm:pt modelId="{B6051F10-8E55-4130-AC93-1FF3C2F49EE7}" type="pres">
      <dgm:prSet presAssocID="{83AA7FC3-8D02-4CE7-BDE3-3F7EA873D947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of People"/>
        </a:ext>
      </dgm:extLst>
    </dgm:pt>
    <dgm:pt modelId="{C1D33639-EFD6-47FA-BD42-7A2764CA0A5F}" type="pres">
      <dgm:prSet presAssocID="{83AA7FC3-8D02-4CE7-BDE3-3F7EA873D947}" presName="spaceRect" presStyleCnt="0"/>
      <dgm:spPr/>
    </dgm:pt>
    <dgm:pt modelId="{E818A28D-FE6F-4349-B12D-336757DF8521}" type="pres">
      <dgm:prSet presAssocID="{83AA7FC3-8D02-4CE7-BDE3-3F7EA873D947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8F4ACF02-68B3-41D5-AEA4-BF8753BC2DCC}" type="presOf" srcId="{64E8C53B-D130-44BF-A62B-C0D53E79E54E}" destId="{D157B935-2FEE-4C91-BA4A-331FC8FEE14B}" srcOrd="0" destOrd="0" presId="urn:microsoft.com/office/officeart/2018/2/layout/IconVerticalSolidList"/>
    <dgm:cxn modelId="{9ECC2D37-EA74-4C78-9C14-538AD7EAD7E0}" type="presOf" srcId="{83AA7FC3-8D02-4CE7-BDE3-3F7EA873D947}" destId="{E818A28D-FE6F-4349-B12D-336757DF8521}" srcOrd="0" destOrd="0" presId="urn:microsoft.com/office/officeart/2018/2/layout/IconVerticalSolidList"/>
    <dgm:cxn modelId="{076B9650-BEF2-4A07-8E46-A5DCEBB2BF9C}" srcId="{45BA4A24-ECC1-43F0-912A-75915293D2ED}" destId="{83AA7FC3-8D02-4CE7-BDE3-3F7EA873D947}" srcOrd="3" destOrd="0" parTransId="{47DD11AF-8424-423F-9B10-166578D07C65}" sibTransId="{57C1A278-4CE9-4FF7-B8BA-617DD9619E8F}"/>
    <dgm:cxn modelId="{2BAFED83-69D3-4D44-AD32-262652F576C1}" type="presOf" srcId="{45BA4A24-ECC1-43F0-912A-75915293D2ED}" destId="{EFD78D98-2F20-46FA-A9E0-914B5F3DBE0F}" srcOrd="0" destOrd="0" presId="urn:microsoft.com/office/officeart/2018/2/layout/IconVerticalSolidList"/>
    <dgm:cxn modelId="{5FD77E94-165D-48EF-ACFC-A9D7298B85BD}" srcId="{45BA4A24-ECC1-43F0-912A-75915293D2ED}" destId="{34B9CFDB-3594-4231-9D78-F63AAF3BEDB9}" srcOrd="1" destOrd="0" parTransId="{ADFB4700-2007-48BF-BD6D-7878D9687D61}" sibTransId="{C0367D65-6CE0-4852-948D-90540662110F}"/>
    <dgm:cxn modelId="{1EE52496-E57C-4604-B4E2-FAD60EFDA7A3}" type="presOf" srcId="{9E75124E-ACDE-4F6F-9DF3-AC54D3300BB5}" destId="{6CEDA95B-6294-4AEB-80C4-1C91D7B1CDFB}" srcOrd="0" destOrd="0" presId="urn:microsoft.com/office/officeart/2018/2/layout/IconVerticalSolidList"/>
    <dgm:cxn modelId="{A29193B3-5AA3-481F-9DA4-6E39B3B15FBC}" srcId="{45BA4A24-ECC1-43F0-912A-75915293D2ED}" destId="{9E75124E-ACDE-4F6F-9DF3-AC54D3300BB5}" srcOrd="0" destOrd="0" parTransId="{8D68521C-69CF-4EE8-9F32-1C7E033546E8}" sibTransId="{637E0F79-B3C3-4FFB-85BA-F739DE80FDF9}"/>
    <dgm:cxn modelId="{2F10ECB6-3DD5-429E-9FA5-C35DAB7EE55A}" srcId="{45BA4A24-ECC1-43F0-912A-75915293D2ED}" destId="{64E8C53B-D130-44BF-A62B-C0D53E79E54E}" srcOrd="2" destOrd="0" parTransId="{296992C7-22A9-4163-BEF2-ABD8D40F5ADE}" sibTransId="{53B90595-A1D1-4D28-B8CA-3A738F5A3D63}"/>
    <dgm:cxn modelId="{8E2D9BE6-D2F7-46C6-A509-9A0638A17BEB}" type="presOf" srcId="{34B9CFDB-3594-4231-9D78-F63AAF3BEDB9}" destId="{B8ED4723-F169-4512-BFD6-8220B3F1AF1D}" srcOrd="0" destOrd="0" presId="urn:microsoft.com/office/officeart/2018/2/layout/IconVerticalSolidList"/>
    <dgm:cxn modelId="{27B7A2E7-39C2-4A60-96D0-F1926380A6D5}" type="presParOf" srcId="{EFD78D98-2F20-46FA-A9E0-914B5F3DBE0F}" destId="{FAC9956B-68F9-4710-813C-97685E4FE37B}" srcOrd="0" destOrd="0" presId="urn:microsoft.com/office/officeart/2018/2/layout/IconVerticalSolidList"/>
    <dgm:cxn modelId="{945A8ED8-B447-46DC-A8E2-49CF427B6E8F}" type="presParOf" srcId="{FAC9956B-68F9-4710-813C-97685E4FE37B}" destId="{3471FFEC-273A-4601-9988-BDA36500D30A}" srcOrd="0" destOrd="0" presId="urn:microsoft.com/office/officeart/2018/2/layout/IconVerticalSolidList"/>
    <dgm:cxn modelId="{6421ED2B-05D9-4CB0-B829-C1BF439D4E62}" type="presParOf" srcId="{FAC9956B-68F9-4710-813C-97685E4FE37B}" destId="{1221713D-CA8D-4285-B5C2-2878A316EDC7}" srcOrd="1" destOrd="0" presId="urn:microsoft.com/office/officeart/2018/2/layout/IconVerticalSolidList"/>
    <dgm:cxn modelId="{BE53A96B-9525-49A3-B63D-B50CA8AB3245}" type="presParOf" srcId="{FAC9956B-68F9-4710-813C-97685E4FE37B}" destId="{9C5EE9E7-445B-4C71-B45C-DDE1ADA231E2}" srcOrd="2" destOrd="0" presId="urn:microsoft.com/office/officeart/2018/2/layout/IconVerticalSolidList"/>
    <dgm:cxn modelId="{C9EA0B58-E922-4148-90A2-FD2BD79B611C}" type="presParOf" srcId="{FAC9956B-68F9-4710-813C-97685E4FE37B}" destId="{6CEDA95B-6294-4AEB-80C4-1C91D7B1CDFB}" srcOrd="3" destOrd="0" presId="urn:microsoft.com/office/officeart/2018/2/layout/IconVerticalSolidList"/>
    <dgm:cxn modelId="{78C25F39-3D11-40DD-9D24-705AD92162EC}" type="presParOf" srcId="{EFD78D98-2F20-46FA-A9E0-914B5F3DBE0F}" destId="{BB6DF6C4-DBC6-4615-8B42-7EE9B3E1219C}" srcOrd="1" destOrd="0" presId="urn:microsoft.com/office/officeart/2018/2/layout/IconVerticalSolidList"/>
    <dgm:cxn modelId="{E7EA1112-B79B-48D9-B473-FBBFF7B54DF1}" type="presParOf" srcId="{EFD78D98-2F20-46FA-A9E0-914B5F3DBE0F}" destId="{C5E6A8DB-3A48-4DCB-9182-6D1CCCCF9BF5}" srcOrd="2" destOrd="0" presId="urn:microsoft.com/office/officeart/2018/2/layout/IconVerticalSolidList"/>
    <dgm:cxn modelId="{4C477D79-24D0-491E-9F0E-AD3AA10FCD0E}" type="presParOf" srcId="{C5E6A8DB-3A48-4DCB-9182-6D1CCCCF9BF5}" destId="{31016E55-D288-458A-8D14-C097AD447896}" srcOrd="0" destOrd="0" presId="urn:microsoft.com/office/officeart/2018/2/layout/IconVerticalSolidList"/>
    <dgm:cxn modelId="{DBFC54F0-B3B7-458C-A90B-E115AE83CEC2}" type="presParOf" srcId="{C5E6A8DB-3A48-4DCB-9182-6D1CCCCF9BF5}" destId="{2D205712-46E9-46CA-886A-6E1A01FFFEFB}" srcOrd="1" destOrd="0" presId="urn:microsoft.com/office/officeart/2018/2/layout/IconVerticalSolidList"/>
    <dgm:cxn modelId="{4D688F82-18EA-4797-89AA-72084557B016}" type="presParOf" srcId="{C5E6A8DB-3A48-4DCB-9182-6D1CCCCF9BF5}" destId="{7466DBE5-574A-41BA-A5DB-20D814CF58B0}" srcOrd="2" destOrd="0" presId="urn:microsoft.com/office/officeart/2018/2/layout/IconVerticalSolidList"/>
    <dgm:cxn modelId="{19DCDD8C-8762-4FD0-ADBB-6954535B0B70}" type="presParOf" srcId="{C5E6A8DB-3A48-4DCB-9182-6D1CCCCF9BF5}" destId="{B8ED4723-F169-4512-BFD6-8220B3F1AF1D}" srcOrd="3" destOrd="0" presId="urn:microsoft.com/office/officeart/2018/2/layout/IconVerticalSolidList"/>
    <dgm:cxn modelId="{7A490992-D593-4992-9F1D-A13928FBE948}" type="presParOf" srcId="{EFD78D98-2F20-46FA-A9E0-914B5F3DBE0F}" destId="{C8EAA3E5-C0EB-4C28-93A2-FDDA228CAE79}" srcOrd="3" destOrd="0" presId="urn:microsoft.com/office/officeart/2018/2/layout/IconVerticalSolidList"/>
    <dgm:cxn modelId="{220F453A-7BA0-4E94-8299-F80817E0F092}" type="presParOf" srcId="{EFD78D98-2F20-46FA-A9E0-914B5F3DBE0F}" destId="{A5ED99E2-8498-447E-83B3-EFF377CB1132}" srcOrd="4" destOrd="0" presId="urn:microsoft.com/office/officeart/2018/2/layout/IconVerticalSolidList"/>
    <dgm:cxn modelId="{E44A5DA8-CAFE-4493-BA4B-5236D15819C4}" type="presParOf" srcId="{A5ED99E2-8498-447E-83B3-EFF377CB1132}" destId="{E7EE52FF-EF77-44E3-99A5-E437702B4BB5}" srcOrd="0" destOrd="0" presId="urn:microsoft.com/office/officeart/2018/2/layout/IconVerticalSolidList"/>
    <dgm:cxn modelId="{93F0F364-500E-49B8-AE20-1B2E103B62A1}" type="presParOf" srcId="{A5ED99E2-8498-447E-83B3-EFF377CB1132}" destId="{B4937C31-0153-415B-878E-74FB1F8B467F}" srcOrd="1" destOrd="0" presId="urn:microsoft.com/office/officeart/2018/2/layout/IconVerticalSolidList"/>
    <dgm:cxn modelId="{17FE6B75-B267-4D6B-866E-A51EC9954559}" type="presParOf" srcId="{A5ED99E2-8498-447E-83B3-EFF377CB1132}" destId="{C4ABC689-BB92-4B7D-8419-C3353ECEA16F}" srcOrd="2" destOrd="0" presId="urn:microsoft.com/office/officeart/2018/2/layout/IconVerticalSolidList"/>
    <dgm:cxn modelId="{A0962FB1-5C2F-428C-AB46-8D761A9E767B}" type="presParOf" srcId="{A5ED99E2-8498-447E-83B3-EFF377CB1132}" destId="{D157B935-2FEE-4C91-BA4A-331FC8FEE14B}" srcOrd="3" destOrd="0" presId="urn:microsoft.com/office/officeart/2018/2/layout/IconVerticalSolidList"/>
    <dgm:cxn modelId="{4E45FE99-76E1-45F2-8733-C24F2D100755}" type="presParOf" srcId="{EFD78D98-2F20-46FA-A9E0-914B5F3DBE0F}" destId="{C9DB4AC6-9513-4CB5-81A6-F339BDF372F2}" srcOrd="5" destOrd="0" presId="urn:microsoft.com/office/officeart/2018/2/layout/IconVerticalSolidList"/>
    <dgm:cxn modelId="{AD2DCCE5-851E-481A-BEA4-EF735ABC1547}" type="presParOf" srcId="{EFD78D98-2F20-46FA-A9E0-914B5F3DBE0F}" destId="{5C747A78-8730-496C-A7D6-5B4EFE5DD6AD}" srcOrd="6" destOrd="0" presId="urn:microsoft.com/office/officeart/2018/2/layout/IconVerticalSolidList"/>
    <dgm:cxn modelId="{9E7092CB-CC6A-46A5-8DBB-1369A3F85BDE}" type="presParOf" srcId="{5C747A78-8730-496C-A7D6-5B4EFE5DD6AD}" destId="{13D1A7E4-D03A-4109-BB60-DFC2A7EB72B9}" srcOrd="0" destOrd="0" presId="urn:microsoft.com/office/officeart/2018/2/layout/IconVerticalSolidList"/>
    <dgm:cxn modelId="{C839C278-1EC9-4BD2-864B-7DF6EA1CA6C8}" type="presParOf" srcId="{5C747A78-8730-496C-A7D6-5B4EFE5DD6AD}" destId="{B6051F10-8E55-4130-AC93-1FF3C2F49EE7}" srcOrd="1" destOrd="0" presId="urn:microsoft.com/office/officeart/2018/2/layout/IconVerticalSolidList"/>
    <dgm:cxn modelId="{BC192AC3-A283-4BED-97DE-7D680A9EA7DF}" type="presParOf" srcId="{5C747A78-8730-496C-A7D6-5B4EFE5DD6AD}" destId="{C1D33639-EFD6-47FA-BD42-7A2764CA0A5F}" srcOrd="2" destOrd="0" presId="urn:microsoft.com/office/officeart/2018/2/layout/IconVerticalSolidList"/>
    <dgm:cxn modelId="{DE329E9A-C1AE-4457-BAA4-6724AB84C237}" type="presParOf" srcId="{5C747A78-8730-496C-A7D6-5B4EFE5DD6AD}" destId="{E818A28D-FE6F-4349-B12D-336757DF852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8DE0D4-2C01-40F1-9536-84A51AFCFCEB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DDE485CE-037B-401F-B439-A1745881100A}">
      <dgm:prSet/>
      <dgm:spPr/>
      <dgm:t>
        <a:bodyPr/>
        <a:lstStyle/>
        <a:p>
          <a:r>
            <a:rPr lang="en-US"/>
            <a:t>How do average life-time occupational exposures associate with cognitive function in midlife (i.e., age 55 or 56)?</a:t>
          </a:r>
        </a:p>
      </dgm:t>
    </dgm:pt>
    <dgm:pt modelId="{BF7199EC-ED51-43C4-B8BA-24165600AB2A}" type="parTrans" cxnId="{02A0D109-66A9-4920-B4F0-5A0187548190}">
      <dgm:prSet/>
      <dgm:spPr/>
      <dgm:t>
        <a:bodyPr/>
        <a:lstStyle/>
        <a:p>
          <a:endParaRPr lang="en-US"/>
        </a:p>
      </dgm:t>
    </dgm:pt>
    <dgm:pt modelId="{7A4EAAEF-C69C-4D11-9999-E7D2EC1E387D}" type="sibTrans" cxnId="{02A0D109-66A9-4920-B4F0-5A0187548190}">
      <dgm:prSet/>
      <dgm:spPr/>
      <dgm:t>
        <a:bodyPr/>
        <a:lstStyle/>
        <a:p>
          <a:endParaRPr lang="en-US"/>
        </a:p>
      </dgm:t>
    </dgm:pt>
    <dgm:pt modelId="{2F0CABA0-B5C4-46FB-80E9-4EB6AE9F3654}">
      <dgm:prSet/>
      <dgm:spPr/>
      <dgm:t>
        <a:bodyPr/>
        <a:lstStyle/>
        <a:p>
          <a:r>
            <a:rPr lang="en-US"/>
            <a:t>Which occupational exposures accelerate cognitive aging after midlife (i.e., age 70/71)?</a:t>
          </a:r>
        </a:p>
      </dgm:t>
    </dgm:pt>
    <dgm:pt modelId="{37860769-1D11-40FD-BD1A-303BB93F61A9}" type="parTrans" cxnId="{2F32CF45-89D7-4306-BA10-39D61D7190C1}">
      <dgm:prSet/>
      <dgm:spPr/>
      <dgm:t>
        <a:bodyPr/>
        <a:lstStyle/>
        <a:p>
          <a:endParaRPr lang="en-US"/>
        </a:p>
      </dgm:t>
    </dgm:pt>
    <dgm:pt modelId="{67F03EE4-7F49-4C88-8B48-A3F207F83E5B}" type="sibTrans" cxnId="{2F32CF45-89D7-4306-BA10-39D61D7190C1}">
      <dgm:prSet/>
      <dgm:spPr/>
      <dgm:t>
        <a:bodyPr/>
        <a:lstStyle/>
        <a:p>
          <a:endParaRPr lang="en-US"/>
        </a:p>
      </dgm:t>
    </dgm:pt>
    <dgm:pt modelId="{FBDF50EF-BEBC-4E16-BD78-41F9F72DFDC1}" type="pres">
      <dgm:prSet presAssocID="{1A8DE0D4-2C01-40F1-9536-84A51AFCFCEB}" presName="root" presStyleCnt="0">
        <dgm:presLayoutVars>
          <dgm:dir/>
          <dgm:resizeHandles val="exact"/>
        </dgm:presLayoutVars>
      </dgm:prSet>
      <dgm:spPr/>
    </dgm:pt>
    <dgm:pt modelId="{BAEF4A40-9806-476B-93A2-89C609D38709}" type="pres">
      <dgm:prSet presAssocID="{DDE485CE-037B-401F-B439-A1745881100A}" presName="compNode" presStyleCnt="0"/>
      <dgm:spPr/>
    </dgm:pt>
    <dgm:pt modelId="{0DEF89AF-B08B-4091-8765-46C969C4C212}" type="pres">
      <dgm:prSet presAssocID="{DDE485CE-037B-401F-B439-A1745881100A}" presName="bgRect" presStyleLbl="bgShp" presStyleIdx="0" presStyleCnt="2"/>
      <dgm:spPr/>
    </dgm:pt>
    <dgm:pt modelId="{666BDD24-C55B-474E-9250-0FA0059F37AB}" type="pres">
      <dgm:prSet presAssocID="{DDE485CE-037B-401F-B439-A1745881100A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dge 1 with solid fill"/>
        </a:ext>
      </dgm:extLst>
    </dgm:pt>
    <dgm:pt modelId="{3590B5EE-4EB2-4BA1-A4F0-2C3FC0946EB5}" type="pres">
      <dgm:prSet presAssocID="{DDE485CE-037B-401F-B439-A1745881100A}" presName="spaceRect" presStyleCnt="0"/>
      <dgm:spPr/>
    </dgm:pt>
    <dgm:pt modelId="{39B144EB-E43B-4E95-9288-2AF0ECD0D1FC}" type="pres">
      <dgm:prSet presAssocID="{DDE485CE-037B-401F-B439-A1745881100A}" presName="parTx" presStyleLbl="revTx" presStyleIdx="0" presStyleCnt="2">
        <dgm:presLayoutVars>
          <dgm:chMax val="0"/>
          <dgm:chPref val="0"/>
        </dgm:presLayoutVars>
      </dgm:prSet>
      <dgm:spPr/>
    </dgm:pt>
    <dgm:pt modelId="{53E5F407-000C-4CD3-B672-1F601C3624E6}" type="pres">
      <dgm:prSet presAssocID="{7A4EAAEF-C69C-4D11-9999-E7D2EC1E387D}" presName="sibTrans" presStyleCnt="0"/>
      <dgm:spPr/>
    </dgm:pt>
    <dgm:pt modelId="{FD9FBA78-8738-4279-9115-4FE8F92EF66E}" type="pres">
      <dgm:prSet presAssocID="{2F0CABA0-B5C4-46FB-80E9-4EB6AE9F3654}" presName="compNode" presStyleCnt="0"/>
      <dgm:spPr/>
    </dgm:pt>
    <dgm:pt modelId="{3E94E30F-899B-48A5-9E2E-54D6C5F6B77A}" type="pres">
      <dgm:prSet presAssocID="{2F0CABA0-B5C4-46FB-80E9-4EB6AE9F3654}" presName="bgRect" presStyleLbl="bgShp" presStyleIdx="1" presStyleCnt="2"/>
      <dgm:spPr/>
    </dgm:pt>
    <dgm:pt modelId="{1E11158D-35BF-49AD-80EB-A6C513123231}" type="pres">
      <dgm:prSet presAssocID="{2F0CABA0-B5C4-46FB-80E9-4EB6AE9F3654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dge with solid fill"/>
        </a:ext>
      </dgm:extLst>
    </dgm:pt>
    <dgm:pt modelId="{82A79C15-0A8B-418F-90B6-EA212C8FFD4A}" type="pres">
      <dgm:prSet presAssocID="{2F0CABA0-B5C4-46FB-80E9-4EB6AE9F3654}" presName="spaceRect" presStyleCnt="0"/>
      <dgm:spPr/>
    </dgm:pt>
    <dgm:pt modelId="{EEF7D4B1-21E5-417F-A040-C8C6490FE4CF}" type="pres">
      <dgm:prSet presAssocID="{2F0CABA0-B5C4-46FB-80E9-4EB6AE9F3654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02A0D109-66A9-4920-B4F0-5A0187548190}" srcId="{1A8DE0D4-2C01-40F1-9536-84A51AFCFCEB}" destId="{DDE485CE-037B-401F-B439-A1745881100A}" srcOrd="0" destOrd="0" parTransId="{BF7199EC-ED51-43C4-B8BA-24165600AB2A}" sibTransId="{7A4EAAEF-C69C-4D11-9999-E7D2EC1E387D}"/>
    <dgm:cxn modelId="{5633FD14-59DC-4B24-B4D9-60238ECB84BA}" type="presOf" srcId="{DDE485CE-037B-401F-B439-A1745881100A}" destId="{39B144EB-E43B-4E95-9288-2AF0ECD0D1FC}" srcOrd="0" destOrd="0" presId="urn:microsoft.com/office/officeart/2018/2/layout/IconVerticalSolidList"/>
    <dgm:cxn modelId="{2F32CF45-89D7-4306-BA10-39D61D7190C1}" srcId="{1A8DE0D4-2C01-40F1-9536-84A51AFCFCEB}" destId="{2F0CABA0-B5C4-46FB-80E9-4EB6AE9F3654}" srcOrd="1" destOrd="0" parTransId="{37860769-1D11-40FD-BD1A-303BB93F61A9}" sibTransId="{67F03EE4-7F49-4C88-8B48-A3F207F83E5B}"/>
    <dgm:cxn modelId="{FB8C28DE-A2E4-47B6-827D-348F90127678}" type="presOf" srcId="{1A8DE0D4-2C01-40F1-9536-84A51AFCFCEB}" destId="{FBDF50EF-BEBC-4E16-BD78-41F9F72DFDC1}" srcOrd="0" destOrd="0" presId="urn:microsoft.com/office/officeart/2018/2/layout/IconVerticalSolidList"/>
    <dgm:cxn modelId="{EE1556EF-7803-4196-B795-ADEAE0625649}" type="presOf" srcId="{2F0CABA0-B5C4-46FB-80E9-4EB6AE9F3654}" destId="{EEF7D4B1-21E5-417F-A040-C8C6490FE4CF}" srcOrd="0" destOrd="0" presId="urn:microsoft.com/office/officeart/2018/2/layout/IconVerticalSolidList"/>
    <dgm:cxn modelId="{7D9C4DF1-03F6-4704-A69A-2782A989AA38}" type="presParOf" srcId="{FBDF50EF-BEBC-4E16-BD78-41F9F72DFDC1}" destId="{BAEF4A40-9806-476B-93A2-89C609D38709}" srcOrd="0" destOrd="0" presId="urn:microsoft.com/office/officeart/2018/2/layout/IconVerticalSolidList"/>
    <dgm:cxn modelId="{F25D2D81-E99A-465D-815B-E4DD3E1EB0FA}" type="presParOf" srcId="{BAEF4A40-9806-476B-93A2-89C609D38709}" destId="{0DEF89AF-B08B-4091-8765-46C969C4C212}" srcOrd="0" destOrd="0" presId="urn:microsoft.com/office/officeart/2018/2/layout/IconVerticalSolidList"/>
    <dgm:cxn modelId="{9EF58943-5699-4EA1-9F07-4D6AB140594C}" type="presParOf" srcId="{BAEF4A40-9806-476B-93A2-89C609D38709}" destId="{666BDD24-C55B-474E-9250-0FA0059F37AB}" srcOrd="1" destOrd="0" presId="urn:microsoft.com/office/officeart/2018/2/layout/IconVerticalSolidList"/>
    <dgm:cxn modelId="{75E3F0E7-2C1B-4B50-A708-65532138F3A6}" type="presParOf" srcId="{BAEF4A40-9806-476B-93A2-89C609D38709}" destId="{3590B5EE-4EB2-4BA1-A4F0-2C3FC0946EB5}" srcOrd="2" destOrd="0" presId="urn:microsoft.com/office/officeart/2018/2/layout/IconVerticalSolidList"/>
    <dgm:cxn modelId="{B439C3FE-9C2E-470A-B89A-96329E0E8C25}" type="presParOf" srcId="{BAEF4A40-9806-476B-93A2-89C609D38709}" destId="{39B144EB-E43B-4E95-9288-2AF0ECD0D1FC}" srcOrd="3" destOrd="0" presId="urn:microsoft.com/office/officeart/2018/2/layout/IconVerticalSolidList"/>
    <dgm:cxn modelId="{FEAFF323-0BB1-41BA-9793-8EA09EA5ACEA}" type="presParOf" srcId="{FBDF50EF-BEBC-4E16-BD78-41F9F72DFDC1}" destId="{53E5F407-000C-4CD3-B672-1F601C3624E6}" srcOrd="1" destOrd="0" presId="urn:microsoft.com/office/officeart/2018/2/layout/IconVerticalSolidList"/>
    <dgm:cxn modelId="{C4027416-8D13-47BD-963B-48FC463ABAB6}" type="presParOf" srcId="{FBDF50EF-BEBC-4E16-BD78-41F9F72DFDC1}" destId="{FD9FBA78-8738-4279-9115-4FE8F92EF66E}" srcOrd="2" destOrd="0" presId="urn:microsoft.com/office/officeart/2018/2/layout/IconVerticalSolidList"/>
    <dgm:cxn modelId="{440755AF-FA75-41CA-88EE-754E6AD2AA28}" type="presParOf" srcId="{FD9FBA78-8738-4279-9115-4FE8F92EF66E}" destId="{3E94E30F-899B-48A5-9E2E-54D6C5F6B77A}" srcOrd="0" destOrd="0" presId="urn:microsoft.com/office/officeart/2018/2/layout/IconVerticalSolidList"/>
    <dgm:cxn modelId="{7FF8E2BA-A305-43E5-B8AD-30CBED26A538}" type="presParOf" srcId="{FD9FBA78-8738-4279-9115-4FE8F92EF66E}" destId="{1E11158D-35BF-49AD-80EB-A6C513123231}" srcOrd="1" destOrd="0" presId="urn:microsoft.com/office/officeart/2018/2/layout/IconVerticalSolidList"/>
    <dgm:cxn modelId="{19E1E233-DE04-4DCA-8F69-AB63CB1EA524}" type="presParOf" srcId="{FD9FBA78-8738-4279-9115-4FE8F92EF66E}" destId="{82A79C15-0A8B-418F-90B6-EA212C8FFD4A}" srcOrd="2" destOrd="0" presId="urn:microsoft.com/office/officeart/2018/2/layout/IconVerticalSolidList"/>
    <dgm:cxn modelId="{43163ED1-FF75-4D11-B224-589121ADC541}" type="presParOf" srcId="{FD9FBA78-8738-4279-9115-4FE8F92EF66E}" destId="{EEF7D4B1-21E5-417F-A040-C8C6490FE4C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71FFEC-273A-4601-9988-BDA36500D30A}">
      <dsp:nvSpPr>
        <dsp:cNvPr id="0" name=""/>
        <dsp:cNvSpPr/>
      </dsp:nvSpPr>
      <dsp:spPr>
        <a:xfrm>
          <a:off x="0" y="1803"/>
          <a:ext cx="10515600" cy="91426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21713D-CA8D-4285-B5C2-2878A316EDC7}">
      <dsp:nvSpPr>
        <dsp:cNvPr id="0" name=""/>
        <dsp:cNvSpPr/>
      </dsp:nvSpPr>
      <dsp:spPr>
        <a:xfrm>
          <a:off x="276565" y="207513"/>
          <a:ext cx="502846" cy="50284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EDA95B-6294-4AEB-80C4-1C91D7B1CDFB}">
      <dsp:nvSpPr>
        <dsp:cNvPr id="0" name=""/>
        <dsp:cNvSpPr/>
      </dsp:nvSpPr>
      <dsp:spPr>
        <a:xfrm>
          <a:off x="1055976" y="1803"/>
          <a:ext cx="9459623" cy="914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760" tIns="96760" rIns="96760" bIns="9676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/>
            <a:t>Alzheimer’s Disease and Related Dementias (ADRDs) </a:t>
          </a:r>
          <a:r>
            <a:rPr lang="en-US" sz="1700" kern="1200"/>
            <a:t>are among the fastest-growing, most disabling, and most expensive health conditions affecting approximately seven million adults age 65+ in the United States </a:t>
          </a:r>
          <a:r>
            <a:rPr lang="en-US" sz="1400" kern="1200"/>
            <a:t>(Alzheimer’s Association, 2024)</a:t>
          </a:r>
          <a:endParaRPr lang="en-US" sz="1700" kern="1200"/>
        </a:p>
      </dsp:txBody>
      <dsp:txXfrm>
        <a:off x="1055976" y="1803"/>
        <a:ext cx="9459623" cy="914265"/>
      </dsp:txXfrm>
    </dsp:sp>
    <dsp:sp modelId="{31016E55-D288-458A-8D14-C097AD447896}">
      <dsp:nvSpPr>
        <dsp:cNvPr id="0" name=""/>
        <dsp:cNvSpPr/>
      </dsp:nvSpPr>
      <dsp:spPr>
        <a:xfrm>
          <a:off x="0" y="1144635"/>
          <a:ext cx="10515600" cy="91426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205712-46E9-46CA-886A-6E1A01FFFEFB}">
      <dsp:nvSpPr>
        <dsp:cNvPr id="0" name=""/>
        <dsp:cNvSpPr/>
      </dsp:nvSpPr>
      <dsp:spPr>
        <a:xfrm>
          <a:off x="276565" y="1350345"/>
          <a:ext cx="502846" cy="50284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ED4723-F169-4512-BFD6-8220B3F1AF1D}">
      <dsp:nvSpPr>
        <dsp:cNvPr id="0" name=""/>
        <dsp:cNvSpPr/>
      </dsp:nvSpPr>
      <dsp:spPr>
        <a:xfrm>
          <a:off x="1055976" y="1144635"/>
          <a:ext cx="9459623" cy="914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760" tIns="96760" rIns="96760" bIns="9676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/>
            <a:t>Work is a defining feature of the life course </a:t>
          </a:r>
          <a:r>
            <a:rPr lang="en-US" sz="1700" kern="1200"/>
            <a:t>and occupies a large share of waking hours and plays a key role in shaping cognitive health across the life course </a:t>
          </a:r>
          <a:r>
            <a:rPr lang="en-US" sz="1400" kern="1200"/>
            <a:t>(Bureau of Labor Statistics, 2024)</a:t>
          </a:r>
          <a:endParaRPr lang="en-US" sz="1700" kern="1200"/>
        </a:p>
      </dsp:txBody>
      <dsp:txXfrm>
        <a:off x="1055976" y="1144635"/>
        <a:ext cx="9459623" cy="914265"/>
      </dsp:txXfrm>
    </dsp:sp>
    <dsp:sp modelId="{E7EE52FF-EF77-44E3-99A5-E437702B4BB5}">
      <dsp:nvSpPr>
        <dsp:cNvPr id="0" name=""/>
        <dsp:cNvSpPr/>
      </dsp:nvSpPr>
      <dsp:spPr>
        <a:xfrm>
          <a:off x="0" y="2287467"/>
          <a:ext cx="10515600" cy="91426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937C31-0153-415B-878E-74FB1F8B467F}">
      <dsp:nvSpPr>
        <dsp:cNvPr id="0" name=""/>
        <dsp:cNvSpPr/>
      </dsp:nvSpPr>
      <dsp:spPr>
        <a:xfrm>
          <a:off x="276565" y="2493177"/>
          <a:ext cx="502846" cy="50284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57B935-2FEE-4C91-BA4A-331FC8FEE14B}">
      <dsp:nvSpPr>
        <dsp:cNvPr id="0" name=""/>
        <dsp:cNvSpPr/>
      </dsp:nvSpPr>
      <dsp:spPr>
        <a:xfrm>
          <a:off x="1055976" y="2287467"/>
          <a:ext cx="9459623" cy="914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760" tIns="96760" rIns="96760" bIns="9676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/>
            <a:t>Occupational exposures</a:t>
          </a:r>
          <a:r>
            <a:rPr lang="en-US" sz="1700" kern="1200"/>
            <a:t>, such as exposures to the physical and psychosocial conditions of work, are key determinants of cognitive health –shaping both protective (e.g., cognitive reserve) and harmful (e.g., neuroinflammation) cognitive health pathways </a:t>
          </a:r>
          <a:r>
            <a:rPr lang="en-US" sz="1400" kern="1200"/>
            <a:t>(Bufano et al., 2024; Kim et al., 2020)</a:t>
          </a:r>
          <a:endParaRPr lang="en-US" sz="1700" kern="1200"/>
        </a:p>
      </dsp:txBody>
      <dsp:txXfrm>
        <a:off x="1055976" y="2287467"/>
        <a:ext cx="9459623" cy="914265"/>
      </dsp:txXfrm>
    </dsp:sp>
    <dsp:sp modelId="{13D1A7E4-D03A-4109-BB60-DFC2A7EB72B9}">
      <dsp:nvSpPr>
        <dsp:cNvPr id="0" name=""/>
        <dsp:cNvSpPr/>
      </dsp:nvSpPr>
      <dsp:spPr>
        <a:xfrm>
          <a:off x="0" y="3430299"/>
          <a:ext cx="10515600" cy="91426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051F10-8E55-4130-AC93-1FF3C2F49EE7}">
      <dsp:nvSpPr>
        <dsp:cNvPr id="0" name=""/>
        <dsp:cNvSpPr/>
      </dsp:nvSpPr>
      <dsp:spPr>
        <a:xfrm>
          <a:off x="276565" y="3636009"/>
          <a:ext cx="502846" cy="50284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18A28D-FE6F-4349-B12D-336757DF8521}">
      <dsp:nvSpPr>
        <dsp:cNvPr id="0" name=""/>
        <dsp:cNvSpPr/>
      </dsp:nvSpPr>
      <dsp:spPr>
        <a:xfrm>
          <a:off x="1055976" y="3430299"/>
          <a:ext cx="9459623" cy="914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760" tIns="96760" rIns="96760" bIns="9676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/>
            <a:t>Key Gap: </a:t>
          </a:r>
          <a:r>
            <a:rPr lang="en-US" sz="1700" kern="1200"/>
            <a:t>Prior research has not comprehensively assessed lifetime exposure to multiple job conditions (i.e., both protective and risky) using longitudinal, population-level data – limiting understanding of how work-related exposure shapes both midlife cognition and later-life decline</a:t>
          </a:r>
        </a:p>
      </dsp:txBody>
      <dsp:txXfrm>
        <a:off x="1055976" y="3430299"/>
        <a:ext cx="9459623" cy="9142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EF89AF-B08B-4091-8765-46C969C4C212}">
      <dsp:nvSpPr>
        <dsp:cNvPr id="0" name=""/>
        <dsp:cNvSpPr/>
      </dsp:nvSpPr>
      <dsp:spPr>
        <a:xfrm>
          <a:off x="0" y="706284"/>
          <a:ext cx="10515600" cy="130391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6BDD24-C55B-474E-9250-0FA0059F37AB}">
      <dsp:nvSpPr>
        <dsp:cNvPr id="0" name=""/>
        <dsp:cNvSpPr/>
      </dsp:nvSpPr>
      <dsp:spPr>
        <a:xfrm>
          <a:off x="394432" y="999664"/>
          <a:ext cx="717150" cy="7171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B144EB-E43B-4E95-9288-2AF0ECD0D1FC}">
      <dsp:nvSpPr>
        <dsp:cNvPr id="0" name=""/>
        <dsp:cNvSpPr/>
      </dsp:nvSpPr>
      <dsp:spPr>
        <a:xfrm>
          <a:off x="1506016" y="706284"/>
          <a:ext cx="9009583" cy="13039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997" tIns="137997" rIns="137997" bIns="13799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How do average life-time occupational exposures associate with cognitive function in midlife (i.e., age 55 or 56)?</a:t>
          </a:r>
        </a:p>
      </dsp:txBody>
      <dsp:txXfrm>
        <a:off x="1506016" y="706284"/>
        <a:ext cx="9009583" cy="1303910"/>
      </dsp:txXfrm>
    </dsp:sp>
    <dsp:sp modelId="{3E94E30F-899B-48A5-9E2E-54D6C5F6B77A}">
      <dsp:nvSpPr>
        <dsp:cNvPr id="0" name=""/>
        <dsp:cNvSpPr/>
      </dsp:nvSpPr>
      <dsp:spPr>
        <a:xfrm>
          <a:off x="0" y="2336173"/>
          <a:ext cx="10515600" cy="130391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11158D-35BF-49AD-80EB-A6C513123231}">
      <dsp:nvSpPr>
        <dsp:cNvPr id="0" name=""/>
        <dsp:cNvSpPr/>
      </dsp:nvSpPr>
      <dsp:spPr>
        <a:xfrm>
          <a:off x="394432" y="2629553"/>
          <a:ext cx="717150" cy="7171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F7D4B1-21E5-417F-A040-C8C6490FE4CF}">
      <dsp:nvSpPr>
        <dsp:cNvPr id="0" name=""/>
        <dsp:cNvSpPr/>
      </dsp:nvSpPr>
      <dsp:spPr>
        <a:xfrm>
          <a:off x="1506016" y="2336173"/>
          <a:ext cx="9009583" cy="13039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997" tIns="137997" rIns="137997" bIns="13799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Which occupational exposures accelerate cognitive aging after midlife (i.e., age 70/71)?</a:t>
          </a:r>
        </a:p>
      </dsp:txBody>
      <dsp:txXfrm>
        <a:off x="1506016" y="2336173"/>
        <a:ext cx="9009583" cy="13039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763FF6-ADE7-4A39-B2C9-3867FD635CB0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58DA19-7100-436A-8CE8-12C043B53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609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Which of these exposures accelerate cognitive function after midlife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625814-2320-4ADD-8646-784DD6F82E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1414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Subsample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625814-2320-4ADD-8646-784DD6F82E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50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latin typeface="Arial"/>
                <a:cs typeface="Arial"/>
              </a:rPr>
              <a:t>Imputed for missing data among non-proxy respondents </a:t>
            </a:r>
            <a:endParaRPr lang="en-US" sz="800">
              <a:latin typeface="Arial"/>
              <a:cs typeface="Arial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625814-2320-4ADD-8646-784DD6F82E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5288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540650C-8F60-9BBC-8A63-F49D6A9C5A0A}"/>
              </a:ext>
            </a:extLst>
          </p:cNvPr>
          <p:cNvSpPr/>
          <p:nvPr userDrawn="1"/>
        </p:nvSpPr>
        <p:spPr>
          <a:xfrm>
            <a:off x="0" y="2028930"/>
            <a:ext cx="12192000" cy="48290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057BD6B-1333-ACC3-5946-991BE3B982F9}"/>
              </a:ext>
            </a:extLst>
          </p:cNvPr>
          <p:cNvSpPr/>
          <p:nvPr userDrawn="1"/>
        </p:nvSpPr>
        <p:spPr>
          <a:xfrm>
            <a:off x="0" y="0"/>
            <a:ext cx="12192000" cy="2043969"/>
          </a:xfrm>
          <a:prstGeom prst="rect">
            <a:avLst/>
          </a:prstGeom>
          <a:solidFill>
            <a:srgbClr val="005C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A4B2009-43B4-1DF7-C097-2BCE996A71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494" y="2544158"/>
            <a:ext cx="9144000" cy="1947394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600" b="1" i="0">
                <a:solidFill>
                  <a:srgbClr val="005CB9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A40C875D-7A3B-E180-4810-AC29A3C00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494" y="4825671"/>
            <a:ext cx="9144000" cy="775029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rgbClr val="005CB9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132EBF6-4563-BFD3-6B7E-7C694907A3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6494" y="755327"/>
            <a:ext cx="6639558" cy="518277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07B6238-9D98-BFFD-E18C-04498C23BC1F}"/>
              </a:ext>
            </a:extLst>
          </p:cNvPr>
          <p:cNvCxnSpPr>
            <a:cxnSpLocks/>
          </p:cNvCxnSpPr>
          <p:nvPr userDrawn="1"/>
        </p:nvCxnSpPr>
        <p:spPr>
          <a:xfrm>
            <a:off x="0" y="2054252"/>
            <a:ext cx="12192000" cy="0"/>
          </a:xfrm>
          <a:prstGeom prst="line">
            <a:avLst/>
          </a:prstGeom>
          <a:ln w="82550">
            <a:solidFill>
              <a:srgbClr val="EEAF4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5CA4951B-D424-9145-AB9C-8914F872AE29}"/>
              </a:ext>
            </a:extLst>
          </p:cNvPr>
          <p:cNvSpPr txBox="1"/>
          <p:nvPr userDrawn="1"/>
        </p:nvSpPr>
        <p:spPr>
          <a:xfrm>
            <a:off x="2721665" y="6082748"/>
            <a:ext cx="674867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NBER Coordinating Center on the Economics of Alzheimer’s Disease / ADRD is funded by the National Institute on Aging, part of the National Institutes of Health</a:t>
            </a:r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278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Brea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9DD2466-44ED-8183-C5AC-422EC9E3FD1A}"/>
              </a:ext>
            </a:extLst>
          </p:cNvPr>
          <p:cNvSpPr/>
          <p:nvPr userDrawn="1"/>
        </p:nvSpPr>
        <p:spPr>
          <a:xfrm>
            <a:off x="0" y="-1"/>
            <a:ext cx="12192000" cy="5886449"/>
          </a:xfrm>
          <a:prstGeom prst="rect">
            <a:avLst/>
          </a:prstGeom>
          <a:solidFill>
            <a:srgbClr val="005C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ECCAA1D-3943-3F18-7762-130D72D109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494" y="2030590"/>
            <a:ext cx="9144000" cy="128880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400" b="1" i="0">
                <a:solidFill>
                  <a:schemeClr val="bg1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788880-60B4-8542-5EBD-7D0DB4FB4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75D6-9522-F140-B639-34C65AC6806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09A9081-2030-F1AF-AA6F-800B4518E1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494" y="3319396"/>
            <a:ext cx="9144000" cy="775029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1891632-69F0-D700-CB31-D18ADB48E722}"/>
              </a:ext>
            </a:extLst>
          </p:cNvPr>
          <p:cNvCxnSpPr>
            <a:cxnSpLocks/>
          </p:cNvCxnSpPr>
          <p:nvPr userDrawn="1"/>
        </p:nvCxnSpPr>
        <p:spPr>
          <a:xfrm>
            <a:off x="0" y="5886455"/>
            <a:ext cx="12192000" cy="0"/>
          </a:xfrm>
          <a:prstGeom prst="line">
            <a:avLst/>
          </a:prstGeom>
          <a:ln w="82550">
            <a:solidFill>
              <a:srgbClr val="EEAF4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6360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8B4A8F-3EFB-9D3D-EAF0-28E5D81428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92495"/>
            <a:ext cx="5424814" cy="42535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E8ED02-9B4A-E41B-A6B7-73181E0F0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75D6-9522-F140-B639-34C65AC6806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5406D9C9-812B-3906-E5E9-261814AD68CE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726476" y="1592494"/>
            <a:ext cx="4863357" cy="425350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1941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E8ED02-9B4A-E41B-A6B7-73181E0F0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75D6-9522-F140-B639-34C65AC68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556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rt or Grap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1"/>
          <p:cNvSpPr>
            <a:spLocks noGrp="1"/>
          </p:cNvSpPr>
          <p:nvPr>
            <p:ph type="body" sz="quarter" idx="15"/>
          </p:nvPr>
        </p:nvSpPr>
        <p:spPr>
          <a:xfrm>
            <a:off x="9144000" y="355600"/>
            <a:ext cx="2641600" cy="406400"/>
          </a:xfrm>
          <a:prstGeom prst="rect">
            <a:avLst/>
          </a:prstGeom>
        </p:spPr>
        <p:txBody>
          <a:bodyPr vert="horz" anchor="ctr"/>
          <a:lstStyle>
            <a:lvl1pPr algn="r">
              <a:buNone/>
              <a:defRPr sz="12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idx="1"/>
          </p:nvPr>
        </p:nvSpPr>
        <p:spPr>
          <a:xfrm>
            <a:off x="457200" y="1028700"/>
            <a:ext cx="11260667" cy="4775200"/>
          </a:xfrm>
          <a:prstGeom prst="rect">
            <a:avLst/>
          </a:prstGeom>
        </p:spPr>
        <p:txBody>
          <a:bodyPr/>
          <a:lstStyle>
            <a:lvl1pPr>
              <a:spcAft>
                <a:spcPts val="1200"/>
              </a:spcAft>
              <a:defRPr sz="16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6" name="Slide Number Placeholder 13"/>
          <p:cNvSpPr>
            <a:spLocks noGrp="1"/>
          </p:cNvSpPr>
          <p:nvPr>
            <p:ph type="sldNum" sz="quarter" idx="16"/>
          </p:nvPr>
        </p:nvSpPr>
        <p:spPr>
          <a:xfrm>
            <a:off x="11192933" y="6245226"/>
            <a:ext cx="50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 i="0" smtClean="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E20880-46BE-054D-A2B2-E7DF3926521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88761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6B661-7186-EAC6-5800-F9550AAAC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DD1DC-F057-7554-5C3E-76A32BC22A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40ACDB-10A4-2686-ED76-DACC2D3CF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EB7C0-FFA8-D84C-9C69-6AE2344C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224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DD2C66-0A15-8CA7-7DE7-031A636DEA4F}"/>
              </a:ext>
            </a:extLst>
          </p:cNvPr>
          <p:cNvSpPr/>
          <p:nvPr userDrawn="1"/>
        </p:nvSpPr>
        <p:spPr>
          <a:xfrm>
            <a:off x="0" y="-1"/>
            <a:ext cx="12192000" cy="5886449"/>
          </a:xfrm>
          <a:prstGeom prst="rect">
            <a:avLst/>
          </a:prstGeom>
          <a:solidFill>
            <a:srgbClr val="005C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DEBFD2B-EC40-5EF5-C727-A23D9CE6EA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494" y="2030590"/>
            <a:ext cx="9144000" cy="128880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400" b="1" i="0">
                <a:solidFill>
                  <a:schemeClr val="bg1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35697D4C-8786-9C82-F18C-86FDA5A726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494" y="3319396"/>
            <a:ext cx="9144000" cy="775029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90B89DA-C236-C2B0-71D8-D018AE7DF791}"/>
              </a:ext>
            </a:extLst>
          </p:cNvPr>
          <p:cNvCxnSpPr>
            <a:cxnSpLocks/>
          </p:cNvCxnSpPr>
          <p:nvPr userDrawn="1"/>
        </p:nvCxnSpPr>
        <p:spPr>
          <a:xfrm>
            <a:off x="0" y="5886455"/>
            <a:ext cx="12192000" cy="0"/>
          </a:xfrm>
          <a:prstGeom prst="line">
            <a:avLst/>
          </a:prstGeom>
          <a:ln w="82550">
            <a:solidFill>
              <a:srgbClr val="EEAF4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7109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820FE-2920-632A-C337-8C28CA131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5446B-E5EC-1E9B-71CB-7C56FCF717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22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137C27-EBC2-7EB1-6471-5535325003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22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EA1D9F-1491-EDED-CCA7-61D2ED3AA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EB7C0-FFA8-D84C-9C69-6AE2344C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068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11ACF-367E-B603-D54F-DB208D53C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6BFD8B-9C54-4417-D989-B484E55078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AF4019-4371-AE8F-1D4C-5E0BAC49BF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32570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A669D8-95E5-4B52-B5B1-DDB3B2A731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DD9657-3ED8-B08B-3FA9-AE94CE6DAD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32570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0B8A21-EA24-89A3-3DC3-BB8911E10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EB7C0-FFA8-D84C-9C69-6AE2344C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296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92A6AE-2DFD-9EDC-B604-A93173E618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38200" y="1516104"/>
            <a:ext cx="6172200" cy="43528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34FD9A-E59E-CE7F-13A2-837108413D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05136" y="1516104"/>
            <a:ext cx="3932237" cy="435288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86AB59-F820-A2EB-79BA-FBA448443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EB7C0-FFA8-D84C-9C69-6AE2344C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623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79D57-EAA2-F2C3-1F9E-CDCA6BC2E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2EBFA2-B9F7-7BA1-21FA-DEA8E22AC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EB7C0-FFA8-D84C-9C69-6AE2344C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988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8BD61D-8A23-3318-AA72-C9CD7A818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EB7C0-FFA8-D84C-9C69-6AE2344C508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B65400-B0B3-85D5-F0DE-59F6A7F811B5}"/>
              </a:ext>
            </a:extLst>
          </p:cNvPr>
          <p:cNvSpPr/>
          <p:nvPr userDrawn="1"/>
        </p:nvSpPr>
        <p:spPr>
          <a:xfrm>
            <a:off x="0" y="0"/>
            <a:ext cx="12192000" cy="12231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951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788880-60B4-8542-5EBD-7D0DB4FB4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75D6-9522-F140-B639-34C65AC6806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55B236-EE7D-710D-0C9D-FA6CFC81E0FE}"/>
              </a:ext>
            </a:extLst>
          </p:cNvPr>
          <p:cNvSpPr/>
          <p:nvPr userDrawn="1"/>
        </p:nvSpPr>
        <p:spPr>
          <a:xfrm>
            <a:off x="0" y="2028930"/>
            <a:ext cx="12192000" cy="48290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9DD2466-44ED-8183-C5AC-422EC9E3FD1A}"/>
              </a:ext>
            </a:extLst>
          </p:cNvPr>
          <p:cNvSpPr/>
          <p:nvPr userDrawn="1"/>
        </p:nvSpPr>
        <p:spPr>
          <a:xfrm>
            <a:off x="0" y="0"/>
            <a:ext cx="12192000" cy="2043969"/>
          </a:xfrm>
          <a:prstGeom prst="rect">
            <a:avLst/>
          </a:prstGeom>
          <a:solidFill>
            <a:srgbClr val="005C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ECCAA1D-3943-3F18-7762-130D72D109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494" y="2544158"/>
            <a:ext cx="9144000" cy="1947394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600" b="1" i="0">
                <a:solidFill>
                  <a:srgbClr val="005CB9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09A9081-2030-F1AF-AA6F-800B4518E1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494" y="4825671"/>
            <a:ext cx="9144000" cy="775029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rgbClr val="005CB9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B1A305B-D498-9683-EB01-E582D7F9DE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6494" y="723396"/>
            <a:ext cx="6639558" cy="58214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1891632-69F0-D700-CB31-D18ADB48E722}"/>
              </a:ext>
            </a:extLst>
          </p:cNvPr>
          <p:cNvCxnSpPr>
            <a:cxnSpLocks/>
          </p:cNvCxnSpPr>
          <p:nvPr userDrawn="1"/>
        </p:nvCxnSpPr>
        <p:spPr>
          <a:xfrm>
            <a:off x="0" y="2054252"/>
            <a:ext cx="12192000" cy="0"/>
          </a:xfrm>
          <a:prstGeom prst="line">
            <a:avLst/>
          </a:prstGeom>
          <a:ln w="82550">
            <a:solidFill>
              <a:srgbClr val="EEAF4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7296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B592F6-C309-E186-71C2-6DD7051080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553" y="6236161"/>
            <a:ext cx="891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7EB7C0-FFA8-D84C-9C69-6AE2344C508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5AD6C0-22BB-9A58-741F-EE76946E2B42}"/>
              </a:ext>
            </a:extLst>
          </p:cNvPr>
          <p:cNvSpPr/>
          <p:nvPr userDrawn="1"/>
        </p:nvSpPr>
        <p:spPr>
          <a:xfrm>
            <a:off x="0" y="0"/>
            <a:ext cx="12192000" cy="1075765"/>
          </a:xfrm>
          <a:prstGeom prst="rect">
            <a:avLst/>
          </a:prstGeom>
          <a:solidFill>
            <a:srgbClr val="005C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9319F6-DE81-4524-A403-8F43BDCCB319}"/>
              </a:ext>
            </a:extLst>
          </p:cNvPr>
          <p:cNvCxnSpPr>
            <a:cxnSpLocks/>
          </p:cNvCxnSpPr>
          <p:nvPr userDrawn="1"/>
        </p:nvCxnSpPr>
        <p:spPr>
          <a:xfrm>
            <a:off x="0" y="1075765"/>
            <a:ext cx="12192000" cy="0"/>
          </a:xfrm>
          <a:prstGeom prst="line">
            <a:avLst/>
          </a:prstGeom>
          <a:ln w="69850">
            <a:solidFill>
              <a:srgbClr val="EEAF4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D89EE0E8-43A9-864C-BAC6-56D391BCD8C8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rcRect/>
          <a:stretch/>
        </p:blipFill>
        <p:spPr>
          <a:xfrm>
            <a:off x="777631" y="6278076"/>
            <a:ext cx="3861604" cy="30143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E3435C-CBEF-CDB0-E8D1-06BB63122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98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92D168-60D5-21F4-A69F-E6F64E839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03169"/>
            <a:ext cx="10515600" cy="43463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16429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3389/fpsyg.2024.1351625" TargetMode="External"/><Relationship Id="rId2" Type="http://schemas.openxmlformats.org/officeDocument/2006/relationships/hyperlink" Target="https://doi.org/10.1002/alz.70235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1016/j.socscimed.2021.114484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76A63-3E76-47F6-DD97-C71723658D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/>
              <a:t>Job Conditions and Cognitive Health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11962D-78F6-FEF7-2E77-AC4560E701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/>
              <a:t>Rebekah Carpenter, PhD - Claude Pepper Center, Florida State University (rcarpenter@fsu.edu)</a:t>
            </a:r>
          </a:p>
          <a:p>
            <a:r>
              <a:rPr lang="en-US"/>
              <a:t>Kay (</a:t>
            </a:r>
            <a:r>
              <a:rPr lang="en-US" err="1"/>
              <a:t>Qiuchang</a:t>
            </a:r>
            <a:r>
              <a:rPr lang="en-US"/>
              <a:t>) Cao, PhD - College of Social Work, Florida State University (qc22@fsu.edu)</a:t>
            </a:r>
          </a:p>
          <a:p>
            <a:r>
              <a:rPr lang="en-US"/>
              <a:t>Dawn Carr, PhD - Claude Pepper Center, Florida State University (dcarr@fsu.edu)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136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16FF7-BD22-0FF1-F95A-C7C15B479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Measures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A9C539-C039-0637-25A2-C4ECEBFBD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118" y="1275907"/>
            <a:ext cx="11255449" cy="4944139"/>
          </a:xfrm>
        </p:spPr>
        <p:txBody>
          <a:bodyPr>
            <a:normAutofit fontScale="85000" lnSpcReduction="2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b="1"/>
              <a:t>Regression model covariates (time-varying collected at age 55/56)</a:t>
            </a:r>
          </a:p>
          <a:p>
            <a:pPr lvl="1">
              <a:spcAft>
                <a:spcPts val="600"/>
              </a:spcAft>
            </a:pPr>
            <a:r>
              <a:rPr lang="en-US" sz="2100"/>
              <a:t>Sex </a:t>
            </a:r>
          </a:p>
          <a:p>
            <a:pPr lvl="1">
              <a:spcAft>
                <a:spcPts val="600"/>
              </a:spcAft>
            </a:pPr>
            <a:r>
              <a:rPr lang="en-US" sz="2100"/>
              <a:t>Race/ethnicity </a:t>
            </a:r>
          </a:p>
          <a:p>
            <a:pPr lvl="1">
              <a:spcAft>
                <a:spcPts val="600"/>
              </a:spcAft>
            </a:pPr>
            <a:r>
              <a:rPr lang="en-US" sz="2100"/>
              <a:t>Years of education</a:t>
            </a:r>
          </a:p>
          <a:p>
            <a:pPr lvl="1">
              <a:spcAft>
                <a:spcPts val="600"/>
              </a:spcAft>
            </a:pPr>
            <a:r>
              <a:rPr lang="en-US" sz="2100"/>
              <a:t>Age </a:t>
            </a:r>
          </a:p>
          <a:p>
            <a:pPr lvl="1">
              <a:spcAft>
                <a:spcPts val="600"/>
              </a:spcAft>
            </a:pPr>
            <a:r>
              <a:rPr lang="en-US" sz="2100"/>
              <a:t>Marital status </a:t>
            </a:r>
          </a:p>
          <a:p>
            <a:pPr lvl="1">
              <a:spcAft>
                <a:spcPts val="600"/>
              </a:spcAft>
            </a:pPr>
            <a:r>
              <a:rPr lang="en-US" sz="2100"/>
              <a:t>Urbanicity </a:t>
            </a:r>
          </a:p>
          <a:p>
            <a:pPr lvl="1">
              <a:spcAft>
                <a:spcPts val="600"/>
              </a:spcAft>
            </a:pPr>
            <a:r>
              <a:rPr lang="en-US" sz="2100"/>
              <a:t>Poverty ratio </a:t>
            </a:r>
          </a:p>
          <a:p>
            <a:pPr lvl="1">
              <a:spcAft>
                <a:spcPts val="600"/>
              </a:spcAft>
            </a:pPr>
            <a:r>
              <a:rPr lang="en-US" sz="2100"/>
              <a:t>Depressive symptoms </a:t>
            </a:r>
          </a:p>
          <a:p>
            <a:pPr lvl="1">
              <a:spcAft>
                <a:spcPts val="600"/>
              </a:spcAft>
            </a:pPr>
            <a:r>
              <a:rPr lang="en-US" sz="2100"/>
              <a:t>Self-rated health</a:t>
            </a:r>
          </a:p>
          <a:p>
            <a:pPr lvl="1">
              <a:spcAft>
                <a:spcPts val="600"/>
              </a:spcAft>
            </a:pPr>
            <a:r>
              <a:rPr lang="en-US" sz="2100"/>
              <a:t>Working status </a:t>
            </a:r>
          </a:p>
          <a:p>
            <a:pPr lvl="2">
              <a:spcAft>
                <a:spcPts val="600"/>
              </a:spcAft>
            </a:pPr>
            <a:r>
              <a:rPr lang="en-US" sz="1900"/>
              <a:t>Not working, working in a non-physically demanding job, working in a physically demanding job</a:t>
            </a:r>
          </a:p>
          <a:p>
            <a:pPr lvl="1">
              <a:spcAft>
                <a:spcPts val="600"/>
              </a:spcAft>
            </a:pPr>
            <a:r>
              <a:rPr lang="en-US" sz="2100"/>
              <a:t>Early life factors </a:t>
            </a:r>
          </a:p>
          <a:p>
            <a:pPr lvl="2">
              <a:spcAft>
                <a:spcPts val="600"/>
              </a:spcAft>
            </a:pPr>
            <a:r>
              <a:rPr lang="en-US" sz="1900"/>
              <a:t>Father’s education, childhood SES, childhood health</a:t>
            </a:r>
          </a:p>
        </p:txBody>
      </p:sp>
    </p:spTree>
    <p:extLst>
      <p:ext uri="{BB962C8B-B14F-4D97-AF65-F5344CB8AC3E}">
        <p14:creationId xmlns:p14="http://schemas.microsoft.com/office/powerpoint/2010/main" val="4083910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84D18-9925-C847-41A9-09FEE8765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66E03-1BDD-E97B-33FD-04F19FEAF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Measures cont.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75C620-AEC5-FC20-A2E9-8A7007EF0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118" y="1275907"/>
            <a:ext cx="11255449" cy="4944139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b="1"/>
              <a:t>Selection model variables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US"/>
              <a:t>Sex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US"/>
              <a:t>Race/ethnicity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US"/>
              <a:t>Years of education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US"/>
              <a:t>Urbanicity 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US"/>
              <a:t>Childhood health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US"/>
              <a:t>Father’s education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US"/>
              <a:t>Marital status 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US"/>
              <a:t>Cohort</a:t>
            </a:r>
          </a:p>
        </p:txBody>
      </p:sp>
    </p:spTree>
    <p:extLst>
      <p:ext uri="{BB962C8B-B14F-4D97-AF65-F5344CB8AC3E}">
        <p14:creationId xmlns:p14="http://schemas.microsoft.com/office/powerpoint/2010/main" val="4112984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6C992-2854-DBB5-F785-3CFC9E7FA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1" y="2873050"/>
            <a:ext cx="4055533" cy="1461884"/>
          </a:xfrm>
        </p:spPr>
        <p:txBody>
          <a:bodyPr anchor="t">
            <a:norm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Occupational Exposures</a:t>
            </a:r>
          </a:p>
        </p:txBody>
      </p:sp>
      <p:pic>
        <p:nvPicPr>
          <p:cNvPr id="4" name="Picture 3" descr="A chart with text on it&#10;&#10;AI-generated content may be incorrect.">
            <a:extLst>
              <a:ext uri="{FF2B5EF4-FFF2-40B4-BE49-F238E27FC236}">
                <a16:creationId xmlns:a16="http://schemas.microsoft.com/office/drawing/2014/main" id="{146E1258-53FA-FC9C-EAA9-63634FBEB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7970" y="1164375"/>
            <a:ext cx="5877429" cy="55835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84838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86C0C-D292-48EE-06FE-8D5E17A1B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Outcome Measures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3E7BC1-D468-9C77-6327-ACA571ED129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603376"/>
            <a:ext cx="10708758" cy="339323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200" b="1">
                <a:latin typeface="Arial"/>
                <a:cs typeface="Arial"/>
              </a:rPr>
              <a:t>Langa-Weir 27-Point Cognitive Function Measure </a:t>
            </a:r>
            <a:endParaRPr lang="en-US" sz="3200">
              <a:latin typeface="Arial"/>
              <a:cs typeface="Arial"/>
            </a:endParaRPr>
          </a:p>
          <a:p>
            <a:pPr marL="457200" indent="-457200">
              <a:lnSpc>
                <a:spcPct val="100000"/>
              </a:lnSpc>
              <a:spcAft>
                <a:spcPts val="800"/>
              </a:spcAft>
              <a:buFont typeface="Arial"/>
              <a:buChar char="•"/>
            </a:pPr>
            <a:r>
              <a:rPr lang="en-US" sz="2400">
                <a:latin typeface="Arial"/>
                <a:cs typeface="Arial"/>
              </a:rPr>
              <a:t>Based on three tasks:</a:t>
            </a:r>
          </a:p>
          <a:p>
            <a:pPr marL="914400" lvl="1" indent="-457200">
              <a:lnSpc>
                <a:spcPct val="100000"/>
              </a:lnSpc>
              <a:spcAft>
                <a:spcPts val="800"/>
              </a:spcAft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Serial 7s (numeracy)</a:t>
            </a:r>
          </a:p>
          <a:p>
            <a:pPr marL="914400" lvl="1" indent="-457200">
              <a:lnSpc>
                <a:spcPct val="100000"/>
              </a:lnSpc>
              <a:spcAft>
                <a:spcPts val="800"/>
              </a:spcAft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Immediate and delayed word recall (verbal fluency)</a:t>
            </a:r>
          </a:p>
          <a:p>
            <a:pPr marL="914400" lvl="1" indent="-457200">
              <a:lnSpc>
                <a:spcPct val="100000"/>
              </a:lnSpc>
              <a:spcAft>
                <a:spcPts val="800"/>
              </a:spcAft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Backward count task (mental processing) </a:t>
            </a:r>
          </a:p>
          <a:p>
            <a:pPr marL="457200" indent="-457200">
              <a:lnSpc>
                <a:spcPct val="100000"/>
              </a:lnSpc>
              <a:spcAft>
                <a:spcPts val="800"/>
              </a:spcAft>
              <a:buFont typeface="Arial"/>
              <a:buChar char="•"/>
            </a:pPr>
            <a:r>
              <a:rPr lang="en-US" sz="2400">
                <a:latin typeface="Arial"/>
                <a:cs typeface="Arial"/>
              </a:rPr>
              <a:t>Measured at both age 55/56 (RQ1) and age 70/71 (RQ2)</a:t>
            </a:r>
          </a:p>
        </p:txBody>
      </p:sp>
    </p:spTree>
    <p:extLst>
      <p:ext uri="{BB962C8B-B14F-4D97-AF65-F5344CB8AC3E}">
        <p14:creationId xmlns:p14="http://schemas.microsoft.com/office/powerpoint/2010/main" val="21536222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10362-C33B-4480-8900-8DA276B26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D8246-BDDD-050F-735A-0D29E4F5DC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Results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5C3316-23D8-D2B6-1E0B-DB89D157D04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379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1633B-C0EF-6386-E1AC-624AE07CE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Results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D42E7A3-DF28-0657-88DD-AF6677108F63}"/>
              </a:ext>
            </a:extLst>
          </p:cNvPr>
          <p:cNvGraphicFramePr>
            <a:graphicFrameLocks noGrp="1"/>
          </p:cNvGraphicFramePr>
          <p:nvPr/>
        </p:nvGraphicFramePr>
        <p:xfrm>
          <a:off x="1141670" y="1323754"/>
          <a:ext cx="9908659" cy="4210492"/>
        </p:xfrm>
        <a:graphic>
          <a:graphicData uri="http://schemas.openxmlformats.org/drawingml/2006/table">
            <a:tbl>
              <a:tblPr/>
              <a:tblGrid>
                <a:gridCol w="3111895">
                  <a:extLst>
                    <a:ext uri="{9D8B030D-6E8A-4147-A177-3AD203B41FA5}">
                      <a16:colId xmlns:a16="http://schemas.microsoft.com/office/drawing/2014/main" val="642277284"/>
                    </a:ext>
                  </a:extLst>
                </a:gridCol>
                <a:gridCol w="1832757">
                  <a:extLst>
                    <a:ext uri="{9D8B030D-6E8A-4147-A177-3AD203B41FA5}">
                      <a16:colId xmlns:a16="http://schemas.microsoft.com/office/drawing/2014/main" val="2244959982"/>
                    </a:ext>
                  </a:extLst>
                </a:gridCol>
                <a:gridCol w="1654669">
                  <a:extLst>
                    <a:ext uri="{9D8B030D-6E8A-4147-A177-3AD203B41FA5}">
                      <a16:colId xmlns:a16="http://schemas.microsoft.com/office/drawing/2014/main" val="3615164512"/>
                    </a:ext>
                  </a:extLst>
                </a:gridCol>
                <a:gridCol w="1654669">
                  <a:extLst>
                    <a:ext uri="{9D8B030D-6E8A-4147-A177-3AD203B41FA5}">
                      <a16:colId xmlns:a16="http://schemas.microsoft.com/office/drawing/2014/main" val="1326512040"/>
                    </a:ext>
                  </a:extLst>
                </a:gridCol>
                <a:gridCol w="1654669">
                  <a:extLst>
                    <a:ext uri="{9D8B030D-6E8A-4147-A177-3AD203B41FA5}">
                      <a16:colId xmlns:a16="http://schemas.microsoft.com/office/drawing/2014/main" val="2656491249"/>
                    </a:ext>
                  </a:extLst>
                </a:gridCol>
              </a:tblGrid>
              <a:tr h="3827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Age 55 (RQ1)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Age 70 (RQ2)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5426610"/>
                  </a:ext>
                </a:extLst>
              </a:tr>
              <a:tr h="3827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Occupational Exposure Domain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 Risk Group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Linear?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 Risk Group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Linear?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261363"/>
                  </a:ext>
                </a:extLst>
              </a:tr>
              <a:tr h="38277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Operational Demand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6614285"/>
                  </a:ext>
                </a:extLst>
              </a:tr>
              <a:tr h="38277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Occupational Hazards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Moderate, High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8878504"/>
                  </a:ext>
                </a:extLst>
              </a:tr>
              <a:tr h="38277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Mental Enrichment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Low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Low, Moderate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073420"/>
                  </a:ext>
                </a:extLst>
              </a:tr>
              <a:tr h="38277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Autonomy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Low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529945"/>
                  </a:ext>
                </a:extLst>
              </a:tr>
              <a:tr h="38277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Interpersonal Demand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Low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436196"/>
                  </a:ext>
                </a:extLst>
              </a:tr>
              <a:tr h="38277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Social Enrichment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Low, Moderate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812545"/>
                  </a:ext>
                </a:extLst>
              </a:tr>
              <a:tr h="38277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Physical Demand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Higher is Riskier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716816"/>
                  </a:ext>
                </a:extLst>
              </a:tr>
              <a:tr h="38277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Extreme Temperatures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Higher is Riskier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7854704"/>
                  </a:ext>
                </a:extLst>
              </a:tr>
              <a:tr h="38277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Schedule Irregularity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1445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64067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E8EA4-398C-74DC-2ED4-EAC488D57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A29C98-C169-816E-3039-CAF6C7EFC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6539"/>
            <a:ext cx="10857614" cy="5018567"/>
          </a:xfrm>
        </p:spPr>
        <p:txBody>
          <a:bodyPr>
            <a:normAutofit/>
          </a:bodyPr>
          <a:lstStyle/>
          <a:p>
            <a:r>
              <a:rPr lang="en-US"/>
              <a:t>Lifetime average occupational exposures contribute to differences in midlife cognitive functioning</a:t>
            </a:r>
          </a:p>
          <a:p>
            <a:pPr lvl="1"/>
            <a:r>
              <a:rPr lang="en-US"/>
              <a:t>Some show likely linear effects, others show potential threshold effects</a:t>
            </a:r>
          </a:p>
          <a:p>
            <a:r>
              <a:rPr lang="en-US"/>
              <a:t>Generally, occupational demands and hazards associate with accelerated cognitive aging after midlife </a:t>
            </a:r>
          </a:p>
          <a:p>
            <a:r>
              <a:rPr lang="en-US"/>
              <a:t>People with higher levels of average lifetime mental enrichment have better cognitive health at midlife and beyond </a:t>
            </a:r>
          </a:p>
          <a:p>
            <a:r>
              <a:rPr lang="en-US" b="1" i="1"/>
              <a:t>Limitations: </a:t>
            </a:r>
            <a:r>
              <a:rPr lang="en-US"/>
              <a:t>Selection survival and observation at age 70, lifetime average exposure vs. cumulative exposure</a:t>
            </a:r>
          </a:p>
          <a:p>
            <a:r>
              <a:rPr lang="en-US" b="1" i="1"/>
              <a:t>Future Research: </a:t>
            </a:r>
            <a:r>
              <a:rPr lang="en-US"/>
              <a:t>Cognitive impairment/dementia risks, other dimensions of job quality, timing of exposure </a:t>
            </a:r>
          </a:p>
        </p:txBody>
      </p:sp>
    </p:spTree>
    <p:extLst>
      <p:ext uri="{BB962C8B-B14F-4D97-AF65-F5344CB8AC3E}">
        <p14:creationId xmlns:p14="http://schemas.microsoft.com/office/powerpoint/2010/main" val="42815575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64B90-B6AD-1E0F-B2CA-F4678EC31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78D77-13F5-0504-F5E5-3AF5C444CE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457200" marR="0" indent="-457200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kern="100">
                <a:ea typeface="DengXian" panose="02010600030101010101" pitchFamily="2" charset="-122"/>
              </a:rPr>
              <a:t>Alzheimer's Association. (2025). 2025 Alzheimer's Disease Facts and Figures. Alzheimer's &amp; Dementia, 21(5), e70235. </a:t>
            </a:r>
            <a:r>
              <a:rPr lang="en-US" u="sng" kern="100">
                <a:solidFill>
                  <a:srgbClr val="467886"/>
                </a:solidFill>
                <a:ea typeface="DengXian" panose="02010600030101010101" pitchFamily="2" charset="-122"/>
                <a:hlinkClick r:id="rId2"/>
              </a:rPr>
              <a:t>https://doi.org/10.1002/alz.70235</a:t>
            </a:r>
            <a:endParaRPr lang="en-US" u="sng" kern="100">
              <a:solidFill>
                <a:srgbClr val="467886"/>
              </a:solidFill>
              <a:ea typeface="DengXian" panose="02010600030101010101" pitchFamily="2" charset="-122"/>
            </a:endParaRPr>
          </a:p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/>
              <a:t>Bufano, P., Di Tecco, C., Fattori, A., </a:t>
            </a:r>
            <a:r>
              <a:rPr lang="en-US" err="1"/>
              <a:t>Barnini</a:t>
            </a:r>
            <a:r>
              <a:rPr lang="en-US"/>
              <a:t>, T., </a:t>
            </a:r>
            <a:r>
              <a:rPr lang="en-US" err="1"/>
              <a:t>Comotti</a:t>
            </a:r>
            <a:r>
              <a:rPr lang="en-US"/>
              <a:t>, A., Ciocan, C., ... &amp; </a:t>
            </a:r>
            <a:r>
              <a:rPr lang="en-US" err="1"/>
              <a:t>Bonzini</a:t>
            </a:r>
            <a:r>
              <a:rPr lang="en-US"/>
              <a:t>, M. (2024). The effects of work on cognitive functions: a systematic review. Frontiers in psychology, 15, 1351625. </a:t>
            </a:r>
            <a:r>
              <a:rPr lang="en-US" u="sng">
                <a:hlinkClick r:id="rId3"/>
              </a:rPr>
              <a:t>https://doi.org/10.3389/fpsyg.2024.1351625</a:t>
            </a:r>
            <a:endParaRPr lang="en-US" u="sng"/>
          </a:p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/>
              <a:t>Carpenter, R. (2025). The “</a:t>
            </a:r>
            <a:r>
              <a:rPr lang="en-US" err="1"/>
              <a:t>Occusome</a:t>
            </a:r>
            <a:r>
              <a:rPr lang="en-US"/>
              <a:t>”: Work exposures as a social determinant of cardiometabolic health (Doctoral dissertation, Florida State University)</a:t>
            </a:r>
          </a:p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err="1"/>
              <a:t>Fujishiro</a:t>
            </a:r>
            <a:r>
              <a:rPr lang="en-US"/>
              <a:t>, K., Ahonen, E. Q., &amp; Winkler, M. (2021). Poor-quality employment and health: How a welfare regime typology with a gender lens Illuminates a different work-health relationship for men and women. </a:t>
            </a:r>
            <a:r>
              <a:rPr lang="en-US" i="1"/>
              <a:t>Social Science &amp; Medicine</a:t>
            </a:r>
            <a:r>
              <a:rPr lang="en-US"/>
              <a:t>, </a:t>
            </a:r>
            <a:r>
              <a:rPr lang="en-US" i="1"/>
              <a:t>291</a:t>
            </a:r>
            <a:r>
              <a:rPr lang="en-US"/>
              <a:t>, 114484. doi:</a:t>
            </a:r>
            <a:r>
              <a:rPr lang="en-US">
                <a:hlinkClick r:id="rId4"/>
              </a:rPr>
              <a:t>10.1016/j.socscimed.2021.114484</a:t>
            </a:r>
            <a:endParaRPr lang="en-US" u="sng"/>
          </a:p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/>
              <a:t>Kim, H. J., Min, J. Y., &amp; Min, K. B. (2020). The association between longest-held lifetime occupation and late-life cognitive impairment: Korean longitudinal study of aging (2006–2016). </a:t>
            </a:r>
            <a:r>
              <a:rPr lang="en-US" i="1"/>
              <a:t>International Journal of Environmental Research and Public Health, 17</a:t>
            </a:r>
            <a:r>
              <a:rPr lang="en-US"/>
              <a:t>(17), 6270. https://doi.org/10.3390/ijerph17176270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479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D1C3A-B83B-D74B-F43E-042CCC971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Disclosure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7B7D1-3B8A-C3FC-2273-642D90809C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This project is supported by the National Bureau of Economic Research (U54AG090084). Subaward number: 42020.02.02.06.FSU.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345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2FAD7-6561-1CEA-1FAD-94F50AE60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7A2DA-A9A5-1308-338D-520CE639E9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51BA19-62C5-88D8-F08E-BEBAFA330D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097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AB706-0367-C9A5-EEAC-12A9B3364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9838"/>
          </a:xfrm>
        </p:spPr>
        <p:txBody>
          <a:bodyPr anchor="t">
            <a:normAutofit/>
          </a:bodyPr>
          <a:lstStyle/>
          <a:p>
            <a:r>
              <a:rPr lang="en-US"/>
              <a:t>Background and Key Gaps</a:t>
            </a:r>
          </a:p>
        </p:txBody>
      </p:sp>
      <p:graphicFrame>
        <p:nvGraphicFramePr>
          <p:cNvPr id="11" name="Content Placeholder 6">
            <a:extLst>
              <a:ext uri="{FF2B5EF4-FFF2-40B4-BE49-F238E27FC236}">
                <a16:creationId xmlns:a16="http://schemas.microsoft.com/office/drawing/2014/main" id="{B8ADEFDF-C1D3-78B2-A0E0-3478B9CC048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603169"/>
          <a:ext cx="10515600" cy="4346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7830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8965C-1422-0463-A78B-AA0B15662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Occupational Exposures and Cognitive Health</a:t>
            </a:r>
          </a:p>
        </p:txBody>
      </p:sp>
      <p:pic>
        <p:nvPicPr>
          <p:cNvPr id="36" name="Content Placeholder 35">
            <a:extLst>
              <a:ext uri="{FF2B5EF4-FFF2-40B4-BE49-F238E27FC236}">
                <a16:creationId xmlns:a16="http://schemas.microsoft.com/office/drawing/2014/main" id="{ACBA1A29-6069-E2FE-57D3-2C76DFA416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101" y="1134964"/>
            <a:ext cx="10763798" cy="514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8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CD8FD-7DF7-46AC-2B9E-10872FA38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9838"/>
          </a:xfrm>
        </p:spPr>
        <p:txBody>
          <a:bodyPr anchor="t">
            <a:normAutofit/>
          </a:bodyPr>
          <a:lstStyle/>
          <a:p>
            <a:r>
              <a:rPr lang="en-US"/>
              <a:t>Research Questions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C261327-E950-74BB-9FE9-3FF0ADB48A2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603169"/>
          <a:ext cx="10515600" cy="4346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51818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852C6-316D-0A2E-CD53-838BBDD75A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Methods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F6BDAC-B75F-C6BA-DFA7-8891140BD3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543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6D238-F086-7182-5F51-A3056D54B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 and Sample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1BBDB6-29AF-ED14-BD1D-F9DD22865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134965"/>
            <a:ext cx="10439400" cy="496950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/>
              <a:t>Data</a:t>
            </a:r>
          </a:p>
          <a:p>
            <a:pPr marL="457200" lvl="1" indent="0">
              <a:buNone/>
            </a:pPr>
            <a:r>
              <a:rPr lang="en-US"/>
              <a:t>Health and Retirement Study (HRS) data linked to occupational exposure data from the Occupational Information Network (O*NET) using a recently developed O*NET to Census occupation crosswalk </a:t>
            </a:r>
            <a:r>
              <a:rPr lang="en-US" sz="1600"/>
              <a:t>(Carpenter, 2025)</a:t>
            </a:r>
          </a:p>
          <a:p>
            <a:pPr marL="0" indent="0">
              <a:buNone/>
            </a:pPr>
            <a:r>
              <a:rPr lang="en-US" b="1"/>
              <a:t>Sample Criteria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/>
              <a:t>Valid data on cognitive functioning in midlife (i.e., wave in which respondent is age 55/56)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/>
              <a:t>Valid O*NET-linked work history data at entry into the HRS study (i.e., respondent first study wave)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/>
              <a:t>Full data on all control and selection measures (wave in which respondent is age 55/56)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i="1"/>
              <a:t>Valid data on cognitive function at age 70/71 (RQ2 only)</a:t>
            </a:r>
            <a:endParaRPr lang="en-US" b="1"/>
          </a:p>
          <a:p>
            <a:pPr marL="0" indent="0">
              <a:buNone/>
            </a:pPr>
            <a:r>
              <a:rPr lang="en-US" b="1"/>
              <a:t>Final Analytic Sample</a:t>
            </a:r>
          </a:p>
          <a:p>
            <a:pPr marL="457200" lvl="1" indent="0">
              <a:buNone/>
            </a:pPr>
            <a:r>
              <a:rPr lang="en-US" i="1"/>
              <a:t>RQ1: </a:t>
            </a:r>
            <a:r>
              <a:rPr lang="en-US"/>
              <a:t>7,497 respondents </a:t>
            </a:r>
          </a:p>
          <a:p>
            <a:pPr marL="457200" lvl="1" indent="0">
              <a:buNone/>
            </a:pPr>
            <a:r>
              <a:rPr lang="en-US" i="1"/>
              <a:t>RQ2: </a:t>
            </a:r>
            <a:r>
              <a:rPr lang="en-US"/>
              <a:t>1,742 respondents</a:t>
            </a:r>
          </a:p>
          <a:p>
            <a:pPr marL="0" indent="0">
              <a:buNone/>
            </a:pPr>
            <a:endParaRPr lang="en-US"/>
          </a:p>
          <a:p>
            <a:pPr marL="971550" lvl="1" indent="-514350">
              <a:buFont typeface="+mj-lt"/>
              <a:buAutoNum type="arabicPeriod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321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47E42-AD3B-CFC1-7B3A-BDC857831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Analytic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AB271-1E84-80C7-B1BA-F950CDADAF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"/>
                <a:ea typeface="+mn-lt"/>
                <a:cs typeface="Arial"/>
              </a:rPr>
              <a:t>Inverse Probability Weighted Regression Adjusted (IPWRA) Models</a:t>
            </a:r>
          </a:p>
          <a:p>
            <a:pPr lvl="1"/>
            <a:r>
              <a:rPr lang="en-US">
                <a:latin typeface="Arial"/>
                <a:ea typeface="+mn-lt"/>
                <a:cs typeface="Arial"/>
              </a:rPr>
              <a:t>RQ1: Evaluate cognitive function at age 55/56 (RQ1) </a:t>
            </a:r>
          </a:p>
          <a:p>
            <a:pPr lvl="1"/>
            <a:r>
              <a:rPr lang="en-US">
                <a:latin typeface="Arial"/>
                <a:ea typeface="+mn-lt"/>
                <a:cs typeface="Arial"/>
              </a:rPr>
              <a:t>RQ2: Evaluate cognitive function at age 70/71 (RQ2), accounting for cognitive function at age 55/56</a:t>
            </a:r>
          </a:p>
          <a:p>
            <a:r>
              <a:rPr lang="en-US">
                <a:latin typeface="Arial"/>
                <a:ea typeface="+mn-lt"/>
                <a:cs typeface="Arial"/>
              </a:rPr>
              <a:t>Exposures evaluated as terciles</a:t>
            </a:r>
          </a:p>
          <a:p>
            <a:pPr marL="800100" lvl="1" indent="-342900">
              <a:buFont typeface="Wingdings" pitchFamily="2" charset="2"/>
              <a:buChar char="Ø"/>
            </a:pPr>
            <a:r>
              <a:rPr lang="en-US">
                <a:latin typeface="Arial"/>
                <a:cs typeface="Arial"/>
              </a:rPr>
              <a:t>Likely threshold effect: low or high exposure is uniquely cognitively protective or risky)</a:t>
            </a:r>
          </a:p>
          <a:p>
            <a:pPr marL="800100" lvl="1" indent="-342900">
              <a:buFont typeface="Wingdings" pitchFamily="2" charset="2"/>
              <a:buChar char="Ø"/>
            </a:pPr>
            <a:r>
              <a:rPr lang="en-US">
                <a:latin typeface="Arial"/>
                <a:cs typeface="Arial"/>
              </a:rPr>
              <a:t>Likely linear effect: each level is significantly different from the previous level in a linear fashion</a:t>
            </a:r>
          </a:p>
        </p:txBody>
      </p:sp>
    </p:spTree>
    <p:extLst>
      <p:ext uri="{BB962C8B-B14F-4D97-AF65-F5344CB8AC3E}">
        <p14:creationId xmlns:p14="http://schemas.microsoft.com/office/powerpoint/2010/main" val="273066249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1113</Words>
  <Application>Microsoft Office PowerPoint</Application>
  <PresentationFormat>Widescreen</PresentationFormat>
  <Paragraphs>142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DengXian</vt:lpstr>
      <vt:lpstr>Aptos</vt:lpstr>
      <vt:lpstr>Arial</vt:lpstr>
      <vt:lpstr>Arimo</vt:lpstr>
      <vt:lpstr>Calibri</vt:lpstr>
      <vt:lpstr>Wingdings</vt:lpstr>
      <vt:lpstr>Custom Design</vt:lpstr>
      <vt:lpstr>Job Conditions and Cognitive Health</vt:lpstr>
      <vt:lpstr>Disclosure</vt:lpstr>
      <vt:lpstr>Introduction</vt:lpstr>
      <vt:lpstr>Background and Key Gaps</vt:lpstr>
      <vt:lpstr>Occupational Exposures and Cognitive Health</vt:lpstr>
      <vt:lpstr>Research Questions</vt:lpstr>
      <vt:lpstr>Methods</vt:lpstr>
      <vt:lpstr>Data and Sample</vt:lpstr>
      <vt:lpstr>Analytic Approach</vt:lpstr>
      <vt:lpstr>Measures</vt:lpstr>
      <vt:lpstr>Measures cont.</vt:lpstr>
      <vt:lpstr>Occupational Exposures</vt:lpstr>
      <vt:lpstr>Outcome Measures</vt:lpstr>
      <vt:lpstr>Results</vt:lpstr>
      <vt:lpstr>Results</vt:lpstr>
      <vt:lpstr>Discussion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Job Conditions and Cognitive Health</dc:title>
  <dc:creator>Debbie Burke</dc:creator>
  <cp:lastModifiedBy>Debbie Burke</cp:lastModifiedBy>
  <cp:revision>1</cp:revision>
  <dcterms:created xsi:type="dcterms:W3CDTF">2026-08-10T14:36:36Z</dcterms:created>
  <dcterms:modified xsi:type="dcterms:W3CDTF">2026-08-10T14:38:24Z</dcterms:modified>
</cp:coreProperties>
</file>