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5" r:id="rId2"/>
    <p:sldId id="371" r:id="rId3"/>
    <p:sldId id="335" r:id="rId4"/>
    <p:sldId id="372" r:id="rId5"/>
    <p:sldId id="374" r:id="rId6"/>
    <p:sldId id="364" r:id="rId7"/>
    <p:sldId id="366" r:id="rId8"/>
    <p:sldId id="258" r:id="rId9"/>
    <p:sldId id="370" r:id="rId10"/>
    <p:sldId id="324" r:id="rId11"/>
    <p:sldId id="368" r:id="rId12"/>
    <p:sldId id="330" r:id="rId13"/>
    <p:sldId id="343" r:id="rId14"/>
    <p:sldId id="260" r:id="rId15"/>
    <p:sldId id="259" r:id="rId16"/>
    <p:sldId id="342" r:id="rId17"/>
    <p:sldId id="369" r:id="rId18"/>
    <p:sldId id="32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22EEF0-45B1-480A-AA09-0581140FBB81}" v="185" dt="2026-06-12T00:41:14.9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17" autoAdjust="0"/>
  </p:normalViewPr>
  <p:slideViewPr>
    <p:cSldViewPr snapToGrid="0">
      <p:cViewPr varScale="1">
        <p:scale>
          <a:sx n="92" d="100"/>
          <a:sy n="92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Slade" userId="973283d1-72db-4f94-973a-da6a8ebdfb24" providerId="ADAL" clId="{A128D6C2-1434-4D72-AD8A-075EC7A29735}"/>
    <pc:docChg chg="undo custSel addSld delSld modSld sldOrd">
      <pc:chgData name="Eric Slade" userId="973283d1-72db-4f94-973a-da6a8ebdfb24" providerId="ADAL" clId="{A128D6C2-1434-4D72-AD8A-075EC7A29735}" dt="2026-06-12T01:06:15.372" v="7793" actId="6549"/>
      <pc:docMkLst>
        <pc:docMk/>
      </pc:docMkLst>
      <pc:sldChg chg="addSp delSp modSp mod ord">
        <pc:chgData name="Eric Slade" userId="973283d1-72db-4f94-973a-da6a8ebdfb24" providerId="ADAL" clId="{A128D6C2-1434-4D72-AD8A-075EC7A29735}" dt="2026-06-11T21:51:08.455" v="7570" actId="20577"/>
        <pc:sldMkLst>
          <pc:docMk/>
          <pc:sldMk cId="2964964598" sldId="258"/>
        </pc:sldMkLst>
        <pc:spChg chg="mod">
          <ac:chgData name="Eric Slade" userId="973283d1-72db-4f94-973a-da6a8ebdfb24" providerId="ADAL" clId="{A128D6C2-1434-4D72-AD8A-075EC7A29735}" dt="2026-06-06T00:34:24.896" v="3231" actId="20577"/>
          <ac:spMkLst>
            <pc:docMk/>
            <pc:sldMk cId="2964964598" sldId="258"/>
            <ac:spMk id="2" creationId="{6C072645-E1E1-3831-3677-E1A834300342}"/>
          </ac:spMkLst>
        </pc:spChg>
        <pc:spChg chg="mod">
          <ac:chgData name="Eric Slade" userId="973283d1-72db-4f94-973a-da6a8ebdfb24" providerId="ADAL" clId="{A128D6C2-1434-4D72-AD8A-075EC7A29735}" dt="2026-06-11T21:51:08.455" v="7570" actId="20577"/>
          <ac:spMkLst>
            <pc:docMk/>
            <pc:sldMk cId="2964964598" sldId="258"/>
            <ac:spMk id="3" creationId="{394B0A22-3722-41A8-E88A-AFD1B127060B}"/>
          </ac:spMkLst>
        </pc:spChg>
        <pc:spChg chg="add mod">
          <ac:chgData name="Eric Slade" userId="973283d1-72db-4f94-973a-da6a8ebdfb24" providerId="ADAL" clId="{A128D6C2-1434-4D72-AD8A-075EC7A29735}" dt="2026-06-11T21:49:18.750" v="7486" actId="1076"/>
          <ac:spMkLst>
            <pc:docMk/>
            <pc:sldMk cId="2964964598" sldId="258"/>
            <ac:spMk id="4" creationId="{EE05B35F-6BC3-A593-8FF6-21C19B2D8E6B}"/>
          </ac:spMkLst>
        </pc:spChg>
        <pc:spChg chg="mod ord">
          <ac:chgData name="Eric Slade" userId="973283d1-72db-4f94-973a-da6a8ebdfb24" providerId="ADAL" clId="{A128D6C2-1434-4D72-AD8A-075EC7A29735}" dt="2026-06-11T21:48:57.589" v="7484" actId="167"/>
          <ac:spMkLst>
            <pc:docMk/>
            <pc:sldMk cId="2964964598" sldId="258"/>
            <ac:spMk id="6" creationId="{EAF22B6F-71BE-6195-F938-911DD71FD129}"/>
          </ac:spMkLst>
        </pc:spChg>
        <pc:spChg chg="mod">
          <ac:chgData name="Eric Slade" userId="973283d1-72db-4f94-973a-da6a8ebdfb24" providerId="ADAL" clId="{A128D6C2-1434-4D72-AD8A-075EC7A29735}" dt="2026-06-11T21:48:43.679" v="7481" actId="14100"/>
          <ac:spMkLst>
            <pc:docMk/>
            <pc:sldMk cId="2964964598" sldId="258"/>
            <ac:spMk id="13" creationId="{2B3186C8-C84C-F8B5-698B-3775C56E9BED}"/>
          </ac:spMkLst>
        </pc:spChg>
        <pc:spChg chg="mod ord">
          <ac:chgData name="Eric Slade" userId="973283d1-72db-4f94-973a-da6a8ebdfb24" providerId="ADAL" clId="{A128D6C2-1434-4D72-AD8A-075EC7A29735}" dt="2026-06-11T21:48:22.075" v="7476" actId="14100"/>
          <ac:spMkLst>
            <pc:docMk/>
            <pc:sldMk cId="2964964598" sldId="258"/>
            <ac:spMk id="14" creationId="{5A91BB7E-8520-EA77-E39C-019A3D6AC268}"/>
          </ac:spMkLst>
        </pc:spChg>
        <pc:spChg chg="mod">
          <ac:chgData name="Eric Slade" userId="973283d1-72db-4f94-973a-da6a8ebdfb24" providerId="ADAL" clId="{A128D6C2-1434-4D72-AD8A-075EC7A29735}" dt="2026-06-11T21:46:55.186" v="7444" actId="1076"/>
          <ac:spMkLst>
            <pc:docMk/>
            <pc:sldMk cId="2964964598" sldId="258"/>
            <ac:spMk id="15" creationId="{35A4AF83-B2F5-339E-CCB9-069AE74E6D40}"/>
          </ac:spMkLst>
        </pc:spChg>
        <pc:spChg chg="mod">
          <ac:chgData name="Eric Slade" userId="973283d1-72db-4f94-973a-da6a8ebdfb24" providerId="ADAL" clId="{A128D6C2-1434-4D72-AD8A-075EC7A29735}" dt="2026-06-11T21:50:38.737" v="7558" actId="20577"/>
          <ac:spMkLst>
            <pc:docMk/>
            <pc:sldMk cId="2964964598" sldId="258"/>
            <ac:spMk id="17" creationId="{7441752F-3280-0A27-643F-50DA3A52377C}"/>
          </ac:spMkLst>
        </pc:spChg>
      </pc:sldChg>
      <pc:sldChg chg="delSp modSp mod">
        <pc:chgData name="Eric Slade" userId="973283d1-72db-4f94-973a-da6a8ebdfb24" providerId="ADAL" clId="{A128D6C2-1434-4D72-AD8A-075EC7A29735}" dt="2026-06-11T21:33:01.175" v="6937" actId="14100"/>
        <pc:sldMkLst>
          <pc:docMk/>
          <pc:sldMk cId="2640015908" sldId="259"/>
        </pc:sldMkLst>
        <pc:spChg chg="mod">
          <ac:chgData name="Eric Slade" userId="973283d1-72db-4f94-973a-da6a8ebdfb24" providerId="ADAL" clId="{A128D6C2-1434-4D72-AD8A-075EC7A29735}" dt="2026-06-11T21:33:01.175" v="6937" actId="14100"/>
          <ac:spMkLst>
            <pc:docMk/>
            <pc:sldMk cId="2640015908" sldId="259"/>
            <ac:spMk id="2" creationId="{C0294932-0A52-8C9F-CA74-3154327AEB3F}"/>
          </ac:spMkLst>
        </pc:spChg>
        <pc:spChg chg="del mod">
          <ac:chgData name="Eric Slade" userId="973283d1-72db-4f94-973a-da6a8ebdfb24" providerId="ADAL" clId="{A128D6C2-1434-4D72-AD8A-075EC7A29735}" dt="2026-06-11T21:25:58.053" v="6901" actId="478"/>
          <ac:spMkLst>
            <pc:docMk/>
            <pc:sldMk cId="2640015908" sldId="259"/>
            <ac:spMk id="5" creationId="{C5B1E125-9BE6-BBA4-EE01-FB3CBF41175C}"/>
          </ac:spMkLst>
        </pc:spChg>
        <pc:graphicFrameChg chg="mod modGraphic">
          <ac:chgData name="Eric Slade" userId="973283d1-72db-4f94-973a-da6a8ebdfb24" providerId="ADAL" clId="{A128D6C2-1434-4D72-AD8A-075EC7A29735}" dt="2026-06-11T21:32:43.210" v="6934" actId="1076"/>
          <ac:graphicFrameMkLst>
            <pc:docMk/>
            <pc:sldMk cId="2640015908" sldId="259"/>
            <ac:graphicFrameMk id="4" creationId="{251CA454-D0CA-B994-1847-89AC25B6BA83}"/>
          </ac:graphicFrameMkLst>
        </pc:graphicFrameChg>
      </pc:sldChg>
      <pc:sldChg chg="modSp mod">
        <pc:chgData name="Eric Slade" userId="973283d1-72db-4f94-973a-da6a8ebdfb24" providerId="ADAL" clId="{A128D6C2-1434-4D72-AD8A-075EC7A29735}" dt="2026-06-12T01:06:15.372" v="7793" actId="6549"/>
        <pc:sldMkLst>
          <pc:docMk/>
          <pc:sldMk cId="2457609227" sldId="260"/>
        </pc:sldMkLst>
        <pc:graphicFrameChg chg="modGraphic">
          <ac:chgData name="Eric Slade" userId="973283d1-72db-4f94-973a-da6a8ebdfb24" providerId="ADAL" clId="{A128D6C2-1434-4D72-AD8A-075EC7A29735}" dt="2026-06-12T01:06:15.372" v="7793" actId="6549"/>
          <ac:graphicFrameMkLst>
            <pc:docMk/>
            <pc:sldMk cId="2457609227" sldId="260"/>
            <ac:graphicFrameMk id="2" creationId="{58E0B7DE-93A4-89E4-FDF6-063DABABD6EE}"/>
          </ac:graphicFrameMkLst>
        </pc:graphicFrameChg>
      </pc:sldChg>
      <pc:sldChg chg="modSp mod">
        <pc:chgData name="Eric Slade" userId="973283d1-72db-4f94-973a-da6a8ebdfb24" providerId="ADAL" clId="{A128D6C2-1434-4D72-AD8A-075EC7A29735}" dt="2026-06-06T00:32:18.218" v="3199" actId="404"/>
        <pc:sldMkLst>
          <pc:docMk/>
          <pc:sldMk cId="0" sldId="265"/>
        </pc:sldMkLst>
        <pc:spChg chg="mod">
          <ac:chgData name="Eric Slade" userId="973283d1-72db-4f94-973a-da6a8ebdfb24" providerId="ADAL" clId="{A128D6C2-1434-4D72-AD8A-075EC7A29735}" dt="2026-06-06T00:32:00.881" v="3196" actId="122"/>
          <ac:spMkLst>
            <pc:docMk/>
            <pc:sldMk cId="0" sldId="265"/>
            <ac:spMk id="7" creationId="{00000000-0000-0000-0000-000000000000}"/>
          </ac:spMkLst>
        </pc:spChg>
        <pc:spChg chg="mod">
          <ac:chgData name="Eric Slade" userId="973283d1-72db-4f94-973a-da6a8ebdfb24" providerId="ADAL" clId="{A128D6C2-1434-4D72-AD8A-075EC7A29735}" dt="2026-06-06T00:32:18.218" v="3199" actId="404"/>
          <ac:spMkLst>
            <pc:docMk/>
            <pc:sldMk cId="0" sldId="265"/>
            <ac:spMk id="9" creationId="{86082243-6753-CB99-015A-7D42CE073028}"/>
          </ac:spMkLst>
        </pc:spChg>
      </pc:sldChg>
      <pc:sldChg chg="ord">
        <pc:chgData name="Eric Slade" userId="973283d1-72db-4f94-973a-da6a8ebdfb24" providerId="ADAL" clId="{A128D6C2-1434-4D72-AD8A-075EC7A29735}" dt="2026-06-11T21:32:25.083" v="6933"/>
        <pc:sldMkLst>
          <pc:docMk/>
          <pc:sldMk cId="3540485026" sldId="324"/>
        </pc:sldMkLst>
      </pc:sldChg>
      <pc:sldChg chg="addSp delSp modSp mod">
        <pc:chgData name="Eric Slade" userId="973283d1-72db-4f94-973a-da6a8ebdfb24" providerId="ADAL" clId="{A128D6C2-1434-4D72-AD8A-075EC7A29735}" dt="2026-06-06T01:00:06.097" v="3929" actId="1076"/>
        <pc:sldMkLst>
          <pc:docMk/>
          <pc:sldMk cId="2190895126" sldId="329"/>
        </pc:sldMkLst>
        <pc:spChg chg="mod">
          <ac:chgData name="Eric Slade" userId="973283d1-72db-4f94-973a-da6a8ebdfb24" providerId="ADAL" clId="{A128D6C2-1434-4D72-AD8A-075EC7A29735}" dt="2026-06-06T01:00:06.097" v="3929" actId="1076"/>
          <ac:spMkLst>
            <pc:docMk/>
            <pc:sldMk cId="2190895126" sldId="329"/>
            <ac:spMk id="3" creationId="{53E50B31-2800-8664-3433-4E7028C62FEB}"/>
          </ac:spMkLst>
        </pc:spChg>
      </pc:sldChg>
      <pc:sldChg chg="addSp delSp modSp mod">
        <pc:chgData name="Eric Slade" userId="973283d1-72db-4f94-973a-da6a8ebdfb24" providerId="ADAL" clId="{A128D6C2-1434-4D72-AD8A-075EC7A29735}" dt="2026-06-11T21:23:39.409" v="6853" actId="403"/>
        <pc:sldMkLst>
          <pc:docMk/>
          <pc:sldMk cId="3182084749" sldId="330"/>
        </pc:sldMkLst>
        <pc:spChg chg="mod">
          <ac:chgData name="Eric Slade" userId="973283d1-72db-4f94-973a-da6a8ebdfb24" providerId="ADAL" clId="{A128D6C2-1434-4D72-AD8A-075EC7A29735}" dt="2026-06-11T21:23:08.869" v="6852" actId="20577"/>
          <ac:spMkLst>
            <pc:docMk/>
            <pc:sldMk cId="3182084749" sldId="330"/>
            <ac:spMk id="4" creationId="{C15BE72C-24FF-193C-FB8A-10EEF2046987}"/>
          </ac:spMkLst>
        </pc:spChg>
        <pc:graphicFrameChg chg="add mod modGraphic">
          <ac:chgData name="Eric Slade" userId="973283d1-72db-4f94-973a-da6a8ebdfb24" providerId="ADAL" clId="{A128D6C2-1434-4D72-AD8A-075EC7A29735}" dt="2026-06-11T21:22:48.492" v="6843"/>
          <ac:graphicFrameMkLst>
            <pc:docMk/>
            <pc:sldMk cId="3182084749" sldId="330"/>
            <ac:graphicFrameMk id="5" creationId="{FE97DDA2-0013-3B1A-575E-C1F76E819338}"/>
          </ac:graphicFrameMkLst>
        </pc:graphicFrameChg>
        <pc:graphicFrameChg chg="mod modGraphic">
          <ac:chgData name="Eric Slade" userId="973283d1-72db-4f94-973a-da6a8ebdfb24" providerId="ADAL" clId="{A128D6C2-1434-4D72-AD8A-075EC7A29735}" dt="2026-06-11T21:23:39.409" v="6853" actId="403"/>
          <ac:graphicFrameMkLst>
            <pc:docMk/>
            <pc:sldMk cId="3182084749" sldId="330"/>
            <ac:graphicFrameMk id="8" creationId="{512B0364-A9B2-444E-736D-36C26080A81D}"/>
          </ac:graphicFrameMkLst>
        </pc:graphicFrameChg>
      </pc:sldChg>
      <pc:sldChg chg="modSp mod">
        <pc:chgData name="Eric Slade" userId="973283d1-72db-4f94-973a-da6a8ebdfb24" providerId="ADAL" clId="{A128D6C2-1434-4D72-AD8A-075EC7A29735}" dt="2026-06-11T21:53:40.021" v="7603" actId="27636"/>
        <pc:sldMkLst>
          <pc:docMk/>
          <pc:sldMk cId="3696883340" sldId="335"/>
        </pc:sldMkLst>
        <pc:spChg chg="mod">
          <ac:chgData name="Eric Slade" userId="973283d1-72db-4f94-973a-da6a8ebdfb24" providerId="ADAL" clId="{A128D6C2-1434-4D72-AD8A-075EC7A29735}" dt="2026-06-11T21:53:40.021" v="7603" actId="27636"/>
          <ac:spMkLst>
            <pc:docMk/>
            <pc:sldMk cId="3696883340" sldId="335"/>
            <ac:spMk id="3" creationId="{2F2B976A-205F-946B-BDC0-FA357AE6CDE0}"/>
          </ac:spMkLst>
        </pc:spChg>
      </pc:sldChg>
      <pc:sldChg chg="modSp mod">
        <pc:chgData name="Eric Slade" userId="973283d1-72db-4f94-973a-da6a8ebdfb24" providerId="ADAL" clId="{A128D6C2-1434-4D72-AD8A-075EC7A29735}" dt="2026-06-11T21:33:58.515" v="6945" actId="20577"/>
        <pc:sldMkLst>
          <pc:docMk/>
          <pc:sldMk cId="1877848791" sldId="342"/>
        </pc:sldMkLst>
        <pc:spChg chg="mod">
          <ac:chgData name="Eric Slade" userId="973283d1-72db-4f94-973a-da6a8ebdfb24" providerId="ADAL" clId="{A128D6C2-1434-4D72-AD8A-075EC7A29735}" dt="2026-06-11T21:33:58.515" v="6945" actId="20577"/>
          <ac:spMkLst>
            <pc:docMk/>
            <pc:sldMk cId="1877848791" sldId="342"/>
            <ac:spMk id="5" creationId="{75180A31-9522-D3C9-2ECA-CA4A8B8B9FEA}"/>
          </ac:spMkLst>
        </pc:spChg>
      </pc:sldChg>
      <pc:sldChg chg="addSp delSp modSp del mod">
        <pc:chgData name="Eric Slade" userId="973283d1-72db-4f94-973a-da6a8ebdfb24" providerId="ADAL" clId="{A128D6C2-1434-4D72-AD8A-075EC7A29735}" dt="2026-06-11T20:57:16.680" v="5681" actId="47"/>
        <pc:sldMkLst>
          <pc:docMk/>
          <pc:sldMk cId="3225460943" sldId="345"/>
        </pc:sldMkLst>
      </pc:sldChg>
      <pc:sldChg chg="addSp delSp modSp mod ord">
        <pc:chgData name="Eric Slade" userId="973283d1-72db-4f94-973a-da6a8ebdfb24" providerId="ADAL" clId="{A128D6C2-1434-4D72-AD8A-075EC7A29735}" dt="2026-06-11T21:43:50.321" v="7338" actId="20577"/>
        <pc:sldMkLst>
          <pc:docMk/>
          <pc:sldMk cId="89430226" sldId="364"/>
        </pc:sldMkLst>
        <pc:spChg chg="mod">
          <ac:chgData name="Eric Slade" userId="973283d1-72db-4f94-973a-da6a8ebdfb24" providerId="ADAL" clId="{A128D6C2-1434-4D72-AD8A-075EC7A29735}" dt="2026-06-11T21:43:50.321" v="7338" actId="20577"/>
          <ac:spMkLst>
            <pc:docMk/>
            <pc:sldMk cId="89430226" sldId="364"/>
            <ac:spMk id="2" creationId="{C8496F70-6FF5-43DC-326A-4A541F96146F}"/>
          </ac:spMkLst>
        </pc:spChg>
        <pc:spChg chg="add mod">
          <ac:chgData name="Eric Slade" userId="973283d1-72db-4f94-973a-da6a8ebdfb24" providerId="ADAL" clId="{A128D6C2-1434-4D72-AD8A-075EC7A29735}" dt="2026-06-11T21:36:28.497" v="6951" actId="1076"/>
          <ac:spMkLst>
            <pc:docMk/>
            <pc:sldMk cId="89430226" sldId="364"/>
            <ac:spMk id="3" creationId="{EC77467D-27DD-DEA6-9D18-244843C6ECDC}"/>
          </ac:spMkLst>
        </pc:spChg>
        <pc:spChg chg="add mod">
          <ac:chgData name="Eric Slade" userId="973283d1-72db-4f94-973a-da6a8ebdfb24" providerId="ADAL" clId="{A128D6C2-1434-4D72-AD8A-075EC7A29735}" dt="2026-06-11T21:37:41.937" v="7018" actId="1076"/>
          <ac:spMkLst>
            <pc:docMk/>
            <pc:sldMk cId="89430226" sldId="364"/>
            <ac:spMk id="4" creationId="{2AFD57FE-E3EA-1D5B-0048-DA68C728F858}"/>
          </ac:spMkLst>
        </pc:spChg>
        <pc:spChg chg="mod">
          <ac:chgData name="Eric Slade" userId="973283d1-72db-4f94-973a-da6a8ebdfb24" providerId="ADAL" clId="{A128D6C2-1434-4D72-AD8A-075EC7A29735}" dt="2026-06-05T19:26:01.452" v="1111" actId="571"/>
          <ac:spMkLst>
            <pc:docMk/>
            <pc:sldMk cId="89430226" sldId="364"/>
            <ac:spMk id="9" creationId="{217AD3FE-50EE-5DDA-0423-7171633662C8}"/>
          </ac:spMkLst>
        </pc:spChg>
        <pc:spChg chg="mod">
          <ac:chgData name="Eric Slade" userId="973283d1-72db-4f94-973a-da6a8ebdfb24" providerId="ADAL" clId="{A128D6C2-1434-4D72-AD8A-075EC7A29735}" dt="2026-06-05T19:34:46.512" v="1486" actId="1076"/>
          <ac:spMkLst>
            <pc:docMk/>
            <pc:sldMk cId="89430226" sldId="364"/>
            <ac:spMk id="11" creationId="{2ED710BD-C7BB-AB67-3850-7D18E447498B}"/>
          </ac:spMkLst>
        </pc:spChg>
        <pc:spChg chg="mod">
          <ac:chgData name="Eric Slade" userId="973283d1-72db-4f94-973a-da6a8ebdfb24" providerId="ADAL" clId="{A128D6C2-1434-4D72-AD8A-075EC7A29735}" dt="2026-06-05T19:34:27.348" v="1480" actId="14100"/>
          <ac:spMkLst>
            <pc:docMk/>
            <pc:sldMk cId="89430226" sldId="364"/>
            <ac:spMk id="12" creationId="{6D2FB7FE-855B-1057-C416-3049A5865FBA}"/>
          </ac:spMkLst>
        </pc:spChg>
        <pc:spChg chg="mod">
          <ac:chgData name="Eric Slade" userId="973283d1-72db-4f94-973a-da6a8ebdfb24" providerId="ADAL" clId="{A128D6C2-1434-4D72-AD8A-075EC7A29735}" dt="2026-06-05T19:37:28.060" v="1644" actId="14100"/>
          <ac:spMkLst>
            <pc:docMk/>
            <pc:sldMk cId="89430226" sldId="364"/>
            <ac:spMk id="16" creationId="{CE221C0F-3B5C-03D2-C247-1EC689BABC67}"/>
          </ac:spMkLst>
        </pc:spChg>
        <pc:spChg chg="mod">
          <ac:chgData name="Eric Slade" userId="973283d1-72db-4f94-973a-da6a8ebdfb24" providerId="ADAL" clId="{A128D6C2-1434-4D72-AD8A-075EC7A29735}" dt="2026-06-05T19:07:29.643" v="693" actId="1076"/>
          <ac:spMkLst>
            <pc:docMk/>
            <pc:sldMk cId="89430226" sldId="364"/>
            <ac:spMk id="17" creationId="{7100E957-3890-1CE5-6492-C2A857C70DA4}"/>
          </ac:spMkLst>
        </pc:spChg>
        <pc:spChg chg="mod">
          <ac:chgData name="Eric Slade" userId="973283d1-72db-4f94-973a-da6a8ebdfb24" providerId="ADAL" clId="{A128D6C2-1434-4D72-AD8A-075EC7A29735}" dt="2026-06-05T19:26:01.452" v="1111" actId="571"/>
          <ac:spMkLst>
            <pc:docMk/>
            <pc:sldMk cId="89430226" sldId="364"/>
            <ac:spMk id="18" creationId="{B300D6EA-FDF5-F826-AE03-87C5DFF26564}"/>
          </ac:spMkLst>
        </pc:spChg>
        <pc:spChg chg="mod">
          <ac:chgData name="Eric Slade" userId="973283d1-72db-4f94-973a-da6a8ebdfb24" providerId="ADAL" clId="{A128D6C2-1434-4D72-AD8A-075EC7A29735}" dt="2026-06-05T19:26:01.452" v="1111" actId="571"/>
          <ac:spMkLst>
            <pc:docMk/>
            <pc:sldMk cId="89430226" sldId="364"/>
            <ac:spMk id="19" creationId="{D329760E-82CC-3884-9DB9-00F65E63EFB1}"/>
          </ac:spMkLst>
        </pc:spChg>
        <pc:spChg chg="mod">
          <ac:chgData name="Eric Slade" userId="973283d1-72db-4f94-973a-da6a8ebdfb24" providerId="ADAL" clId="{A128D6C2-1434-4D72-AD8A-075EC7A29735}" dt="2026-06-05T19:27:23.907" v="1224" actId="14100"/>
          <ac:spMkLst>
            <pc:docMk/>
            <pc:sldMk cId="89430226" sldId="364"/>
            <ac:spMk id="20" creationId="{6312CADF-8648-60F4-91CF-27CCD305E69C}"/>
          </ac:spMkLst>
        </pc:spChg>
        <pc:spChg chg="mod">
          <ac:chgData name="Eric Slade" userId="973283d1-72db-4f94-973a-da6a8ebdfb24" providerId="ADAL" clId="{A128D6C2-1434-4D72-AD8A-075EC7A29735}" dt="2026-06-05T19:03:04.178" v="514" actId="571"/>
          <ac:spMkLst>
            <pc:docMk/>
            <pc:sldMk cId="89430226" sldId="364"/>
            <ac:spMk id="21" creationId="{485C5719-ACF9-ECDE-37FD-ABA019C09B6B}"/>
          </ac:spMkLst>
        </pc:spChg>
        <pc:spChg chg="mod">
          <ac:chgData name="Eric Slade" userId="973283d1-72db-4f94-973a-da6a8ebdfb24" providerId="ADAL" clId="{A128D6C2-1434-4D72-AD8A-075EC7A29735}" dt="2026-06-05T19:37:39.340" v="1646" actId="1076"/>
          <ac:spMkLst>
            <pc:docMk/>
            <pc:sldMk cId="89430226" sldId="364"/>
            <ac:spMk id="22" creationId="{1306C233-4196-1F10-A057-D1855A50A164}"/>
          </ac:spMkLst>
        </pc:spChg>
        <pc:spChg chg="mod">
          <ac:chgData name="Eric Slade" userId="973283d1-72db-4f94-973a-da6a8ebdfb24" providerId="ADAL" clId="{A128D6C2-1434-4D72-AD8A-075EC7A29735}" dt="2026-06-05T19:26:01.452" v="1111" actId="571"/>
          <ac:spMkLst>
            <pc:docMk/>
            <pc:sldMk cId="89430226" sldId="364"/>
            <ac:spMk id="23" creationId="{BE6CF9EB-DBF1-F51D-1253-CA24C236B361}"/>
          </ac:spMkLst>
        </pc:spChg>
        <pc:spChg chg="mod">
          <ac:chgData name="Eric Slade" userId="973283d1-72db-4f94-973a-da6a8ebdfb24" providerId="ADAL" clId="{A128D6C2-1434-4D72-AD8A-075EC7A29735}" dt="2026-06-05T19:38:17.803" v="1651" actId="1076"/>
          <ac:spMkLst>
            <pc:docMk/>
            <pc:sldMk cId="89430226" sldId="364"/>
            <ac:spMk id="24" creationId="{130287A2-01FA-9FA7-9B0B-22F7E466E57C}"/>
          </ac:spMkLst>
        </pc:spChg>
        <pc:spChg chg="mod">
          <ac:chgData name="Eric Slade" userId="973283d1-72db-4f94-973a-da6a8ebdfb24" providerId="ADAL" clId="{A128D6C2-1434-4D72-AD8A-075EC7A29735}" dt="2026-06-05T19:26:01.452" v="1111" actId="571"/>
          <ac:spMkLst>
            <pc:docMk/>
            <pc:sldMk cId="89430226" sldId="364"/>
            <ac:spMk id="25" creationId="{36C51EC5-49D4-027B-14C8-68D8F3A1C06B}"/>
          </ac:spMkLst>
        </pc:spChg>
        <pc:spChg chg="add mod">
          <ac:chgData name="Eric Slade" userId="973283d1-72db-4f94-973a-da6a8ebdfb24" providerId="ADAL" clId="{A128D6C2-1434-4D72-AD8A-075EC7A29735}" dt="2026-06-05T19:27:31.674" v="1227" actId="14100"/>
          <ac:spMkLst>
            <pc:docMk/>
            <pc:sldMk cId="89430226" sldId="364"/>
            <ac:spMk id="26" creationId="{4D09E8A0-0277-74E6-7B34-A61B66DA5FE8}"/>
          </ac:spMkLst>
        </pc:spChg>
        <pc:spChg chg="add mod">
          <ac:chgData name="Eric Slade" userId="973283d1-72db-4f94-973a-da6a8ebdfb24" providerId="ADAL" clId="{A128D6C2-1434-4D72-AD8A-075EC7A29735}" dt="2026-06-05T19:27:27.348" v="1225" actId="1076"/>
          <ac:spMkLst>
            <pc:docMk/>
            <pc:sldMk cId="89430226" sldId="364"/>
            <ac:spMk id="29" creationId="{D4DDBCA3-38BB-5DBE-EB84-435A7F7D0582}"/>
          </ac:spMkLst>
        </pc:spChg>
        <pc:spChg chg="add mod">
          <ac:chgData name="Eric Slade" userId="973283d1-72db-4f94-973a-da6a8ebdfb24" providerId="ADAL" clId="{A128D6C2-1434-4D72-AD8A-075EC7A29735}" dt="2026-06-05T19:38:02.061" v="1648" actId="1076"/>
          <ac:spMkLst>
            <pc:docMk/>
            <pc:sldMk cId="89430226" sldId="364"/>
            <ac:spMk id="31" creationId="{0791853E-3178-CB06-9DBE-054AB8565CCE}"/>
          </ac:spMkLst>
        </pc:spChg>
        <pc:grpChg chg="add del mod">
          <ac:chgData name="Eric Slade" userId="973283d1-72db-4f94-973a-da6a8ebdfb24" providerId="ADAL" clId="{A128D6C2-1434-4D72-AD8A-075EC7A29735}" dt="2026-06-05T19:38:08.830" v="1650" actId="1076"/>
          <ac:grpSpMkLst>
            <pc:docMk/>
            <pc:sldMk cId="89430226" sldId="364"/>
            <ac:grpSpMk id="8" creationId="{5FC47964-6A7D-ED13-D083-4B8868E1C2CB}"/>
          </ac:grpSpMkLst>
        </pc:grpChg>
        <pc:cxnChg chg="add mod">
          <ac:chgData name="Eric Slade" userId="973283d1-72db-4f94-973a-da6a8ebdfb24" providerId="ADAL" clId="{A128D6C2-1434-4D72-AD8A-075EC7A29735}" dt="2026-06-05T20:08:07.121" v="2742" actId="13822"/>
          <ac:cxnSpMkLst>
            <pc:docMk/>
            <pc:sldMk cId="89430226" sldId="364"/>
            <ac:cxnSpMk id="33" creationId="{7FF21F5C-9843-FD74-3334-DAF8207451EA}"/>
          </ac:cxnSpMkLst>
        </pc:cxnChg>
        <pc:cxnChg chg="add mod">
          <ac:chgData name="Eric Slade" userId="973283d1-72db-4f94-973a-da6a8ebdfb24" providerId="ADAL" clId="{A128D6C2-1434-4D72-AD8A-075EC7A29735}" dt="2026-06-06T00:42:54.834" v="3264" actId="692"/>
          <ac:cxnSpMkLst>
            <pc:docMk/>
            <pc:sldMk cId="89430226" sldId="364"/>
            <ac:cxnSpMk id="35" creationId="{73857014-8565-1C25-5C60-EF8087C89997}"/>
          </ac:cxnSpMkLst>
        </pc:cxnChg>
      </pc:sldChg>
      <pc:sldChg chg="modSp mod ord">
        <pc:chgData name="Eric Slade" userId="973283d1-72db-4f94-973a-da6a8ebdfb24" providerId="ADAL" clId="{A128D6C2-1434-4D72-AD8A-075EC7A29735}" dt="2026-06-11T21:45:01.653" v="7426" actId="20577"/>
        <pc:sldMkLst>
          <pc:docMk/>
          <pc:sldMk cId="916468275" sldId="366"/>
        </pc:sldMkLst>
        <pc:spChg chg="mod">
          <ac:chgData name="Eric Slade" userId="973283d1-72db-4f94-973a-da6a8ebdfb24" providerId="ADAL" clId="{A128D6C2-1434-4D72-AD8A-075EC7A29735}" dt="2026-06-05T20:08:51.057" v="2747" actId="122"/>
          <ac:spMkLst>
            <pc:docMk/>
            <pc:sldMk cId="916468275" sldId="366"/>
            <ac:spMk id="2" creationId="{C43BEDA0-C5A4-7A89-58ED-402DEC2226DF}"/>
          </ac:spMkLst>
        </pc:spChg>
        <pc:spChg chg="mod">
          <ac:chgData name="Eric Slade" userId="973283d1-72db-4f94-973a-da6a8ebdfb24" providerId="ADAL" clId="{A128D6C2-1434-4D72-AD8A-075EC7A29735}" dt="2026-06-11T21:45:01.653" v="7426" actId="20577"/>
          <ac:spMkLst>
            <pc:docMk/>
            <pc:sldMk cId="916468275" sldId="366"/>
            <ac:spMk id="3" creationId="{7007403F-1936-9B24-7F9C-5AE688551CA1}"/>
          </ac:spMkLst>
        </pc:spChg>
      </pc:sldChg>
      <pc:sldChg chg="modSp mod">
        <pc:chgData name="Eric Slade" userId="973283d1-72db-4f94-973a-da6a8ebdfb24" providerId="ADAL" clId="{A128D6C2-1434-4D72-AD8A-075EC7A29735}" dt="2026-06-06T00:34:39.129" v="3234" actId="20577"/>
        <pc:sldMkLst>
          <pc:docMk/>
          <pc:sldMk cId="3427394190" sldId="368"/>
        </pc:sldMkLst>
        <pc:spChg chg="mod">
          <ac:chgData name="Eric Slade" userId="973283d1-72db-4f94-973a-da6a8ebdfb24" providerId="ADAL" clId="{A128D6C2-1434-4D72-AD8A-075EC7A29735}" dt="2026-06-06T00:34:39.129" v="3234" actId="20577"/>
          <ac:spMkLst>
            <pc:docMk/>
            <pc:sldMk cId="3427394190" sldId="368"/>
            <ac:spMk id="2" creationId="{B94CEE1E-0A2A-7F34-5E97-E51CF1017496}"/>
          </ac:spMkLst>
        </pc:spChg>
      </pc:sldChg>
      <pc:sldChg chg="addSp delSp modSp mod ord">
        <pc:chgData name="Eric Slade" userId="973283d1-72db-4f94-973a-da6a8ebdfb24" providerId="ADAL" clId="{A128D6C2-1434-4D72-AD8A-075EC7A29735}" dt="2026-06-11T21:21:18.440" v="6841" actId="20577"/>
        <pc:sldMkLst>
          <pc:docMk/>
          <pc:sldMk cId="1519721370" sldId="370"/>
        </pc:sldMkLst>
        <pc:spChg chg="mod">
          <ac:chgData name="Eric Slade" userId="973283d1-72db-4f94-973a-da6a8ebdfb24" providerId="ADAL" clId="{A128D6C2-1434-4D72-AD8A-075EC7A29735}" dt="2026-06-06T01:36:05.891" v="5182" actId="14100"/>
          <ac:spMkLst>
            <pc:docMk/>
            <pc:sldMk cId="1519721370" sldId="370"/>
            <ac:spMk id="2" creationId="{4120800E-B1A8-2482-79FF-4F1AA99DB2FF}"/>
          </ac:spMkLst>
        </pc:spChg>
        <pc:spChg chg="mod">
          <ac:chgData name="Eric Slade" userId="973283d1-72db-4f94-973a-da6a8ebdfb24" providerId="ADAL" clId="{A128D6C2-1434-4D72-AD8A-075EC7A29735}" dt="2026-06-06T01:59:08.418" v="5672" actId="207"/>
          <ac:spMkLst>
            <pc:docMk/>
            <pc:sldMk cId="1519721370" sldId="370"/>
            <ac:spMk id="3" creationId="{A2D78226-F904-03FC-E4AB-BB64D8A51C75}"/>
          </ac:spMkLst>
        </pc:spChg>
        <pc:spChg chg="add mod">
          <ac:chgData name="Eric Slade" userId="973283d1-72db-4f94-973a-da6a8ebdfb24" providerId="ADAL" clId="{A128D6C2-1434-4D72-AD8A-075EC7A29735}" dt="2026-06-06T01:59:24.151" v="5674" actId="207"/>
          <ac:spMkLst>
            <pc:docMk/>
            <pc:sldMk cId="1519721370" sldId="370"/>
            <ac:spMk id="6" creationId="{E06A449C-8599-7E62-3DD9-8D6C6B00E3B3}"/>
          </ac:spMkLst>
        </pc:spChg>
        <pc:spChg chg="add mod">
          <ac:chgData name="Eric Slade" userId="973283d1-72db-4f94-973a-da6a8ebdfb24" providerId="ADAL" clId="{A128D6C2-1434-4D72-AD8A-075EC7A29735}" dt="2026-06-11T21:21:18.440" v="6841" actId="20577"/>
          <ac:spMkLst>
            <pc:docMk/>
            <pc:sldMk cId="1519721370" sldId="370"/>
            <ac:spMk id="7" creationId="{151E9839-9113-4FFB-29EA-570C7C7700A0}"/>
          </ac:spMkLst>
        </pc:spChg>
        <pc:cxnChg chg="add mod ord">
          <ac:chgData name="Eric Slade" userId="973283d1-72db-4f94-973a-da6a8ebdfb24" providerId="ADAL" clId="{A128D6C2-1434-4D72-AD8A-075EC7A29735}" dt="2026-06-06T01:58:52.167" v="5670" actId="167"/>
          <ac:cxnSpMkLst>
            <pc:docMk/>
            <pc:sldMk cId="1519721370" sldId="370"/>
            <ac:cxnSpMk id="10" creationId="{6383D3DC-8E86-2F99-1822-49938D0EA14A}"/>
          </ac:cxnSpMkLst>
        </pc:cxnChg>
        <pc:cxnChg chg="add mod ord">
          <ac:chgData name="Eric Slade" userId="973283d1-72db-4f94-973a-da6a8ebdfb24" providerId="ADAL" clId="{A128D6C2-1434-4D72-AD8A-075EC7A29735}" dt="2026-06-06T01:59:55.696" v="5678" actId="1076"/>
          <ac:cxnSpMkLst>
            <pc:docMk/>
            <pc:sldMk cId="1519721370" sldId="370"/>
            <ac:cxnSpMk id="11" creationId="{21F544FB-26D8-D3D2-B00B-94135354D811}"/>
          </ac:cxnSpMkLst>
        </pc:cxnChg>
      </pc:sldChg>
      <pc:sldChg chg="addSp modSp add mod">
        <pc:chgData name="Eric Slade" userId="973283d1-72db-4f94-973a-da6a8ebdfb24" providerId="ADAL" clId="{A128D6C2-1434-4D72-AD8A-075EC7A29735}" dt="2026-06-12T00:44:32.877" v="7767" actId="1076"/>
        <pc:sldMkLst>
          <pc:docMk/>
          <pc:sldMk cId="1281341359" sldId="371"/>
        </pc:sldMkLst>
        <pc:spChg chg="add mod">
          <ac:chgData name="Eric Slade" userId="973283d1-72db-4f94-973a-da6a8ebdfb24" providerId="ADAL" clId="{A128D6C2-1434-4D72-AD8A-075EC7A29735}" dt="2026-06-12T00:44:32.877" v="7767" actId="1076"/>
          <ac:spMkLst>
            <pc:docMk/>
            <pc:sldMk cId="1281341359" sldId="371"/>
            <ac:spMk id="5" creationId="{BA8C70F9-CDE3-CA0D-E646-13420E0A34B0}"/>
          </ac:spMkLst>
        </pc:spChg>
        <pc:spChg chg="mod">
          <ac:chgData name="Eric Slade" userId="973283d1-72db-4f94-973a-da6a8ebdfb24" providerId="ADAL" clId="{A128D6C2-1434-4D72-AD8A-075EC7A29735}" dt="2026-06-12T00:44:28.840" v="7766" actId="14100"/>
          <ac:spMkLst>
            <pc:docMk/>
            <pc:sldMk cId="1281341359" sldId="371"/>
            <ac:spMk id="9" creationId="{06A8AB75-9E2A-3B6D-76D5-5872502ECA69}"/>
          </ac:spMkLst>
        </pc:spChg>
        <pc:picChg chg="mod">
          <ac:chgData name="Eric Slade" userId="973283d1-72db-4f94-973a-da6a8ebdfb24" providerId="ADAL" clId="{A128D6C2-1434-4D72-AD8A-075EC7A29735}" dt="2026-06-12T00:44:21.538" v="7765" actId="1076"/>
          <ac:picMkLst>
            <pc:docMk/>
            <pc:sldMk cId="1281341359" sldId="371"/>
            <ac:picMk id="26" creationId="{CEC1472E-913C-D2BC-7ECF-257DBE438DA6}"/>
          </ac:picMkLst>
        </pc:picChg>
        <pc:picChg chg="mod">
          <ac:chgData name="Eric Slade" userId="973283d1-72db-4f94-973a-da6a8ebdfb24" providerId="ADAL" clId="{A128D6C2-1434-4D72-AD8A-075EC7A29735}" dt="2026-06-12T00:43:58.617" v="7752" actId="1076"/>
          <ac:picMkLst>
            <pc:docMk/>
            <pc:sldMk cId="1281341359" sldId="371"/>
            <ac:picMk id="32" creationId="{F40ADB70-7A59-0AC2-A468-467EEEDA5209}"/>
          </ac:picMkLst>
        </pc:picChg>
        <pc:picChg chg="mod">
          <ac:chgData name="Eric Slade" userId="973283d1-72db-4f94-973a-da6a8ebdfb24" providerId="ADAL" clId="{A128D6C2-1434-4D72-AD8A-075EC7A29735}" dt="2026-06-12T00:44:16.916" v="7762" actId="1076"/>
          <ac:picMkLst>
            <pc:docMk/>
            <pc:sldMk cId="1281341359" sldId="371"/>
            <ac:picMk id="36" creationId="{5BE1B2AC-729B-82E4-BC24-9589215C634A}"/>
          </ac:picMkLst>
        </pc:picChg>
        <pc:picChg chg="mod">
          <ac:chgData name="Eric Slade" userId="973283d1-72db-4f94-973a-da6a8ebdfb24" providerId="ADAL" clId="{A128D6C2-1434-4D72-AD8A-075EC7A29735}" dt="2026-06-12T00:44:19.535" v="7764" actId="1076"/>
          <ac:picMkLst>
            <pc:docMk/>
            <pc:sldMk cId="1281341359" sldId="371"/>
            <ac:picMk id="38" creationId="{3775F9AD-E5B3-6629-0EE5-36C1F889DA47}"/>
          </ac:picMkLst>
        </pc:picChg>
        <pc:picChg chg="mod">
          <ac:chgData name="Eric Slade" userId="973283d1-72db-4f94-973a-da6a8ebdfb24" providerId="ADAL" clId="{A128D6C2-1434-4D72-AD8A-075EC7A29735}" dt="2026-06-12T00:44:15.272" v="7761" actId="1076"/>
          <ac:picMkLst>
            <pc:docMk/>
            <pc:sldMk cId="1281341359" sldId="371"/>
            <ac:picMk id="40" creationId="{5C08B3BC-B528-095E-7B10-7C7FB91462EC}"/>
          </ac:picMkLst>
        </pc:picChg>
      </pc:sldChg>
      <pc:sldChg chg="addSp modSp add mod">
        <pc:chgData name="Eric Slade" userId="973283d1-72db-4f94-973a-da6a8ebdfb24" providerId="ADAL" clId="{A128D6C2-1434-4D72-AD8A-075EC7A29735}" dt="2026-06-06T00:53:06.513" v="3508" actId="27918"/>
        <pc:sldMkLst>
          <pc:docMk/>
          <pc:sldMk cId="1731054108" sldId="372"/>
        </pc:sldMkLst>
        <pc:spChg chg="mod">
          <ac:chgData name="Eric Slade" userId="973283d1-72db-4f94-973a-da6a8ebdfb24" providerId="ADAL" clId="{A128D6C2-1434-4D72-AD8A-075EC7A29735}" dt="2026-06-06T00:41:39.688" v="3258" actId="1076"/>
          <ac:spMkLst>
            <pc:docMk/>
            <pc:sldMk cId="1731054108" sldId="372"/>
            <ac:spMk id="2" creationId="{6A2FAAC4-BAD8-81E0-E529-FEF7FD685243}"/>
          </ac:spMkLst>
        </pc:spChg>
        <pc:spChg chg="mod">
          <ac:chgData name="Eric Slade" userId="973283d1-72db-4f94-973a-da6a8ebdfb24" providerId="ADAL" clId="{A128D6C2-1434-4D72-AD8A-075EC7A29735}" dt="2026-06-06T00:42:01.650" v="3263" actId="20577"/>
          <ac:spMkLst>
            <pc:docMk/>
            <pc:sldMk cId="1731054108" sldId="372"/>
            <ac:spMk id="3" creationId="{63EAE85D-197E-186D-D004-77A6447FBA0B}"/>
          </ac:spMkLst>
        </pc:spChg>
        <pc:graphicFrameChg chg="add mod">
          <ac:chgData name="Eric Slade" userId="973283d1-72db-4f94-973a-da6a8ebdfb24" providerId="ADAL" clId="{A128D6C2-1434-4D72-AD8A-075EC7A29735}" dt="2026-06-06T00:51:19.736" v="3503" actId="113"/>
          <ac:graphicFrameMkLst>
            <pc:docMk/>
            <pc:sldMk cId="1731054108" sldId="372"/>
            <ac:graphicFrameMk id="7" creationId="{9AF5ABFA-7E7F-85BB-0F5C-D3135545F3EC}"/>
          </ac:graphicFrameMkLst>
        </pc:graphicFrameChg>
      </pc:sldChg>
      <pc:sldChg chg="addSp delSp modSp add mod ord">
        <pc:chgData name="Eric Slade" userId="973283d1-72db-4f94-973a-da6a8ebdfb24" providerId="ADAL" clId="{A128D6C2-1434-4D72-AD8A-075EC7A29735}" dt="2026-06-11T21:19:22.014" v="6815" actId="692"/>
        <pc:sldMkLst>
          <pc:docMk/>
          <pc:sldMk cId="66555837" sldId="374"/>
        </pc:sldMkLst>
        <pc:spChg chg="del mod">
          <ac:chgData name="Eric Slade" userId="973283d1-72db-4f94-973a-da6a8ebdfb24" providerId="ADAL" clId="{A128D6C2-1434-4D72-AD8A-075EC7A29735}" dt="2026-06-11T21:18:49.570" v="6811" actId="22"/>
          <ac:spMkLst>
            <pc:docMk/>
            <pc:sldMk cId="66555837" sldId="374"/>
            <ac:spMk id="3" creationId="{A7C0D625-6270-1463-0B12-B1BFF643EF8A}"/>
          </ac:spMkLst>
        </pc:spChg>
        <pc:spChg chg="add mod">
          <ac:chgData name="Eric Slade" userId="973283d1-72db-4f94-973a-da6a8ebdfb24" providerId="ADAL" clId="{A128D6C2-1434-4D72-AD8A-075EC7A29735}" dt="2026-06-11T21:19:22.014" v="6815" actId="692"/>
          <ac:spMkLst>
            <pc:docMk/>
            <pc:sldMk cId="66555837" sldId="374"/>
            <ac:spMk id="10" creationId="{493BCF9C-CF66-D728-3CD7-1FFB72C3ECBA}"/>
          </ac:spMkLst>
        </pc:spChg>
        <pc:spChg chg="add mod">
          <ac:chgData name="Eric Slade" userId="973283d1-72db-4f94-973a-da6a8ebdfb24" providerId="ADAL" clId="{A128D6C2-1434-4D72-AD8A-075EC7A29735}" dt="2026-06-11T21:18:18.986" v="6805" actId="14100"/>
          <ac:spMkLst>
            <pc:docMk/>
            <pc:sldMk cId="66555837" sldId="374"/>
            <ac:spMk id="11" creationId="{05A5D834-04AC-64A7-7A97-3A134264C7FE}"/>
          </ac:spMkLst>
        </pc:spChg>
        <pc:spChg chg="add del mod">
          <ac:chgData name="Eric Slade" userId="973283d1-72db-4f94-973a-da6a8ebdfb24" providerId="ADAL" clId="{A128D6C2-1434-4D72-AD8A-075EC7A29735}" dt="2026-06-11T21:18:46.596" v="6809" actId="21"/>
          <ac:spMkLst>
            <pc:docMk/>
            <pc:sldMk cId="66555837" sldId="374"/>
            <ac:spMk id="12" creationId="{68C60089-6C59-F6B8-3696-384E7AE1B0F6}"/>
          </ac:spMkLst>
        </pc:spChg>
        <pc:picChg chg="add del mod">
          <ac:chgData name="Eric Slade" userId="973283d1-72db-4f94-973a-da6a8ebdfb24" providerId="ADAL" clId="{A128D6C2-1434-4D72-AD8A-075EC7A29735}" dt="2026-06-11T21:02:01.485" v="5844" actId="22"/>
          <ac:picMkLst>
            <pc:docMk/>
            <pc:sldMk cId="66555837" sldId="374"/>
            <ac:picMk id="4" creationId="{678889A3-1343-1C6B-08BB-C2033C2BAF12}"/>
          </ac:picMkLst>
        </pc:picChg>
        <pc:picChg chg="add del mod">
          <ac:chgData name="Eric Slade" userId="973283d1-72db-4f94-973a-da6a8ebdfb24" providerId="ADAL" clId="{A128D6C2-1434-4D72-AD8A-075EC7A29735}" dt="2026-06-11T21:02:37.246" v="5848" actId="478"/>
          <ac:picMkLst>
            <pc:docMk/>
            <pc:sldMk cId="66555837" sldId="374"/>
            <ac:picMk id="6" creationId="{FAB614EA-760E-B39A-8D32-0086AA7B0D8A}"/>
          </ac:picMkLst>
        </pc:picChg>
        <pc:picChg chg="add mod">
          <ac:chgData name="Eric Slade" userId="973283d1-72db-4f94-973a-da6a8ebdfb24" providerId="ADAL" clId="{A128D6C2-1434-4D72-AD8A-075EC7A29735}" dt="2026-06-11T21:19:10.938" v="6812" actId="1076"/>
          <ac:picMkLst>
            <pc:docMk/>
            <pc:sldMk cId="66555837" sldId="374"/>
            <ac:picMk id="8" creationId="{25F35AA0-2B18-C602-3BE5-980967BE27D0}"/>
          </ac:picMkLst>
        </pc:picChg>
      </pc:sldChg>
    </pc:docChg>
  </pc:docChgLst>
  <pc:docChgLst>
    <pc:chgData name="Eric Slade" userId="S::eslade1@jh.edu::973283d1-72db-4f94-973a-da6a8ebdfb24" providerId="AD" clId="Web-{F0E051DC-2475-6608-BF09-80814BA8A2CE}"/>
    <pc:docChg chg="modSld sldOrd">
      <pc:chgData name="Eric Slade" userId="S::eslade1@jh.edu::973283d1-72db-4f94-973a-da6a8ebdfb24" providerId="AD" clId="Web-{F0E051DC-2475-6608-BF09-80814BA8A2CE}" dt="2026-06-07T20:49:10.694" v="67"/>
      <pc:docMkLst>
        <pc:docMk/>
      </pc:docMkLst>
      <pc:sldChg chg="modSp">
        <pc:chgData name="Eric Slade" userId="S::eslade1@jh.edu::973283d1-72db-4f94-973a-da6a8ebdfb24" providerId="AD" clId="Web-{F0E051DC-2475-6608-BF09-80814BA8A2CE}" dt="2026-06-07T20:41:57.616" v="65" actId="20577"/>
        <pc:sldMkLst>
          <pc:docMk/>
          <pc:sldMk cId="3696883340" sldId="335"/>
        </pc:sldMkLst>
        <pc:spChg chg="mod">
          <ac:chgData name="Eric Slade" userId="S::eslade1@jh.edu::973283d1-72db-4f94-973a-da6a8ebdfb24" providerId="AD" clId="Web-{F0E051DC-2475-6608-BF09-80814BA8A2CE}" dt="2026-06-07T20:41:57.616" v="65" actId="20577"/>
          <ac:spMkLst>
            <pc:docMk/>
            <pc:sldMk cId="3696883340" sldId="335"/>
            <ac:spMk id="3" creationId="{2F2B976A-205F-946B-BDC0-FA357AE6CDE0}"/>
          </ac:spMkLst>
        </pc:spChg>
      </pc:sldChg>
      <pc:sldChg chg="ord">
        <pc:chgData name="Eric Slade" userId="S::eslade1@jh.edu::973283d1-72db-4f94-973a-da6a8ebdfb24" providerId="AD" clId="Web-{F0E051DC-2475-6608-BF09-80814BA8A2CE}" dt="2026-06-07T20:49:10.694" v="67"/>
        <pc:sldMkLst>
          <pc:docMk/>
          <pc:sldMk cId="916468275" sldId="366"/>
        </pc:sldMkLst>
      </pc:sldChg>
      <pc:sldChg chg="ord">
        <pc:chgData name="Eric Slade" userId="S::eslade1@jh.edu::973283d1-72db-4f94-973a-da6a8ebdfb24" providerId="AD" clId="Web-{F0E051DC-2475-6608-BF09-80814BA8A2CE}" dt="2026-06-07T20:40:07.408" v="0"/>
        <pc:sldMkLst>
          <pc:docMk/>
          <pc:sldMk cId="1731054108" sldId="37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Medicare and Medicaid Spending Per User among Dually Eligible</a:t>
            </a:r>
            <a:r>
              <a:rPr lang="en-US" sz="1600" b="1" baseline="0" dirty="0">
                <a:solidFill>
                  <a:schemeClr val="tx1"/>
                </a:solidFill>
              </a:rPr>
              <a:t> Beneficiaries ($ in 2022)</a:t>
            </a:r>
            <a:endParaRPr lang="en-US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Medicare spending per user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Any LTSS use</c:v>
                </c:pt>
                <c:pt idx="1">
                  <c:v>Institutional LTSS use</c:v>
                </c:pt>
                <c:pt idx="2">
                  <c:v>HCBS waiver use</c:v>
                </c:pt>
                <c:pt idx="3">
                  <c:v>No LTSS use</c:v>
                </c:pt>
              </c:strCache>
            </c:strRef>
          </c:cat>
          <c:val>
            <c:numRef>
              <c:f>Sheet1!$B$2:$B$5</c:f>
              <c:numCache>
                <c:formatCode>"$"#,##0</c:formatCode>
                <c:ptCount val="4"/>
                <c:pt idx="0">
                  <c:v>34343</c:v>
                </c:pt>
                <c:pt idx="1">
                  <c:v>47682</c:v>
                </c:pt>
                <c:pt idx="2">
                  <c:v>23791</c:v>
                </c:pt>
                <c:pt idx="3">
                  <c:v>22229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61-4749-AF90-2CCE317F4D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Medicaid spending per user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Any LTSS use</c:v>
                </c:pt>
                <c:pt idx="1">
                  <c:v>Institutional LTSS use</c:v>
                </c:pt>
                <c:pt idx="2">
                  <c:v>HCBS waiver use</c:v>
                </c:pt>
                <c:pt idx="3">
                  <c:v>No LTSS use</c:v>
                </c:pt>
              </c:strCache>
            </c:strRef>
          </c:cat>
          <c:val>
            <c:numRef>
              <c:f>Sheet1!$C$2:$C$5</c:f>
              <c:numCache>
                <c:formatCode>"$"#,##0</c:formatCode>
                <c:ptCount val="4"/>
                <c:pt idx="0">
                  <c:v>56351</c:v>
                </c:pt>
                <c:pt idx="1">
                  <c:v>66074</c:v>
                </c:pt>
                <c:pt idx="2">
                  <c:v>64993</c:v>
                </c:pt>
                <c:pt idx="3">
                  <c:v>8121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61-4749-AF90-2CCE317F4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34271679"/>
        <c:axId val="1334270719"/>
      </c:barChart>
      <c:catAx>
        <c:axId val="1334271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4270719"/>
        <c:crosses val="autoZero"/>
        <c:auto val="1"/>
        <c:lblAlgn val="ctr"/>
        <c:lblOffset val="100"/>
        <c:noMultiLvlLbl val="0"/>
      </c:catAx>
      <c:valAx>
        <c:axId val="1334270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4271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8ABAF-2BA1-4AB3-A27C-86EFA6F854C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E8133-43C5-4D2B-9F58-C0E446612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2D16-7066-002A-35FD-0C9EE7A5C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0CCF61-6E2D-1419-7585-E4CC560B3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5694B0-724B-B986-BF34-2AFECCFAE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5210F-F1E9-2CE8-C2D6-59082B419C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E8133-43C5-4D2B-9F58-C0E446612E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05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ED0D2-16ED-5547-8DC8-59573C5E7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624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1049B-F98D-3D14-1620-F2C8F142D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71028-B7AA-8D26-0EBC-F13D2490B5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D1F3B3-D5A6-138F-DFC9-37B683AF7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3E4EF-EB33-5F40-DC19-6EABC9618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ED0D2-16ED-5547-8DC8-59573C5E7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078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E8133-43C5-4D2B-9F58-C0E446612E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49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E8133-43C5-4D2B-9F58-C0E446612E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95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21D51-8C78-62C5-02AC-E40C114F9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51B9EB-828F-CAB1-DF72-C7D42B731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7DDC6D-87B9-F955-8946-FEEFFFAAC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CB384-8488-D081-C15E-1B9962E6F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E8133-43C5-4D2B-9F58-C0E446612E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51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0D9F5-0497-DD48-5159-44C77E7E5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C174D7-735F-4D32-4FF9-1D85B76A3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650DF-6F29-0776-FF8A-3416E4BA3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84536-17E7-FA0A-E212-D36FDE2219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E8133-43C5-4D2B-9F58-C0E446612E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04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252FE-8E0C-F6BE-ECF3-14C62B718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DA5B1C-63E6-77C2-A4F5-DD27CCB557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851840-CFB8-D4EE-04B8-3A22B9166D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Tip: </a:t>
            </a:r>
            <a:r>
              <a:rPr lang="en-US"/>
              <a:t>There’s no need to include WWW or HTTPS in front of your URL.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359A6-98B0-16B0-8E89-14458FDE4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ED0D2-16ED-5547-8DC8-59573C5E7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20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E8133-43C5-4D2B-9F58-C0E446612E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09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9CFC9-DFB6-D05D-ACED-C63F673B3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308FA3-A557-7B1E-A401-C548DD9C6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840124-A6F0-E7D8-4E20-D0AF232D7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F8E9C-9B34-3B3D-C425-84A20BCE30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E8133-43C5-4D2B-9F58-C0E446612E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46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09C41-C494-A193-3844-526C1B20C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610937-8EA7-EE25-1FC7-73E5D311B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99CFD3-95FC-8DE7-3D28-DE6BD420D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2B7DA-D825-C3EF-00DA-F478028D4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E8133-43C5-4D2B-9F58-C0E446612E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25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8943E-4F02-9F0E-FA3B-1B71B3427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404984-82C0-438E-93B6-AD7E62801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F5668-E763-17D7-81C3-D3A6CE64B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817F8-635B-05F5-6E1E-D8C71728A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E8133-43C5-4D2B-9F58-C0E446612E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75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98983-C19C-94BF-329E-A0AB92015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DCC02B-47E3-DB64-1823-D531106E4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C4D0F0-FBBA-8947-257F-A5B4091AB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6D4CC-5826-3822-9FD9-9714638A5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E8133-43C5-4D2B-9F58-C0E446612E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35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E8133-43C5-4D2B-9F58-C0E446612E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10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13079-5D84-1679-EC06-095FEFD4F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50B590-2A53-EEDA-9931-8B82C31F7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B5DE3-3780-1A1A-6491-FE97FEED9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84E95-9EA1-7611-EE13-33F5D6F34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E8133-43C5-4D2B-9F58-C0E446612E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97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ED5B8-E92F-C373-BDBE-FE36D6372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A2946B-662F-C865-99F9-884D1062E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37F2D9-73F0-3A36-7CF0-B83A68ECF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FBEB7-8865-F177-E84F-1140F8C9E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E8133-43C5-4D2B-9F58-C0E446612E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57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2212-9039-7C61-F30F-A343447BB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988B6-53B8-538F-97B1-DA5E0A8A4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57161-1C63-7C7F-3AE8-E9184B9EA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6A6B-36C5-41B4-8CAF-152838219411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A98F5-ECB8-DF48-3B67-11685201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7D6C-79B5-30B5-006A-D569CEEC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B53B-0BEC-4A18-B6F3-E12FD5559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5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EB50-B1E2-CFFB-83CB-5304A10F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CC028A-7740-0F04-FE9C-A77C9FBF0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D5A23-5BEC-3FC5-8532-24AC11EFA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6A6B-36C5-41B4-8CAF-152838219411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33020-BA62-5842-D88E-D833927C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3FFB2-4568-FEEC-586C-F5169424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B53B-0BEC-4A18-B6F3-E12FD5559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1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F37C94-FFE7-201B-05AE-EF2F4E77B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F86DE3-EE56-5350-05F5-53FC6945C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30A32-4A29-8CE6-7BAD-79726E4BD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6A6B-36C5-41B4-8CAF-152838219411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F8ED1-6AD4-CDF0-565C-41817F337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2D15F-C5B7-8EF6-19BD-EDB8325BB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B53B-0BEC-4A18-B6F3-E12FD5559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65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7C024065-7E6C-8CAE-4BFC-708DD5ABDF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6701" y="952500"/>
            <a:ext cx="11621982" cy="5181599"/>
          </a:xfrm>
        </p:spPr>
        <p:txBody>
          <a:bodyPr/>
          <a:lstStyle>
            <a:lvl2pPr>
              <a:defRPr sz="2000"/>
            </a:lvl2pPr>
            <a:lvl3pPr marL="1143000" indent="-228600">
              <a:buFont typeface="System Font Regular"/>
              <a:buChar char="–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96FAC1-DAD3-8ADC-4F81-DC0F1CC64FB7}"/>
              </a:ext>
            </a:extLst>
          </p:cNvPr>
          <p:cNvCxnSpPr>
            <a:cxnSpLocks/>
          </p:cNvCxnSpPr>
          <p:nvPr userDrawn="1"/>
        </p:nvCxnSpPr>
        <p:spPr>
          <a:xfrm>
            <a:off x="303317" y="794776"/>
            <a:ext cx="11585366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D131D2B-40EF-191C-E868-B98E49C480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876332E-97D2-CC49-9E46-E6E0DDE40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D74036E4-C55C-EA02-B734-36F87EDAC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7052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C0CBFE90-8411-F7CE-A7C3-3BB1F83506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1228" y="2054093"/>
            <a:ext cx="5715011" cy="40570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C1AE1B3-157E-FD62-09F5-6FD7CC2D8E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3672" y="2054091"/>
            <a:ext cx="5715011" cy="40570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6082A-4B83-1DF1-A516-4DDADFA783B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876332E-97D2-CC49-9E46-E6E0DDE407E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8BCAB42-8CF6-48FD-E164-840F6AB36B6E}"/>
              </a:ext>
            </a:extLst>
          </p:cNvPr>
          <p:cNvCxnSpPr>
            <a:cxnSpLocks/>
          </p:cNvCxnSpPr>
          <p:nvPr userDrawn="1"/>
        </p:nvCxnSpPr>
        <p:spPr>
          <a:xfrm>
            <a:off x="303317" y="794776"/>
            <a:ext cx="11585366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6">
            <a:extLst>
              <a:ext uri="{FF2B5EF4-FFF2-40B4-BE49-F238E27FC236}">
                <a16:creationId xmlns:a16="http://schemas.microsoft.com/office/drawing/2014/main" id="{910C9DFF-91FA-4E55-24AE-E1B41C946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17" y="244386"/>
            <a:ext cx="11585366" cy="5245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5E2AD5A3-7D0A-0907-D2E4-AD51F790518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03316" y="992842"/>
            <a:ext cx="11585365" cy="9649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  <a:lvl2pPr>
              <a:defRPr sz="2000"/>
            </a:lvl2pPr>
            <a:lvl3pPr marL="1143000" indent="-228600">
              <a:buFont typeface="System Font Regular"/>
              <a:buChar char="–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add slide introduction sentence</a:t>
            </a:r>
          </a:p>
          <a:p>
            <a:pPr lvl="0"/>
            <a:r>
              <a:rPr lang="en-US"/>
              <a:t>Two lines max</a:t>
            </a:r>
          </a:p>
        </p:txBody>
      </p:sp>
    </p:spTree>
    <p:extLst>
      <p:ext uri="{BB962C8B-B14F-4D97-AF65-F5344CB8AC3E}">
        <p14:creationId xmlns:p14="http://schemas.microsoft.com/office/powerpoint/2010/main" val="4054787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4CF429-7A35-E6C9-AEC1-2500144BD0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2D72">
                  <a:shade val="30000"/>
                  <a:satMod val="115000"/>
                </a:srgbClr>
              </a:gs>
              <a:gs pos="50000">
                <a:srgbClr val="002D72">
                  <a:shade val="67500"/>
                  <a:satMod val="115000"/>
                </a:srgbClr>
              </a:gs>
              <a:gs pos="100000">
                <a:srgbClr val="002D72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f a book and a globe&#10;&#10;AI-generated content may be incorrect.">
            <a:extLst>
              <a:ext uri="{FF2B5EF4-FFF2-40B4-BE49-F238E27FC236}">
                <a16:creationId xmlns:a16="http://schemas.microsoft.com/office/drawing/2014/main" id="{ED75E6AB-B781-158C-30D8-C1DF357B1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2482" t="-886" r="24988" b="7188"/>
          <a:stretch/>
        </p:blipFill>
        <p:spPr>
          <a:xfrm>
            <a:off x="9684181" y="3429001"/>
            <a:ext cx="2504121" cy="34505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CC74154-920A-7908-96E4-FCAB9EB058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2316" y="953546"/>
            <a:ext cx="10379241" cy="177869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Closing Slide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ACA531E-D6C1-E9A7-B39A-A410B89BA0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316" y="3015916"/>
            <a:ext cx="10379241" cy="896721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CTA or URL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10872C-6ED3-1495-01D5-B22FBFD03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650" y="4090988"/>
            <a:ext cx="10379075" cy="198913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Names and Contact</a:t>
            </a:r>
          </a:p>
        </p:txBody>
      </p:sp>
    </p:spTree>
    <p:extLst>
      <p:ext uri="{BB962C8B-B14F-4D97-AF65-F5344CB8AC3E}">
        <p14:creationId xmlns:p14="http://schemas.microsoft.com/office/powerpoint/2010/main" val="98133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E467D-FF85-0C40-DE1B-72E8F5FF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ED71-9B5C-E99A-409F-704C876E8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F0F69-42B0-34F8-C618-08B24E91D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6A6B-36C5-41B4-8CAF-152838219411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BA47-7C2F-7EA2-C249-FE1A652CC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286B-8590-F5A4-5C2F-9E755DCEE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B53B-0BEC-4A18-B6F3-E12FD5559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62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92F89-8A9C-95EA-ED03-8BFD0687A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1CB45-8C21-4875-1C22-4495F4642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744A2-9008-62D7-D513-C0B6F6B91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6A6B-36C5-41B4-8CAF-152838219411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1695E-06E8-6FC9-8DE1-37A8FCE8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D7A5C-48C7-3B16-ABF9-F498FEC7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B53B-0BEC-4A18-B6F3-E12FD5559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01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05D0-4339-8A6B-7107-563AD233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A34A7-1765-B8FA-A02D-18CB40CA1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4133E8-5722-BDE4-6ABD-205C32C62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58480-C20B-B240-8AF6-F0B4B7CF0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6A6B-36C5-41B4-8CAF-152838219411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D3763-48F5-938B-95C1-999366882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3C71C-1A9D-1A57-5D53-F59CC353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B53B-0BEC-4A18-B6F3-E12FD5559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EF17F-A547-824F-BD66-CAF78AD83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66658-1493-3199-89CC-5395C50F0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50A3E-F50F-161F-811F-6C675878E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A80A8-106A-C20B-3B6C-76382260E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AD7450-1D2C-ED82-A424-1981479D2B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F4725-8672-4FA3-D3E0-CC818A5E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6A6B-36C5-41B4-8CAF-152838219411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D14BD0-2F5A-2735-5BE2-ED0F203F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2525C0-D949-2433-A645-007DEC700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B53B-0BEC-4A18-B6F3-E12FD5559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9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DBAC-7CAA-985B-48A6-0117297A1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F9816-8530-382E-B148-ED97123DC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6A6B-36C5-41B4-8CAF-152838219411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2E95C7-0B3D-8B0B-8D4F-9AC66ACCA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4571D4-027D-8F25-0144-2DD170001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B53B-0BEC-4A18-B6F3-E12FD5559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7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D10C52-E710-4E80-56C1-76CF3CE59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6A6B-36C5-41B4-8CAF-152838219411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0100F7-C63D-807B-B791-E1B15D31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1C012-9516-53D5-AA86-63F8D1D0E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B53B-0BEC-4A18-B6F3-E12FD5559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32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B1E23-AAA7-EBC1-5EC3-B304B1A7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9A35E-23A7-FC15-AA0D-618FE396E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FDA43-CAC6-AEF7-CE76-4A45291CE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E0899-0B44-539F-FD26-6E9211900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6A6B-36C5-41B4-8CAF-152838219411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4B8D8-39D9-C1CF-FC9B-DD3B617B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EA0E4-37C1-F7EA-B161-790CB0444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B53B-0BEC-4A18-B6F3-E12FD5559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7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7714A-DD7F-9523-2C8F-6B26EA49F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162A69-8E99-7DC2-E873-39AA325F2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E4D05-E702-6245-6589-B669C7E52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60BDF-68FD-FC60-0633-A114EB17D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6A6B-36C5-41B4-8CAF-152838219411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A2A5DC-BDF6-4314-474E-72FAD9B2E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709-1713-6D7E-04BC-E1C979B69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B53B-0BEC-4A18-B6F3-E12FD5559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7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C63470-0F3D-7020-5ADD-A367F6FB3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83595-09CE-9A34-7880-FFB4070A0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24949-3BD3-7486-8B07-542B1EE08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076A6B-36C5-41B4-8CAF-152838219411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602B8-9F92-507C-68FB-5DE70D908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907DB-4CAE-F2D3-3F8C-E639B397A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55B53B-0BEC-4A18-B6F3-E12FD5559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8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macpac.gov/publication/data-book-beneficiaries-dually-eligible-for-medicare-and-medicaid-3/;" TargetMode="External"/><Relationship Id="rId7" Type="http://schemas.openxmlformats.org/officeDocument/2006/relationships/hyperlink" Target="https://www.govinfo.gov/content/pkg/FR-2022-05-09/pdf/2022-09375.pdf;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ms.gov/newsroom/fact-sheets/cy-2023-medicare-advantage-and-part-d-final-rule-cms-4192-f:" TargetMode="External"/><Relationship Id="rId5" Type="http://schemas.openxmlformats.org/officeDocument/2006/relationships/hyperlink" Target="https://usc-powerpoint.officeapps.live.com/pods/www.integratedcareresourcecenter.copm;" TargetMode="External"/><Relationship Id="rId4" Type="http://schemas.openxmlformats.org/officeDocument/2006/relationships/hyperlink" Target="https://atiadvisory.com/wp-content/uploads/2021/12/Enhancing-Medicare-Medicaid-Integration-Bringing-Elements-of-the-FAI-into-D-SNPs.pdf: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hsu.edu/brain-institute/understanding-alzheimers-disease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0"/>
            <a:ext cx="1092200" cy="6858000"/>
          </a:xfrm>
          <a:prstGeom prst="rect">
            <a:avLst/>
          </a:prstGeom>
          <a:solidFill>
            <a:srgbClr val="002D72"/>
          </a:solid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7" name="TextBox 7"/>
          <p:cNvSpPr txBox="1"/>
          <p:nvPr/>
        </p:nvSpPr>
        <p:spPr>
          <a:xfrm>
            <a:off x="1833761" y="2579565"/>
            <a:ext cx="9682207" cy="2012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000000"/>
                </a:solidFill>
                <a:latin typeface="+mj-lt"/>
                <a:cs typeface="Times New Roman"/>
              </a:rPr>
              <a:t>Impacts of Integrated Dual Eligible Special Needs Plans on Access to Medicaid Home and Community-Based Services among Adults with Alzheimer's</a:t>
            </a:r>
            <a:endParaRPr lang="en-US" sz="2800" dirty="0">
              <a:latin typeface="+mj-lt"/>
              <a:cs typeface="Times New Roman"/>
            </a:endParaRPr>
          </a:p>
          <a:p>
            <a:pPr>
              <a:lnSpc>
                <a:spcPts val="5760"/>
              </a:lnSpc>
            </a:pPr>
            <a:endParaRPr lang="en-US" sz="4800" dirty="0">
              <a:solidFill>
                <a:srgbClr val="002D72"/>
              </a:solidFill>
              <a:latin typeface="Muli Bold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6082243-6753-CB99-015A-7D42CE073028}"/>
              </a:ext>
            </a:extLst>
          </p:cNvPr>
          <p:cNvSpPr txBox="1"/>
          <p:nvPr/>
        </p:nvSpPr>
        <p:spPr>
          <a:xfrm>
            <a:off x="3158469" y="4720389"/>
            <a:ext cx="6309513" cy="127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spc="37" dirty="0">
                <a:solidFill>
                  <a:srgbClr val="000000"/>
                </a:solidFill>
                <a:latin typeface="+mj-lt"/>
                <a:cs typeface="Times New Roman"/>
              </a:rPr>
              <a:t>NBER Conference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spc="37" dirty="0">
                <a:solidFill>
                  <a:srgbClr val="000000"/>
                </a:solidFill>
                <a:latin typeface="+mj-lt"/>
                <a:cs typeface="Times New Roman"/>
              </a:rPr>
              <a:t>Rockville, MD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2400" spc="37" dirty="0">
              <a:solidFill>
                <a:srgbClr val="000000"/>
              </a:solidFill>
              <a:latin typeface="+mj-lt"/>
              <a:cs typeface="Times New Roman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000" spc="37" dirty="0">
                <a:solidFill>
                  <a:srgbClr val="000000"/>
                </a:solidFill>
                <a:latin typeface="+mj-lt"/>
                <a:cs typeface="Times New Roman"/>
              </a:rPr>
              <a:t>June 18, 2026</a:t>
            </a:r>
            <a:endParaRPr lang="en-US" sz="1050" dirty="0">
              <a:latin typeface="+mj-lt"/>
              <a:cs typeface="Times New Roman"/>
            </a:endParaRPr>
          </a:p>
        </p:txBody>
      </p:sp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DFA55442-6AEE-E1DE-35A5-F77243864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488" y="0"/>
            <a:ext cx="3314474" cy="22226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958CD-BC60-2C15-9C78-7C22EB613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74A0AC-B07F-E518-8B8C-891AD4C99B12}"/>
              </a:ext>
            </a:extLst>
          </p:cNvPr>
          <p:cNvSpPr txBox="1"/>
          <p:nvPr/>
        </p:nvSpPr>
        <p:spPr>
          <a:xfrm>
            <a:off x="7786688" y="3576229"/>
            <a:ext cx="3847594" cy="1478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E25B5C-8659-33B7-0657-DE78E5AB9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17" y="405110"/>
            <a:ext cx="11585366" cy="358727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defRPr/>
            </a:pPr>
            <a:r>
              <a:rPr lang="en-US" sz="2800">
                <a:ea typeface="Tahoma" panose="020B0604030504040204" pitchFamily="34" charset="0"/>
                <a:cs typeface="Tahoma" panose="020B0604030504040204" pitchFamily="34" charset="0"/>
              </a:rPr>
              <a:t>Figure 2. Sample D-SNP enrollment by county and type of plan,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ED80B-E87F-DAF5-268D-421963705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047" y="918882"/>
            <a:ext cx="8803434" cy="5715000"/>
          </a:xfrm>
          <a:prstGeom prst="rect">
            <a:avLst/>
          </a:prstGeom>
        </p:spPr>
      </p:pic>
      <p:pic>
        <p:nvPicPr>
          <p:cNvPr id="4" name="Picture 3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D8E5A1C3-859C-8E06-B64B-AF89C676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85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B71F1-72E4-60D7-B26A-A6FFD51DF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CEE1E-0A2A-7F34-5E97-E51CF101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82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DATA and SAMPLE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67646-21C2-BE52-096D-0F50B766B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8" y="1253330"/>
            <a:ext cx="11841920" cy="49937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000" dirty="0"/>
              <a:t>Linked Medicare and Medicaid administrative data for 2021</a:t>
            </a:r>
            <a:endParaRPr lang="en-US" dirty="0"/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600" dirty="0"/>
              <a:t>Obtained under a data use agreement with CMS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600" dirty="0"/>
              <a:t>Sample based on a 20% Medicare sample 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600" dirty="0"/>
              <a:t>Focus on 6 states that offer both </a:t>
            </a:r>
            <a:r>
              <a:rPr lang="en-US" sz="1600" dirty="0" err="1"/>
              <a:t>FIDEs</a:t>
            </a:r>
            <a:r>
              <a:rPr lang="en-US" sz="1600" dirty="0"/>
              <a:t> and Coordination-only D-SNPs (CA, FL, NY, TN, VA, WI)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600" dirty="0"/>
              <a:t>County characteristics from Area Health Resources File (</a:t>
            </a:r>
            <a:r>
              <a:rPr lang="en-US" sz="1600" dirty="0" err="1"/>
              <a:t>AHRF</a:t>
            </a:r>
            <a:r>
              <a:rPr lang="en-US" sz="1600" dirty="0"/>
              <a:t>), National Neighborhood Data Archive (NANDA), and CMS fee-for-service  file counts 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000" dirty="0"/>
              <a:t>Dual eligibility was obtained from the 2021 Medicare Master Beneficiary Summary File (</a:t>
            </a:r>
            <a:r>
              <a:rPr lang="en-US" sz="2000" dirty="0" err="1"/>
              <a:t>MBSF</a:t>
            </a:r>
            <a:r>
              <a:rPr lang="en-US" sz="2000" dirty="0"/>
              <a:t>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 err="1"/>
              <a:t>ADRD</a:t>
            </a:r>
            <a:r>
              <a:rPr lang="en-US" sz="2000" dirty="0"/>
              <a:t> diagnosis indicator developed from the Chronic Conditions-27 file and Part C Encounters data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600" dirty="0"/>
              <a:t>At least 1 inpatient or at least 2 outpatient diagnoses (3-year lookback)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000" dirty="0"/>
              <a:t>Final sample contained N=15,279 with full dual eligibility and </a:t>
            </a:r>
            <a:r>
              <a:rPr lang="en-US" sz="2000" dirty="0" err="1"/>
              <a:t>ADRD</a:t>
            </a:r>
            <a:r>
              <a:rPr lang="en-US" sz="2000" dirty="0"/>
              <a:t> </a:t>
            </a:r>
          </a:p>
          <a:p>
            <a:pPr marL="914400" lvl="2" indent="285750">
              <a:lnSpc>
                <a:spcPct val="100000"/>
              </a:lnSpc>
            </a:pPr>
            <a:r>
              <a:rPr lang="en-US" sz="1600" dirty="0"/>
              <a:t>25 </a:t>
            </a:r>
            <a:r>
              <a:rPr lang="en-US" sz="1600" dirty="0" err="1"/>
              <a:t>FIDEs</a:t>
            </a:r>
            <a:r>
              <a:rPr lang="en-US" sz="1600" dirty="0"/>
              <a:t> (n=1615) and 72 CO D-SNPs (n=13664) and </a:t>
            </a:r>
          </a:p>
          <a:p>
            <a:pPr marL="914400" lvl="2" indent="285750">
              <a:lnSpc>
                <a:spcPct val="100000"/>
              </a:lnSpc>
            </a:pPr>
            <a:r>
              <a:rPr lang="en-US" sz="1600" dirty="0"/>
              <a:t>No enrollment in a FIDE plan during 2020</a:t>
            </a:r>
          </a:p>
          <a:p>
            <a:pPr marL="914400" lvl="2" indent="285750">
              <a:lnSpc>
                <a:spcPct val="100000"/>
              </a:lnSpc>
            </a:pPr>
            <a:r>
              <a:rPr lang="en-US" sz="1600" dirty="0"/>
              <a:t>Living in the community at the start of the plan year</a:t>
            </a:r>
          </a:p>
          <a:p>
            <a:pPr marL="457200" lvl="1" indent="742950">
              <a:lnSpc>
                <a:spcPct val="150000"/>
              </a:lnSpc>
              <a:spcBef>
                <a:spcPts val="300"/>
              </a:spcBef>
              <a:buNone/>
            </a:pPr>
            <a:endParaRPr lang="en-US" sz="2000" dirty="0"/>
          </a:p>
          <a:p>
            <a:pPr marL="914400" lvl="2" indent="228600">
              <a:lnSpc>
                <a:spcPct val="150000"/>
              </a:lnSpc>
              <a:spcBef>
                <a:spcPts val="200"/>
              </a:spcBef>
            </a:pPr>
            <a:endParaRPr lang="en-US" sz="1700" dirty="0"/>
          </a:p>
        </p:txBody>
      </p:sp>
      <p:pic>
        <p:nvPicPr>
          <p:cNvPr id="5" name="Picture 4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60850FCD-F473-92FD-A0E1-7A718B8771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94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A4E52-CEEE-1AF5-F895-74DA97765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4BDADB-CDA6-C7CC-82F0-B04F701D30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76332E-97D2-CC49-9E46-E6E0DDE407E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2C71">
                    <a:tint val="82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2C71">
                  <a:tint val="82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5BE72C-24FF-193C-FB8A-10EEF2046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17" y="256554"/>
            <a:ext cx="10820296" cy="508000"/>
          </a:xfrm>
        </p:spPr>
        <p:txBody>
          <a:bodyPr>
            <a:normAutofit/>
          </a:bodyPr>
          <a:lstStyle/>
          <a:p>
            <a:pPr>
              <a:tabLst>
                <a:tab pos="1377950" algn="l"/>
              </a:tabLst>
            </a:pPr>
            <a:r>
              <a:rPr lang="en-US" sz="2800" dirty="0"/>
              <a:t>	Table 1. Sample characteristics (unweighted)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12B0364-A9B2-444E-736D-36C26080A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37966"/>
              </p:ext>
            </p:extLst>
          </p:nvPr>
        </p:nvGraphicFramePr>
        <p:xfrm>
          <a:off x="234616" y="1289081"/>
          <a:ext cx="4304334" cy="40028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2126">
                  <a:extLst>
                    <a:ext uri="{9D8B030D-6E8A-4147-A177-3AD203B41FA5}">
                      <a16:colId xmlns:a16="http://schemas.microsoft.com/office/drawing/2014/main" val="532227432"/>
                    </a:ext>
                  </a:extLst>
                </a:gridCol>
                <a:gridCol w="717784">
                  <a:extLst>
                    <a:ext uri="{9D8B030D-6E8A-4147-A177-3AD203B41FA5}">
                      <a16:colId xmlns:a16="http://schemas.microsoft.com/office/drawing/2014/main" val="1239192243"/>
                    </a:ext>
                  </a:extLst>
                </a:gridCol>
                <a:gridCol w="647319">
                  <a:extLst>
                    <a:ext uri="{9D8B030D-6E8A-4147-A177-3AD203B41FA5}">
                      <a16:colId xmlns:a16="http://schemas.microsoft.com/office/drawing/2014/main" val="308054932"/>
                    </a:ext>
                  </a:extLst>
                </a:gridCol>
                <a:gridCol w="816987">
                  <a:extLst>
                    <a:ext uri="{9D8B030D-6E8A-4147-A177-3AD203B41FA5}">
                      <a16:colId xmlns:a16="http://schemas.microsoft.com/office/drawing/2014/main" val="1805090597"/>
                    </a:ext>
                  </a:extLst>
                </a:gridCol>
                <a:gridCol w="760118">
                  <a:extLst>
                    <a:ext uri="{9D8B030D-6E8A-4147-A177-3AD203B41FA5}">
                      <a16:colId xmlns:a16="http://schemas.microsoft.com/office/drawing/2014/main" val="2667174258"/>
                    </a:ext>
                  </a:extLst>
                </a:gridCol>
              </a:tblGrid>
              <a:tr h="2371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FIDEs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 D-SNPs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975490"/>
                  </a:ext>
                </a:extLst>
              </a:tr>
              <a:tr h="2371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27432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289859"/>
                  </a:ext>
                </a:extLst>
              </a:tr>
              <a:tr h="2371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Number of Observations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1615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13664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27432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4596454"/>
                  </a:ext>
                </a:extLst>
              </a:tr>
              <a:tr h="2371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Gender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27432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30315"/>
                  </a:ext>
                </a:extLst>
              </a:tr>
              <a:tr h="238384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Female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952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1164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72.1%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9041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66.2%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101238"/>
                  </a:ext>
                </a:extLst>
              </a:tr>
              <a:tr h="238384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Male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952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27.9%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4623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33.8%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579558"/>
                  </a:ext>
                </a:extLst>
              </a:tr>
              <a:tr h="2371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Age (years)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27432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5779597"/>
                  </a:ext>
                </a:extLst>
              </a:tr>
              <a:tr h="238384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&lt;65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952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4.1%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1256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9.2%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113136"/>
                  </a:ext>
                </a:extLst>
              </a:tr>
              <a:tr h="238384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65-74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952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21.7%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3779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27.7%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596077"/>
                  </a:ext>
                </a:extLst>
              </a:tr>
              <a:tr h="238384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75-84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952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37.3%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4827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35.3%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006148"/>
                  </a:ext>
                </a:extLst>
              </a:tr>
              <a:tr h="238384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&gt;=85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952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596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36.9%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3802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27.8%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785055"/>
                  </a:ext>
                </a:extLst>
              </a:tr>
              <a:tr h="2371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Race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27432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925124"/>
                  </a:ext>
                </a:extLst>
              </a:tr>
              <a:tr h="238384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White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952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279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17.3%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3467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25.4%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495845"/>
                  </a:ext>
                </a:extLst>
              </a:tr>
              <a:tr h="238384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Black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952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16.8%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2158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15.8%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2222120"/>
                  </a:ext>
                </a:extLst>
              </a:tr>
              <a:tr h="238384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Hispanic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952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868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53.7%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3802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27.8%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539678"/>
                  </a:ext>
                </a:extLst>
              </a:tr>
              <a:tr h="238384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Other/unknown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952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197</a:t>
                      </a: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12.2%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4237</a:t>
                      </a: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31.0%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030271"/>
                  </a:ext>
                </a:extLst>
              </a:tr>
            </a:tbl>
          </a:graphicData>
        </a:graphic>
      </p:graphicFrame>
      <p:pic>
        <p:nvPicPr>
          <p:cNvPr id="6" name="Picture 5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19F39260-3ED4-B684-ED56-5C069108F9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97DDA2-0013-3B1A-575E-C1F76E819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824731"/>
              </p:ext>
            </p:extLst>
          </p:nvPr>
        </p:nvGraphicFramePr>
        <p:xfrm>
          <a:off x="5155406" y="1289081"/>
          <a:ext cx="6198395" cy="4114501"/>
        </p:xfrm>
        <a:graphic>
          <a:graphicData uri="http://schemas.openxmlformats.org/drawingml/2006/table">
            <a:tbl>
              <a:tblPr/>
              <a:tblGrid>
                <a:gridCol w="2424199">
                  <a:extLst>
                    <a:ext uri="{9D8B030D-6E8A-4147-A177-3AD203B41FA5}">
                      <a16:colId xmlns:a16="http://schemas.microsoft.com/office/drawing/2014/main" val="1988675030"/>
                    </a:ext>
                  </a:extLst>
                </a:gridCol>
                <a:gridCol w="780529">
                  <a:extLst>
                    <a:ext uri="{9D8B030D-6E8A-4147-A177-3AD203B41FA5}">
                      <a16:colId xmlns:a16="http://schemas.microsoft.com/office/drawing/2014/main" val="2107399726"/>
                    </a:ext>
                  </a:extLst>
                </a:gridCol>
                <a:gridCol w="960136">
                  <a:extLst>
                    <a:ext uri="{9D8B030D-6E8A-4147-A177-3AD203B41FA5}">
                      <a16:colId xmlns:a16="http://schemas.microsoft.com/office/drawing/2014/main" val="4238925877"/>
                    </a:ext>
                  </a:extLst>
                </a:gridCol>
                <a:gridCol w="1023050">
                  <a:extLst>
                    <a:ext uri="{9D8B030D-6E8A-4147-A177-3AD203B41FA5}">
                      <a16:colId xmlns:a16="http://schemas.microsoft.com/office/drawing/2014/main" val="831629244"/>
                    </a:ext>
                  </a:extLst>
                </a:gridCol>
                <a:gridCol w="1010481">
                  <a:extLst>
                    <a:ext uri="{9D8B030D-6E8A-4147-A177-3AD203B41FA5}">
                      <a16:colId xmlns:a16="http://schemas.microsoft.com/office/drawing/2014/main" val="1547720431"/>
                    </a:ext>
                  </a:extLst>
                </a:gridCol>
              </a:tblGrid>
              <a:tr h="2578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FIDE</a:t>
                      </a:r>
                    </a:p>
                  </a:txBody>
                  <a:tcPr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 D-SNPS</a:t>
                      </a:r>
                    </a:p>
                  </a:txBody>
                  <a:tcPr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936627"/>
                  </a:ext>
                </a:extLst>
              </a:tr>
              <a:tr h="2578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</a:p>
                  </a:txBody>
                  <a:tcPr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</a:t>
                      </a:r>
                    </a:p>
                  </a:txBody>
                  <a:tcPr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</a:p>
                  </a:txBody>
                  <a:tcPr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</a:t>
                      </a:r>
                    </a:p>
                  </a:txBody>
                  <a:tcPr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514708"/>
                  </a:ext>
                </a:extLst>
              </a:tr>
              <a:tr h="504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Number of Chronic    </a:t>
                      </a:r>
                    </a:p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Conditions (excluding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ADRD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6.02</a:t>
                      </a:r>
                    </a:p>
                  </a:txBody>
                  <a:tcPr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</a:t>
                      </a:r>
                    </a:p>
                  </a:txBody>
                  <a:tcPr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5.99</a:t>
                      </a:r>
                    </a:p>
                  </a:txBody>
                  <a:tcPr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</a:t>
                      </a:r>
                    </a:p>
                  </a:txBody>
                  <a:tcPr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6700062"/>
                  </a:ext>
                </a:extLst>
              </a:tr>
              <a:tr h="2578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264605"/>
                  </a:ext>
                </a:extLst>
              </a:tr>
              <a:tr h="25784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Condition</a:t>
                      </a:r>
                    </a:p>
                  </a:txBody>
                  <a:tcPr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807210"/>
                  </a:ext>
                </a:extLst>
              </a:tr>
              <a:tr h="2578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Hypertension</a:t>
                      </a:r>
                    </a:p>
                  </a:txBody>
                  <a:tcPr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2225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86.8%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24383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84.9%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7932"/>
                  </a:ext>
                </a:extLst>
              </a:tr>
              <a:tr h="2578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Hyperlipidemia</a:t>
                      </a:r>
                    </a:p>
                  </a:txBody>
                  <a:tcPr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1825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71.2%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21400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74.5%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856310"/>
                  </a:ext>
                </a:extLst>
              </a:tr>
              <a:tr h="2578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Chronic kidney</a:t>
                      </a:r>
                    </a:p>
                  </a:txBody>
                  <a:tcPr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1238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48.3%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13801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48.0%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8512740"/>
                  </a:ext>
                </a:extLst>
              </a:tr>
              <a:tr h="2578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Depression</a:t>
                      </a:r>
                    </a:p>
                  </a:txBody>
                  <a:tcPr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1231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48.1%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14232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699360"/>
                  </a:ext>
                </a:extLst>
              </a:tr>
              <a:tr h="2578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Rheumatoid/osteo arthritis</a:t>
                      </a:r>
                    </a:p>
                  </a:txBody>
                  <a:tcPr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1143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44.6%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11463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39.9%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741816"/>
                  </a:ext>
                </a:extLst>
              </a:tr>
              <a:tr h="2578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Anemia</a:t>
                      </a:r>
                    </a:p>
                  </a:txBody>
                  <a:tcPr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1052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41.1%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11229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39.1%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5425945"/>
                  </a:ext>
                </a:extLst>
              </a:tr>
              <a:tr h="2578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lschemic heart</a:t>
                      </a:r>
                    </a:p>
                  </a:txBody>
                  <a:tcPr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989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38.6%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11232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39.1%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26297"/>
                  </a:ext>
                </a:extLst>
              </a:tr>
              <a:tr h="2578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Congestive heart failure</a:t>
                      </a:r>
                    </a:p>
                  </a:txBody>
                  <a:tcPr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825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32.2%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8388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216659"/>
                  </a:ext>
                </a:extLst>
              </a:tr>
              <a:tr h="2578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COPD</a:t>
                      </a:r>
                    </a:p>
                  </a:txBody>
                  <a:tcPr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565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22.1%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7195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0040841"/>
                  </a:ext>
                </a:extLst>
              </a:tr>
              <a:tr h="2578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Osteoporosis</a:t>
                      </a:r>
                    </a:p>
                  </a:txBody>
                  <a:tcPr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5319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18.5%</a:t>
                      </a:r>
                    </a:p>
                  </a:txBody>
                  <a:tcPr marR="182880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104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2084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0234E-0AE2-917D-563B-AB669BDC6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90895E-3F1A-0B9F-792F-CD7355EA23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76332E-97D2-CC49-9E46-E6E0DDE407E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2C71">
                    <a:tint val="82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2C71">
                  <a:tint val="82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271C5A61-B8B9-8A28-AF39-EE7B534BC8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49D199-1428-A544-EE8B-2BE90B749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917" y="0"/>
            <a:ext cx="6304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10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7C82F-2844-BB42-2874-95B96E8B3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B3C6F0-323F-CCF2-017E-BC7221BFD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10" y="428226"/>
            <a:ext cx="11722812" cy="571309"/>
          </a:xfrm>
        </p:spPr>
        <p:txBody>
          <a:bodyPr>
            <a:noAutofit/>
          </a:bodyPr>
          <a:lstStyle/>
          <a:p>
            <a:pPr algn="ctr"/>
            <a:r>
              <a:rPr lang="en-US" sz="2400"/>
              <a:t>Table 2. Percentage use of HCBS by D-SNP type, 2021 (weighted N=1,615)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E0B7DE-93A4-89E4-FDF6-063DABABD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82638"/>
              </p:ext>
            </p:extLst>
          </p:nvPr>
        </p:nvGraphicFramePr>
        <p:xfrm>
          <a:off x="627366" y="1240496"/>
          <a:ext cx="10858500" cy="4241152"/>
        </p:xfrm>
        <a:graphic>
          <a:graphicData uri="http://schemas.openxmlformats.org/drawingml/2006/table">
            <a:tbl>
              <a:tblPr firstRow="1" firstCol="1" bandRow="1"/>
              <a:tblGrid>
                <a:gridCol w="6326716">
                  <a:extLst>
                    <a:ext uri="{9D8B030D-6E8A-4147-A177-3AD203B41FA5}">
                      <a16:colId xmlns:a16="http://schemas.microsoft.com/office/drawing/2014/main" val="1993988639"/>
                    </a:ext>
                  </a:extLst>
                </a:gridCol>
                <a:gridCol w="1453318">
                  <a:extLst>
                    <a:ext uri="{9D8B030D-6E8A-4147-A177-3AD203B41FA5}">
                      <a16:colId xmlns:a16="http://schemas.microsoft.com/office/drawing/2014/main" val="1201915322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1770787736"/>
                    </a:ext>
                  </a:extLst>
                </a:gridCol>
                <a:gridCol w="1313166">
                  <a:extLst>
                    <a:ext uri="{9D8B030D-6E8A-4147-A177-3AD203B41FA5}">
                      <a16:colId xmlns:a16="http://schemas.microsoft.com/office/drawing/2014/main" val="3484544876"/>
                    </a:ext>
                  </a:extLst>
                </a:gridCol>
              </a:tblGrid>
              <a:tr h="10748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8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3" marR="545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10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FIDE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10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(n=1,615)</a:t>
                      </a:r>
                    </a:p>
                  </a:txBody>
                  <a:tcPr marL="64008" marR="64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Coordination Only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(n=13,664)</a:t>
                      </a:r>
                    </a:p>
                  </a:txBody>
                  <a:tcPr marL="64008" marR="64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i="1" kern="10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800" b="1" kern="10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-value</a:t>
                      </a:r>
                    </a:p>
                  </a:txBody>
                  <a:tcPr marL="64008" marR="64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773694"/>
                  </a:ext>
                </a:extLst>
              </a:tr>
              <a:tr h="413670">
                <a:tc>
                  <a:txBody>
                    <a:bodyPr/>
                    <a:lstStyle/>
                    <a:p>
                      <a:pPr marL="0" marR="0" indent="127635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Any Medicaid Support for Community Living Service</a:t>
                      </a:r>
                      <a:endParaRPr lang="en-US" sz="18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3" marR="545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88.9%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80.2%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325915"/>
                  </a:ext>
                </a:extLst>
              </a:tr>
              <a:tr h="496811">
                <a:tc>
                  <a:txBody>
                    <a:bodyPr/>
                    <a:lstStyle/>
                    <a:p>
                      <a:pPr marL="400050" marR="0" indent="-14605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Daily living supports (personal care/homemaker services, home-delivered meals) </a:t>
                      </a:r>
                      <a:endParaRPr lang="en-US" sz="18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3" marR="545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76.9%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67.6%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13337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400050" marR="0" indent="-14605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Non-medical transportation</a:t>
                      </a:r>
                      <a:endParaRPr lang="en-US" sz="18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3" marR="545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35.6%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28.5%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6205"/>
                  </a:ext>
                </a:extLst>
              </a:tr>
              <a:tr h="413670">
                <a:tc>
                  <a:txBody>
                    <a:bodyPr/>
                    <a:lstStyle/>
                    <a:p>
                      <a:pPr marL="0" marR="0" indent="25400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Home health devices, equipment, and modifications </a:t>
                      </a:r>
                      <a:endParaRPr lang="en-US" sz="18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3" marR="545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49.8%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32.3%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173605"/>
                  </a:ext>
                </a:extLst>
              </a:tr>
              <a:tr h="413670">
                <a:tc>
                  <a:txBody>
                    <a:bodyPr/>
                    <a:lstStyle/>
                    <a:p>
                      <a:pPr marL="0" marR="0" lvl="0" indent="2540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Skilled home healthcare </a:t>
                      </a:r>
                      <a:endParaRPr lang="en-US" sz="18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3" marR="545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18.8%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16.9%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0.219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764893"/>
                  </a:ext>
                </a:extLst>
              </a:tr>
              <a:tr h="413670">
                <a:tc>
                  <a:txBody>
                    <a:bodyPr/>
                    <a:lstStyle/>
                    <a:p>
                      <a:pPr marL="0" marR="0" lvl="0" indent="2540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Day/respite care </a:t>
                      </a:r>
                      <a:endParaRPr lang="en-US" sz="18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3" marR="545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981931"/>
                  </a:ext>
                </a:extLst>
              </a:tr>
              <a:tr h="413670">
                <a:tc>
                  <a:txBody>
                    <a:bodyPr/>
                    <a:lstStyle/>
                    <a:p>
                      <a:pPr marL="0" marR="0" indent="25400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Residential care (assisted living/private residence) </a:t>
                      </a:r>
                      <a:endParaRPr lang="en-US" sz="18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3" marR="545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770183"/>
                  </a:ext>
                </a:extLst>
              </a:tr>
            </a:tbl>
          </a:graphicData>
        </a:graphic>
      </p:graphicFrame>
      <p:pic>
        <p:nvPicPr>
          <p:cNvPr id="4" name="Picture 3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77AD626D-24CB-70AE-A82E-F8154895B9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09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325A7-ED18-275F-E394-04F586314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4932-0A52-8C9F-CA74-3154327A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266651"/>
            <a:ext cx="9697350" cy="567740"/>
          </a:xfrm>
        </p:spPr>
        <p:txBody>
          <a:bodyPr>
            <a:normAutofit/>
          </a:bodyPr>
          <a:lstStyle/>
          <a:p>
            <a:r>
              <a:rPr lang="en-US" sz="2400" b="1" dirty="0"/>
              <a:t>Table 3. FIDE vs. CO odds ratios: Medicaid HCBS service types*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51CA454-D0CA-B994-1847-89AC25B6BA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888786"/>
              </p:ext>
            </p:extLst>
          </p:nvPr>
        </p:nvGraphicFramePr>
        <p:xfrm>
          <a:off x="779751" y="1054275"/>
          <a:ext cx="9765324" cy="5329872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3222605">
                  <a:extLst>
                    <a:ext uri="{9D8B030D-6E8A-4147-A177-3AD203B41FA5}">
                      <a16:colId xmlns:a16="http://schemas.microsoft.com/office/drawing/2014/main" val="441473015"/>
                    </a:ext>
                  </a:extLst>
                </a:gridCol>
                <a:gridCol w="1352127">
                  <a:extLst>
                    <a:ext uri="{9D8B030D-6E8A-4147-A177-3AD203B41FA5}">
                      <a16:colId xmlns:a16="http://schemas.microsoft.com/office/drawing/2014/main" val="429319291"/>
                    </a:ext>
                  </a:extLst>
                </a:gridCol>
                <a:gridCol w="1516736">
                  <a:extLst>
                    <a:ext uri="{9D8B030D-6E8A-4147-A177-3AD203B41FA5}">
                      <a16:colId xmlns:a16="http://schemas.microsoft.com/office/drawing/2014/main" val="365337"/>
                    </a:ext>
                  </a:extLst>
                </a:gridCol>
                <a:gridCol w="1074360">
                  <a:extLst>
                    <a:ext uri="{9D8B030D-6E8A-4147-A177-3AD203B41FA5}">
                      <a16:colId xmlns:a16="http://schemas.microsoft.com/office/drawing/2014/main" val="4234720887"/>
                    </a:ext>
                  </a:extLst>
                </a:gridCol>
                <a:gridCol w="1516247">
                  <a:extLst>
                    <a:ext uri="{9D8B030D-6E8A-4147-A177-3AD203B41FA5}">
                      <a16:colId xmlns:a16="http://schemas.microsoft.com/office/drawing/2014/main" val="3704392633"/>
                    </a:ext>
                  </a:extLst>
                </a:gridCol>
                <a:gridCol w="1083249">
                  <a:extLst>
                    <a:ext uri="{9D8B030D-6E8A-4147-A177-3AD203B41FA5}">
                      <a16:colId xmlns:a16="http://schemas.microsoft.com/office/drawing/2014/main" val="952564476"/>
                    </a:ext>
                  </a:extLst>
                </a:gridCol>
              </a:tblGrid>
              <a:tr h="686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Full Sample</a:t>
                      </a:r>
                    </a:p>
                  </a:txBody>
                  <a:tcPr marL="9525" marR="9525" marT="9525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Subsample: 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NY Excluded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627224"/>
                  </a:ext>
                </a:extLst>
              </a:tr>
              <a:tr h="5128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n (%)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Odds Ratio </a:t>
                      </a: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(CI)</a:t>
                      </a:r>
                      <a:endParaRPr lang="en-US" dirty="0">
                        <a:latin typeface="Calibri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Odds Ratio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(CI)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539368643"/>
                  </a:ext>
                </a:extLst>
              </a:tr>
              <a:tr h="6143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Any support for community living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11486 (75.2%)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2.60 (1.19, 5.64)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0.016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1.20 (0.88, 1.61)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0.236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26818212"/>
                  </a:ext>
                </a:extLst>
              </a:tr>
              <a:tr h="115307">
                <a:tc>
                  <a:txBody>
                    <a:bodyPr/>
                    <a:lstStyle/>
                    <a:p>
                      <a:pPr marL="0" marR="0" indent="-14605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effectLst/>
                        </a:rPr>
                        <a:t>Daily living supports (personal care/homemaker services, home-delivered meals) </a:t>
                      </a:r>
                      <a:endParaRPr lang="en-US" sz="1600" b="1" kern="100" dirty="0"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3" marR="54503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9860 (64.5%)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2.13 (0.92, 4.91)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0.077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0.74 (0.57, 0.95)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0.021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14478183"/>
                  </a:ext>
                </a:extLst>
              </a:tr>
              <a:tr h="571673">
                <a:tc>
                  <a:txBody>
                    <a:bodyPr/>
                    <a:lstStyle/>
                    <a:p>
                      <a:pPr marL="0" marR="0" indent="-14605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</a:rPr>
                        <a:t>Non-medical transportation</a:t>
                      </a:r>
                      <a:endParaRPr lang="en-US" sz="1600" b="1" kern="100" dirty="0"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3" marR="54503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3640 (23.8%)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1.52 (1.19, 1.94)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0.001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1.31 (0.85, 2.02)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0.218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48153696"/>
                  </a:ext>
                </a:extLst>
              </a:tr>
              <a:tr h="72072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Home health devices, equipment, and modifications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7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4137 (27.1%)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2.25  (1.95, 2.59)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0.000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3.29 (2.43, 4.45)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94855271"/>
                  </a:ext>
                </a:extLst>
              </a:tr>
              <a:tr h="45530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Skilled home healthcare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7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1621 (10.6%)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1.22 (0.92, 1.60)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0.163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1.00 (0.64, 1.55)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0.991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02962398"/>
                  </a:ext>
                </a:extLst>
              </a:tr>
              <a:tr h="45530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Day/respite care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7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801 (5.2%)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1.49 (1.05, 2.11)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0.025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1.66 (0.94, 2.93)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0.079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18366830"/>
                  </a:ext>
                </a:extLst>
              </a:tr>
              <a:tr h="45530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Residential care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7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291 (1.9%)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3.66 (1.92, 6.96)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2.58 (1.23, 5.36)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26658189"/>
                  </a:ext>
                </a:extLst>
              </a:tr>
            </a:tbl>
          </a:graphicData>
        </a:graphic>
      </p:graphicFrame>
      <p:pic>
        <p:nvPicPr>
          <p:cNvPr id="6" name="Picture 5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F4470238-A091-B11F-3F39-F178BC51FA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15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6794D-DCC8-9DE6-2D41-99E321597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95B57-E007-2BB8-4C36-06815474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825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Discussion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180A31-9522-D3C9-2ECA-CA4A8B8B9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04" y="1123950"/>
            <a:ext cx="10813773" cy="45740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sz="2400" dirty="0"/>
              <a:t>For most HCBS services, use of HCBS was greater in FIDE plans compared with Coordination-only D-SNPs</a:t>
            </a:r>
            <a:endParaRPr lang="en-US" dirty="0"/>
          </a:p>
          <a:p>
            <a:pPr marL="800100" lvl="1" indent="-342900">
              <a:lnSpc>
                <a:spcPct val="100000"/>
              </a:lnSpc>
            </a:pPr>
            <a:r>
              <a:rPr lang="en-US" sz="1600" dirty="0"/>
              <a:t>First evidence that </a:t>
            </a:r>
            <a:r>
              <a:rPr lang="en-US" sz="1600" dirty="0" err="1"/>
              <a:t>FIDE's</a:t>
            </a:r>
            <a:r>
              <a:rPr lang="en-US" sz="1600" dirty="0"/>
              <a:t> (post-2021) affect access to HCBS among duals with </a:t>
            </a:r>
            <a:r>
              <a:rPr lang="en-US" sz="1600" dirty="0" err="1"/>
              <a:t>ADRD</a:t>
            </a:r>
            <a:endParaRPr lang="en-US" sz="1600" dirty="0"/>
          </a:p>
          <a:p>
            <a:pPr marL="800100" lvl="1" indent="-342900">
              <a:lnSpc>
                <a:spcPct val="100000"/>
              </a:lnSpc>
            </a:pPr>
            <a:r>
              <a:rPr lang="en-US" sz="1600" dirty="0"/>
              <a:t>No difference was found for skilled home health 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/>
              <a:t>State service context can make a big difference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000" dirty="0"/>
              <a:t>New York State has been invested in expanded access to HCBS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/>
              <a:t>Limitations</a:t>
            </a:r>
          </a:p>
          <a:p>
            <a:pPr marL="800100" lvl="1">
              <a:lnSpc>
                <a:spcPct val="100000"/>
              </a:lnSpc>
            </a:pPr>
            <a:r>
              <a:rPr lang="en-US" sz="1600" dirty="0"/>
              <a:t>Data are from only 6 states</a:t>
            </a:r>
          </a:p>
          <a:p>
            <a:pPr marL="1257300" lvl="2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en-US" sz="1400" dirty="0"/>
              <a:t>Results for some HCBS categories were sensitive to the inclusion of data from New York</a:t>
            </a:r>
          </a:p>
          <a:p>
            <a:pPr marL="1257300" lvl="2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en-US" sz="1400" dirty="0"/>
              <a:t>Future analyses will use a more complete sample through 2023 </a:t>
            </a:r>
          </a:p>
          <a:p>
            <a:pPr marL="800100" lvl="1">
              <a:lnSpc>
                <a:spcPct val="100000"/>
              </a:lnSpc>
            </a:pPr>
            <a:r>
              <a:rPr lang="en-US" sz="1600" dirty="0"/>
              <a:t>Some specific HCBS were not included because of low recorded use (e.g., case management)</a:t>
            </a:r>
          </a:p>
          <a:p>
            <a:pPr marL="571500" lvl="1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Picture 3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979AFF00-15EE-9EE7-61BB-7D26673EDC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48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E21D6-BD4A-2004-F63E-EB3A012A3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4883-4624-F82E-ACDF-B36C28C4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825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References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C4288D-6E64-3617-F7B1-F0E79A085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27" y="1123950"/>
            <a:ext cx="10813773" cy="498081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200"/>
              </a:spcBef>
              <a:buNone/>
            </a:pPr>
            <a:r>
              <a:rPr lang="en-US" sz="1000" b="1">
                <a:ea typeface="+mn-lt"/>
                <a:cs typeface="+mn-lt"/>
              </a:rPr>
              <a:t>REFERENCES</a:t>
            </a:r>
            <a:endParaRPr lang="en-US" sz="1000" b="1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1. U.S. Department of Health and Human Services. National Plan to Address Alzheimer's Disease: 2025 Update. 2025.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2. </a:t>
            </a:r>
            <a:r>
              <a:rPr lang="en-US" sz="1000" err="1">
                <a:ea typeface="+mn-lt"/>
                <a:cs typeface="+mn-lt"/>
              </a:rPr>
              <a:t>Gianattasio</a:t>
            </a:r>
            <a:r>
              <a:rPr lang="en-US" sz="1000">
                <a:ea typeface="+mn-lt"/>
                <a:cs typeface="+mn-lt"/>
              </a:rPr>
              <a:t> KZ, Wachsmuth J, Murphy R, et al. Case definition for diagnosed Alzheimer disease and related dementias in Medicare</a:t>
            </a:r>
            <a:r>
              <a:rPr lang="en-US" sz="1000" i="1">
                <a:ea typeface="+mn-lt"/>
                <a:cs typeface="+mn-lt"/>
              </a:rPr>
              <a:t>. JAMA network open</a:t>
            </a:r>
            <a:r>
              <a:rPr lang="en-US" sz="1000">
                <a:ea typeface="+mn-lt"/>
                <a:cs typeface="+mn-lt"/>
              </a:rPr>
              <a:t>. 2024;7(9):e2427610.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3. Medicaid and CHIP Payment Access Commission, ed. </a:t>
            </a:r>
            <a:r>
              <a:rPr lang="en-US" sz="1000" i="1">
                <a:ea typeface="+mn-lt"/>
                <a:cs typeface="+mn-lt"/>
              </a:rPr>
              <a:t>Beneficiaries Dually Eligible for Medicare and Medicaid. </a:t>
            </a:r>
            <a:r>
              <a:rPr lang="en-US" sz="1000">
                <a:ea typeface="+mn-lt"/>
                <a:cs typeface="+mn-lt"/>
              </a:rPr>
              <a:t>Washington, D.C.: MEDPAC and MACPAC, </a:t>
            </a:r>
            <a:r>
              <a:rPr lang="en-US" sz="1000">
                <a:ea typeface="+mn-lt"/>
                <a:cs typeface="+mn-lt"/>
                <a:hlinkClick r:id="rId3"/>
              </a:rPr>
              <a:t>https://www.macpac.gov/publication/data-book-beneficiaries-dually-eligible-for-medicare-and-medicaid-3/;</a:t>
            </a:r>
            <a:r>
              <a:rPr lang="en-US" sz="1000">
                <a:ea typeface="+mn-lt"/>
                <a:cs typeface="+mn-lt"/>
              </a:rPr>
              <a:t> 2025.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4. Kim H, Senders A, Simeon E, et al. Use of long</a:t>
            </a:r>
            <a:r>
              <a:rPr lang="en-US" sz="1000">
                <a:latin typeface="Cambria Math"/>
                <a:ea typeface="Cambria Math"/>
              </a:rPr>
              <a:t>‐</a:t>
            </a:r>
            <a:r>
              <a:rPr lang="en-US" sz="1000">
                <a:ea typeface="+mn-lt"/>
                <a:cs typeface="+mn-lt"/>
              </a:rPr>
              <a:t>term services and supports among dual</a:t>
            </a:r>
            <a:r>
              <a:rPr lang="en-US" sz="1000">
                <a:latin typeface="Cambria Math"/>
                <a:ea typeface="Cambria Math"/>
              </a:rPr>
              <a:t>‐</a:t>
            </a:r>
            <a:r>
              <a:rPr lang="en-US" sz="1000">
                <a:ea typeface="+mn-lt"/>
                <a:cs typeface="+mn-lt"/>
              </a:rPr>
              <a:t>eligible beneficiaries with Alzheimer's disease and related dementias</a:t>
            </a:r>
            <a:r>
              <a:rPr lang="en-US" sz="1000" i="1">
                <a:ea typeface="+mn-lt"/>
                <a:cs typeface="+mn-lt"/>
              </a:rPr>
              <a:t>. J Am </a:t>
            </a:r>
            <a:r>
              <a:rPr lang="en-US" sz="1000" i="1" err="1">
                <a:ea typeface="+mn-lt"/>
                <a:cs typeface="+mn-lt"/>
              </a:rPr>
              <a:t>Geriatr</a:t>
            </a:r>
            <a:r>
              <a:rPr lang="en-US" sz="1000" i="1">
                <a:ea typeface="+mn-lt"/>
                <a:cs typeface="+mn-lt"/>
              </a:rPr>
              <a:t> Soc</a:t>
            </a:r>
            <a:r>
              <a:rPr lang="en-US" sz="1000">
                <a:ea typeface="+mn-lt"/>
                <a:cs typeface="+mn-lt"/>
              </a:rPr>
              <a:t>. 2023;71(2):432–442.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5. ATI Advisory, ed. </a:t>
            </a:r>
            <a:r>
              <a:rPr lang="en-US" sz="1000" i="1">
                <a:ea typeface="+mn-lt"/>
                <a:cs typeface="+mn-lt"/>
              </a:rPr>
              <a:t>Enhancing Medicare-Medicaid Integration: Bringing Elements of the Financial Alignment Initiative into Dual-Eligible Special Needs Plans. </a:t>
            </a:r>
            <a:r>
              <a:rPr lang="en-US" sz="1000">
                <a:ea typeface="+mn-lt"/>
                <a:cs typeface="+mn-lt"/>
              </a:rPr>
              <a:t>ATI Advisory, </a:t>
            </a:r>
            <a:r>
              <a:rPr lang="en-US" sz="1000">
                <a:ea typeface="+mn-lt"/>
                <a:cs typeface="+mn-lt"/>
                <a:hlinkClick r:id="rId4"/>
              </a:rPr>
              <a:t>https://atiadvisory.com/wp-content/uploads/2021/12/Enhancing-Medicare-Medicaid-Integration-Bringing-Elements-of-the-FAI-into-D-SNPs.pdf:</a:t>
            </a:r>
            <a:r>
              <a:rPr lang="en-US" sz="1000">
                <a:ea typeface="+mn-lt"/>
                <a:cs typeface="+mn-lt"/>
              </a:rPr>
              <a:t> ; 2021.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6. United States Government Accountability Office, Medicare and Medicaid: Alignment of Managed Care Plans for Dual-Eligible Beneficiaries (GAO-20-319). 2020.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7. </a:t>
            </a:r>
            <a:r>
              <a:rPr lang="en-US" sz="1000" err="1">
                <a:ea typeface="+mn-lt"/>
                <a:cs typeface="+mn-lt"/>
              </a:rPr>
              <a:t>Lakhmani</a:t>
            </a:r>
            <a:r>
              <a:rPr lang="en-US" sz="1000">
                <a:ea typeface="+mn-lt"/>
                <a:cs typeface="+mn-lt"/>
              </a:rPr>
              <a:t> EW, ed. </a:t>
            </a:r>
            <a:r>
              <a:rPr lang="en-US" sz="1000" i="1">
                <a:ea typeface="+mn-lt"/>
                <a:cs typeface="+mn-lt"/>
              </a:rPr>
              <a:t>Definitions of Different Medicare Advantage Dual Eligible Special Needs Plan (D-SNP) Types in 2023 and 2025. </a:t>
            </a:r>
            <a:r>
              <a:rPr lang="en-US" sz="1000">
                <a:ea typeface="+mn-lt"/>
                <a:cs typeface="+mn-lt"/>
              </a:rPr>
              <a:t>Integrated Care Resource Center, </a:t>
            </a:r>
            <a:r>
              <a:rPr lang="en-US" sz="1000">
                <a:ea typeface="+mn-lt"/>
                <a:cs typeface="+mn-lt"/>
                <a:hlinkClick r:id="rId5"/>
              </a:rPr>
              <a:t>www.integratedcareresourcecenter.copm;</a:t>
            </a:r>
            <a:r>
              <a:rPr lang="en-US" sz="1000">
                <a:ea typeface="+mn-lt"/>
                <a:cs typeface="+mn-lt"/>
              </a:rPr>
              <a:t> 2022.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8. Yan D, Wang S, Temkin-Greener H, Cai S. The use patterns of Medicaid home and community based services among Medicare/Medicaid beneficiaries with dementia</a:t>
            </a:r>
            <a:r>
              <a:rPr lang="en-US" sz="1000" i="1">
                <a:ea typeface="+mn-lt"/>
                <a:cs typeface="+mn-lt"/>
              </a:rPr>
              <a:t>. Frontiers in Public Health</a:t>
            </a:r>
            <a:r>
              <a:rPr lang="en-US" sz="1000">
                <a:ea typeface="+mn-lt"/>
                <a:cs typeface="+mn-lt"/>
              </a:rPr>
              <a:t>. 2021;9:708402.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9. Li B, Layton TJ. Medicaid Managed Care: Substantial Shifts In Market Landscape And Acquisitions, 2006–20: Article examines Medicaid managed care, market shifts, and acquisitions</a:t>
            </a:r>
            <a:r>
              <a:rPr lang="en-US" sz="1000" i="1">
                <a:ea typeface="+mn-lt"/>
                <a:cs typeface="+mn-lt"/>
              </a:rPr>
              <a:t>. Health Aff</a:t>
            </a:r>
            <a:r>
              <a:rPr lang="en-US" sz="1000">
                <a:ea typeface="+mn-lt"/>
                <a:cs typeface="+mn-lt"/>
              </a:rPr>
              <a:t>. 2025;44(7):862–868.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10. Keohane LM, Zhou Z, Stevenson DG. Aligning Medicaid and Medicare Advantage managed care plans for dual-eligible beneficiaries</a:t>
            </a:r>
            <a:r>
              <a:rPr lang="en-US" sz="1000" i="1">
                <a:ea typeface="+mn-lt"/>
                <a:cs typeface="+mn-lt"/>
              </a:rPr>
              <a:t>. Medical Care Research and Review</a:t>
            </a:r>
            <a:r>
              <a:rPr lang="en-US" sz="1000">
                <a:ea typeface="+mn-lt"/>
                <a:cs typeface="+mn-lt"/>
              </a:rPr>
              <a:t>. 2022;79(2):207–217.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11. Centers for Medicare &amp; Medicaid Services, ed. </a:t>
            </a:r>
            <a:r>
              <a:rPr lang="en-US" sz="1000" i="1">
                <a:ea typeface="+mn-lt"/>
                <a:cs typeface="+mn-lt"/>
              </a:rPr>
              <a:t>Fact Sheet: CY 2023 Medicare Advantage and Part D Final Rule (CMS-4192-F). </a:t>
            </a:r>
            <a:r>
              <a:rPr lang="en-US" sz="1000">
                <a:ea typeface="+mn-lt"/>
                <a:cs typeface="+mn-lt"/>
                <a:hlinkClick r:id="rId6"/>
              </a:rPr>
              <a:t>https://www.cms.gov/newsroom/fact-sheets/cy-2023-medicare-advantage-and-part-d-final-rule-cms-4192-f:</a:t>
            </a:r>
            <a:r>
              <a:rPr lang="en-US" sz="1000">
                <a:ea typeface="+mn-lt"/>
                <a:cs typeface="+mn-lt"/>
              </a:rPr>
              <a:t> cms.gov; 2022.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12. Rizer A, ed. </a:t>
            </a:r>
            <a:r>
              <a:rPr lang="en-US" sz="1000" i="1">
                <a:ea typeface="+mn-lt"/>
                <a:cs typeface="+mn-lt"/>
              </a:rPr>
              <a:t>Medicaid-Capitated D-SNPs: An Innovative Path to Medicare-Medicaid</a:t>
            </a:r>
            <a:br>
              <a:rPr lang="en-US" sz="1000" i="1">
                <a:ea typeface="+mn-lt"/>
                <a:cs typeface="+mn-lt"/>
              </a:rPr>
            </a:br>
            <a:r>
              <a:rPr lang="en-US" sz="1000" i="1">
                <a:ea typeface="+mn-lt"/>
                <a:cs typeface="+mn-lt"/>
              </a:rPr>
              <a:t> Integration. </a:t>
            </a:r>
            <a:r>
              <a:rPr lang="en-US" sz="1000">
                <a:ea typeface="+mn-lt"/>
                <a:cs typeface="+mn-lt"/>
              </a:rPr>
              <a:t>ATI Advisory, atiadvisory.com/resources/medicaid-capitated-d-snps-an-innovative-path-to-medicare-medicaid-integration/: ; 2020.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13. Lynch C, Engelhardt T. Medicare-Medicaid Integration and Unified Appeals and Grievance Requirements for State Medicaid Agency Contracts with Medicare Advantage Dual Eligible Special Needs Plans (D-SNPs) for Contract Year 2021. Accessed January 17, 2023.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14. Centers for Medicare &amp; Medicaid Services (CMS), ed. </a:t>
            </a:r>
            <a:r>
              <a:rPr lang="en-US" sz="1000" i="1">
                <a:ea typeface="+mn-lt"/>
                <a:cs typeface="+mn-lt"/>
              </a:rPr>
              <a:t>Medicare Program; Contract Year 2023 Policy and Technical Changes to the Medicare Advantage and Medicare Prescription Drug Benefit Programs. </a:t>
            </a:r>
            <a:r>
              <a:rPr lang="en-US" sz="1000">
                <a:ea typeface="+mn-lt"/>
                <a:cs typeface="+mn-lt"/>
              </a:rPr>
              <a:t>Federal Register, </a:t>
            </a:r>
            <a:r>
              <a:rPr lang="en-US" sz="1000">
                <a:ea typeface="+mn-lt"/>
                <a:cs typeface="+mn-lt"/>
                <a:hlinkClick r:id="rId7"/>
              </a:rPr>
              <a:t>https://www.govinfo.gov/content/pkg/FR-2022-05-09/pdf/2022-09375.pdf;</a:t>
            </a:r>
            <a:r>
              <a:rPr lang="en-US" sz="1000">
                <a:ea typeface="+mn-lt"/>
                <a:cs typeface="+mn-lt"/>
              </a:rPr>
              <a:t> 2022.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15. Feng Z, Wang J, </a:t>
            </a:r>
            <a:r>
              <a:rPr lang="en-US" sz="1000" err="1">
                <a:ea typeface="+mn-lt"/>
                <a:cs typeface="+mn-lt"/>
              </a:rPr>
              <a:t>Gadaska</a:t>
            </a:r>
            <a:r>
              <a:rPr lang="en-US" sz="1000">
                <a:ea typeface="+mn-lt"/>
                <a:cs typeface="+mn-lt"/>
              </a:rPr>
              <a:t> A, et al, eds. </a:t>
            </a:r>
            <a:r>
              <a:rPr lang="en-US" sz="1000" i="1">
                <a:ea typeface="+mn-lt"/>
                <a:cs typeface="+mn-lt"/>
              </a:rPr>
              <a:t>Comparing Outcomes for Dual Eligible Beneficiaries in Integrated Care: Final Report. </a:t>
            </a:r>
            <a:r>
              <a:rPr lang="en-US" sz="1000">
                <a:ea typeface="+mn-lt"/>
                <a:cs typeface="+mn-lt"/>
              </a:rPr>
              <a:t>U.S. Department of Health and Human Services, Office of Behavioral Health, Disability, and Aging Policy; 2021.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16. Kim H, Senders A, Sergi C, et al. Differences in healthcare utilization between enrollees of fully integrated dual eligible special needs plans versus non</a:t>
            </a:r>
            <a:r>
              <a:rPr lang="en-US" sz="1000">
                <a:latin typeface="Cambria Math"/>
                <a:ea typeface="Cambria Math"/>
              </a:rPr>
              <a:t>‐</a:t>
            </a:r>
            <a:r>
              <a:rPr lang="en-US" sz="1000">
                <a:ea typeface="+mn-lt"/>
                <a:cs typeface="+mn-lt"/>
              </a:rPr>
              <a:t>fully integrated plans</a:t>
            </a:r>
            <a:r>
              <a:rPr lang="en-US" sz="1000" i="1">
                <a:ea typeface="+mn-lt"/>
                <a:cs typeface="+mn-lt"/>
              </a:rPr>
              <a:t>. J Am </a:t>
            </a:r>
            <a:r>
              <a:rPr lang="en-US" sz="1000" i="1" err="1">
                <a:ea typeface="+mn-lt"/>
                <a:cs typeface="+mn-lt"/>
              </a:rPr>
              <a:t>Geriatr</a:t>
            </a:r>
            <a:r>
              <a:rPr lang="en-US" sz="1000" i="1">
                <a:ea typeface="+mn-lt"/>
                <a:cs typeface="+mn-lt"/>
              </a:rPr>
              <a:t> Soc</a:t>
            </a:r>
            <a:r>
              <a:rPr lang="en-US" sz="1000">
                <a:ea typeface="+mn-lt"/>
                <a:cs typeface="+mn-lt"/>
              </a:rPr>
              <a:t>. 2024.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17. Centers for Medicare and Medicaid Services. SNP Comprehensive Report. Accessed Dec. 12, 2024.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18. </a:t>
            </a:r>
            <a:r>
              <a:rPr lang="en-US" sz="1000" err="1">
                <a:ea typeface="+mn-lt"/>
                <a:cs typeface="+mn-lt"/>
              </a:rPr>
              <a:t>Hainmueller</a:t>
            </a:r>
            <a:r>
              <a:rPr lang="en-US" sz="1000">
                <a:ea typeface="+mn-lt"/>
                <a:cs typeface="+mn-lt"/>
              </a:rPr>
              <a:t> &amp;, J., eds. </a:t>
            </a:r>
            <a:r>
              <a:rPr lang="en-US" sz="1000" i="1">
                <a:ea typeface="+mn-lt"/>
                <a:cs typeface="+mn-lt"/>
              </a:rPr>
              <a:t>Entropy Reweighting to Create Balanced Samples. </a:t>
            </a:r>
            <a:r>
              <a:rPr lang="en-US" sz="1000">
                <a:ea typeface="+mn-lt"/>
                <a:cs typeface="+mn-lt"/>
              </a:rPr>
              <a:t>CRAN.R-project.org/package=</a:t>
            </a:r>
            <a:r>
              <a:rPr lang="en-US" sz="1000" err="1">
                <a:ea typeface="+mn-lt"/>
                <a:cs typeface="+mn-lt"/>
              </a:rPr>
              <a:t>ebal</a:t>
            </a:r>
            <a:r>
              <a:rPr lang="en-US" sz="1000">
                <a:ea typeface="+mn-lt"/>
                <a:cs typeface="+mn-lt"/>
              </a:rPr>
              <a:t>: ; 2026.</a:t>
            </a:r>
            <a:endParaRPr lang="en-US" sz="1000"/>
          </a:p>
          <a:p>
            <a:pPr>
              <a:spcBef>
                <a:spcPts val="200"/>
              </a:spcBef>
              <a:buNone/>
            </a:pPr>
            <a:r>
              <a:rPr lang="en-US" sz="1000">
                <a:ea typeface="+mn-lt"/>
                <a:cs typeface="+mn-lt"/>
              </a:rPr>
              <a:t>19. Hainmueller J. Entropy balancing for causal effects: A multivariate reweighting method to produce balanced samples in observational studies</a:t>
            </a:r>
            <a:r>
              <a:rPr lang="en-US" sz="1000" i="1">
                <a:ea typeface="+mn-lt"/>
                <a:cs typeface="+mn-lt"/>
              </a:rPr>
              <a:t>. Political analysis</a:t>
            </a:r>
            <a:r>
              <a:rPr lang="en-US" sz="1000">
                <a:ea typeface="+mn-lt"/>
                <a:cs typeface="+mn-lt"/>
              </a:rPr>
              <a:t>. 2012;20(1):25–46.</a:t>
            </a:r>
            <a:endParaRPr lang="en-US" sz="1000"/>
          </a:p>
          <a:p>
            <a:pPr>
              <a:buNone/>
            </a:pPr>
            <a:endParaRPr lang="en-US"/>
          </a:p>
          <a:p>
            <a:pPr marL="0" indent="0">
              <a:buNone/>
            </a:pPr>
            <a:endParaRPr lang="en-US" sz="1400"/>
          </a:p>
        </p:txBody>
      </p:sp>
      <p:pic>
        <p:nvPicPr>
          <p:cNvPr id="4" name="Picture 3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627C7DA9-0D80-29A0-8B21-CF9EEDE22ED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58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DE6BE-2009-6D9C-03CE-DFEFF618A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8294-4B00-AE86-BA1C-E79BD88F64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3E50B31-2800-8664-3433-4E7028C62FEB}"/>
              </a:ext>
            </a:extLst>
          </p:cNvPr>
          <p:cNvSpPr txBox="1">
            <a:spLocks/>
          </p:cNvSpPr>
          <p:nvPr/>
        </p:nvSpPr>
        <p:spPr>
          <a:xfrm>
            <a:off x="3559045" y="3735795"/>
            <a:ext cx="5025781" cy="198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Eric Slade</a:t>
            </a:r>
          </a:p>
          <a:p>
            <a:r>
              <a:rPr lang="en-US" dirty="0"/>
              <a:t>Professor</a:t>
            </a:r>
          </a:p>
          <a:p>
            <a:r>
              <a:rPr lang="en-US" dirty="0"/>
              <a:t>Johns Hopkins School of Nursing</a:t>
            </a:r>
          </a:p>
          <a:p>
            <a:r>
              <a:rPr lang="en-US" dirty="0" err="1"/>
              <a:t>eslade@jhu.edu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895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B2D53-A86C-D3A2-83E9-0F4EE7034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C8B78-985D-E119-DABA-3032C2916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17" y="300160"/>
            <a:ext cx="11243982" cy="72293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Project Investigators &amp; Collaborators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8AB75-9E2A-3B6D-76D5-5872502ECA69}"/>
              </a:ext>
            </a:extLst>
          </p:cNvPr>
          <p:cNvSpPr txBox="1">
            <a:spLocks/>
          </p:cNvSpPr>
          <p:nvPr/>
        </p:nvSpPr>
        <p:spPr>
          <a:xfrm>
            <a:off x="490817" y="5788716"/>
            <a:ext cx="10151900" cy="3934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/>
              <a:t>Acknowledgements</a:t>
            </a:r>
            <a:r>
              <a:rPr lang="en-US" sz="2000" b="1" dirty="0"/>
              <a:t> </a:t>
            </a:r>
          </a:p>
          <a:p>
            <a:pPr algn="l">
              <a:tabLst>
                <a:tab pos="342900" algn="l"/>
              </a:tabLst>
            </a:pPr>
            <a:r>
              <a:rPr lang="en-US" sz="2000" b="1" dirty="0"/>
              <a:t>	Source of funding: </a:t>
            </a:r>
            <a:r>
              <a:rPr lang="en-US" sz="2000" dirty="0"/>
              <a:t>NIH/NIA  </a:t>
            </a:r>
            <a:r>
              <a:rPr lang="en-US" sz="2000" dirty="0" err="1"/>
              <a:t>R01AG089597</a:t>
            </a:r>
            <a:r>
              <a:rPr lang="en-US" sz="2000" dirty="0"/>
              <a:t>-01  </a:t>
            </a:r>
          </a:p>
        </p:txBody>
      </p:sp>
      <p:pic>
        <p:nvPicPr>
          <p:cNvPr id="10" name="Picture 9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7373A3C6-04DD-500D-0279-71297D79AB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E1CD13-32FD-749D-734D-AB3F7C812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5" y="997221"/>
            <a:ext cx="1440290" cy="1478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DE8455-0110-EACD-193F-700986014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49" y="997221"/>
            <a:ext cx="1456830" cy="14786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D691E2-1475-B673-33E5-A38CDBECC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68" y="1011648"/>
            <a:ext cx="1511015" cy="14786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04E3EE-1A38-7886-2D3D-E5925428A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435" y="1009713"/>
            <a:ext cx="1474006" cy="14832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90836C-3F70-3E07-2293-AE82B83B3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377" y="973131"/>
            <a:ext cx="1306646" cy="15269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3D08130-5D59-24C6-620F-93EB1B10D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8356" y="996865"/>
            <a:ext cx="1306646" cy="1483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C1472E-913C-D2BC-7ECF-257DBE438D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37" y="4510496"/>
            <a:ext cx="2683798" cy="8393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40ADB70-7A59-0AC2-A468-467EEEDA52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79" y="3276146"/>
            <a:ext cx="3656929" cy="9043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E1B2AC-729B-82E4-BC24-9589215C63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510" y="3502498"/>
            <a:ext cx="3286494" cy="7479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775F9AD-E5B3-6629-0EE5-36C1F889DA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69" y="4470869"/>
            <a:ext cx="2623382" cy="97914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C08B3BC-B528-095E-7B10-7C7FB91462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3" y="3477402"/>
            <a:ext cx="2924169" cy="88638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5F4842B-C4B7-FBAF-4110-9AC0C0ECF3A2}"/>
              </a:ext>
            </a:extLst>
          </p:cNvPr>
          <p:cNvSpPr txBox="1"/>
          <p:nvPr/>
        </p:nvSpPr>
        <p:spPr>
          <a:xfrm>
            <a:off x="998213" y="2526587"/>
            <a:ext cx="144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Eric Slade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C47811-3855-F78F-01C2-230DF1C2454B}"/>
              </a:ext>
            </a:extLst>
          </p:cNvPr>
          <p:cNvSpPr txBox="1"/>
          <p:nvPr/>
        </p:nvSpPr>
        <p:spPr>
          <a:xfrm>
            <a:off x="2432449" y="2499778"/>
            <a:ext cx="144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Karen Shen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1E9644-1001-14DF-8FAC-0736A22C14B3}"/>
              </a:ext>
            </a:extLst>
          </p:cNvPr>
          <p:cNvSpPr txBox="1"/>
          <p:nvPr/>
        </p:nvSpPr>
        <p:spPr>
          <a:xfrm>
            <a:off x="4008139" y="2525940"/>
            <a:ext cx="144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Quincy Samus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F03012-EB79-CE85-C988-0229300CDC8D}"/>
              </a:ext>
            </a:extLst>
          </p:cNvPr>
          <p:cNvSpPr txBox="1"/>
          <p:nvPr/>
        </p:nvSpPr>
        <p:spPr>
          <a:xfrm>
            <a:off x="5587859" y="2525903"/>
            <a:ext cx="144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Dan Polsky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AA3D70-E9F2-72BC-ABAF-C4988F4E18CF}"/>
              </a:ext>
            </a:extLst>
          </p:cNvPr>
          <p:cNvSpPr txBox="1"/>
          <p:nvPr/>
        </p:nvSpPr>
        <p:spPr>
          <a:xfrm>
            <a:off x="7002821" y="2492230"/>
            <a:ext cx="144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Tamar Rodney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D12A69-CDD6-5766-058F-304E14C6B27D}"/>
              </a:ext>
            </a:extLst>
          </p:cNvPr>
          <p:cNvSpPr txBox="1"/>
          <p:nvPr/>
        </p:nvSpPr>
        <p:spPr>
          <a:xfrm>
            <a:off x="8388917" y="2470375"/>
            <a:ext cx="142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Mark Meiselbach</a:t>
            </a:r>
          </a:p>
        </p:txBody>
      </p:sp>
      <p:pic>
        <p:nvPicPr>
          <p:cNvPr id="3" name="Picture 2" descr="IMG_0747.JPG">
            <a:extLst>
              <a:ext uri="{FF2B5EF4-FFF2-40B4-BE49-F238E27FC236}">
                <a16:creationId xmlns:a16="http://schemas.microsoft.com/office/drawing/2014/main" id="{1BE17D74-E8D5-00F4-230D-5078227BE58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8391" t="6784" r="4693" b="27938"/>
          <a:stretch>
            <a:fillRect/>
          </a:stretch>
        </p:blipFill>
        <p:spPr>
          <a:xfrm>
            <a:off x="9865248" y="955443"/>
            <a:ext cx="1418214" cy="153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7920B7-66AB-CA5D-114D-F592986D1B98}"/>
              </a:ext>
            </a:extLst>
          </p:cNvPr>
          <p:cNvSpPr txBox="1"/>
          <p:nvPr/>
        </p:nvSpPr>
        <p:spPr>
          <a:xfrm>
            <a:off x="9819228" y="2489112"/>
            <a:ext cx="14277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Quan </a:t>
            </a:r>
            <a:r>
              <a:rPr lang="en-US"/>
              <a:t>Qi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8C70F9-CDE3-CA0D-E646-13420E0A34B0}"/>
              </a:ext>
            </a:extLst>
          </p:cNvPr>
          <p:cNvSpPr txBox="1"/>
          <p:nvPr/>
        </p:nvSpPr>
        <p:spPr>
          <a:xfrm>
            <a:off x="490817" y="6100385"/>
            <a:ext cx="9705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b="1" dirty="0"/>
              <a:t>	COI:</a:t>
            </a:r>
            <a:r>
              <a:rPr lang="en-US" dirty="0"/>
              <a:t> The authors have no financial or other conflicts of interest to report</a:t>
            </a:r>
          </a:p>
        </p:txBody>
      </p:sp>
    </p:spTree>
    <p:extLst>
      <p:ext uri="{BB962C8B-B14F-4D97-AF65-F5344CB8AC3E}">
        <p14:creationId xmlns:p14="http://schemas.microsoft.com/office/powerpoint/2010/main" val="128134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CCA60-D625-14BC-A93A-3FD342902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825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Overview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B976A-205F-946B-BDC0-FA357AE6C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9577388" cy="48357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AutoNum type="arabicPeriod"/>
            </a:pPr>
            <a:r>
              <a:rPr lang="en-US" sz="2400" dirty="0"/>
              <a:t>Dually Eligible Beneficiaries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000" dirty="0"/>
              <a:t>Special service needs in Alzheimer’s dementia and related dementias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200" dirty="0"/>
              <a:t>Medicare and Medicaid coverage among duals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AutoNum type="arabicPeriod"/>
            </a:pPr>
            <a:r>
              <a:rPr lang="en-US" sz="2400" dirty="0"/>
              <a:t>Dually Eligible Special-Needs Plans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000" dirty="0"/>
              <a:t>Fully-Integrated D-SNPs (</a:t>
            </a:r>
            <a:r>
              <a:rPr lang="en-US" sz="2000" dirty="0" err="1"/>
              <a:t>FIDEs</a:t>
            </a:r>
            <a:r>
              <a:rPr lang="en-US" sz="2000" dirty="0"/>
              <a:t>) versus Coordination Only D-SNPs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Data and Sample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400" dirty="0"/>
              <a:t>Results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400" dirty="0"/>
              <a:t>Discussion</a:t>
            </a:r>
            <a:endParaRPr lang="en-US" dirty="0"/>
          </a:p>
        </p:txBody>
      </p:sp>
      <p:pic>
        <p:nvPicPr>
          <p:cNvPr id="5" name="Picture 4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E4255B5C-D4B4-D7B4-3DB6-2729CB37B8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83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64EBB-50B6-0002-365D-3D04E2A5E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FAAC4-BAD8-81E0-E529-FEF7FD685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18" y="129627"/>
            <a:ext cx="5923856" cy="7588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dirty="0"/>
              <a:t>Dually Eligible Beneficiaries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AE85D-197E-186D-D004-77A6447FB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551" y="943188"/>
            <a:ext cx="5395692" cy="49716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/>
              <a:t>Concurrently enrolled in both Medicare and Medicaid</a:t>
            </a:r>
            <a:endParaRPr lang="en-US" sz="1600" dirty="0"/>
          </a:p>
          <a:p>
            <a:pPr marL="341313" lvl="2" indent="-165100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~13 million in 2025 </a:t>
            </a:r>
          </a:p>
          <a:p>
            <a:pPr marL="341313" lvl="2" indent="-165100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Compared with other Medicare beneficiaries</a:t>
            </a:r>
          </a:p>
          <a:p>
            <a:pPr marL="682625" lvl="3" indent="-220663">
              <a:lnSpc>
                <a:spcPct val="150000"/>
              </a:lnSpc>
              <a:spcBef>
                <a:spcPts val="0"/>
              </a:spcBef>
            </a:pPr>
            <a:r>
              <a:rPr lang="en-US" sz="1600" dirty="0"/>
              <a:t>Lower average educational attainment</a:t>
            </a:r>
          </a:p>
          <a:p>
            <a:pPr marL="682625" lvl="3" indent="-220663">
              <a:lnSpc>
                <a:spcPct val="150000"/>
              </a:lnSpc>
              <a:spcBef>
                <a:spcPts val="0"/>
              </a:spcBef>
            </a:pPr>
            <a:r>
              <a:rPr lang="en-US" sz="1600" dirty="0"/>
              <a:t>Greater functional impairment</a:t>
            </a:r>
          </a:p>
          <a:p>
            <a:pPr marL="682625" lvl="3" indent="-220663">
              <a:lnSpc>
                <a:spcPct val="150000"/>
              </a:lnSpc>
              <a:spcBef>
                <a:spcPts val="0"/>
              </a:spcBef>
            </a:pPr>
            <a:r>
              <a:rPr lang="en-US" sz="1600" dirty="0"/>
              <a:t>More likely to live in an institution</a:t>
            </a:r>
          </a:p>
          <a:p>
            <a:pPr marL="682625" lvl="3" indent="-220663">
              <a:lnSpc>
                <a:spcPct val="150000"/>
              </a:lnSpc>
              <a:spcBef>
                <a:spcPts val="0"/>
              </a:spcBef>
            </a:pPr>
            <a:r>
              <a:rPr lang="en-US" sz="1600" dirty="0"/>
              <a:t>Higher Medicare and Medicaid expenses</a:t>
            </a:r>
          </a:p>
          <a:p>
            <a:pPr marL="341313" lvl="2" indent="-165100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1 to 2 million “full” duals have an </a:t>
            </a:r>
            <a:r>
              <a:rPr lang="en-US" sz="1800" dirty="0" err="1"/>
              <a:t>ADRD</a:t>
            </a:r>
            <a:r>
              <a:rPr lang="en-US" sz="1800" dirty="0"/>
              <a:t> diagnosis</a:t>
            </a:r>
            <a:endParaRPr lang="en-US" sz="1600" dirty="0"/>
          </a:p>
        </p:txBody>
      </p:sp>
      <p:pic>
        <p:nvPicPr>
          <p:cNvPr id="5" name="Picture 4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15562B2A-8D28-5AA0-F6DF-CC8D3657DA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AF5ABFA-7E7F-85BB-0F5C-D3135545F3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4789396"/>
              </p:ext>
            </p:extLst>
          </p:nvPr>
        </p:nvGraphicFramePr>
        <p:xfrm>
          <a:off x="5886226" y="888452"/>
          <a:ext cx="5923856" cy="5203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31054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D1DB5-B048-3407-5054-00D3027EE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54FE3576-42EF-BEE6-BD97-428B4B48FB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5A5D834-04AC-64A7-7A97-3A134264C7FE}"/>
              </a:ext>
            </a:extLst>
          </p:cNvPr>
          <p:cNvSpPr txBox="1">
            <a:spLocks/>
          </p:cNvSpPr>
          <p:nvPr/>
        </p:nvSpPr>
        <p:spPr>
          <a:xfrm>
            <a:off x="428633" y="131324"/>
            <a:ext cx="11088119" cy="2534758"/>
          </a:xfrm>
          <a:prstGeom prst="rect">
            <a:avLst/>
          </a:prstGeom>
          <a:ln w="15875"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200" b="1" dirty="0">
                <a:latin typeface="Aptos Narrow" panose="020B0004020202020204" pitchFamily="34" charset="0"/>
              </a:rPr>
              <a:t>Persons with Alzheimer’s disease (AD) who are dually eligible typically have impairments in functioning that require Medicaid long-term services and supports (</a:t>
            </a:r>
            <a:r>
              <a:rPr lang="en-US" sz="2200" b="1" dirty="0" err="1">
                <a:latin typeface="Aptos Narrow" panose="020B0004020202020204" pitchFamily="34" charset="0"/>
              </a:rPr>
              <a:t>LTSS</a:t>
            </a:r>
            <a:r>
              <a:rPr lang="en-US" sz="2200" b="1" dirty="0">
                <a:latin typeface="Aptos Narrow" panose="020B0004020202020204" pitchFamily="34" charset="0"/>
              </a:rPr>
              <a:t>)</a:t>
            </a:r>
          </a:p>
          <a:p>
            <a:pPr marL="282575" lvl="3" indent="-163513"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latin typeface="Aptos Narrow" panose="020B0004020202020204" pitchFamily="34" charset="0"/>
              </a:rPr>
              <a:t>Impairments in instrumental activities of daily living (</a:t>
            </a:r>
            <a:r>
              <a:rPr lang="en-US" sz="1600" dirty="0" err="1">
                <a:latin typeface="Aptos Narrow" panose="020B0004020202020204" pitchFamily="34" charset="0"/>
              </a:rPr>
              <a:t>IADLs</a:t>
            </a:r>
            <a:r>
              <a:rPr lang="en-US" sz="1600" dirty="0">
                <a:latin typeface="Aptos Narrow" panose="020B0004020202020204" pitchFamily="34" charset="0"/>
              </a:rPr>
              <a:t>) </a:t>
            </a:r>
          </a:p>
          <a:p>
            <a:pPr marL="739775" lvl="4" indent="-163513"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latin typeface="Aptos Narrow" panose="020B0004020202020204" pitchFamily="34" charset="0"/>
              </a:rPr>
              <a:t>managing personal finances, </a:t>
            </a:r>
          </a:p>
          <a:p>
            <a:pPr marL="739775" lvl="4" indent="-163513"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latin typeface="Aptos Narrow" panose="020B0004020202020204" pitchFamily="34" charset="0"/>
              </a:rPr>
              <a:t>planning medical appointments</a:t>
            </a:r>
          </a:p>
          <a:p>
            <a:pPr marL="739775" lvl="4" indent="-163513"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latin typeface="Aptos Narrow" panose="020B0004020202020204" pitchFamily="34" charset="0"/>
              </a:rPr>
              <a:t>driving to/from a specified location</a:t>
            </a:r>
          </a:p>
          <a:p>
            <a:pPr marL="282575" lvl="3" indent="-163513"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latin typeface="Aptos Narrow" panose="020B0004020202020204" pitchFamily="34" charset="0"/>
              </a:rPr>
              <a:t>Multimorbidity is typical &gt;&gt;&gt; Impairments in activities of daily living (ADLs; e.g., climbing stairs, getting dressed)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2200" b="1" dirty="0">
              <a:latin typeface="Aptos Narrow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35AA0-2B18-C602-3BE5-980967BE2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979" y="3206193"/>
            <a:ext cx="7076812" cy="3156823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93BCF9C-CF66-D728-3CD7-1FFB72C3ECB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5" y="2886075"/>
            <a:ext cx="11088688" cy="3565525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Symptoms of Alzheimer’s Dementia. Ohio State University Brain Clinic, </a:t>
            </a:r>
            <a:r>
              <a:rPr lang="en-US" sz="1600" dirty="0">
                <a:hlinkClick r:id="rId5"/>
              </a:rPr>
              <a:t>Understanding Alzheimer’s Disease | Alzheimer's Disease and Aging | OHSU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555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9E537-1EFB-C00F-F2C8-B5C296A5E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96F70-6FF5-43DC-326A-4A541F96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82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MEDICARE &amp; MEDICAID COVERAGE AMONG DUALS</a:t>
            </a:r>
          </a:p>
        </p:txBody>
      </p:sp>
      <p:pic>
        <p:nvPicPr>
          <p:cNvPr id="5" name="Picture 4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65C7CD64-D71B-C052-0C65-78FBD00240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FC47964-6A7D-ED13-D083-4B8868E1C2CB}"/>
              </a:ext>
            </a:extLst>
          </p:cNvPr>
          <p:cNvGrpSpPr/>
          <p:nvPr/>
        </p:nvGrpSpPr>
        <p:grpSpPr>
          <a:xfrm>
            <a:off x="283551" y="851148"/>
            <a:ext cx="11514633" cy="6006852"/>
            <a:chOff x="1408271" y="1867582"/>
            <a:chExt cx="9924631" cy="572083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17AD3FE-50EE-5DDA-0423-7171633662C8}"/>
                </a:ext>
              </a:extLst>
            </p:cNvPr>
            <p:cNvSpPr/>
            <p:nvPr/>
          </p:nvSpPr>
          <p:spPr>
            <a:xfrm>
              <a:off x="10719825" y="5379382"/>
              <a:ext cx="75333" cy="57603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70058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ED710BD-C7BB-AB67-3850-7D18E447498B}"/>
                </a:ext>
              </a:extLst>
            </p:cNvPr>
            <p:cNvSpPr/>
            <p:nvPr/>
          </p:nvSpPr>
          <p:spPr>
            <a:xfrm>
              <a:off x="3746421" y="4298803"/>
              <a:ext cx="1762184" cy="37005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6497"/>
                  </a:lnTo>
                  <a:lnTo>
                    <a:pt x="1615335" y="186497"/>
                  </a:lnTo>
                  <a:lnTo>
                    <a:pt x="1615335" y="370058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D2FB7FE-855B-1057-C416-3049A5865FBA}"/>
                </a:ext>
              </a:extLst>
            </p:cNvPr>
            <p:cNvSpPr/>
            <p:nvPr/>
          </p:nvSpPr>
          <p:spPr>
            <a:xfrm>
              <a:off x="2202798" y="4298804"/>
              <a:ext cx="1440960" cy="37005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615335" y="0"/>
                  </a:moveTo>
                  <a:lnTo>
                    <a:pt x="1615335" y="186497"/>
                  </a:lnTo>
                  <a:lnTo>
                    <a:pt x="0" y="186497"/>
                  </a:lnTo>
                  <a:lnTo>
                    <a:pt x="0" y="370058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8CCDC2-9069-8E89-9513-1D772F9E3394}"/>
                </a:ext>
              </a:extLst>
            </p:cNvPr>
            <p:cNvSpPr/>
            <p:nvPr/>
          </p:nvSpPr>
          <p:spPr>
            <a:xfrm>
              <a:off x="6609970" y="1867582"/>
              <a:ext cx="1762184" cy="1174789"/>
            </a:xfrm>
            <a:custGeom>
              <a:avLst/>
              <a:gdLst>
                <a:gd name="csX0" fmla="*/ 0 w 1762184"/>
                <a:gd name="csY0" fmla="*/ 0 h 1174789"/>
                <a:gd name="csX1" fmla="*/ 1762184 w 1762184"/>
                <a:gd name="csY1" fmla="*/ 0 h 1174789"/>
                <a:gd name="csX2" fmla="*/ 1762184 w 1762184"/>
                <a:gd name="csY2" fmla="*/ 1174789 h 1174789"/>
                <a:gd name="csX3" fmla="*/ 0 w 1762184"/>
                <a:gd name="csY3" fmla="*/ 1174789 h 1174789"/>
                <a:gd name="csX4" fmla="*/ 0 w 1762184"/>
                <a:gd name="csY4" fmla="*/ 0 h 11747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62184" h="1174789">
                  <a:moveTo>
                    <a:pt x="0" y="0"/>
                  </a:moveTo>
                  <a:lnTo>
                    <a:pt x="1762184" y="0"/>
                  </a:lnTo>
                  <a:lnTo>
                    <a:pt x="1762184" y="1174789"/>
                  </a:lnTo>
                  <a:lnTo>
                    <a:pt x="0" y="11747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E221C0F-3B5C-03D2-C247-1EC689BABC67}"/>
                </a:ext>
              </a:extLst>
            </p:cNvPr>
            <p:cNvSpPr/>
            <p:nvPr/>
          </p:nvSpPr>
          <p:spPr>
            <a:xfrm>
              <a:off x="1408271" y="2115025"/>
              <a:ext cx="4557171" cy="22332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/>
              <a:r>
                <a:rPr lang="en-US" dirty="0"/>
                <a:t>MEDICARE</a:t>
              </a:r>
            </a:p>
            <a:p>
              <a:pPr algn="ctr"/>
              <a:r>
                <a:rPr lang="en-US" dirty="0"/>
                <a:t>(Federal)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Primary payer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Medical care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Inpatient hospital &amp; Emerg Dept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Office &amp; clinic visits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Medications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Short-term rehab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100E957-3890-1CE5-6492-C2A857C70DA4}"/>
                </a:ext>
              </a:extLst>
            </p:cNvPr>
            <p:cNvSpPr/>
            <p:nvPr/>
          </p:nvSpPr>
          <p:spPr>
            <a:xfrm>
              <a:off x="4333814" y="3309044"/>
              <a:ext cx="1762184" cy="1174789"/>
            </a:xfrm>
            <a:custGeom>
              <a:avLst/>
              <a:gdLst>
                <a:gd name="csX0" fmla="*/ 0 w 1762184"/>
                <a:gd name="csY0" fmla="*/ 0 h 1174789"/>
                <a:gd name="csX1" fmla="*/ 1762184 w 1762184"/>
                <a:gd name="csY1" fmla="*/ 0 h 1174789"/>
                <a:gd name="csX2" fmla="*/ 1762184 w 1762184"/>
                <a:gd name="csY2" fmla="*/ 1174789 h 1174789"/>
                <a:gd name="csX3" fmla="*/ 0 w 1762184"/>
                <a:gd name="csY3" fmla="*/ 1174789 h 1174789"/>
                <a:gd name="csX4" fmla="*/ 0 w 1762184"/>
                <a:gd name="csY4" fmla="*/ 0 h 11747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62184" h="1174789">
                  <a:moveTo>
                    <a:pt x="0" y="0"/>
                  </a:moveTo>
                  <a:lnTo>
                    <a:pt x="1762184" y="0"/>
                  </a:lnTo>
                  <a:lnTo>
                    <a:pt x="1762184" y="1174789"/>
                  </a:lnTo>
                  <a:lnTo>
                    <a:pt x="0" y="11747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300D6EA-FDF5-F826-AE03-87C5DFF26564}"/>
                </a:ext>
              </a:extLst>
            </p:cNvPr>
            <p:cNvSpPr/>
            <p:nvPr/>
          </p:nvSpPr>
          <p:spPr>
            <a:xfrm>
              <a:off x="1408271" y="4630403"/>
              <a:ext cx="1773613" cy="123247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dirty="0"/>
                <a:t>Traditional Medicare (FFS)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329760E-82CC-3884-9DB9-00F65E63EFB1}"/>
                </a:ext>
              </a:extLst>
            </p:cNvPr>
            <p:cNvSpPr/>
            <p:nvPr/>
          </p:nvSpPr>
          <p:spPr>
            <a:xfrm>
              <a:off x="2571630" y="4957279"/>
              <a:ext cx="1762184" cy="1174789"/>
            </a:xfrm>
            <a:custGeom>
              <a:avLst/>
              <a:gdLst>
                <a:gd name="csX0" fmla="*/ 0 w 1762184"/>
                <a:gd name="csY0" fmla="*/ 0 h 1174789"/>
                <a:gd name="csX1" fmla="*/ 1762184 w 1762184"/>
                <a:gd name="csY1" fmla="*/ 0 h 1174789"/>
                <a:gd name="csX2" fmla="*/ 1762184 w 1762184"/>
                <a:gd name="csY2" fmla="*/ 1174789 h 1174789"/>
                <a:gd name="csX3" fmla="*/ 0 w 1762184"/>
                <a:gd name="csY3" fmla="*/ 1174789 h 1174789"/>
                <a:gd name="csX4" fmla="*/ 0 w 1762184"/>
                <a:gd name="csY4" fmla="*/ 0 h 11747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62184" h="1174789">
                  <a:moveTo>
                    <a:pt x="0" y="0"/>
                  </a:moveTo>
                  <a:lnTo>
                    <a:pt x="1762184" y="0"/>
                  </a:lnTo>
                  <a:lnTo>
                    <a:pt x="1762184" y="1174789"/>
                  </a:lnTo>
                  <a:lnTo>
                    <a:pt x="0" y="11747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312CADF-8648-60F4-91CF-27CCD305E69C}"/>
                </a:ext>
              </a:extLst>
            </p:cNvPr>
            <p:cNvSpPr/>
            <p:nvPr/>
          </p:nvSpPr>
          <p:spPr>
            <a:xfrm>
              <a:off x="4017259" y="4628550"/>
              <a:ext cx="2505769" cy="150351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dirty="0"/>
                <a:t>Medicare</a:t>
              </a:r>
            </a:p>
            <a:p>
              <a:pPr algn="ctr"/>
              <a:r>
                <a:rPr lang="en-US" dirty="0"/>
                <a:t>Advantage</a:t>
              </a:r>
            </a:p>
            <a:p>
              <a:pPr algn="ctr"/>
              <a:r>
                <a:rPr lang="en-US" dirty="0"/>
                <a:t>(Private Managed Care Plans)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85C5719-ACF9-ECDE-37FD-ABA019C09B6B}"/>
                </a:ext>
              </a:extLst>
            </p:cNvPr>
            <p:cNvSpPr/>
            <p:nvPr/>
          </p:nvSpPr>
          <p:spPr>
            <a:xfrm>
              <a:off x="5802302" y="4957279"/>
              <a:ext cx="1762184" cy="1174789"/>
            </a:xfrm>
            <a:custGeom>
              <a:avLst/>
              <a:gdLst>
                <a:gd name="csX0" fmla="*/ 0 w 1762184"/>
                <a:gd name="csY0" fmla="*/ 0 h 1174789"/>
                <a:gd name="csX1" fmla="*/ 1762184 w 1762184"/>
                <a:gd name="csY1" fmla="*/ 0 h 1174789"/>
                <a:gd name="csX2" fmla="*/ 1762184 w 1762184"/>
                <a:gd name="csY2" fmla="*/ 1174789 h 1174789"/>
                <a:gd name="csX3" fmla="*/ 0 w 1762184"/>
                <a:gd name="csY3" fmla="*/ 1174789 h 1174789"/>
                <a:gd name="csX4" fmla="*/ 0 w 1762184"/>
                <a:gd name="csY4" fmla="*/ 0 h 11747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62184" h="1174789">
                  <a:moveTo>
                    <a:pt x="0" y="0"/>
                  </a:moveTo>
                  <a:lnTo>
                    <a:pt x="1762184" y="0"/>
                  </a:lnTo>
                  <a:lnTo>
                    <a:pt x="1762184" y="1174789"/>
                  </a:lnTo>
                  <a:lnTo>
                    <a:pt x="0" y="11747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306C233-4196-1F10-A057-D1855A50A164}"/>
                </a:ext>
              </a:extLst>
            </p:cNvPr>
            <p:cNvSpPr/>
            <p:nvPr/>
          </p:nvSpPr>
          <p:spPr>
            <a:xfrm>
              <a:off x="7332428" y="2194729"/>
              <a:ext cx="3434015" cy="20738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/>
              <a:r>
                <a:rPr lang="en-US" dirty="0"/>
                <a:t>MEDICAID</a:t>
              </a:r>
            </a:p>
            <a:p>
              <a:pPr algn="ctr"/>
              <a:r>
                <a:rPr lang="en-US" dirty="0"/>
                <a:t>(State)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Secondary payer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Long-term care supports and services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E6CF9EB-DBF1-F51D-1253-CA24C236B361}"/>
                </a:ext>
              </a:extLst>
            </p:cNvPr>
            <p:cNvSpPr/>
            <p:nvPr/>
          </p:nvSpPr>
          <p:spPr>
            <a:xfrm>
              <a:off x="9032974" y="3412430"/>
              <a:ext cx="1762184" cy="1174789"/>
            </a:xfrm>
            <a:custGeom>
              <a:avLst/>
              <a:gdLst>
                <a:gd name="csX0" fmla="*/ 0 w 1762184"/>
                <a:gd name="csY0" fmla="*/ 0 h 1174789"/>
                <a:gd name="csX1" fmla="*/ 1762184 w 1762184"/>
                <a:gd name="csY1" fmla="*/ 0 h 1174789"/>
                <a:gd name="csX2" fmla="*/ 1762184 w 1762184"/>
                <a:gd name="csY2" fmla="*/ 1174789 h 1174789"/>
                <a:gd name="csX3" fmla="*/ 0 w 1762184"/>
                <a:gd name="csY3" fmla="*/ 1174789 h 1174789"/>
                <a:gd name="csX4" fmla="*/ 0 w 1762184"/>
                <a:gd name="csY4" fmla="*/ 0 h 11747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62184" h="1174789">
                  <a:moveTo>
                    <a:pt x="0" y="0"/>
                  </a:moveTo>
                  <a:lnTo>
                    <a:pt x="1762184" y="0"/>
                  </a:lnTo>
                  <a:lnTo>
                    <a:pt x="1762184" y="1174789"/>
                  </a:lnTo>
                  <a:lnTo>
                    <a:pt x="0" y="11747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30287A2-01FA-9FA7-9B0B-22F7E466E57C}"/>
                </a:ext>
              </a:extLst>
            </p:cNvPr>
            <p:cNvSpPr/>
            <p:nvPr/>
          </p:nvSpPr>
          <p:spPr>
            <a:xfrm>
              <a:off x="6793865" y="4622229"/>
              <a:ext cx="2189530" cy="13756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/>
              <a:r>
                <a:rPr lang="en-US" dirty="0"/>
                <a:t>Institutional Long-term Care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C51EC5-49D4-027B-14C8-68D8F3A1C06B}"/>
                </a:ext>
              </a:extLst>
            </p:cNvPr>
            <p:cNvSpPr/>
            <p:nvPr/>
          </p:nvSpPr>
          <p:spPr>
            <a:xfrm>
              <a:off x="9032974" y="4957279"/>
              <a:ext cx="1762184" cy="1174789"/>
            </a:xfrm>
            <a:custGeom>
              <a:avLst/>
              <a:gdLst>
                <a:gd name="csX0" fmla="*/ 0 w 1762184"/>
                <a:gd name="csY0" fmla="*/ 0 h 1174789"/>
                <a:gd name="csX1" fmla="*/ 1762184 w 1762184"/>
                <a:gd name="csY1" fmla="*/ 0 h 1174789"/>
                <a:gd name="csX2" fmla="*/ 1762184 w 1762184"/>
                <a:gd name="csY2" fmla="*/ 1174789 h 1174789"/>
                <a:gd name="csX3" fmla="*/ 0 w 1762184"/>
                <a:gd name="csY3" fmla="*/ 1174789 h 1174789"/>
                <a:gd name="csX4" fmla="*/ 0 w 1762184"/>
                <a:gd name="csY4" fmla="*/ 0 h 11747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62184" h="1174789">
                  <a:moveTo>
                    <a:pt x="0" y="0"/>
                  </a:moveTo>
                  <a:lnTo>
                    <a:pt x="1762184" y="0"/>
                  </a:lnTo>
                  <a:lnTo>
                    <a:pt x="1762184" y="1174789"/>
                  </a:lnTo>
                  <a:lnTo>
                    <a:pt x="0" y="11747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09E8A0-0277-74E6-7B34-A61B66DA5FE8}"/>
                </a:ext>
              </a:extLst>
            </p:cNvPr>
            <p:cNvSpPr/>
            <p:nvPr/>
          </p:nvSpPr>
          <p:spPr>
            <a:xfrm>
              <a:off x="4046254" y="6413632"/>
              <a:ext cx="2476774" cy="117478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dirty="0"/>
                <a:t>Dually Eligible Special Needs Plans (D-SNPs)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4DDBCA3-38BB-5DBE-EB84-435A7F7D0582}"/>
                </a:ext>
              </a:extLst>
            </p:cNvPr>
            <p:cNvSpPr/>
            <p:nvPr/>
          </p:nvSpPr>
          <p:spPr>
            <a:xfrm>
              <a:off x="5169189" y="6115269"/>
              <a:ext cx="91440" cy="37005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70058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791853E-3178-CB06-9DBE-054AB8565CCE}"/>
                </a:ext>
              </a:extLst>
            </p:cNvPr>
            <p:cNvSpPr/>
            <p:nvPr/>
          </p:nvSpPr>
          <p:spPr>
            <a:xfrm>
              <a:off x="9092657" y="4587220"/>
              <a:ext cx="2240245" cy="13756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/>
              <a:r>
                <a:rPr lang="en-US" dirty="0"/>
                <a:t>Home and Community Based Services (HCBS)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FF21F5C-9843-FD74-3334-DAF8207451EA}"/>
              </a:ext>
            </a:extLst>
          </p:cNvPr>
          <p:cNvCxnSpPr>
            <a:endCxn id="24" idx="0"/>
          </p:cNvCxnSpPr>
          <p:nvPr/>
        </p:nvCxnSpPr>
        <p:spPr>
          <a:xfrm flipH="1">
            <a:off x="7802113" y="3372194"/>
            <a:ext cx="1270154" cy="37131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857014-8565-1C25-5C60-EF8087C89997}"/>
              </a:ext>
            </a:extLst>
          </p:cNvPr>
          <p:cNvCxnSpPr>
            <a:stCxn id="22" idx="4"/>
            <a:endCxn id="31" idx="0"/>
          </p:cNvCxnSpPr>
          <p:nvPr/>
        </p:nvCxnSpPr>
        <p:spPr>
          <a:xfrm>
            <a:off x="9148889" y="3372194"/>
            <a:ext cx="1349721" cy="33456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ight Brace 2">
            <a:extLst>
              <a:ext uri="{FF2B5EF4-FFF2-40B4-BE49-F238E27FC236}">
                <a16:creationId xmlns:a16="http://schemas.microsoft.com/office/drawing/2014/main" id="{EC77467D-27DD-DEA6-9D18-244843C6ECDC}"/>
              </a:ext>
            </a:extLst>
          </p:cNvPr>
          <p:cNvSpPr/>
          <p:nvPr/>
        </p:nvSpPr>
        <p:spPr>
          <a:xfrm rot="5400000">
            <a:off x="8808695" y="3450697"/>
            <a:ext cx="780678" cy="415289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D57FE-E3EA-1D5B-0048-DA68C728F858}"/>
              </a:ext>
            </a:extLst>
          </p:cNvPr>
          <p:cNvSpPr txBox="1"/>
          <p:nvPr/>
        </p:nvSpPr>
        <p:spPr>
          <a:xfrm>
            <a:off x="7340851" y="5954998"/>
            <a:ext cx="3876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LTSS</a:t>
            </a:r>
            <a:r>
              <a:rPr lang="en-US" dirty="0"/>
              <a:t> (Long Term Services &amp; Supports)</a:t>
            </a:r>
          </a:p>
        </p:txBody>
      </p:sp>
    </p:spTree>
    <p:extLst>
      <p:ext uri="{BB962C8B-B14F-4D97-AF65-F5344CB8AC3E}">
        <p14:creationId xmlns:p14="http://schemas.microsoft.com/office/powerpoint/2010/main" val="89430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7DCA7-4D12-0EF6-53F4-BD1607360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BEDA0-C5A4-7A89-58ED-402DEC22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8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3600" dirty="0"/>
              <a:t>Dually Eligible Special Needs Plans (D-SNPs)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7403F-1936-9B24-7F9C-5AE688551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253330"/>
            <a:ext cx="11201400" cy="49716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2800" dirty="0"/>
              <a:t>Medicare Advantage plans that only enroll duals</a:t>
            </a:r>
            <a:endParaRPr lang="en-US" sz="3200" dirty="0"/>
          </a:p>
          <a:p>
            <a:pPr lvl="2">
              <a:lnSpc>
                <a:spcPct val="140000"/>
              </a:lnSpc>
              <a:spcBef>
                <a:spcPts val="0"/>
              </a:spcBef>
            </a:pPr>
            <a:r>
              <a:rPr lang="en-US" dirty="0"/>
              <a:t>First introduced by CMS in 2006</a:t>
            </a:r>
          </a:p>
          <a:p>
            <a:pPr lvl="2">
              <a:lnSpc>
                <a:spcPct val="140000"/>
              </a:lnSpc>
              <a:spcBef>
                <a:spcPts val="0"/>
              </a:spcBef>
            </a:pPr>
            <a:r>
              <a:rPr lang="en-US" dirty="0"/>
              <a:t>Managed by a managed care organization (e.g., Centene, United Healthcare, Anthem, Humana)</a:t>
            </a:r>
          </a:p>
          <a:p>
            <a:pPr lvl="2">
              <a:lnSpc>
                <a:spcPct val="140000"/>
              </a:lnSpc>
              <a:spcBef>
                <a:spcPts val="0"/>
              </a:spcBef>
            </a:pPr>
            <a:r>
              <a:rPr lang="en-US" dirty="0"/>
              <a:t>Most cover only Medicare benefits, not Medicaid</a:t>
            </a:r>
          </a:p>
          <a:p>
            <a:pPr lvl="2">
              <a:lnSpc>
                <a:spcPct val="140000"/>
              </a:lnSpc>
              <a:spcBef>
                <a:spcPts val="0"/>
              </a:spcBef>
            </a:pPr>
            <a:r>
              <a:rPr lang="en-US" dirty="0"/>
              <a:t>Fully-Integrated D-SNPs (</a:t>
            </a:r>
            <a:r>
              <a:rPr lang="en-US" dirty="0" err="1"/>
              <a:t>FIDEs</a:t>
            </a:r>
            <a:r>
              <a:rPr lang="en-US" dirty="0"/>
              <a:t>) cover both Medicare and Medicaid</a:t>
            </a:r>
          </a:p>
          <a:p>
            <a:pPr lvl="3">
              <a:lnSpc>
                <a:spcPct val="140000"/>
              </a:lnSpc>
              <a:spcBef>
                <a:spcPts val="0"/>
              </a:spcBef>
            </a:pPr>
            <a:r>
              <a:rPr lang="en-US" dirty="0"/>
              <a:t>First FIDE offered in 2011</a:t>
            </a:r>
          </a:p>
          <a:p>
            <a:pPr lvl="3">
              <a:lnSpc>
                <a:spcPct val="140000"/>
              </a:lnSpc>
              <a:spcBef>
                <a:spcPts val="0"/>
              </a:spcBef>
            </a:pPr>
            <a:r>
              <a:rPr lang="en-US" dirty="0"/>
              <a:t>Major reforms implemented beginning in 2021 </a:t>
            </a:r>
          </a:p>
          <a:p>
            <a:pPr marL="914400" lvl="2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1600" dirty="0"/>
              <a:t> </a:t>
            </a:r>
          </a:p>
        </p:txBody>
      </p:sp>
      <p:pic>
        <p:nvPicPr>
          <p:cNvPr id="5" name="Picture 4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B65DA9A3-F953-3764-7C19-8F7D92B656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68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51733-700F-835A-818F-F6B0AB9A5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F22B6F-71BE-6195-F938-911DD71FD129}"/>
              </a:ext>
            </a:extLst>
          </p:cNvPr>
          <p:cNvSpPr txBox="1"/>
          <p:nvPr/>
        </p:nvSpPr>
        <p:spPr>
          <a:xfrm>
            <a:off x="492096" y="838298"/>
            <a:ext cx="5603904" cy="3109847"/>
          </a:xfrm>
          <a:prstGeom prst="rect">
            <a:avLst/>
          </a:prstGeom>
          <a:solidFill>
            <a:schemeClr val="accent6">
              <a:lumMod val="20000"/>
              <a:lumOff val="80000"/>
              <a:alpha val="24000"/>
            </a:schemeClr>
          </a:solidFill>
          <a:ln w="15875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91BB7E-8520-EA77-E39C-019A3D6AC268}"/>
              </a:ext>
            </a:extLst>
          </p:cNvPr>
          <p:cNvSpPr/>
          <p:nvPr/>
        </p:nvSpPr>
        <p:spPr>
          <a:xfrm>
            <a:off x="2989210" y="1349640"/>
            <a:ext cx="3030590" cy="2332399"/>
          </a:xfrm>
          <a:prstGeom prst="ellipse">
            <a:avLst/>
          </a:prstGeom>
          <a:solidFill>
            <a:schemeClr val="accent5">
              <a:lumMod val="75000"/>
              <a:alpha val="4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Medicare D-SNP Contract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072645-E1E1-3831-3677-E1A83430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19" y="132065"/>
            <a:ext cx="10936931" cy="571309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/>
              <a:t>FIDEs</a:t>
            </a:r>
            <a:r>
              <a:rPr lang="en-US" sz="3200" dirty="0"/>
              <a:t> versus Coordination Only D-SNPs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34D39-91E9-7E4B-5B83-64E2BC505177}"/>
              </a:ext>
            </a:extLst>
          </p:cNvPr>
          <p:cNvSpPr txBox="1"/>
          <p:nvPr/>
        </p:nvSpPr>
        <p:spPr>
          <a:xfrm>
            <a:off x="6492225" y="838298"/>
            <a:ext cx="5047098" cy="3109847"/>
          </a:xfrm>
          <a:prstGeom prst="rect">
            <a:avLst/>
          </a:prstGeom>
          <a:solidFill>
            <a:schemeClr val="tx2">
              <a:lumMod val="10000"/>
              <a:lumOff val="90000"/>
              <a:alpha val="19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F9B84-C798-ACE5-F422-99A9402347DA}"/>
              </a:ext>
            </a:extLst>
          </p:cNvPr>
          <p:cNvSpPr txBox="1"/>
          <p:nvPr/>
        </p:nvSpPr>
        <p:spPr>
          <a:xfrm>
            <a:off x="6797578" y="988712"/>
            <a:ext cx="491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Coordination-Only D-SNPs/Non-Integrated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5B1470-AD66-00A5-2DD0-C8C9090CD2FB}"/>
              </a:ext>
            </a:extLst>
          </p:cNvPr>
          <p:cNvSpPr/>
          <p:nvPr/>
        </p:nvSpPr>
        <p:spPr>
          <a:xfrm>
            <a:off x="9054009" y="1358044"/>
            <a:ext cx="2299791" cy="23700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Medicaid Contract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EAAD48-1F22-06D0-58BB-667A44E01F09}"/>
              </a:ext>
            </a:extLst>
          </p:cNvPr>
          <p:cNvSpPr/>
          <p:nvPr/>
        </p:nvSpPr>
        <p:spPr>
          <a:xfrm>
            <a:off x="6592122" y="1390888"/>
            <a:ext cx="2331499" cy="237003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00"/>
                </a:solidFill>
              </a:rPr>
              <a:t>Medicare D-SNP Contract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3186C8-C84C-F8B5-698B-3775C56E9BED}"/>
              </a:ext>
            </a:extLst>
          </p:cNvPr>
          <p:cNvSpPr/>
          <p:nvPr/>
        </p:nvSpPr>
        <p:spPr>
          <a:xfrm>
            <a:off x="3600450" y="2257425"/>
            <a:ext cx="1857375" cy="13430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Medicaid Managed Care Contract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A4AF83-B2F5-339E-CCB9-069AE74E6D40}"/>
              </a:ext>
            </a:extLst>
          </p:cNvPr>
          <p:cNvSpPr txBox="1"/>
          <p:nvPr/>
        </p:nvSpPr>
        <p:spPr>
          <a:xfrm>
            <a:off x="1775153" y="845383"/>
            <a:ext cx="276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FIDEs</a:t>
            </a:r>
            <a:r>
              <a:rPr lang="en-US" b="1" dirty="0"/>
              <a:t>/Integrated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B0A22-3722-41A8-E88A-AFD1B127060B}"/>
              </a:ext>
            </a:extLst>
          </p:cNvPr>
          <p:cNvSpPr txBox="1"/>
          <p:nvPr/>
        </p:nvSpPr>
        <p:spPr>
          <a:xfrm>
            <a:off x="6450444" y="4378155"/>
            <a:ext cx="5261262" cy="10310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/>
              <a:t>Coordination-only D-SNP does not cover Medicaid long-term care </a:t>
            </a:r>
          </a:p>
          <a:p>
            <a:pPr marL="285750" indent="-285750">
              <a:spcBef>
                <a:spcPts val="600"/>
              </a:spcBef>
              <a:buFont typeface="Arial,Sans-Serif" panose="020B0604020202020204" pitchFamily="34" charset="0"/>
              <a:buChar char="•"/>
            </a:pPr>
            <a:r>
              <a:rPr lang="en-US" sz="1400" b="1" dirty="0"/>
              <a:t>Limited financial incentive to coordinate with Medicaid around managing long-term care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41752F-3280-0A27-643F-50DA3A52377C}"/>
              </a:ext>
            </a:extLst>
          </p:cNvPr>
          <p:cNvSpPr txBox="1"/>
          <p:nvPr/>
        </p:nvSpPr>
        <p:spPr>
          <a:xfrm>
            <a:off x="328653" y="4083071"/>
            <a:ext cx="5691147" cy="1908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31775" lvl="1">
              <a:spcBef>
                <a:spcPts val="600"/>
              </a:spcBef>
            </a:pPr>
            <a:r>
              <a:rPr lang="en-US" sz="1400" b="1" dirty="0"/>
              <a:t>FINANCIAL INCENTIVES </a:t>
            </a:r>
          </a:p>
          <a:p>
            <a:pPr marL="5175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/>
              <a:t>Incentives favor reducing unnecessary expenses, regardless of payer is Medicare or Medicaid</a:t>
            </a:r>
          </a:p>
          <a:p>
            <a:pPr marL="5175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/>
              <a:t>Incentivized to coordinate needed Medicaid-financed community-based services and supports </a:t>
            </a:r>
          </a:p>
          <a:p>
            <a:pPr marL="5175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5175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pic>
        <p:nvPicPr>
          <p:cNvPr id="5" name="Picture 4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21AB1AF5-A20C-DC4D-271D-6210305A19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05B35F-6BC3-A593-8FF6-21C19B2D8E6B}"/>
              </a:ext>
            </a:extLst>
          </p:cNvPr>
          <p:cNvSpPr txBox="1"/>
          <p:nvPr/>
        </p:nvSpPr>
        <p:spPr>
          <a:xfrm>
            <a:off x="569319" y="1775684"/>
            <a:ext cx="21310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Full duals only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Exclusively aligned enrollment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Must cover Medicaid long-term care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~10% of all D-SNP enrollment nationally</a:t>
            </a:r>
          </a:p>
        </p:txBody>
      </p:sp>
    </p:spTree>
    <p:extLst>
      <p:ext uri="{BB962C8B-B14F-4D97-AF65-F5344CB8AC3E}">
        <p14:creationId xmlns:p14="http://schemas.microsoft.com/office/powerpoint/2010/main" val="2964964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1DF75-AA32-AB1E-9A2A-A7E2916BE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83D3DC-8E86-2F99-1822-49938D0EA14A}"/>
              </a:ext>
            </a:extLst>
          </p:cNvPr>
          <p:cNvCxnSpPr>
            <a:cxnSpLocks/>
          </p:cNvCxnSpPr>
          <p:nvPr/>
        </p:nvCxnSpPr>
        <p:spPr>
          <a:xfrm>
            <a:off x="5994400" y="2242901"/>
            <a:ext cx="800100" cy="758509"/>
          </a:xfrm>
          <a:prstGeom prst="straightConnector1">
            <a:avLst/>
          </a:prstGeom>
          <a:ln w="82550"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F544FB-26D8-D3D2-B00B-94135354D811}"/>
              </a:ext>
            </a:extLst>
          </p:cNvPr>
          <p:cNvCxnSpPr>
            <a:cxnSpLocks/>
          </p:cNvCxnSpPr>
          <p:nvPr/>
        </p:nvCxnSpPr>
        <p:spPr>
          <a:xfrm flipV="1">
            <a:off x="6045200" y="4181933"/>
            <a:ext cx="749300" cy="876211"/>
          </a:xfrm>
          <a:prstGeom prst="straightConnector1">
            <a:avLst/>
          </a:prstGeom>
          <a:ln w="82550"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120800E-B1A8-2482-79FF-4F1AA99DB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36" y="186026"/>
            <a:ext cx="10801863" cy="7588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Study Logic Model: Effects of Medicare-Medicaid Plan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78226-F904-03FC-E4AB-BB64D8A51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551" y="944851"/>
            <a:ext cx="5812449" cy="2596100"/>
          </a:xfr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457200" lvl="1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Expanded Access to HCBS (Aim 1)</a:t>
            </a:r>
          </a:p>
          <a:p>
            <a:pPr marL="631825" lvl="1" indent="-282575">
              <a:lnSpc>
                <a:spcPct val="110000"/>
              </a:lnSpc>
              <a:spcBef>
                <a:spcPts val="300"/>
              </a:spcBef>
            </a:pPr>
            <a:r>
              <a:rPr lang="en-US" sz="1600" dirty="0"/>
              <a:t>Daily living supports (personal care/homemaker services, home-delivered meals)</a:t>
            </a:r>
          </a:p>
          <a:p>
            <a:pPr marL="631825" lvl="1" indent="-282575">
              <a:lnSpc>
                <a:spcPct val="110000"/>
              </a:lnSpc>
              <a:spcBef>
                <a:spcPts val="300"/>
              </a:spcBef>
            </a:pPr>
            <a:r>
              <a:rPr lang="en-US" sz="1600" dirty="0"/>
              <a:t>Non-medical transportation </a:t>
            </a:r>
          </a:p>
          <a:p>
            <a:pPr marL="631825" lvl="1" indent="-282575">
              <a:lnSpc>
                <a:spcPct val="110000"/>
              </a:lnSpc>
              <a:spcBef>
                <a:spcPts val="300"/>
              </a:spcBef>
            </a:pPr>
            <a:r>
              <a:rPr lang="en-US" sz="1600" dirty="0"/>
              <a:t>Home health devices, equipment, and modifications</a:t>
            </a:r>
          </a:p>
          <a:p>
            <a:pPr marL="631825" lvl="1" indent="-282575">
              <a:lnSpc>
                <a:spcPct val="110000"/>
              </a:lnSpc>
              <a:spcBef>
                <a:spcPts val="300"/>
              </a:spcBef>
            </a:pPr>
            <a:r>
              <a:rPr lang="en-US" sz="1600" dirty="0"/>
              <a:t>Skilled home healthcare</a:t>
            </a:r>
          </a:p>
          <a:p>
            <a:pPr marL="631825" lvl="1" indent="-282575">
              <a:lnSpc>
                <a:spcPct val="110000"/>
              </a:lnSpc>
              <a:spcBef>
                <a:spcPts val="300"/>
              </a:spcBef>
            </a:pPr>
            <a:r>
              <a:rPr lang="en-US" sz="1600" dirty="0"/>
              <a:t>Day/respite care</a:t>
            </a:r>
          </a:p>
          <a:p>
            <a:pPr marL="631825" lvl="1" indent="-282575">
              <a:lnSpc>
                <a:spcPct val="110000"/>
              </a:lnSpc>
              <a:spcBef>
                <a:spcPts val="300"/>
              </a:spcBef>
            </a:pPr>
            <a:r>
              <a:rPr lang="en-US" sz="1600" dirty="0"/>
              <a:t>Residential care</a:t>
            </a:r>
          </a:p>
          <a:p>
            <a:pPr marL="742950" lvl="1" indent="-514350">
              <a:lnSpc>
                <a:spcPct val="100000"/>
              </a:lnSpc>
              <a:spcBef>
                <a:spcPts val="300"/>
              </a:spcBef>
              <a:buNone/>
            </a:pPr>
            <a:endParaRPr lang="en-US" sz="2800" dirty="0"/>
          </a:p>
          <a:p>
            <a:pPr lvl="1">
              <a:lnSpc>
                <a:spcPct val="150000"/>
              </a:lnSpc>
              <a:spcBef>
                <a:spcPts val="600"/>
              </a:spcBef>
            </a:pPr>
            <a:endParaRPr lang="en-US" sz="1600" dirty="0"/>
          </a:p>
          <a:p>
            <a:pPr marL="457200" lvl="1" indent="742950">
              <a:lnSpc>
                <a:spcPct val="150000"/>
              </a:lnSpc>
              <a:spcBef>
                <a:spcPts val="300"/>
              </a:spcBef>
              <a:buNone/>
            </a:pPr>
            <a:endParaRPr lang="en-US" sz="2000" dirty="0"/>
          </a:p>
          <a:p>
            <a:pPr marL="914400" lvl="2" indent="228600">
              <a:lnSpc>
                <a:spcPct val="150000"/>
              </a:lnSpc>
              <a:spcBef>
                <a:spcPts val="200"/>
              </a:spcBef>
            </a:pPr>
            <a:endParaRPr lang="en-US" sz="1700" dirty="0"/>
          </a:p>
        </p:txBody>
      </p:sp>
      <p:pic>
        <p:nvPicPr>
          <p:cNvPr id="5" name="Picture 4" descr="A blue shield with a book and a globe&#10;&#10;AI-generated content may be incorrect.">
            <a:extLst>
              <a:ext uri="{FF2B5EF4-FFF2-40B4-BE49-F238E27FC236}">
                <a16:creationId xmlns:a16="http://schemas.microsoft.com/office/drawing/2014/main" id="{8E5F6E57-48E7-C315-2D9A-02F91F7A24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38"/>
          <a:stretch>
            <a:fillRect/>
          </a:stretch>
        </p:blipFill>
        <p:spPr>
          <a:xfrm>
            <a:off x="11125055" y="5843299"/>
            <a:ext cx="783394" cy="82867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6A449C-8599-7E62-3DD9-8D6C6B00E3B3}"/>
              </a:ext>
            </a:extLst>
          </p:cNvPr>
          <p:cNvSpPr txBox="1">
            <a:spLocks/>
          </p:cNvSpPr>
          <p:nvPr/>
        </p:nvSpPr>
        <p:spPr>
          <a:xfrm>
            <a:off x="283551" y="3728670"/>
            <a:ext cx="5812449" cy="2722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Improved Care Process Quality (Aim 2)</a:t>
            </a:r>
          </a:p>
          <a:p>
            <a:pPr marL="631825" lvl="1" indent="-282575">
              <a:lnSpc>
                <a:spcPct val="110000"/>
              </a:lnSpc>
              <a:spcBef>
                <a:spcPts val="300"/>
              </a:spcBef>
            </a:pPr>
            <a:r>
              <a:rPr lang="en-US" sz="1600" dirty="0"/>
              <a:t>Management of care transitions</a:t>
            </a:r>
          </a:p>
          <a:p>
            <a:pPr marL="1089025" lvl="2" indent="-282575">
              <a:lnSpc>
                <a:spcPct val="110000"/>
              </a:lnSpc>
              <a:spcBef>
                <a:spcPts val="300"/>
              </a:spcBef>
            </a:pPr>
            <a:r>
              <a:rPr lang="en-US" sz="1200" dirty="0"/>
              <a:t>Fewer institutional admissions </a:t>
            </a:r>
          </a:p>
          <a:p>
            <a:pPr marL="1089025" lvl="2" indent="-282575">
              <a:lnSpc>
                <a:spcPct val="110000"/>
              </a:lnSpc>
              <a:spcBef>
                <a:spcPts val="300"/>
              </a:spcBef>
            </a:pPr>
            <a:r>
              <a:rPr lang="en-US" sz="1200" dirty="0"/>
              <a:t>Shorter inpatient length-of-stay</a:t>
            </a:r>
          </a:p>
          <a:p>
            <a:pPr marL="1089025" lvl="2" indent="-282575">
              <a:lnSpc>
                <a:spcPct val="110000"/>
              </a:lnSpc>
              <a:spcBef>
                <a:spcPts val="300"/>
              </a:spcBef>
            </a:pPr>
            <a:r>
              <a:rPr lang="en-US" sz="1200" dirty="0"/>
              <a:t>Timely medication review/reconciliation following an inpatient stay</a:t>
            </a:r>
          </a:p>
          <a:p>
            <a:pPr marL="1089025" lvl="2" indent="-282575">
              <a:lnSpc>
                <a:spcPct val="110000"/>
              </a:lnSpc>
              <a:spcBef>
                <a:spcPts val="300"/>
              </a:spcBef>
            </a:pPr>
            <a:r>
              <a:rPr lang="en-US" sz="1200" dirty="0"/>
              <a:t>Fewer readmissions</a:t>
            </a:r>
          </a:p>
          <a:p>
            <a:pPr marL="631825" lvl="1" indent="-282575">
              <a:lnSpc>
                <a:spcPct val="110000"/>
              </a:lnSpc>
              <a:spcBef>
                <a:spcPts val="300"/>
              </a:spcBef>
            </a:pPr>
            <a:r>
              <a:rPr lang="en-US" sz="1600" dirty="0"/>
              <a:t>Management of risky medication use</a:t>
            </a:r>
          </a:p>
          <a:p>
            <a:pPr marL="1089025" lvl="2" indent="-282575">
              <a:lnSpc>
                <a:spcPct val="110000"/>
              </a:lnSpc>
              <a:spcBef>
                <a:spcPts val="300"/>
              </a:spcBef>
            </a:pPr>
            <a:r>
              <a:rPr lang="en-US" sz="1200" dirty="0"/>
              <a:t>One health care provider manages most prescriptions</a:t>
            </a:r>
          </a:p>
          <a:p>
            <a:pPr marL="1089025" lvl="2" indent="-282575">
              <a:lnSpc>
                <a:spcPct val="110000"/>
              </a:lnSpc>
              <a:spcBef>
                <a:spcPts val="300"/>
              </a:spcBef>
            </a:pPr>
            <a:r>
              <a:rPr lang="en-US" sz="1200" dirty="0"/>
              <a:t>Managing prescription medication anticholinergic burden (</a:t>
            </a:r>
            <a:r>
              <a:rPr lang="en-US" sz="1200" dirty="0" err="1"/>
              <a:t>ACB</a:t>
            </a:r>
            <a:r>
              <a:rPr lang="en-US" sz="1200" dirty="0"/>
              <a:t>)  </a:t>
            </a:r>
            <a:endParaRPr lang="en-US" sz="2000" dirty="0"/>
          </a:p>
          <a:p>
            <a:pPr marL="914400" lvl="2" indent="228600">
              <a:lnSpc>
                <a:spcPct val="150000"/>
              </a:lnSpc>
              <a:spcBef>
                <a:spcPts val="200"/>
              </a:spcBef>
            </a:pPr>
            <a:endParaRPr lang="en-US" sz="17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1E9839-9113-4FFB-29EA-570C7C7700A0}"/>
              </a:ext>
            </a:extLst>
          </p:cNvPr>
          <p:cNvSpPr txBox="1">
            <a:spLocks/>
          </p:cNvSpPr>
          <p:nvPr/>
        </p:nvSpPr>
        <p:spPr>
          <a:xfrm>
            <a:off x="6945923" y="1966752"/>
            <a:ext cx="4962526" cy="34623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Improved Health and  Satisfaction (Aim 3)</a:t>
            </a:r>
            <a:endParaRPr lang="en-US" sz="1400" dirty="0"/>
          </a:p>
          <a:p>
            <a:pPr marL="631825" lvl="1" indent="-282575">
              <a:lnSpc>
                <a:spcPct val="110000"/>
              </a:lnSpc>
              <a:spcBef>
                <a:spcPts val="300"/>
              </a:spcBef>
            </a:pPr>
            <a:r>
              <a:rPr lang="en-US" sz="1600" dirty="0"/>
              <a:t>More days spent in the community and not in institutions</a:t>
            </a:r>
          </a:p>
          <a:p>
            <a:pPr marL="631825" lvl="1" indent="-282575">
              <a:lnSpc>
                <a:spcPct val="110000"/>
              </a:lnSpc>
              <a:spcBef>
                <a:spcPts val="300"/>
              </a:spcBef>
            </a:pPr>
            <a:r>
              <a:rPr lang="en-US" sz="1600" dirty="0"/>
              <a:t>Fewer fall-related injuries</a:t>
            </a:r>
          </a:p>
          <a:p>
            <a:pPr marL="631825" lvl="1" indent="-282575">
              <a:lnSpc>
                <a:spcPct val="110000"/>
              </a:lnSpc>
              <a:spcBef>
                <a:spcPts val="300"/>
              </a:spcBef>
            </a:pPr>
            <a:r>
              <a:rPr lang="en-US" sz="1600" dirty="0"/>
              <a:t>Fewer preventable ED visits and hospitalizations (e.g., delirium, dehydration) </a:t>
            </a:r>
          </a:p>
          <a:p>
            <a:pPr marL="631825" lvl="1" indent="-282575">
              <a:lnSpc>
                <a:spcPct val="110000"/>
              </a:lnSpc>
              <a:spcBef>
                <a:spcPts val="300"/>
              </a:spcBef>
            </a:pPr>
            <a:r>
              <a:rPr lang="en-US" sz="1600" dirty="0"/>
              <a:t>Lower mortality</a:t>
            </a:r>
          </a:p>
          <a:p>
            <a:pPr marL="631825" lvl="1" indent="-282575">
              <a:lnSpc>
                <a:spcPct val="110000"/>
              </a:lnSpc>
              <a:spcBef>
                <a:spcPts val="300"/>
              </a:spcBef>
            </a:pPr>
            <a:r>
              <a:rPr lang="en-US" sz="1600" dirty="0"/>
              <a:t>Lower D-SNP disenrollment rate</a:t>
            </a:r>
          </a:p>
          <a:p>
            <a:pPr marL="457200" lvl="1" indent="7429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endParaRPr lang="en-US" sz="2000" dirty="0"/>
          </a:p>
          <a:p>
            <a:pPr marL="914400" lvl="2" indent="228600">
              <a:lnSpc>
                <a:spcPct val="150000"/>
              </a:lnSpc>
              <a:spcBef>
                <a:spcPts val="200"/>
              </a:spcBef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519721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2221</Words>
  <Application>Microsoft Office PowerPoint</Application>
  <PresentationFormat>Widescreen</PresentationFormat>
  <Paragraphs>400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Aptos</vt:lpstr>
      <vt:lpstr>Aptos Display</vt:lpstr>
      <vt:lpstr>Aptos Narrow</vt:lpstr>
      <vt:lpstr>Arial</vt:lpstr>
      <vt:lpstr>Arial,Sans-Serif</vt:lpstr>
      <vt:lpstr>Calibri</vt:lpstr>
      <vt:lpstr>Cambria Math</vt:lpstr>
      <vt:lpstr>Muli Bold</vt:lpstr>
      <vt:lpstr>System Font Regular</vt:lpstr>
      <vt:lpstr>Tahoma</vt:lpstr>
      <vt:lpstr>Wingdings</vt:lpstr>
      <vt:lpstr>Office Theme</vt:lpstr>
      <vt:lpstr>PowerPoint Presentation</vt:lpstr>
      <vt:lpstr>Project Investigators &amp; Collaborators</vt:lpstr>
      <vt:lpstr>Overview</vt:lpstr>
      <vt:lpstr>Dually Eligible Beneficiaries </vt:lpstr>
      <vt:lpstr>PowerPoint Presentation</vt:lpstr>
      <vt:lpstr>MEDICARE &amp; MEDICAID COVERAGE AMONG DUALS</vt:lpstr>
      <vt:lpstr>Dually Eligible Special Needs Plans (D-SNPs) </vt:lpstr>
      <vt:lpstr>FIDEs versus Coordination Only D-SNPs</vt:lpstr>
      <vt:lpstr>Study Logic Model: Effects of Medicare-Medicaid Plan Integration</vt:lpstr>
      <vt:lpstr>Figure 2. Sample D-SNP enrollment by county and type of plan, 2021</vt:lpstr>
      <vt:lpstr>DATA and SAMPLE</vt:lpstr>
      <vt:lpstr> Table 1. Sample characteristics (unweighted)</vt:lpstr>
      <vt:lpstr>PowerPoint Presentation</vt:lpstr>
      <vt:lpstr>Table 2. Percentage use of HCBS by D-SNP type, 2021 (weighted N=1,615)</vt:lpstr>
      <vt:lpstr>Table 3. FIDE vs. CO odds ratios: Medicaid HCBS service types*</vt:lpstr>
      <vt:lpstr>Discussion Points</vt:lpstr>
      <vt:lpstr>References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 Slade</dc:creator>
  <cp:lastModifiedBy>Eric Slade</cp:lastModifiedBy>
  <cp:revision>19</cp:revision>
  <dcterms:created xsi:type="dcterms:W3CDTF">2026-01-07T15:28:07Z</dcterms:created>
  <dcterms:modified xsi:type="dcterms:W3CDTF">2026-06-12T01:06:17Z</dcterms:modified>
</cp:coreProperties>
</file>