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</p:sldMasterIdLst>
  <p:notesMasterIdLst>
    <p:notesMasterId r:id="rId21"/>
  </p:notesMasterIdLst>
  <p:sldIdLst>
    <p:sldId id="256" r:id="rId5"/>
    <p:sldId id="257" r:id="rId6"/>
    <p:sldId id="290" r:id="rId7"/>
    <p:sldId id="259" r:id="rId8"/>
    <p:sldId id="261" r:id="rId9"/>
    <p:sldId id="263" r:id="rId10"/>
    <p:sldId id="264" r:id="rId11"/>
    <p:sldId id="278" r:id="rId12"/>
    <p:sldId id="280" r:id="rId13"/>
    <p:sldId id="281" r:id="rId14"/>
    <p:sldId id="285" r:id="rId15"/>
    <p:sldId id="274" r:id="rId16"/>
    <p:sldId id="286" r:id="rId17"/>
    <p:sldId id="272" r:id="rId18"/>
    <p:sldId id="287" r:id="rId19"/>
    <p:sldId id="28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52B257-AB27-28F2-D708-3277918FDDC2}" name="Debra Saliba" initials="DS" userId="S::saliba@rand.org::0f1763bd-6247-45cf-a6a4-44de76f98ef3" providerId="AD"/>
  <p188:author id="{60702865-6351-74CB-54C0-12A86FB10AE7}" name="Jodi Liu" initials="JL" userId="S::jodiliu@rand.org::705013de-af08-47e5-ad73-2223b6f285db" providerId="AD"/>
  <p188:author id="{D47CE1EE-746B-9364-FFAB-DBA76582969D}" name="Peter Hudomiet" initials="PH" userId="S::hudomiet@rand.org::343bb486-fb22-4ccf-837e-2714d6a827b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3FF"/>
    <a:srgbClr val="F3F9FF"/>
    <a:srgbClr val="E1F0FF"/>
    <a:srgbClr val="99CCFF"/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71F6ED-651C-4AB3-8781-21D82CEFC8AA}" v="45" dt="2026-06-15T19:00:21.9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Hudomiet" userId="343bb486-fb22-4ccf-837e-2714d6a827b5" providerId="ADAL" clId="{A4E54451-9867-4E39-91E3-5E841A91711A}"/>
    <pc:docChg chg="custSel modSld">
      <pc:chgData name="Peter Hudomiet" userId="343bb486-fb22-4ccf-837e-2714d6a827b5" providerId="ADAL" clId="{A4E54451-9867-4E39-91E3-5E841A91711A}" dt="2026-06-15T19:01:02.328" v="53" actId="27636"/>
      <pc:docMkLst>
        <pc:docMk/>
      </pc:docMkLst>
      <pc:sldChg chg="modSp">
        <pc:chgData name="Peter Hudomiet" userId="343bb486-fb22-4ccf-837e-2714d6a827b5" providerId="ADAL" clId="{A4E54451-9867-4E39-91E3-5E841A91711A}" dt="2026-06-15T18:58:14.082" v="38" actId="20577"/>
        <pc:sldMkLst>
          <pc:docMk/>
          <pc:sldMk cId="2269812507" sldId="259"/>
        </pc:sldMkLst>
        <pc:spChg chg="mod">
          <ac:chgData name="Peter Hudomiet" userId="343bb486-fb22-4ccf-837e-2714d6a827b5" providerId="ADAL" clId="{A4E54451-9867-4E39-91E3-5E841A91711A}" dt="2026-06-15T18:58:14.082" v="38" actId="20577"/>
          <ac:spMkLst>
            <pc:docMk/>
            <pc:sldMk cId="2269812507" sldId="259"/>
            <ac:spMk id="3" creationId="{9ECAC5AD-6AF4-5101-EAB4-124CA1A67628}"/>
          </ac:spMkLst>
        </pc:spChg>
      </pc:sldChg>
      <pc:sldChg chg="modSp mod">
        <pc:chgData name="Peter Hudomiet" userId="343bb486-fb22-4ccf-837e-2714d6a827b5" providerId="ADAL" clId="{A4E54451-9867-4E39-91E3-5E841A91711A}" dt="2026-06-15T19:01:02.328" v="53" actId="27636"/>
        <pc:sldMkLst>
          <pc:docMk/>
          <pc:sldMk cId="4173264318" sldId="287"/>
        </pc:sldMkLst>
        <pc:spChg chg="mod">
          <ac:chgData name="Peter Hudomiet" userId="343bb486-fb22-4ccf-837e-2714d6a827b5" providerId="ADAL" clId="{A4E54451-9867-4E39-91E3-5E841A91711A}" dt="2026-06-15T19:01:02.328" v="53" actId="27636"/>
          <ac:spMkLst>
            <pc:docMk/>
            <pc:sldMk cId="4173264318" sldId="287"/>
            <ac:spMk id="3" creationId="{000A7865-3D3B-6265-A0B6-7F13FBDA6CCD}"/>
          </ac:spMkLst>
        </pc:spChg>
      </pc:sldChg>
      <pc:sldChg chg="modSp mod modAnim modCm">
        <pc:chgData name="Peter Hudomiet" userId="343bb486-fb22-4ccf-837e-2714d6a827b5" providerId="ADAL" clId="{A4E54451-9867-4E39-91E3-5E841A91711A}" dt="2026-06-15T19:00:22.002" v="49" actId="27636"/>
        <pc:sldMkLst>
          <pc:docMk/>
          <pc:sldMk cId="1105919527" sldId="290"/>
        </pc:sldMkLst>
        <pc:spChg chg="mod">
          <ac:chgData name="Peter Hudomiet" userId="343bb486-fb22-4ccf-837e-2714d6a827b5" providerId="ADAL" clId="{A4E54451-9867-4E39-91E3-5E841A91711A}" dt="2026-06-15T19:00:22.002" v="49" actId="27636"/>
          <ac:spMkLst>
            <pc:docMk/>
            <pc:sldMk cId="1105919527" sldId="290"/>
            <ac:spMk id="3" creationId="{31366742-3A7E-6024-306D-FDF9700BA27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Peter Hudomiet" userId="343bb486-fb22-4ccf-837e-2714d6a827b5" providerId="ADAL" clId="{A4E54451-9867-4E39-91E3-5E841A91711A}" dt="2026-06-15T19:00:07.438" v="41" actId="21"/>
              <pc2:cmMkLst xmlns:pc2="http://schemas.microsoft.com/office/powerpoint/2019/9/main/command">
                <pc:docMk/>
                <pc:sldMk cId="1105919527" sldId="290"/>
                <pc2:cmMk id="{427F693B-75E7-41BA-80E2-A1269F626BD8}"/>
              </pc2:cmMkLst>
            </pc226:cmChg>
          </p:ext>
        </pc:ext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randus.sharepoint.com/sites/Dementia-ICD-Consortium/Shared%20Documents/Dissemination/Papers/DementiaSeverityMethods/TablesFigures_v9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randus.sharepoint.com/sites/Dementia-ICD-Consortium/Shared%20Documents/Dissemination/Papers/DementiaSeverityMethods/TablesFigures_v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randus.sharepoint.com/sites/Dementia-ICD-Consortium/Shared%20Documents/Dissemination/Presentations/2026-06-NBER/NBERTabl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randus.sharepoint.com/sites/Dementia-ICD-Consortium/Shared%20Documents/Dissemination/Presentations/2026-06-NBER/NBERTabl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randus.sharepoint.com/sites/Dementia-ICD-Consortium/Shared%20Documents/Dissemination/Presentations/2026-06-NBER/NBERTable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randus.sharepoint.com/sites/Dementia-ICD-Consortium/Shared%20Documents/Dissemination/Presentations/2026-06-NBER/NBERTabl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randus.sharepoint.com/sites/Dementia-ICD-Consortium/Shared%20Documents/Dissemination/Presentations/2026-06-NBER/NBERTable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'F2'!$O$5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8.012933390549997E-17"/>
                  <c:y val="-1.70883244359676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0F-4D89-8C4E-36B40093F8CA}"/>
                </c:ext>
              </c:extLst>
            </c:dLbl>
            <c:dLbl>
              <c:idx val="4"/>
              <c:layout>
                <c:manualLayout>
                  <c:x val="0"/>
                  <c:y val="-1.99363785086288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0F-4D89-8C4E-36B40093F8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'F2'!$D$6:$D$10</c:f>
                <c:numCache>
                  <c:formatCode>General</c:formatCode>
                  <c:ptCount val="5"/>
                  <c:pt idx="0">
                    <c:v>6.4517933630283688E-4</c:v>
                  </c:pt>
                  <c:pt idx="1">
                    <c:v>3.1369324982898988E-3</c:v>
                  </c:pt>
                  <c:pt idx="2">
                    <c:v>1.2055800256832422E-2</c:v>
                  </c:pt>
                  <c:pt idx="3">
                    <c:v>2.9461281758915107E-2</c:v>
                  </c:pt>
                  <c:pt idx="4">
                    <c:v>2.9970562619969478E-2</c:v>
                  </c:pt>
                </c:numCache>
              </c:numRef>
            </c:plus>
            <c:minus>
              <c:numRef>
                <c:f>'F2'!$D$6:$D$10</c:f>
                <c:numCache>
                  <c:formatCode>General</c:formatCode>
                  <c:ptCount val="5"/>
                  <c:pt idx="0">
                    <c:v>6.4517933630283688E-4</c:v>
                  </c:pt>
                  <c:pt idx="1">
                    <c:v>3.1369324982898988E-3</c:v>
                  </c:pt>
                  <c:pt idx="2">
                    <c:v>1.2055800256832422E-2</c:v>
                  </c:pt>
                  <c:pt idx="3">
                    <c:v>2.9461281758915107E-2</c:v>
                  </c:pt>
                  <c:pt idx="4">
                    <c:v>2.9970562619969478E-2</c:v>
                  </c:pt>
                </c:numCache>
              </c:numRef>
            </c:minus>
            <c:spPr>
              <a:noFill/>
              <a:ln w="19050" cap="flat" cmpd="sng" algn="ctr">
                <a:solidFill>
                  <a:sysClr val="windowText" lastClr="000000"/>
                </a:solidFill>
                <a:round/>
              </a:ln>
              <a:effectLst/>
            </c:spPr>
          </c:errBars>
          <c:cat>
            <c:strRef>
              <c:f>'F2'!$A$6:$A$10</c:f>
              <c:strCache>
                <c:ptCount val="5"/>
                <c:pt idx="0">
                  <c:v>Normal</c:v>
                </c:pt>
                <c:pt idx="1">
                  <c:v>CIND</c:v>
                </c:pt>
                <c:pt idx="2">
                  <c:v>Mild dementia</c:v>
                </c:pt>
                <c:pt idx="3">
                  <c:v>Moderate dementia</c:v>
                </c:pt>
                <c:pt idx="4">
                  <c:v>Severe dementia</c:v>
                </c:pt>
              </c:strCache>
            </c:strRef>
          </c:cat>
          <c:val>
            <c:numRef>
              <c:f>'F2'!$B$6:$B$10</c:f>
              <c:numCache>
                <c:formatCode>0.0%</c:formatCode>
                <c:ptCount val="5"/>
                <c:pt idx="0">
                  <c:v>3.0300000000000001E-3</c:v>
                </c:pt>
                <c:pt idx="1">
                  <c:v>2.9100000000000001E-2</c:v>
                </c:pt>
                <c:pt idx="2">
                  <c:v>0.16025</c:v>
                </c:pt>
                <c:pt idx="3">
                  <c:v>0.37877</c:v>
                </c:pt>
                <c:pt idx="4">
                  <c:v>0.58864000000000005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0F-4D89-8C4E-36B40093F8C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3167416"/>
        <c:axId val="183164536"/>
      </c:barChart>
      <c:catAx>
        <c:axId val="183167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164536"/>
        <c:crosses val="autoZero"/>
        <c:auto val="1"/>
        <c:lblAlgn val="ctr"/>
        <c:lblOffset val="100"/>
        <c:noMultiLvlLbl val="0"/>
      </c:catAx>
      <c:valAx>
        <c:axId val="183164536"/>
        <c:scaling>
          <c:orientation val="minMax"/>
          <c:max val="0.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167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'F2'!$B$32</c:f>
              <c:strCache>
                <c:ptCount val="1"/>
                <c:pt idx="0">
                  <c:v>mean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'F2'!$D$33:$D$37</c:f>
                <c:numCache>
                  <c:formatCode>General</c:formatCode>
                  <c:ptCount val="5"/>
                  <c:pt idx="0">
                    <c:v>2.9838135346786773E-3</c:v>
                  </c:pt>
                  <c:pt idx="1">
                    <c:v>9.311272978277791E-3</c:v>
                  </c:pt>
                  <c:pt idx="2">
                    <c:v>1.5656882339172527E-2</c:v>
                  </c:pt>
                  <c:pt idx="3">
                    <c:v>2.1251085991572972E-2</c:v>
                  </c:pt>
                  <c:pt idx="4">
                    <c:v>1.9312797467285408E-2</c:v>
                  </c:pt>
                </c:numCache>
              </c:numRef>
            </c:plus>
            <c:minus>
              <c:numRef>
                <c:f>'F2'!$D$33:$D$37</c:f>
                <c:numCache>
                  <c:formatCode>General</c:formatCode>
                  <c:ptCount val="5"/>
                  <c:pt idx="0">
                    <c:v>2.9838135346786773E-3</c:v>
                  </c:pt>
                  <c:pt idx="1">
                    <c:v>9.311272978277791E-3</c:v>
                  </c:pt>
                  <c:pt idx="2">
                    <c:v>1.5656882339172527E-2</c:v>
                  </c:pt>
                  <c:pt idx="3">
                    <c:v>2.1251085991572972E-2</c:v>
                  </c:pt>
                  <c:pt idx="4">
                    <c:v>1.9312797467285408E-2</c:v>
                  </c:pt>
                </c:numCache>
              </c:numRef>
            </c:minus>
            <c:spPr>
              <a:noFill/>
              <a:ln w="1905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'F2'!$A$33:$A$37</c:f>
              <c:strCache>
                <c:ptCount val="5"/>
                <c:pt idx="0">
                  <c:v>Normal</c:v>
                </c:pt>
                <c:pt idx="1">
                  <c:v>CIND</c:v>
                </c:pt>
                <c:pt idx="2">
                  <c:v>Mild dementia</c:v>
                </c:pt>
                <c:pt idx="3">
                  <c:v>Moderate dementia</c:v>
                </c:pt>
                <c:pt idx="4">
                  <c:v>Severe dementia</c:v>
                </c:pt>
              </c:strCache>
            </c:strRef>
          </c:cat>
          <c:val>
            <c:numRef>
              <c:f>'F2'!$B$33:$B$37</c:f>
              <c:numCache>
                <c:formatCode>0.0%</c:formatCode>
                <c:ptCount val="5"/>
                <c:pt idx="0">
                  <c:v>6.7460000000000006E-2</c:v>
                </c:pt>
                <c:pt idx="1">
                  <c:v>0.27453</c:v>
                </c:pt>
                <c:pt idx="2">
                  <c:v>0.61380999999999997</c:v>
                </c:pt>
                <c:pt idx="3">
                  <c:v>0.81847000000000003</c:v>
                </c:pt>
                <c:pt idx="4">
                  <c:v>0.81637000000000004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57-4640-80F8-1F957689E6E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19634360"/>
        <c:axId val="1219636520"/>
      </c:barChart>
      <c:catAx>
        <c:axId val="1219634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9636520"/>
        <c:crosses val="autoZero"/>
        <c:auto val="1"/>
        <c:lblAlgn val="ctr"/>
        <c:lblOffset val="100"/>
        <c:noMultiLvlLbl val="0"/>
      </c:catAx>
      <c:valAx>
        <c:axId val="1219636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9634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'F3'!$B$5</c:f>
              <c:strCache>
                <c:ptCount val="1"/>
                <c:pt idx="0">
                  <c:v>Hudomiet et  al.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-4.51886980036586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D6-4274-B4E4-936BEAD9B460}"/>
                </c:ext>
              </c:extLst>
            </c:dLbl>
            <c:dLbl>
              <c:idx val="4"/>
              <c:layout>
                <c:manualLayout>
                  <c:x val="0"/>
                  <c:y val="-6.19350990217131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FD6-4274-B4E4-936BEAD9B4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'F3'!$D$6:$D$10</c:f>
                <c:numCache>
                  <c:formatCode>General</c:formatCode>
                  <c:ptCount val="5"/>
                  <c:pt idx="0">
                    <c:v>42.934285625494631</c:v>
                  </c:pt>
                  <c:pt idx="1">
                    <c:v>138.43253018512118</c:v>
                  </c:pt>
                  <c:pt idx="2">
                    <c:v>318.17453288187625</c:v>
                  </c:pt>
                  <c:pt idx="3">
                    <c:v>1131.1638107087572</c:v>
                  </c:pt>
                  <c:pt idx="4">
                    <c:v>1259.9067691010243</c:v>
                  </c:pt>
                </c:numCache>
              </c:numRef>
            </c:plus>
            <c:minus>
              <c:numRef>
                <c:f>'F3'!$D$6:$D$10</c:f>
                <c:numCache>
                  <c:formatCode>General</c:formatCode>
                  <c:ptCount val="5"/>
                  <c:pt idx="0">
                    <c:v>42.934285625494631</c:v>
                  </c:pt>
                  <c:pt idx="1">
                    <c:v>138.43253018512118</c:v>
                  </c:pt>
                  <c:pt idx="2">
                    <c:v>318.17453288187625</c:v>
                  </c:pt>
                  <c:pt idx="3">
                    <c:v>1131.1638107087572</c:v>
                  </c:pt>
                  <c:pt idx="4">
                    <c:v>1259.9067691010243</c:v>
                  </c:pt>
                </c:numCache>
              </c:numRef>
            </c:minus>
            <c:spPr>
              <a:noFill/>
              <a:ln w="1905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'F3'!$A$6:$A$10</c:f>
              <c:strCache>
                <c:ptCount val="5"/>
                <c:pt idx="0">
                  <c:v>Normal</c:v>
                </c:pt>
                <c:pt idx="1">
                  <c:v>CIND</c:v>
                </c:pt>
                <c:pt idx="2">
                  <c:v>Mild dementia</c:v>
                </c:pt>
                <c:pt idx="3">
                  <c:v>Moderate dementia</c:v>
                </c:pt>
                <c:pt idx="4">
                  <c:v>Severe dementia</c:v>
                </c:pt>
              </c:strCache>
            </c:strRef>
          </c:cat>
          <c:val>
            <c:numRef>
              <c:f>'F3'!$B$6:$B$10</c:f>
              <c:numCache>
                <c:formatCode>"$"#,##0</c:formatCode>
                <c:ptCount val="5"/>
                <c:pt idx="0">
                  <c:v>1759.5700000000002</c:v>
                </c:pt>
                <c:pt idx="1">
                  <c:v>2468.4499999999998</c:v>
                </c:pt>
                <c:pt idx="2">
                  <c:v>4252.58</c:v>
                </c:pt>
                <c:pt idx="3">
                  <c:v>7768.22</c:v>
                </c:pt>
                <c:pt idx="4">
                  <c:v>11398.949999999999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D6-4274-B4E4-936BEAD9B4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5531656"/>
        <c:axId val="1065516360"/>
      </c:barChart>
      <c:catAx>
        <c:axId val="435531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5516360"/>
        <c:crosses val="autoZero"/>
        <c:auto val="1"/>
        <c:lblAlgn val="ctr"/>
        <c:lblOffset val="100"/>
        <c:noMultiLvlLbl val="0"/>
      </c:catAx>
      <c:valAx>
        <c:axId val="1065516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531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'F3'!$B$32</c:f>
              <c:strCache>
                <c:ptCount val="1"/>
                <c:pt idx="0">
                  <c:v>Hudomiet et  al.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5.05050505050505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9E-4668-AAF3-7703A84C7F02}"/>
                </c:ext>
              </c:extLst>
            </c:dLbl>
            <c:dLbl>
              <c:idx val="1"/>
              <c:layout>
                <c:manualLayout>
                  <c:x val="-1.8037518037518699E-3"/>
                  <c:y val="-1.262626262626262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9E-4668-AAF3-7703A84C7F02}"/>
                </c:ext>
              </c:extLst>
            </c:dLbl>
            <c:dLbl>
              <c:idx val="2"/>
              <c:layout>
                <c:manualLayout>
                  <c:x val="-6.6136802119584374E-17"/>
                  <c:y val="-3.23232323232323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9E-4668-AAF3-7703A84C7F02}"/>
                </c:ext>
              </c:extLst>
            </c:dLbl>
            <c:dLbl>
              <c:idx val="3"/>
              <c:layout>
                <c:manualLayout>
                  <c:x val="0"/>
                  <c:y val="-3.98989898989899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9E-4668-AAF3-7703A84C7F02}"/>
                </c:ext>
              </c:extLst>
            </c:dLbl>
            <c:dLbl>
              <c:idx val="4"/>
              <c:layout>
                <c:manualLayout>
                  <c:x val="0"/>
                  <c:y val="-2.626262626262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29E-4668-AAF3-7703A84C7F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'F3'!$D$33:$D$37</c:f>
                <c:numCache>
                  <c:formatCode>General</c:formatCode>
                  <c:ptCount val="5"/>
                  <c:pt idx="0">
                    <c:v>13.242619325346881</c:v>
                  </c:pt>
                  <c:pt idx="1">
                    <c:v>17.84644021960122</c:v>
                  </c:pt>
                  <c:pt idx="2">
                    <c:v>30.214723598867909</c:v>
                  </c:pt>
                  <c:pt idx="3">
                    <c:v>34.171998793990177</c:v>
                  </c:pt>
                  <c:pt idx="4">
                    <c:v>24.874194559658939</c:v>
                  </c:pt>
                </c:numCache>
              </c:numRef>
            </c:plus>
            <c:minus>
              <c:numRef>
                <c:f>'F3'!$D$33:$D$37</c:f>
                <c:numCache>
                  <c:formatCode>General</c:formatCode>
                  <c:ptCount val="5"/>
                  <c:pt idx="0">
                    <c:v>13.242619325346881</c:v>
                  </c:pt>
                  <c:pt idx="1">
                    <c:v>17.84644021960122</c:v>
                  </c:pt>
                  <c:pt idx="2">
                    <c:v>30.214723598867909</c:v>
                  </c:pt>
                  <c:pt idx="3">
                    <c:v>34.171998793990177</c:v>
                  </c:pt>
                  <c:pt idx="4">
                    <c:v>24.874194559658939</c:v>
                  </c:pt>
                </c:numCache>
              </c:numRef>
            </c:minus>
            <c:spPr>
              <a:noFill/>
              <a:ln w="1905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'F3'!$A$33:$A$37</c:f>
              <c:strCache>
                <c:ptCount val="5"/>
                <c:pt idx="0">
                  <c:v>Normal</c:v>
                </c:pt>
                <c:pt idx="1">
                  <c:v>CIND</c:v>
                </c:pt>
                <c:pt idx="2">
                  <c:v>Mild dementia</c:v>
                </c:pt>
                <c:pt idx="3">
                  <c:v>Moderate dementia</c:v>
                </c:pt>
                <c:pt idx="4">
                  <c:v>Severe dementia</c:v>
                </c:pt>
              </c:strCache>
            </c:strRef>
          </c:cat>
          <c:val>
            <c:numRef>
              <c:f>'F3'!$B$33:$B$37</c:f>
              <c:numCache>
                <c:formatCode>"$"#,##0</c:formatCode>
                <c:ptCount val="5"/>
                <c:pt idx="0">
                  <c:v>403.45</c:v>
                </c:pt>
                <c:pt idx="1">
                  <c:v>285.26</c:v>
                </c:pt>
                <c:pt idx="2">
                  <c:v>229.48</c:v>
                </c:pt>
                <c:pt idx="3">
                  <c:v>178.84</c:v>
                </c:pt>
                <c:pt idx="4">
                  <c:v>137.61000000000001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F5-4B87-A1CD-B0FE40A1C8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03834976"/>
        <c:axId val="1003834256"/>
      </c:barChart>
      <c:catAx>
        <c:axId val="100383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3834256"/>
        <c:crosses val="autoZero"/>
        <c:auto val="1"/>
        <c:lblAlgn val="ctr"/>
        <c:lblOffset val="100"/>
        <c:noMultiLvlLbl val="0"/>
      </c:catAx>
      <c:valAx>
        <c:axId val="1003834256"/>
        <c:scaling>
          <c:orientation val="minMax"/>
          <c:max val="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3834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mortality!$C$15</c:f>
              <c:strCache>
                <c:ptCount val="1"/>
                <c:pt idx="0">
                  <c:v>Normal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mortality!$B$16:$B$21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90+</c:v>
                </c:pt>
              </c:strCache>
            </c:strRef>
          </c:cat>
          <c:val>
            <c:numRef>
              <c:f>mortality!$C$16:$C$21</c:f>
              <c:numCache>
                <c:formatCode>0.0%</c:formatCode>
                <c:ptCount val="6"/>
                <c:pt idx="0">
                  <c:v>2.6100000000000002E-2</c:v>
                </c:pt>
                <c:pt idx="1">
                  <c:v>3.5400000000000001E-2</c:v>
                </c:pt>
                <c:pt idx="2">
                  <c:v>5.1200000000000002E-2</c:v>
                </c:pt>
                <c:pt idx="3">
                  <c:v>7.2999999999999995E-2</c:v>
                </c:pt>
                <c:pt idx="4">
                  <c:v>0.1114</c:v>
                </c:pt>
                <c:pt idx="5">
                  <c:v>0.22539999999999999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7-4404-BDB1-F2F8E62B0618}"/>
            </c:ext>
          </c:extLst>
        </c:ser>
        <c:ser>
          <c:idx val="1"/>
          <c:order val="1"/>
          <c:tx>
            <c:strRef>
              <c:f>mortality!$D$15</c:f>
              <c:strCache>
                <c:ptCount val="1"/>
                <c:pt idx="0">
                  <c:v>CIND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mortality!$B$16:$B$21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90+</c:v>
                </c:pt>
              </c:strCache>
            </c:strRef>
          </c:cat>
          <c:val>
            <c:numRef>
              <c:f>mortality!$D$16:$D$21</c:f>
              <c:numCache>
                <c:formatCode>0.0%</c:formatCode>
                <c:ptCount val="6"/>
                <c:pt idx="0">
                  <c:v>0.1033</c:v>
                </c:pt>
                <c:pt idx="1">
                  <c:v>0.1087</c:v>
                </c:pt>
                <c:pt idx="2">
                  <c:v>0.14069999999999999</c:v>
                </c:pt>
                <c:pt idx="3">
                  <c:v>0.18340000000000001</c:v>
                </c:pt>
                <c:pt idx="4">
                  <c:v>0.23870000000000002</c:v>
                </c:pt>
                <c:pt idx="5">
                  <c:v>0.33269999999999994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F7-4404-BDB1-F2F8E62B0618}"/>
            </c:ext>
          </c:extLst>
        </c:ser>
        <c:ser>
          <c:idx val="2"/>
          <c:order val="2"/>
          <c:tx>
            <c:strRef>
              <c:f>mortality!$E$15</c:f>
              <c:strCache>
                <c:ptCount val="1"/>
                <c:pt idx="0">
                  <c:v>Mild dementia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mortality!$B$16:$B$21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90+</c:v>
                </c:pt>
              </c:strCache>
            </c:strRef>
          </c:cat>
          <c:val>
            <c:numRef>
              <c:f>mortality!$E$16:$E$21</c:f>
              <c:numCache>
                <c:formatCode>0.0%</c:formatCode>
                <c:ptCount val="6"/>
                <c:pt idx="0">
                  <c:v>0.1946</c:v>
                </c:pt>
                <c:pt idx="1">
                  <c:v>0.20150000000000001</c:v>
                </c:pt>
                <c:pt idx="2">
                  <c:v>0.24740000000000001</c:v>
                </c:pt>
                <c:pt idx="3">
                  <c:v>0.29520000000000002</c:v>
                </c:pt>
                <c:pt idx="4">
                  <c:v>0.33910000000000001</c:v>
                </c:pt>
                <c:pt idx="5">
                  <c:v>0.46460000000000001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F7-4404-BDB1-F2F8E62B0618}"/>
            </c:ext>
          </c:extLst>
        </c:ser>
        <c:ser>
          <c:idx val="3"/>
          <c:order val="3"/>
          <c:tx>
            <c:strRef>
              <c:f>mortality!$F$15</c:f>
              <c:strCache>
                <c:ptCount val="1"/>
                <c:pt idx="0">
                  <c:v>Moderate dementia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mortality!$B$16:$B$21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90+</c:v>
                </c:pt>
              </c:strCache>
            </c:strRef>
          </c:cat>
          <c:val>
            <c:numRef>
              <c:f>mortality!$F$16:$F$21</c:f>
              <c:numCache>
                <c:formatCode>0.0%</c:formatCode>
                <c:ptCount val="6"/>
                <c:pt idx="0">
                  <c:v>0.20919999999999997</c:v>
                </c:pt>
                <c:pt idx="1">
                  <c:v>0.34570000000000001</c:v>
                </c:pt>
                <c:pt idx="2">
                  <c:v>0.33860000000000001</c:v>
                </c:pt>
                <c:pt idx="3">
                  <c:v>0.34770000000000001</c:v>
                </c:pt>
                <c:pt idx="4">
                  <c:v>0.42460000000000003</c:v>
                </c:pt>
                <c:pt idx="5">
                  <c:v>0.56310000000000004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F7-4404-BDB1-F2F8E62B0618}"/>
            </c:ext>
          </c:extLst>
        </c:ser>
        <c:ser>
          <c:idx val="4"/>
          <c:order val="4"/>
          <c:tx>
            <c:strRef>
              <c:f>mortality!$G$15</c:f>
              <c:strCache>
                <c:ptCount val="1"/>
                <c:pt idx="0">
                  <c:v>Severe dementia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mortality!$B$16:$B$21</c:f>
              <c:strCache>
                <c:ptCount val="6"/>
                <c:pt idx="0">
                  <c:v>65-69</c:v>
                </c:pt>
                <c:pt idx="1">
                  <c:v>70-74</c:v>
                </c:pt>
                <c:pt idx="2">
                  <c:v>75-79</c:v>
                </c:pt>
                <c:pt idx="3">
                  <c:v>80-84</c:v>
                </c:pt>
                <c:pt idx="4">
                  <c:v>85-89</c:v>
                </c:pt>
                <c:pt idx="5">
                  <c:v>90+</c:v>
                </c:pt>
              </c:strCache>
            </c:strRef>
          </c:cat>
          <c:val>
            <c:numRef>
              <c:f>mortality!$G$16:$G$21</c:f>
              <c:numCache>
                <c:formatCode>0.0%</c:formatCode>
                <c:ptCount val="6"/>
                <c:pt idx="0">
                  <c:v>0.11890000000000001</c:v>
                </c:pt>
                <c:pt idx="1">
                  <c:v>0.36270000000000002</c:v>
                </c:pt>
                <c:pt idx="2">
                  <c:v>0.40270000000000006</c:v>
                </c:pt>
                <c:pt idx="3">
                  <c:v>0.53320000000000001</c:v>
                </c:pt>
                <c:pt idx="4">
                  <c:v>0.54290000000000005</c:v>
                </c:pt>
                <c:pt idx="5">
                  <c:v>0.64019999999999999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F7-4404-BDB1-F2F8E62B06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65086544"/>
        <c:axId val="1065087984"/>
      </c:barChart>
      <c:catAx>
        <c:axId val="1065086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5087984"/>
        <c:crosses val="autoZero"/>
        <c:auto val="1"/>
        <c:lblAlgn val="ctr"/>
        <c:lblOffset val="100"/>
        <c:noMultiLvlLbl val="0"/>
      </c:catAx>
      <c:valAx>
        <c:axId val="106508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5086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trends!$L$5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trends!$M$4:$O$4</c:f>
              <c:strCache>
                <c:ptCount val="3"/>
                <c:pt idx="0">
                  <c:v>Normal</c:v>
                </c:pt>
                <c:pt idx="1">
                  <c:v>CIND</c:v>
                </c:pt>
                <c:pt idx="2">
                  <c:v>Any dementia</c:v>
                </c:pt>
              </c:strCache>
            </c:strRef>
          </c:cat>
          <c:val>
            <c:numRef>
              <c:f>trends!$M$5:$O$5</c:f>
              <c:numCache>
                <c:formatCode>0.0%</c:formatCode>
                <c:ptCount val="3"/>
                <c:pt idx="0">
                  <c:v>0.6926000000000001</c:v>
                </c:pt>
                <c:pt idx="1">
                  <c:v>0.1857</c:v>
                </c:pt>
                <c:pt idx="2">
                  <c:v>0.12179999999999999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C8-46F8-B6F2-CE9E6284A985}"/>
            </c:ext>
          </c:extLst>
        </c:ser>
        <c:ser>
          <c:idx val="1"/>
          <c:order val="1"/>
          <c:tx>
            <c:strRef>
              <c:f>trends!$L$6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trends!$M$4:$O$4</c:f>
              <c:strCache>
                <c:ptCount val="3"/>
                <c:pt idx="0">
                  <c:v>Normal</c:v>
                </c:pt>
                <c:pt idx="1">
                  <c:v>CIND</c:v>
                </c:pt>
                <c:pt idx="2">
                  <c:v>Any dementia</c:v>
                </c:pt>
              </c:strCache>
            </c:strRef>
          </c:cat>
          <c:val>
            <c:numRef>
              <c:f>trends!$M$6:$O$6</c:f>
              <c:numCache>
                <c:formatCode>0.0%</c:formatCode>
                <c:ptCount val="3"/>
                <c:pt idx="0">
                  <c:v>0.71920000000000006</c:v>
                </c:pt>
                <c:pt idx="1">
                  <c:v>0.20190000000000002</c:v>
                </c:pt>
                <c:pt idx="2">
                  <c:v>7.9000000000000001E-2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C8-46F8-B6F2-CE9E6284A9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93350720"/>
        <c:axId val="1093351080"/>
      </c:barChart>
      <c:catAx>
        <c:axId val="109335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3351080"/>
        <c:crosses val="autoZero"/>
        <c:auto val="1"/>
        <c:lblAlgn val="ctr"/>
        <c:lblOffset val="100"/>
        <c:noMultiLvlLbl val="0"/>
      </c:catAx>
      <c:valAx>
        <c:axId val="1093351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3350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trends!$Q$5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trends!$R$4:$T$4</c:f>
              <c:strCache>
                <c:ptCount val="3"/>
                <c:pt idx="0">
                  <c:v>Mild dementia</c:v>
                </c:pt>
                <c:pt idx="1">
                  <c:v>Moderate dementia</c:v>
                </c:pt>
                <c:pt idx="2">
                  <c:v>Severe dementia</c:v>
                </c:pt>
              </c:strCache>
            </c:strRef>
          </c:cat>
          <c:val>
            <c:numRef>
              <c:f>trends!$R$5:$T$5</c:f>
              <c:numCache>
                <c:formatCode>0.0%</c:formatCode>
                <c:ptCount val="3"/>
                <c:pt idx="0">
                  <c:v>7.0599999999999996E-2</c:v>
                </c:pt>
                <c:pt idx="1">
                  <c:v>1.95E-2</c:v>
                </c:pt>
                <c:pt idx="2">
                  <c:v>3.1699999999999999E-2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19-4BBA-BF45-0945F585BBDA}"/>
            </c:ext>
          </c:extLst>
        </c:ser>
        <c:ser>
          <c:idx val="1"/>
          <c:order val="1"/>
          <c:tx>
            <c:strRef>
              <c:f>trends!$Q$6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trends!$R$4:$T$4</c:f>
              <c:strCache>
                <c:ptCount val="3"/>
                <c:pt idx="0">
                  <c:v>Mild dementia</c:v>
                </c:pt>
                <c:pt idx="1">
                  <c:v>Moderate dementia</c:v>
                </c:pt>
                <c:pt idx="2">
                  <c:v>Severe dementia</c:v>
                </c:pt>
              </c:strCache>
            </c:strRef>
          </c:cat>
          <c:val>
            <c:numRef>
              <c:f>trends!$R$6:$T$6</c:f>
              <c:numCache>
                <c:formatCode>0.0%</c:formatCode>
                <c:ptCount val="3"/>
                <c:pt idx="0">
                  <c:v>5.4699999999999999E-2</c:v>
                </c:pt>
                <c:pt idx="1">
                  <c:v>9.4999999999999998E-3</c:v>
                </c:pt>
                <c:pt idx="2">
                  <c:v>1.4800000000000001E-2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19-4BBA-BF45-0945F585BB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58097648"/>
        <c:axId val="1258095128"/>
      </c:barChart>
      <c:catAx>
        <c:axId val="125809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8095128"/>
        <c:crosses val="autoZero"/>
        <c:auto val="1"/>
        <c:lblAlgn val="ctr"/>
        <c:lblOffset val="100"/>
        <c:noMultiLvlLbl val="0"/>
      </c:catAx>
      <c:valAx>
        <c:axId val="1258095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8097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86BF46-A38B-44A3-A76C-557649B86B8F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B2B48-BCD5-4C1C-9808-E28DFB839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37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540650C-8F60-9BBC-8A63-F49D6A9C5A0A}"/>
              </a:ext>
            </a:extLst>
          </p:cNvPr>
          <p:cNvSpPr/>
          <p:nvPr userDrawn="1"/>
        </p:nvSpPr>
        <p:spPr>
          <a:xfrm>
            <a:off x="0" y="2028930"/>
            <a:ext cx="12192000" cy="4829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57BD6B-1333-ACC3-5946-991BE3B982F9}"/>
              </a:ext>
            </a:extLst>
          </p:cNvPr>
          <p:cNvSpPr/>
          <p:nvPr userDrawn="1"/>
        </p:nvSpPr>
        <p:spPr>
          <a:xfrm>
            <a:off x="0" y="0"/>
            <a:ext cx="12192000" cy="204396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A4B2009-43B4-1DF7-C097-2BCE996A7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544158"/>
            <a:ext cx="9144000" cy="1947394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1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0C875D-7A3B-E180-4810-AC29A3C00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4825671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132EBF6-4563-BFD3-6B7E-7C694907A3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36494" y="723396"/>
            <a:ext cx="6639558" cy="58214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07B6238-9D98-BFFD-E18C-04498C23BC1F}"/>
              </a:ext>
            </a:extLst>
          </p:cNvPr>
          <p:cNvCxnSpPr>
            <a:cxnSpLocks/>
          </p:cNvCxnSpPr>
          <p:nvPr userDrawn="1"/>
        </p:nvCxnSpPr>
        <p:spPr>
          <a:xfrm>
            <a:off x="0" y="2054252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06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9DD2466-44ED-8183-C5AC-422EC9E3FD1A}"/>
              </a:ext>
            </a:extLst>
          </p:cNvPr>
          <p:cNvSpPr/>
          <p:nvPr userDrawn="1"/>
        </p:nvSpPr>
        <p:spPr>
          <a:xfrm>
            <a:off x="0" y="-1"/>
            <a:ext cx="12192000" cy="588644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ECCAA1D-3943-3F18-7762-130D72D1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030590"/>
            <a:ext cx="9144000" cy="12888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400" b="1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88880-60B4-8542-5EBD-7D0DB4FB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09A9081-2030-F1AF-AA6F-800B4518E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3319396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891632-69F0-D700-CB31-D18ADB48E722}"/>
              </a:ext>
            </a:extLst>
          </p:cNvPr>
          <p:cNvCxnSpPr>
            <a:cxnSpLocks/>
          </p:cNvCxnSpPr>
          <p:nvPr userDrawn="1"/>
        </p:nvCxnSpPr>
        <p:spPr>
          <a:xfrm>
            <a:off x="0" y="5886455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92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B4A8F-3EFB-9D3D-EAF0-28E5D81428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495"/>
            <a:ext cx="5424814" cy="4253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8ED02-9B4A-E41B-A6B7-73181E0F0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5406D9C9-812B-3906-E5E9-261814AD68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726476" y="1592494"/>
            <a:ext cx="4863357" cy="425350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906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8ED02-9B4A-E41B-A6B7-73181E0F0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5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6B661-7186-EAC6-5800-F9550AAAC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DD1DC-F057-7554-5C3E-76A32BC22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0ACDB-10A4-2686-ED76-DACC2D3CF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5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DD2C66-0A15-8CA7-7DE7-031A636DEA4F}"/>
              </a:ext>
            </a:extLst>
          </p:cNvPr>
          <p:cNvSpPr/>
          <p:nvPr userDrawn="1"/>
        </p:nvSpPr>
        <p:spPr>
          <a:xfrm>
            <a:off x="0" y="-1"/>
            <a:ext cx="12192000" cy="588644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DEBFD2B-EC40-5EF5-C727-A23D9CE6E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030590"/>
            <a:ext cx="9144000" cy="12888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400" b="1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5697D4C-8786-9C82-F18C-86FDA5A72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3319396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0B89DA-C236-C2B0-71D8-D018AE7DF791}"/>
              </a:ext>
            </a:extLst>
          </p:cNvPr>
          <p:cNvCxnSpPr>
            <a:cxnSpLocks/>
          </p:cNvCxnSpPr>
          <p:nvPr userDrawn="1"/>
        </p:nvCxnSpPr>
        <p:spPr>
          <a:xfrm>
            <a:off x="0" y="5886455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46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20FE-2920-632A-C337-8C28CA131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5446B-E5EC-1E9B-71CB-7C56FCF71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2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137C27-EBC2-7EB1-6471-553532500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2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A1D9F-1491-EDED-CCA7-61D2ED3AA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2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1ACF-367E-B603-D54F-DB208D53C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BFD8B-9C54-4417-D989-B484E5507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F4019-4371-AE8F-1D4C-5E0BAC49B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2570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669D8-95E5-4B52-B5B1-DDB3B2A73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DD9657-3ED8-B08B-3FA9-AE94CE6DA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2570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0B8A21-EA24-89A3-3DC3-BB8911E1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8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92A6AE-2DFD-9EDC-B604-A93173E618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1516104"/>
            <a:ext cx="6172200" cy="43528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34FD9A-E59E-CE7F-13A2-837108413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05136" y="1516104"/>
            <a:ext cx="3932237" cy="435288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6AB59-F820-A2EB-79BA-FBA44844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5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79D57-EAA2-F2C3-1F9E-CDCA6BC2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EBFA2-B9F7-7BA1-21FA-DEA8E22AC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8BD61D-8A23-3318-AA72-C9CD7A818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B65400-B0B3-85D5-F0DE-59F6A7F811B5}"/>
              </a:ext>
            </a:extLst>
          </p:cNvPr>
          <p:cNvSpPr/>
          <p:nvPr userDrawn="1"/>
        </p:nvSpPr>
        <p:spPr>
          <a:xfrm>
            <a:off x="0" y="0"/>
            <a:ext cx="12192000" cy="12231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9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88880-60B4-8542-5EBD-7D0DB4FB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55B236-EE7D-710D-0C9D-FA6CFC81E0FE}"/>
              </a:ext>
            </a:extLst>
          </p:cNvPr>
          <p:cNvSpPr/>
          <p:nvPr userDrawn="1"/>
        </p:nvSpPr>
        <p:spPr>
          <a:xfrm>
            <a:off x="0" y="2028930"/>
            <a:ext cx="12192000" cy="4829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DD2466-44ED-8183-C5AC-422EC9E3FD1A}"/>
              </a:ext>
            </a:extLst>
          </p:cNvPr>
          <p:cNvSpPr/>
          <p:nvPr userDrawn="1"/>
        </p:nvSpPr>
        <p:spPr>
          <a:xfrm>
            <a:off x="0" y="0"/>
            <a:ext cx="12192000" cy="204396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ECCAA1D-3943-3F18-7762-130D72D1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544158"/>
            <a:ext cx="9144000" cy="1947394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1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09A9081-2030-F1AF-AA6F-800B4518E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4825671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B1A305B-D498-9683-EB01-E582D7F9DE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36494" y="723396"/>
            <a:ext cx="6639558" cy="58214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891632-69F0-D700-CB31-D18ADB48E722}"/>
              </a:ext>
            </a:extLst>
          </p:cNvPr>
          <p:cNvCxnSpPr>
            <a:cxnSpLocks/>
          </p:cNvCxnSpPr>
          <p:nvPr userDrawn="1"/>
        </p:nvCxnSpPr>
        <p:spPr>
          <a:xfrm>
            <a:off x="0" y="2054252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91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92F6-C309-E186-71C2-6DD7051080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553" y="6236161"/>
            <a:ext cx="891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7EB7C0-FFA8-D84C-9C69-6AE2344C50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5AD6C0-22BB-9A58-741F-EE76946E2B42}"/>
              </a:ext>
            </a:extLst>
          </p:cNvPr>
          <p:cNvSpPr/>
          <p:nvPr userDrawn="1"/>
        </p:nvSpPr>
        <p:spPr>
          <a:xfrm>
            <a:off x="0" y="0"/>
            <a:ext cx="12192000" cy="1075765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D9319F6-DE81-4524-A403-8F43BDCCB319}"/>
              </a:ext>
            </a:extLst>
          </p:cNvPr>
          <p:cNvCxnSpPr>
            <a:cxnSpLocks/>
          </p:cNvCxnSpPr>
          <p:nvPr userDrawn="1"/>
        </p:nvCxnSpPr>
        <p:spPr>
          <a:xfrm>
            <a:off x="0" y="1075765"/>
            <a:ext cx="12192000" cy="0"/>
          </a:xfrm>
          <a:prstGeom prst="line">
            <a:avLst/>
          </a:prstGeom>
          <a:ln w="698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ue text on a white background&#10;&#10;AI-generated content may be incorrect.">
            <a:extLst>
              <a:ext uri="{FF2B5EF4-FFF2-40B4-BE49-F238E27FC236}">
                <a16:creationId xmlns:a16="http://schemas.microsoft.com/office/drawing/2014/main" id="{D89EE0E8-43A9-864C-BAC6-56D391BCD8C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631" y="6206650"/>
            <a:ext cx="3861604" cy="444286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E3435C-CBEF-CDB0-E8D1-06BB63122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8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2D168-60D5-21F4-A69F-E6F64E839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03169"/>
            <a:ext cx="10515600" cy="4346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793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83" r:id="rId3"/>
    <p:sldLayoutId id="2147483675" r:id="rId4"/>
    <p:sldLayoutId id="2147483676" r:id="rId5"/>
    <p:sldLayoutId id="2147483680" r:id="rId6"/>
    <p:sldLayoutId id="2147483677" r:id="rId7"/>
    <p:sldLayoutId id="2147483678" r:id="rId8"/>
    <p:sldLayoutId id="2147483649" r:id="rId9"/>
    <p:sldLayoutId id="2147483669" r:id="rId10"/>
    <p:sldLayoutId id="2147483652" r:id="rId11"/>
    <p:sldLayoutId id="214748367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76A63-3E76-47F6-DD97-C71723658D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From Normal Cognition to Severe Dementia: Measurement, Validation, and Consequences for Care Arrangements and Health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11962D-78F6-FEF7-2E77-AC4560E701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/>
              <a:t>P</a:t>
            </a:r>
            <a:r>
              <a:rPr lang="hu-HU" b="1"/>
              <a:t>é</a:t>
            </a:r>
            <a:r>
              <a:rPr lang="en-US" b="1"/>
              <a:t>ter Hudomiet (RAND), </a:t>
            </a:r>
            <a:r>
              <a:rPr lang="en-US"/>
              <a:t>Jodi Liu, Susann Rohwedder, Michael Hurd</a:t>
            </a:r>
          </a:p>
          <a:p>
            <a:r>
              <a:rPr lang="en-US"/>
              <a:t>June 18, 2026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29536D-55EB-7D75-65FE-F045C4C7079D}"/>
              </a:ext>
            </a:extLst>
          </p:cNvPr>
          <p:cNvSpPr txBox="1"/>
          <p:nvPr/>
        </p:nvSpPr>
        <p:spPr>
          <a:xfrm>
            <a:off x="2778419" y="6063342"/>
            <a:ext cx="6635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NBER Center on the Economics of Alzheimer’s Disease / ADRD is funded by the National Institute on Aging, part of the National Institutes of Health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695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F928B-EB3B-F182-E78F-66514C7E3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7318F-993C-BA05-2A8F-A68E64541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59" y="365126"/>
            <a:ext cx="11732559" cy="769838"/>
          </a:xfrm>
        </p:spPr>
        <p:txBody>
          <a:bodyPr>
            <a:normAutofit fontScale="90000"/>
          </a:bodyPr>
          <a:lstStyle/>
          <a:p>
            <a:r>
              <a:rPr lang="en-US"/>
              <a:t>Also with annual out-of-pocket health expenditures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5F259A-7687-1F5F-142F-FFFC3F00D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FACD1C-871E-B9C9-6937-99D8720E1C6F}"/>
              </a:ext>
            </a:extLst>
          </p:cNvPr>
          <p:cNvSpPr txBox="1"/>
          <p:nvPr/>
        </p:nvSpPr>
        <p:spPr>
          <a:xfrm>
            <a:off x="9221500" y="1971104"/>
            <a:ext cx="191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cs typeface="Arial" panose="020B0604020202020204" pitchFamily="34" charset="0"/>
              </a:rPr>
              <a:t>Primarily due to increases in nursing home spending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D3B5331-3F63-43FF-A73D-17C3914C12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2545973"/>
              </p:ext>
            </p:extLst>
          </p:nvPr>
        </p:nvGraphicFramePr>
        <p:xfrm>
          <a:off x="2180620" y="1134964"/>
          <a:ext cx="704088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9885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22EC4-BEFE-CB46-652F-8DD6C05D1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AE3B5-D09A-47B0-7182-56DC5393A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59" y="365126"/>
            <a:ext cx="11732559" cy="769838"/>
          </a:xfrm>
        </p:spPr>
        <p:txBody>
          <a:bodyPr>
            <a:normAutofit/>
          </a:bodyPr>
          <a:lstStyle/>
          <a:p>
            <a:r>
              <a:rPr lang="en-US"/>
              <a:t>Severity predicts lower dental expenditures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B40CD-1985-9C9D-7F22-55366576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D23FAF-CD2C-2A05-9256-67F3EC25B0D9}"/>
              </a:ext>
            </a:extLst>
          </p:cNvPr>
          <p:cNvSpPr txBox="1"/>
          <p:nvPr/>
        </p:nvSpPr>
        <p:spPr>
          <a:xfrm>
            <a:off x="8986550" y="1786954"/>
            <a:ext cx="2627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Possibly due to difficulty administering routine procedures to people living with severe dementia</a:t>
            </a:r>
            <a:endParaRPr lang="en-US">
              <a:cs typeface="Arial" panose="020B060402020202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7EF73D1-178D-4C7E-96DB-FEFDBA4517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2423928"/>
              </p:ext>
            </p:extLst>
          </p:nvPr>
        </p:nvGraphicFramePr>
        <p:xfrm>
          <a:off x="1945670" y="1134964"/>
          <a:ext cx="704088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1517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876B0-A5D8-699C-776D-84176BBBC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4942-0664-FAAD-B69B-D723C6CD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852150" cy="769838"/>
          </a:xfrm>
        </p:spPr>
        <p:txBody>
          <a:bodyPr>
            <a:normAutofit fontScale="90000"/>
          </a:bodyPr>
          <a:lstStyle/>
          <a:p>
            <a:r>
              <a:rPr lang="en-US"/>
              <a:t>Severity predicts 2-year mortality in all age groups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B085-C3B7-30E6-BFDE-9D2CCE287E2A}"/>
              </a:ext>
            </a:extLst>
          </p:cNvPr>
          <p:cNvSpPr txBox="1"/>
          <p:nvPr/>
        </p:nvSpPr>
        <p:spPr>
          <a:xfrm>
            <a:off x="7950201" y="1828800"/>
            <a:ext cx="37401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Dementia severity predicts 2-year mortality more strongly than age does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E.g., among the age 80-84: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7.3% (normal)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18.3% (CIND)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29.5% (mild dementia)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34.8% (moderate dementia)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53.3% (severe dementia)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BEEA08-4FA6-5600-1E7C-7BABB9DA5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9458B01-0E8D-B3BF-3433-226D0EDD8A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8485563"/>
              </p:ext>
            </p:extLst>
          </p:nvPr>
        </p:nvGraphicFramePr>
        <p:xfrm>
          <a:off x="961913" y="1134964"/>
          <a:ext cx="704088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161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ED09B-B232-5A17-82F5-B68D14433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73529-F88C-0CBB-C225-D30366E9F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540" y="256714"/>
            <a:ext cx="12246508" cy="769838"/>
          </a:xfrm>
        </p:spPr>
        <p:txBody>
          <a:bodyPr>
            <a:normAutofit/>
          </a:bodyPr>
          <a:lstStyle/>
          <a:p>
            <a:r>
              <a:rPr lang="en-US"/>
              <a:t>Age-adjusted prevalence fell over time at all levels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46F5D6-DFC0-A4FD-108D-9A142BBEA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B58BCBF-21DB-1FF0-73C1-CE5881B2CE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5604800"/>
              </p:ext>
            </p:extLst>
          </p:nvPr>
        </p:nvGraphicFramePr>
        <p:xfrm>
          <a:off x="196850" y="2114550"/>
          <a:ext cx="5943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3802643-25FC-2B91-0650-2A5AC2DFD4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3394820"/>
              </p:ext>
            </p:extLst>
          </p:nvPr>
        </p:nvGraphicFramePr>
        <p:xfrm>
          <a:off x="6051550" y="2114550"/>
          <a:ext cx="5943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2615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77C42-613E-5D59-6072-9C2045B9F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2BB09A-2A81-4D97-B857-98E27CC23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E29AB1-16CF-2FAC-2A0B-0BFCE3F0B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developed and validated a dementia severity measure</a:t>
            </a:r>
          </a:p>
          <a:p>
            <a:pPr lvl="1"/>
            <a:r>
              <a:rPr lang="en-US"/>
              <a:t>It will be available on the HRS website</a:t>
            </a:r>
          </a:p>
          <a:p>
            <a:pPr lvl="1"/>
            <a:r>
              <a:rPr lang="en-US"/>
              <a:t>Currently 2000-2018, age 65+</a:t>
            </a:r>
          </a:p>
          <a:p>
            <a:pPr lvl="1"/>
            <a:r>
              <a:rPr lang="en-US"/>
              <a:t>Soon 2020-2022, age 65+</a:t>
            </a:r>
          </a:p>
          <a:p>
            <a:r>
              <a:rPr lang="en-US"/>
              <a:t>Very strong and robust associations with</a:t>
            </a:r>
          </a:p>
          <a:p>
            <a:pPr lvl="1"/>
            <a:r>
              <a:rPr lang="en-US"/>
              <a:t>Care arrangements</a:t>
            </a:r>
          </a:p>
          <a:p>
            <a:pPr lvl="1"/>
            <a:r>
              <a:rPr lang="en-US"/>
              <a:t>Health and mortality</a:t>
            </a:r>
          </a:p>
          <a:p>
            <a:pPr lvl="1"/>
            <a:r>
              <a:rPr lang="en-US"/>
              <a:t>Medical spending (and wealth)</a:t>
            </a:r>
          </a:p>
          <a:p>
            <a:pPr lvl="1"/>
            <a:r>
              <a:rPr lang="en-US"/>
              <a:t>(Dementia diagnosis in Medicare data)</a:t>
            </a:r>
          </a:p>
          <a:p>
            <a:r>
              <a:rPr lang="en-US"/>
              <a:t>Evidence for less dental care among more severe cases</a:t>
            </a:r>
          </a:p>
        </p:txBody>
      </p:sp>
    </p:spTree>
    <p:extLst>
      <p:ext uri="{BB962C8B-B14F-4D97-AF65-F5344CB8AC3E}">
        <p14:creationId xmlns:p14="http://schemas.microsoft.com/office/powerpoint/2010/main" val="4075972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991CE-AE1E-F884-9A00-1BE6F0580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A7865-3D3B-6265-A0B6-7F13FBDA6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Gaugler </a:t>
            </a:r>
            <a:r>
              <a:rPr lang="en-US" dirty="0"/>
              <a:t>JE, Yu F, Krichbaum K, Wyman JF. Predictors of nursing home admission for persons with dementia. </a:t>
            </a:r>
            <a:r>
              <a:rPr lang="en-US" i="1" dirty="0"/>
              <a:t>Medical care</a:t>
            </a:r>
            <a:r>
              <a:rPr lang="en-US" dirty="0"/>
              <a:t>. 2009;47(2):191–8. </a:t>
            </a:r>
          </a:p>
          <a:p>
            <a:r>
              <a:rPr lang="en-US" dirty="0"/>
              <a:t>Hebert, L. E., Scherr, P. A., Bienias, J. L., Bennett, D. A., &amp; Evans, D. A. (2003). Alzheimer disease in the US population: prevalence estimates using the 2000 census. </a:t>
            </a:r>
            <a:r>
              <a:rPr lang="en-US" i="1" dirty="0"/>
              <a:t>Archives of neurology</a:t>
            </a:r>
            <a:r>
              <a:rPr lang="en-US" dirty="0"/>
              <a:t>, 60(8), 1119–1122. </a:t>
            </a:r>
          </a:p>
          <a:p>
            <a:r>
              <a:rPr lang="en-US" dirty="0"/>
              <a:t>Hudomiet P, Hurd MD, Rohwedder S. Trends in inequalities in the prevalence of dementia in the U.S. </a:t>
            </a:r>
            <a:r>
              <a:rPr lang="en-US" i="1" dirty="0"/>
              <a:t>PNAS</a:t>
            </a:r>
            <a:r>
              <a:rPr lang="en-US" dirty="0"/>
              <a:t>. 2022;119(46).</a:t>
            </a:r>
          </a:p>
          <a:p>
            <a:r>
              <a:rPr lang="en-US" dirty="0"/>
              <a:t>Perneczky, R., </a:t>
            </a:r>
            <a:r>
              <a:rPr lang="en-US" dirty="0" err="1"/>
              <a:t>Wagenpfeil</a:t>
            </a:r>
            <a:r>
              <a:rPr lang="en-US" dirty="0"/>
              <a:t>, S., </a:t>
            </a:r>
            <a:r>
              <a:rPr lang="en-US" dirty="0" err="1"/>
              <a:t>Komossa</a:t>
            </a:r>
            <a:r>
              <a:rPr lang="en-US" dirty="0"/>
              <a:t>, K., Grimmer, T., Diehl, J., &amp; Kurz, A. (2006). Mapping scores onto stages: mini-mental state examination and clinical dementia rating. The American journal of geriatric psychiatry : official journal of the American Association for </a:t>
            </a:r>
            <a:r>
              <a:rPr lang="en-US" i="1" dirty="0"/>
              <a:t>Geriatric Psychiatry</a:t>
            </a:r>
            <a:r>
              <a:rPr lang="en-US" dirty="0"/>
              <a:t>, 14(2), 139–144. </a:t>
            </a:r>
          </a:p>
          <a:p>
            <a:r>
              <a:rPr lang="en-US" dirty="0"/>
              <a:t>Synnott PG, Zhu Y, </a:t>
            </a:r>
            <a:r>
              <a:rPr lang="en-US" dirty="0" err="1"/>
              <a:t>Rodday</a:t>
            </a:r>
            <a:r>
              <a:rPr lang="en-US" dirty="0"/>
              <a:t> AM, Lin PJ. Characterizing financial risk from out-of-pocket expenditures across dementia stages. </a:t>
            </a:r>
            <a:r>
              <a:rPr lang="en-US" i="1" dirty="0" err="1"/>
              <a:t>Alzheimers</a:t>
            </a:r>
            <a:r>
              <a:rPr lang="en-US" i="1" dirty="0"/>
              <a:t> Dement</a:t>
            </a:r>
            <a:r>
              <a:rPr lang="en-US" dirty="0"/>
              <a:t>. 2025;21(9):e70666.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6F67E1-02CA-7423-CB60-B619AC1F5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64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F6B6C-E7A3-8C88-A292-0D8CF44A5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49B6B-21BF-27E2-6071-2B897A575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2.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08706-1619-7303-F82E-871936F8D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Tahami Monfared, A. A., Hummel, N., Chandak, A., Khachatryan, A., &amp; Zhang, Q. (2023). Assessing out-of-pocket expenses and indirect costs for the Alzheimer disease continuum in the United States. </a:t>
            </a:r>
            <a:r>
              <a:rPr lang="en-US" i="1" dirty="0"/>
              <a:t>Journal of managed care &amp; specialty pharmacy</a:t>
            </a:r>
            <a:r>
              <a:rPr lang="en-US" dirty="0"/>
              <a:t>, </a:t>
            </a:r>
            <a:r>
              <a:rPr lang="en-US" i="1" dirty="0"/>
              <a:t>29</a:t>
            </a:r>
            <a:r>
              <a:rPr lang="en-US" dirty="0"/>
              <a:t>(9), 1065–1077. </a:t>
            </a:r>
          </a:p>
          <a:p>
            <a:r>
              <a:rPr lang="en-US" dirty="0"/>
              <a:t>Tahami Monfared, A. A., Hummel, N., Chandak, A., Khachatryan, A., Zhang, R., &amp; Zhang, Q. (2024). Prevalence Estimation of Dementia/Alzheimer's Disease Using Health and Retirement Study Database in the United States. </a:t>
            </a:r>
            <a:r>
              <a:rPr lang="en-US" i="1" dirty="0"/>
              <a:t>The journal of prevention of Alzheimer's disease</a:t>
            </a:r>
            <a:r>
              <a:rPr lang="en-US" dirty="0"/>
              <a:t>, </a:t>
            </a:r>
            <a:r>
              <a:rPr lang="en-US" i="1" dirty="0"/>
              <a:t>11</a:t>
            </a:r>
            <a:r>
              <a:rPr lang="en-US" dirty="0"/>
              <a:t>(5), 1183–1188. </a:t>
            </a:r>
          </a:p>
          <a:p>
            <a:r>
              <a:rPr lang="en-US" dirty="0"/>
              <a:t>Taylor DH, </a:t>
            </a:r>
            <a:r>
              <a:rPr lang="en-US" dirty="0" err="1"/>
              <a:t>Fillenbaum</a:t>
            </a:r>
            <a:r>
              <a:rPr lang="en-US" dirty="0"/>
              <a:t> GG, Ezell ME. The accuracy of </a:t>
            </a:r>
            <a:r>
              <a:rPr lang="en-US" dirty="0" err="1"/>
              <a:t>medicare</a:t>
            </a:r>
            <a:r>
              <a:rPr lang="en-US" dirty="0"/>
              <a:t> claims data in identifying Alzheimer's disease. </a:t>
            </a:r>
            <a:r>
              <a:rPr lang="en-US" i="1" dirty="0"/>
              <a:t>Journal of clinical epidemiology</a:t>
            </a:r>
            <a:r>
              <a:rPr lang="en-US" dirty="0"/>
              <a:t>, 2002; </a:t>
            </a:r>
            <a:r>
              <a:rPr lang="en-US" i="1" dirty="0"/>
              <a:t>55</a:t>
            </a:r>
            <a:r>
              <a:rPr lang="en-US" dirty="0"/>
              <a:t>(9), 929–937.</a:t>
            </a:r>
          </a:p>
          <a:p>
            <a:r>
              <a:rPr lang="en-US" dirty="0"/>
              <a:t>Xu, S., Fouladi-</a:t>
            </a:r>
            <a:r>
              <a:rPr lang="en-US" dirty="0" err="1"/>
              <a:t>Nashta</a:t>
            </a:r>
            <a:r>
              <a:rPr lang="en-US" dirty="0"/>
              <a:t>, N., Chen, Y., &amp; </a:t>
            </a:r>
            <a:r>
              <a:rPr lang="en-US" dirty="0" err="1"/>
              <a:t>Zissimopoulos</a:t>
            </a:r>
            <a:r>
              <a:rPr lang="en-US" dirty="0"/>
              <a:t>, J. (2024). Dementia severity at incident diagnosis in a population representative sample of older Americans. </a:t>
            </a:r>
            <a:r>
              <a:rPr lang="en-US" i="1" dirty="0"/>
              <a:t>Alzheimer's &amp; dementia </a:t>
            </a:r>
            <a:r>
              <a:rPr lang="en-US" dirty="0"/>
              <a:t>(New York, N. Y.), 10(3), e12491.</a:t>
            </a:r>
          </a:p>
          <a:p>
            <a:r>
              <a:rPr lang="en-US" dirty="0"/>
              <a:t>Xu, S., Fouladi </a:t>
            </a:r>
            <a:r>
              <a:rPr lang="en-US" dirty="0" err="1"/>
              <a:t>Nashta</a:t>
            </a:r>
            <a:r>
              <a:rPr lang="en-US" dirty="0"/>
              <a:t>, N., Chen, Y., &amp; </a:t>
            </a:r>
            <a:r>
              <a:rPr lang="en-US" dirty="0" err="1"/>
              <a:t>Zissimopoulos</a:t>
            </a:r>
            <a:r>
              <a:rPr lang="en-US" dirty="0"/>
              <a:t>, J. (2025). Association of Dementia Severity at Diagnosis With Health Care Utilization and Costs Around the Time of Incident Diagnosis. </a:t>
            </a:r>
            <a:r>
              <a:rPr lang="en-US" i="1" dirty="0"/>
              <a:t>Innovation in aging</a:t>
            </a:r>
            <a:r>
              <a:rPr lang="en-US" dirty="0"/>
              <a:t>, </a:t>
            </a:r>
            <a:r>
              <a:rPr lang="en-US" i="1" dirty="0"/>
              <a:t>9</a:t>
            </a:r>
            <a:r>
              <a:rPr lang="en-US" dirty="0"/>
              <a:t>(3), igaf005.</a:t>
            </a:r>
          </a:p>
          <a:p>
            <a:r>
              <a:rPr lang="en-US" dirty="0"/>
              <a:t>Yuan J, et al. Severity distribution of Alzheimer’s disease dementia and mild cognitive impairment in the Framingham Heart Study. </a:t>
            </a:r>
            <a:r>
              <a:rPr lang="en-US" i="1" dirty="0"/>
              <a:t>Journal of Alzheimer’s Disease</a:t>
            </a:r>
            <a:r>
              <a:rPr lang="en-US" dirty="0"/>
              <a:t>. 2021;79(2):807-817.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340B7-526A-57E3-9B1E-953E1AA6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47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965C-1422-0463-A78B-AA0B15662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0A999-72C0-D48F-E071-DC2AD0EA0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169"/>
            <a:ext cx="10515600" cy="4346369"/>
          </a:xfrm>
        </p:spPr>
        <p:txBody>
          <a:bodyPr>
            <a:normAutofit fontScale="92500"/>
          </a:bodyPr>
          <a:lstStyle/>
          <a:p>
            <a:r>
              <a:rPr lang="en-US" dirty="0"/>
              <a:t>Dementia severity refers to the extent of cognitive impairment and functional decline. Clinical Dementia Rating (CDR) scale includes: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No dementia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Mild cognitive impairment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Mild dementia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Moderate dementia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Severe dementia</a:t>
            </a:r>
          </a:p>
          <a:p>
            <a:r>
              <a:rPr lang="en-US" dirty="0"/>
              <a:t>Dementia severity strongly predicts:</a:t>
            </a:r>
          </a:p>
          <a:p>
            <a:pPr lvl="1"/>
            <a:r>
              <a:rPr lang="en-US" dirty="0"/>
              <a:t>Care arrangements (Gaugler et al., 2009)</a:t>
            </a:r>
          </a:p>
          <a:p>
            <a:pPr lvl="1"/>
            <a:r>
              <a:rPr lang="en-US" dirty="0"/>
              <a:t>Health care costs (Synnott et al., 2025)</a:t>
            </a:r>
          </a:p>
          <a:p>
            <a:pPr lvl="1"/>
            <a:r>
              <a:rPr lang="en-US" dirty="0"/>
              <a:t>Receiving a dementia diagnosis (Taylor et al., 2002)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00F57-CDAC-89BD-FF14-F058FBA0B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0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56B8D-9BD2-09D8-BB66-C4C5A0BF7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D0B07-2F7C-19AD-67B1-008EC5C87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277600" cy="769838"/>
          </a:xfrm>
        </p:spPr>
        <p:txBody>
          <a:bodyPr>
            <a:normAutofit fontScale="90000"/>
          </a:bodyPr>
          <a:lstStyle/>
          <a:p>
            <a:r>
              <a:rPr lang="en-US" dirty="0"/>
              <a:t>Gaps in representativeness and population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66742-3A7E-6024-306D-FDF9700BA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169"/>
            <a:ext cx="10515600" cy="434636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Most dementia severity estimates from </a:t>
            </a:r>
            <a:r>
              <a:rPr lang="en-US" u="sng" dirty="0"/>
              <a:t>non-representative samples</a:t>
            </a:r>
          </a:p>
          <a:p>
            <a:pPr lvl="1"/>
            <a:r>
              <a:rPr lang="en-US" dirty="0"/>
              <a:t>Small clinical datasets (Taylor et al., 2002; Perneczky et al., 2006)</a:t>
            </a:r>
          </a:p>
          <a:p>
            <a:pPr lvl="1"/>
            <a:r>
              <a:rPr lang="en-US" dirty="0"/>
              <a:t>Framingham Heart Study (Yuan et al., 2021)</a:t>
            </a:r>
          </a:p>
          <a:p>
            <a:pPr lvl="1"/>
            <a:r>
              <a:rPr lang="en-US" dirty="0"/>
              <a:t>Chicago Health and Aging Project (Hebert et al., 2003)</a:t>
            </a:r>
          </a:p>
          <a:p>
            <a:r>
              <a:rPr lang="en-US" dirty="0"/>
              <a:t>Survey-based cognitive scores have been mapped to Mini-Mental State Examination-based severity categories (Tahami et al. 2023, 2024; Synnott et al., 2025)</a:t>
            </a:r>
          </a:p>
          <a:p>
            <a:pPr lvl="1"/>
            <a:r>
              <a:rPr lang="en-US" u="sng" dirty="0"/>
              <a:t>Overestimate dementia prevalence</a:t>
            </a:r>
            <a:r>
              <a:rPr lang="en-US" dirty="0"/>
              <a:t> by a factor of two </a:t>
            </a:r>
          </a:p>
          <a:p>
            <a:r>
              <a:rPr lang="en-US" dirty="0"/>
              <a:t>Severity among Medicare beneficiaries </a:t>
            </a:r>
            <a:r>
              <a:rPr lang="en-US" u="sng" dirty="0"/>
              <a:t>at first dementia diagnosis </a:t>
            </a:r>
            <a:r>
              <a:rPr lang="en-US" dirty="0"/>
              <a:t>has been reported (Xu et al. 2024, 2025)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66573-554B-1109-5ED9-F0FB5E888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1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5FF51-2370-2F65-F21F-39B07576F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AC5AD-6AF4-5101-EAB4-124CA1A67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Develop a dementia severity measure </a:t>
            </a:r>
          </a:p>
          <a:p>
            <a:pPr lvl="1"/>
            <a:r>
              <a:rPr lang="en-US" dirty="0"/>
              <a:t>In the large, nationally representative Health and Retirement Study (HRS)</a:t>
            </a:r>
          </a:p>
          <a:p>
            <a:r>
              <a:rPr lang="en-US" dirty="0"/>
              <a:t>Validate against clinical CDR assessment </a:t>
            </a:r>
          </a:p>
          <a:p>
            <a:pPr lvl="1"/>
            <a:r>
              <a:rPr lang="en-US" dirty="0"/>
              <a:t>In the Aging, Demographics, and Memory Study (ADAMS)</a:t>
            </a:r>
          </a:p>
          <a:p>
            <a:r>
              <a:rPr lang="en-US" dirty="0"/>
              <a:t>Document age-adjusted trends in dementia severity</a:t>
            </a:r>
          </a:p>
          <a:p>
            <a:r>
              <a:rPr lang="en-US" dirty="0"/>
              <a:t>Quantify associations with</a:t>
            </a:r>
          </a:p>
          <a:p>
            <a:pPr lvl="1"/>
            <a:r>
              <a:rPr lang="en-US" dirty="0"/>
              <a:t>Care arrangements</a:t>
            </a:r>
          </a:p>
          <a:p>
            <a:pPr lvl="1"/>
            <a:r>
              <a:rPr lang="en-US" dirty="0"/>
              <a:t>Health status and mortality</a:t>
            </a:r>
          </a:p>
          <a:p>
            <a:pPr lvl="1"/>
            <a:r>
              <a:rPr lang="en-US" dirty="0"/>
              <a:t>Health care costs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91BC9-7AEC-AC88-C2D1-609AE2B50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12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D3811-6B1A-7D6B-360D-42BE65114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C9B61-AE03-8E5C-8D79-931291061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19" y="365126"/>
            <a:ext cx="11706991" cy="769838"/>
          </a:xfrm>
        </p:spPr>
        <p:txBody>
          <a:bodyPr>
            <a:normAutofit fontScale="90000"/>
          </a:bodyPr>
          <a:lstStyle/>
          <a:p>
            <a:r>
              <a:rPr lang="en-US"/>
              <a:t>Developing the 5-category cognitive status measure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5DDB2-7A70-62FE-7678-7C6CEAE0D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953" y="1509432"/>
            <a:ext cx="6052346" cy="4588809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Use the Hudomiet, Hurd, and Rohwedder (2022) [HHR] continuous cognition score</a:t>
            </a:r>
          </a:p>
          <a:p>
            <a:pPr lvl="2"/>
            <a:r>
              <a:rPr lang="en-US" dirty="0"/>
              <a:t>Based on many HRS cognitive tests</a:t>
            </a:r>
          </a:p>
          <a:p>
            <a:pPr lvl="2"/>
            <a:r>
              <a:rPr lang="en-US" dirty="0"/>
              <a:t>Harmonized across self- and proxy interviews</a:t>
            </a:r>
          </a:p>
          <a:p>
            <a:pPr lvl="2"/>
            <a:r>
              <a:rPr lang="en-US" dirty="0">
                <a:solidFill>
                  <a:schemeClr val="accent5"/>
                </a:solidFill>
              </a:rPr>
              <a:t>Three categories defined by </a:t>
            </a:r>
            <a:r>
              <a:rPr lang="en-US" dirty="0" err="1">
                <a:solidFill>
                  <a:schemeClr val="accent5"/>
                </a:solidFill>
              </a:rPr>
              <a:t>cutpoints</a:t>
            </a:r>
            <a:endParaRPr lang="en-US" dirty="0">
              <a:solidFill>
                <a:schemeClr val="accent5"/>
              </a:solidFill>
            </a:endParaRPr>
          </a:p>
          <a:p>
            <a:pPr lvl="3"/>
            <a:r>
              <a:rPr lang="en-US" dirty="0"/>
              <a:t>Dementia (HHR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dirty="0"/>
              <a:t>0)</a:t>
            </a:r>
          </a:p>
          <a:p>
            <a:pPr lvl="3"/>
            <a:r>
              <a:rPr lang="en-US" dirty="0"/>
              <a:t>Cognitive impairment (0 &lt; HHR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≤ 1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Normal cognition (HHR &gt; 1)</a:t>
            </a:r>
          </a:p>
          <a:p>
            <a:pPr lvl="2"/>
            <a:r>
              <a:rPr lang="en-US" dirty="0"/>
              <a:t>Adjusted for differences in test performance by education and other subgroups</a:t>
            </a:r>
          </a:p>
          <a:p>
            <a:pPr lvl="1"/>
            <a:r>
              <a:rPr lang="en-US" dirty="0"/>
              <a:t>Define </a:t>
            </a:r>
            <a:r>
              <a:rPr lang="en-US" dirty="0">
                <a:solidFill>
                  <a:schemeClr val="accent4"/>
                </a:solidFill>
              </a:rPr>
              <a:t>dementia severity with additional </a:t>
            </a:r>
            <a:r>
              <a:rPr lang="en-US" dirty="0" err="1">
                <a:solidFill>
                  <a:schemeClr val="accent4"/>
                </a:solidFill>
              </a:rPr>
              <a:t>cutpoints</a:t>
            </a:r>
            <a:r>
              <a:rPr lang="en-US" dirty="0">
                <a:solidFill>
                  <a:schemeClr val="accent4"/>
                </a:solidFill>
              </a:rPr>
              <a:t> </a:t>
            </a:r>
          </a:p>
          <a:p>
            <a:pPr lvl="2"/>
            <a:r>
              <a:rPr lang="en-US" dirty="0"/>
              <a:t>Chosen to match the prevalence of CDR categories in ADAMS</a:t>
            </a:r>
          </a:p>
          <a:p>
            <a:pPr lvl="2"/>
            <a:r>
              <a:rPr lang="en-US" dirty="0"/>
              <a:t>Validate by cross-tabulating the derived and observed CDR measures in ADAMS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C45C0-19F7-E1DE-8F93-2F2706840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5</a:t>
            </a:fld>
            <a:endParaRPr lang="en-US"/>
          </a:p>
        </p:txBody>
      </p:sp>
      <p:pic>
        <p:nvPicPr>
          <p:cNvPr id="6" name="Content Placeholder 8">
            <a:extLst>
              <a:ext uri="{FF2B5EF4-FFF2-40B4-BE49-F238E27FC236}">
                <a16:creationId xmlns:a16="http://schemas.microsoft.com/office/drawing/2014/main" id="{568DBB3E-5640-268C-2EF9-141B47915B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402" y="1606115"/>
            <a:ext cx="5706796" cy="415889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D9CFB9D-F54A-306C-9A4D-010C53C07D26}"/>
              </a:ext>
            </a:extLst>
          </p:cNvPr>
          <p:cNvCxnSpPr>
            <a:cxnSpLocks/>
          </p:cNvCxnSpPr>
          <p:nvPr/>
        </p:nvCxnSpPr>
        <p:spPr>
          <a:xfrm flipV="1">
            <a:off x="9737164" y="1996888"/>
            <a:ext cx="0" cy="3182977"/>
          </a:xfrm>
          <a:prstGeom prst="line">
            <a:avLst/>
          </a:prstGeom>
          <a:ln w="5715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9EF4B6-55CE-C9D4-21B8-2B736C238D17}"/>
              </a:ext>
            </a:extLst>
          </p:cNvPr>
          <p:cNvCxnSpPr>
            <a:cxnSpLocks/>
          </p:cNvCxnSpPr>
          <p:nvPr/>
        </p:nvCxnSpPr>
        <p:spPr>
          <a:xfrm flipV="1">
            <a:off x="10285506" y="1996888"/>
            <a:ext cx="0" cy="3182977"/>
          </a:xfrm>
          <a:prstGeom prst="line">
            <a:avLst/>
          </a:prstGeom>
          <a:ln w="5715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FC7C0BB-3359-E9AE-C489-C0701EFF48FD}"/>
              </a:ext>
            </a:extLst>
          </p:cNvPr>
          <p:cNvSpPr txBox="1"/>
          <p:nvPr/>
        </p:nvSpPr>
        <p:spPr>
          <a:xfrm>
            <a:off x="8463302" y="2577484"/>
            <a:ext cx="849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Dementia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6E7F25-0609-7A50-56CB-25A0E0109603}"/>
              </a:ext>
            </a:extLst>
          </p:cNvPr>
          <p:cNvSpPr txBox="1"/>
          <p:nvPr/>
        </p:nvSpPr>
        <p:spPr>
          <a:xfrm>
            <a:off x="9737164" y="2577485"/>
            <a:ext cx="5483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CIND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15F03F-503D-561A-D4B0-1DD76BDD4F23}"/>
              </a:ext>
            </a:extLst>
          </p:cNvPr>
          <p:cNvSpPr txBox="1"/>
          <p:nvPr/>
        </p:nvSpPr>
        <p:spPr>
          <a:xfrm>
            <a:off x="10674127" y="2577483"/>
            <a:ext cx="6796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Normal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9AA714D-F465-A733-E080-0DEE42CB84B0}"/>
              </a:ext>
            </a:extLst>
          </p:cNvPr>
          <p:cNvCxnSpPr>
            <a:cxnSpLocks/>
          </p:cNvCxnSpPr>
          <p:nvPr/>
        </p:nvCxnSpPr>
        <p:spPr>
          <a:xfrm flipV="1">
            <a:off x="9249043" y="3162486"/>
            <a:ext cx="0" cy="201756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30C090C-D45C-E422-15A3-83B2897838A3}"/>
              </a:ext>
            </a:extLst>
          </p:cNvPr>
          <p:cNvCxnSpPr>
            <a:cxnSpLocks/>
          </p:cNvCxnSpPr>
          <p:nvPr/>
        </p:nvCxnSpPr>
        <p:spPr>
          <a:xfrm flipV="1">
            <a:off x="8982343" y="3162300"/>
            <a:ext cx="0" cy="201756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483DF18-37D2-EF69-3B94-5B21EEAA2DA2}"/>
              </a:ext>
            </a:extLst>
          </p:cNvPr>
          <p:cNvSpPr txBox="1"/>
          <p:nvPr/>
        </p:nvSpPr>
        <p:spPr>
          <a:xfrm>
            <a:off x="8483684" y="3429000"/>
            <a:ext cx="5171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accent4">
                    <a:lumMod val="75000"/>
                  </a:schemeClr>
                </a:solidFill>
              </a:rPr>
              <a:t>Severe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8EFEA4-F357-31E3-117A-F3C9FA1D085C}"/>
              </a:ext>
            </a:extLst>
          </p:cNvPr>
          <p:cNvSpPr txBox="1"/>
          <p:nvPr/>
        </p:nvSpPr>
        <p:spPr>
          <a:xfrm>
            <a:off x="8925420" y="3422194"/>
            <a:ext cx="4231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accent4">
                    <a:lumMod val="75000"/>
                  </a:schemeClr>
                </a:solidFill>
              </a:rPr>
              <a:t>Mod.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5F7433-0023-C0E3-40BA-1C983C2F4CA1}"/>
              </a:ext>
            </a:extLst>
          </p:cNvPr>
          <p:cNvSpPr txBox="1"/>
          <p:nvPr/>
        </p:nvSpPr>
        <p:spPr>
          <a:xfrm>
            <a:off x="9301713" y="3422194"/>
            <a:ext cx="3977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>
                <a:solidFill>
                  <a:schemeClr val="accent4">
                    <a:lumMod val="75000"/>
                  </a:schemeClr>
                </a:solidFill>
              </a:rPr>
              <a:t>Mild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C2D742-EAE4-9F1A-C899-0138D697F1CD}"/>
              </a:ext>
            </a:extLst>
          </p:cNvPr>
          <p:cNvSpPr txBox="1"/>
          <p:nvPr/>
        </p:nvSpPr>
        <p:spPr>
          <a:xfrm>
            <a:off x="7965475" y="5416749"/>
            <a:ext cx="2694135" cy="307777"/>
          </a:xfrm>
          <a:prstGeom prst="rect">
            <a:avLst/>
          </a:prstGeom>
          <a:solidFill>
            <a:srgbClr val="E7F3FF"/>
          </a:solidFill>
        </p:spPr>
        <p:txBody>
          <a:bodyPr wrap="none" rtlCol="0">
            <a:spAutoFit/>
          </a:bodyPr>
          <a:lstStyle/>
          <a:p>
            <a:r>
              <a:rPr lang="en-US" sz="1400"/>
              <a:t>HHR continuous cognition score</a:t>
            </a:r>
          </a:p>
        </p:txBody>
      </p:sp>
    </p:spTree>
    <p:extLst>
      <p:ext uri="{BB962C8B-B14F-4D97-AF65-F5344CB8AC3E}">
        <p14:creationId xmlns:p14="http://schemas.microsoft.com/office/powerpoint/2010/main" val="251057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FC068-5BA0-2576-E1E8-78EA2CB0E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Validation of the new HRS severity measure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92B9F-2870-6110-A119-F6E712A87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19550"/>
            <a:ext cx="10515600" cy="1929988"/>
          </a:xfrm>
        </p:spPr>
        <p:txBody>
          <a:bodyPr>
            <a:normAutofit/>
          </a:bodyPr>
          <a:lstStyle/>
          <a:p>
            <a:r>
              <a:rPr lang="en-US"/>
              <a:t>Good agreement with ADAMS severity rating</a:t>
            </a:r>
          </a:p>
          <a:p>
            <a:pPr lvl="1"/>
            <a:r>
              <a:rPr lang="en-US"/>
              <a:t>62.7% perfectly match</a:t>
            </a:r>
          </a:p>
          <a:p>
            <a:pPr lvl="1"/>
            <a:r>
              <a:rPr lang="en-US"/>
              <a:t>32.7% are off by one category</a:t>
            </a:r>
          </a:p>
          <a:p>
            <a:pPr lvl="1"/>
            <a:r>
              <a:rPr lang="en-US"/>
              <a:t>Only 4.6% are off by two or more categories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C71F09-E1CF-3647-3C71-C4A600362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57D4243-7C43-4EA8-1F66-06F4EDC460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123937"/>
              </p:ext>
            </p:extLst>
          </p:nvPr>
        </p:nvGraphicFramePr>
        <p:xfrm>
          <a:off x="1852613" y="1365250"/>
          <a:ext cx="8001000" cy="265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772105" imgH="1914542" progId="Excel.Sheet.12">
                  <p:embed/>
                </p:oleObj>
              </mc:Choice>
              <mc:Fallback>
                <p:oleObj name="Worksheet" r:id="rId2" imgW="5772105" imgH="1914542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57D4243-7C43-4EA8-1F66-06F4EDC460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52613" y="1365250"/>
                        <a:ext cx="8001000" cy="265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0023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D92EF-A2A8-536F-B0BA-1973F9DC2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Strong association with nursing home 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3E5B95-5A73-E6D8-14E9-F7946BAFF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ED4E4EF-522A-4F8E-A4E6-0B7BE1B117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144831"/>
              </p:ext>
            </p:extLst>
          </p:nvPr>
        </p:nvGraphicFramePr>
        <p:xfrm>
          <a:off x="1968499" y="1129075"/>
          <a:ext cx="7188201" cy="5101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7519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230F9-14C7-A95E-B0BA-DF3A64FD6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06527-C85B-5A39-3057-860F40842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Association with nursing home status is robust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1AA0D-53D8-926E-C245-2EA5FD6AA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2D2C95C-D9D2-7A9B-90E2-9FA95D8A55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308530"/>
              </p:ext>
            </p:extLst>
          </p:nvPr>
        </p:nvGraphicFramePr>
        <p:xfrm>
          <a:off x="334963" y="1135063"/>
          <a:ext cx="8178800" cy="504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648072" imgH="2866929" progId="Excel.Sheet.12">
                  <p:embed/>
                </p:oleObj>
              </mc:Choice>
              <mc:Fallback>
                <p:oleObj name="Worksheet" r:id="rId2" imgW="4648072" imgH="2866929" progId="Excel.Sheet.12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2D2C95C-D9D2-7A9B-90E2-9FA95D8A55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4963" y="1135063"/>
                        <a:ext cx="8178800" cy="5043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799CCA8-E6D0-FF64-24E8-87A0E1A8E149}"/>
              </a:ext>
            </a:extLst>
          </p:cNvPr>
          <p:cNvSpPr txBox="1"/>
          <p:nvPr/>
        </p:nvSpPr>
        <p:spPr>
          <a:xfrm>
            <a:off x="8679392" y="1487597"/>
            <a:ext cx="2907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cs typeface="Arial" panose="020B0604020202020204" pitchFamily="34" charset="0"/>
              </a:rPr>
              <a:t>Results robust to control variables and estimation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cs typeface="Arial" panose="020B0604020202020204" pitchFamily="34" charset="0"/>
              </a:rPr>
              <a:t>Fixed effects (FE) model controls for all time-invariant confounders</a:t>
            </a:r>
          </a:p>
        </p:txBody>
      </p:sp>
    </p:spTree>
    <p:extLst>
      <p:ext uri="{BB962C8B-B14F-4D97-AF65-F5344CB8AC3E}">
        <p14:creationId xmlns:p14="http://schemas.microsoft.com/office/powerpoint/2010/main" val="460745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B8DCE-C3C5-EC20-9158-24D1D5469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BE567-90DC-94B2-1122-80CED894F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Strong association with having unpaid helpers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7C7FEC-444E-0CB3-8FDB-F911077EB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FFB9091-5987-4A20-9C07-934C2A9E1A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9842622"/>
              </p:ext>
            </p:extLst>
          </p:nvPr>
        </p:nvGraphicFramePr>
        <p:xfrm>
          <a:off x="2014134" y="1134964"/>
          <a:ext cx="6665258" cy="5101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64D1E00-DA3A-3A1C-DECC-AD3FBF8CF286}"/>
              </a:ext>
            </a:extLst>
          </p:cNvPr>
          <p:cNvSpPr txBox="1"/>
          <p:nvPr/>
        </p:nvSpPr>
        <p:spPr>
          <a:xfrm>
            <a:off x="8679392" y="1487597"/>
            <a:ext cx="2907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cs typeface="Arial" panose="020B0604020202020204" pitchFamily="34" charset="0"/>
              </a:rPr>
              <a:t>Having unpaid helpers peaks at moderate dementia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>
                <a:cs typeface="Arial" panose="020B0604020202020204" pitchFamily="34" charset="0"/>
              </a:rPr>
              <a:t>Severe cases more often already in nursing homes</a:t>
            </a:r>
          </a:p>
        </p:txBody>
      </p:sp>
    </p:spTree>
    <p:extLst>
      <p:ext uri="{BB962C8B-B14F-4D97-AF65-F5344CB8AC3E}">
        <p14:creationId xmlns:p14="http://schemas.microsoft.com/office/powerpoint/2010/main" val="15720549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19CE2049276A419935E354440203A5" ma:contentTypeVersion="4" ma:contentTypeDescription="Create a new document." ma:contentTypeScope="" ma:versionID="3afbfc61eae7aef3daeef5c69e1d988c">
  <xsd:schema xmlns:xsd="http://www.w3.org/2001/XMLSchema" xmlns:xs="http://www.w3.org/2001/XMLSchema" xmlns:p="http://schemas.microsoft.com/office/2006/metadata/properties" xmlns:ns2="79b3397d-2585-4361-a804-311f13a57ba6" targetNamespace="http://schemas.microsoft.com/office/2006/metadata/properties" ma:root="true" ma:fieldsID="f8fbb760ff35fa84ecbc41431a52bd2c" ns2:_="">
    <xsd:import namespace="79b3397d-2585-4361-a804-311f13a57b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b3397d-2585-4361-a804-311f13a57b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3248977-FF40-4ED9-A5BD-8D37559A7B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D52EAC-A2F3-4680-A30B-4C95058EC947}">
  <ds:schemaRefs>
    <ds:schemaRef ds:uri="79b3397d-2585-4361-a804-311f13a57ba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5BD88EB-99C9-4EC4-A465-F2043ADFAA98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79b3397d-2585-4361-a804-311f13a57ba6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78975c20-18d4-40c9-811f-0d8ea387c6ea}" enabled="0" method="" siteId="{78975c20-18d4-40c9-811f-0d8ea387c6e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1151</Words>
  <Application>Microsoft Office PowerPoint</Application>
  <PresentationFormat>Widescreen</PresentationFormat>
  <Paragraphs>116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Arial</vt:lpstr>
      <vt:lpstr>Calibri</vt:lpstr>
      <vt:lpstr>Custom Design</vt:lpstr>
      <vt:lpstr>Worksheet</vt:lpstr>
      <vt:lpstr>From Normal Cognition to Severe Dementia: Measurement, Validation, and Consequences for Care Arrangements and Health   </vt:lpstr>
      <vt:lpstr>Background</vt:lpstr>
      <vt:lpstr>Gaps in representativeness and population estimates</vt:lpstr>
      <vt:lpstr>Project Objectives</vt:lpstr>
      <vt:lpstr>Developing the 5-category cognitive status measure</vt:lpstr>
      <vt:lpstr>Validation of the new HRS severity measure</vt:lpstr>
      <vt:lpstr>Strong association with nursing home status</vt:lpstr>
      <vt:lpstr>Association with nursing home status is robust</vt:lpstr>
      <vt:lpstr>Strong association with having unpaid helpers</vt:lpstr>
      <vt:lpstr>Also with annual out-of-pocket health expenditures</vt:lpstr>
      <vt:lpstr>Severity predicts lower dental expenditures</vt:lpstr>
      <vt:lpstr>Severity predicts 2-year mortality in all age groups</vt:lpstr>
      <vt:lpstr>Age-adjusted prevalence fell over time at all levels</vt:lpstr>
      <vt:lpstr>Conclusion</vt:lpstr>
      <vt:lpstr>References 1.</vt:lpstr>
      <vt:lpstr>References 2.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Cheryl Fox Gnagey</dc:creator>
  <cp:lastModifiedBy>Peter Hudomiet</cp:lastModifiedBy>
  <cp:revision>2</cp:revision>
  <dcterms:created xsi:type="dcterms:W3CDTF">2025-02-20T16:48:11Z</dcterms:created>
  <dcterms:modified xsi:type="dcterms:W3CDTF">2026-06-15T19:01:02Z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0x010100E919CE2049276A419935E354440203A5</vt:lpwstr>
  </property>
</Properties>
</file>