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1005" r:id="rId2"/>
    <p:sldId id="1006" r:id="rId3"/>
    <p:sldId id="1007" r:id="rId4"/>
    <p:sldId id="1008" r:id="rId5"/>
    <p:sldId id="1009" r:id="rId6"/>
    <p:sldId id="1010" r:id="rId7"/>
    <p:sldId id="1011" r:id="rId8"/>
    <p:sldId id="1012" r:id="rId9"/>
    <p:sldId id="1013" r:id="rId10"/>
    <p:sldId id="1014" r:id="rId11"/>
    <p:sldId id="1015" r:id="rId12"/>
    <p:sldId id="1016" r:id="rId13"/>
    <p:sldId id="1017" r:id="rId14"/>
    <p:sldId id="1018" r:id="rId15"/>
    <p:sldId id="1019" r:id="rId16"/>
    <p:sldId id="1020" r:id="rId17"/>
    <p:sldId id="1021" r:id="rId18"/>
    <p:sldId id="1022" r:id="rId19"/>
    <p:sldId id="102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14DED1-B184-4DE6-928C-FDDCB46C695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B848F5-448C-491A-9B75-7324692F03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594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5235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500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280160"/>
            <a:ext cx="11277295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Who Enters and Who Exits Direct Care Jobs?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5090008" y="2743200"/>
            <a:ext cx="2011680" cy="45720"/>
          </a:xfrm>
          <a:prstGeom prst="rect">
            <a:avLst/>
          </a:prstGeom>
          <a:solidFill>
            <a:srgbClr val="C45D3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609448" y="329184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Krista Ruffini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09448" y="379476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3D5A8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Georgetown University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4267048" y="329184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Karen Shen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4267048" y="379476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3D5A8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Johns Hopkins University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7924648" y="329184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Yulya Truskinovsky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7924648" y="379476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3D5A8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Syracuse University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57200" y="5212080"/>
            <a:ext cx="112772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NBER ADRD Coordinating Center Annual Meeting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57200" y="5623560"/>
            <a:ext cx="112772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June 18, 2026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112772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As an occupation, CNA retention not unusually low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896112"/>
            <a:ext cx="3200400" cy="45720"/>
          </a:xfrm>
          <a:prstGeom prst="rect">
            <a:avLst/>
          </a:prstGeom>
          <a:solidFill>
            <a:srgbClr val="C45D3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0" descr="/home/claude/figures_extracted/fig_retention_oc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749" y="1080014"/>
            <a:ext cx="9081181" cy="469797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51579" y="5852161"/>
            <a:ext cx="10911535" cy="118642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CNAs (~59%) stay in-occupation more than cleaners, servers, retail, cashiers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But less than credentialed work (LPN/RN ~76%, teachers ~68%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11094415" y="6492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11/21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112772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Where do they come from and where do they go?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896112"/>
            <a:ext cx="3200400" cy="45720"/>
          </a:xfrm>
          <a:prstGeom prst="rect">
            <a:avLst/>
          </a:prstGeom>
          <a:solidFill>
            <a:srgbClr val="C45D3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710419" y="5488659"/>
            <a:ext cx="10911535" cy="129618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~51% remain LTSS CNAs year over year</a:t>
            </a: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same pool of jobs feeds in and absorbs out</a:t>
            </a: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11094415" y="6492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13/21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8C1747-F1EA-2086-FEA1-D2DD5DBD75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081" y="1025516"/>
            <a:ext cx="8926286" cy="446314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112772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Among movers: other CNA settings and non-employment dominate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896112"/>
            <a:ext cx="3200400" cy="45720"/>
          </a:xfrm>
          <a:prstGeom prst="rect">
            <a:avLst/>
          </a:prstGeom>
          <a:solidFill>
            <a:srgbClr val="C45D3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760325" y="5516091"/>
            <a:ext cx="10911535" cy="1341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Other CNA work (~12–13%) and non-employment (~12%) dominate the flows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Other health care and other employment: ~5–6% each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Asymmetry: more come from other low-wage services than go to low-wage services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11094415" y="6492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14/21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B89489-1547-6722-F07A-0E14273CC5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533" y="1000495"/>
            <a:ext cx="9177495" cy="458874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112772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Symmetric flows mask asymmetric wage &amp; benefit changes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896112"/>
            <a:ext cx="3200400" cy="45720"/>
          </a:xfrm>
          <a:prstGeom prst="rect">
            <a:avLst/>
          </a:prstGeom>
          <a:solidFill>
            <a:srgbClr val="C45D3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0" y="1508760"/>
            <a:ext cx="10911535" cy="5120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5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Jobs entrants come from ≈ jobs leavers go to</a:t>
            </a:r>
            <a:r>
              <a:rPr kumimoji="0" lang="en-US" sz="2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25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-120"/>
              </a:rPr>
              <a:t>b</a:t>
            </a:r>
            <a:r>
              <a:rPr kumimoji="0" lang="en-US" sz="25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ut wage and benefit trajectories differ sharply</a:t>
            </a:r>
            <a:endParaRPr kumimoji="0" lang="en-US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5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Compare three groups on the change from t to t+1:</a:t>
            </a:r>
            <a:endParaRPr kumimoji="0" lang="en-US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Entrants: previous job → LTSS CNA</a:t>
            </a:r>
            <a:endParaRPr kumimoji="0" lang="en-US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Stayers: LTSS CNA → LTSS CNA</a:t>
            </a:r>
            <a:endParaRPr kumimoji="0" lang="en-US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Leavers: LTSS CNA → next job</a:t>
            </a:r>
            <a:endParaRPr kumimoji="0" lang="en-US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11094415" y="6492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15/21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112772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Stayers are a distinct, more-attached group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896112"/>
            <a:ext cx="3200400" cy="45720"/>
          </a:xfrm>
          <a:prstGeom prst="rect">
            <a:avLst/>
          </a:prstGeom>
          <a:solidFill>
            <a:srgbClr val="C45D3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8" name="Table 0"/>
          <p:cNvGraphicFramePr>
            <a:graphicFrameLocks noGrp="1"/>
          </p:cNvGraphicFramePr>
          <p:nvPr/>
        </p:nvGraphicFramePr>
        <p:xfrm>
          <a:off x="2743200" y="1417320"/>
          <a:ext cx="6949440" cy="3218688"/>
        </p:xfrm>
        <a:graphic>
          <a:graphicData uri="http://schemas.openxmlformats.org/drawingml/2006/table">
            <a:tbl>
              <a:tblPr/>
              <a:tblGrid>
                <a:gridCol w="2834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408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 b="1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Entrants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 b="1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Stayers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 b="1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Leavers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Share female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0.85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0.89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0.85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Average age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41.1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43.2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40.9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Share HS/some college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0.72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0.80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0.73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Share BA or higher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0.14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0.09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0.14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Share foreign born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0.25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0.33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0.27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2743200" y="1417320"/>
            <a:ext cx="6949440" cy="2286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4"/>
          <p:cNvSpPr/>
          <p:nvPr/>
        </p:nvSpPr>
        <p:spPr>
          <a:xfrm>
            <a:off x="2743200" y="2121408"/>
            <a:ext cx="6949440" cy="10973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5"/>
          <p:cNvSpPr/>
          <p:nvPr/>
        </p:nvSpPr>
        <p:spPr>
          <a:xfrm>
            <a:off x="2743200" y="4636008"/>
            <a:ext cx="6949440" cy="2286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640080" y="4846320"/>
            <a:ext cx="10911535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Entrants and leavers look alike — consistent with symmetric flows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Stayers look different: more female, older, more foreign-born, less educated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workers who remain have fewer outside options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7"/>
          <p:cNvSpPr/>
          <p:nvPr/>
        </p:nvSpPr>
        <p:spPr>
          <a:xfrm>
            <a:off x="11094415" y="6492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16/21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112772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Leavers gain wages; entrants take a cut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896112"/>
            <a:ext cx="3200400" cy="45720"/>
          </a:xfrm>
          <a:prstGeom prst="rect">
            <a:avLst/>
          </a:prstGeom>
          <a:solidFill>
            <a:srgbClr val="C45D3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9" name="Table 0"/>
          <p:cNvGraphicFramePr>
            <a:graphicFrameLocks noGrp="1"/>
          </p:cNvGraphicFramePr>
          <p:nvPr/>
        </p:nvGraphicFramePr>
        <p:xfrm>
          <a:off x="2823587" y="1403730"/>
          <a:ext cx="6949440" cy="2715768"/>
        </p:xfrm>
        <a:graphic>
          <a:graphicData uri="http://schemas.openxmlformats.org/drawingml/2006/table">
            <a:tbl>
              <a:tblPr/>
              <a:tblGrid>
                <a:gridCol w="2834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408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 b="1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Entrants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 b="1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Stayers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 b="1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Leavers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Δ Hourly wage ($)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−0.95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+0.46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+2.05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Δ Full-time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+0.021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+0.020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+0.059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Δ Unstable schedule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−0.011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−0.007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−0.004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Δ Multiple jobs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−0.016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−0.009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−0.024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2743200" y="1417320"/>
            <a:ext cx="6949440" cy="2286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4"/>
          <p:cNvSpPr/>
          <p:nvPr/>
        </p:nvSpPr>
        <p:spPr>
          <a:xfrm>
            <a:off x="2743200" y="2121408"/>
            <a:ext cx="6949440" cy="10973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5"/>
          <p:cNvSpPr/>
          <p:nvPr/>
        </p:nvSpPr>
        <p:spPr>
          <a:xfrm>
            <a:off x="2743200" y="4133088"/>
            <a:ext cx="6949440" cy="2286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822960" y="4800726"/>
            <a:ext cx="10911535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Entrants take a wage cut (−95¢) to become LTSS CNAs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Stayers gain modestly (+46¢)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Leavers gain $2.05/hr and more full-time, less moonlighting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7"/>
          <p:cNvSpPr/>
          <p:nvPr/>
        </p:nvSpPr>
        <p:spPr>
          <a:xfrm>
            <a:off x="11094415" y="6492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17/21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112772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Entering is a benefit downgrade; leaving, an upgrade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896112"/>
            <a:ext cx="3200400" cy="45720"/>
          </a:xfrm>
          <a:prstGeom prst="rect">
            <a:avLst/>
          </a:prstGeom>
          <a:solidFill>
            <a:srgbClr val="C45D3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0" name="Table 0"/>
          <p:cNvGraphicFramePr>
            <a:graphicFrameLocks noGrp="1"/>
          </p:cNvGraphicFramePr>
          <p:nvPr/>
        </p:nvGraphicFramePr>
        <p:xfrm>
          <a:off x="3657600" y="1417320"/>
          <a:ext cx="5669280" cy="3218688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408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 b="1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Entrants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 b="1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Leavers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Δ ESI receipt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−0.137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+0.141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Δ ESI employer paid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−0.147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+0.152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Δ ESI offered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−0.107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+0.112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Δ Pension offered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−0.112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+0.119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Δ Pension receipt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−0.143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+0.150</a:t>
                      </a:r>
                      <a:endParaRPr lang="en-US" sz="2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3657600" y="1417320"/>
            <a:ext cx="5669280" cy="2286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4"/>
          <p:cNvSpPr/>
          <p:nvPr/>
        </p:nvSpPr>
        <p:spPr>
          <a:xfrm>
            <a:off x="3657600" y="2121408"/>
            <a:ext cx="5669280" cy="10973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5"/>
          <p:cNvSpPr/>
          <p:nvPr/>
        </p:nvSpPr>
        <p:spPr>
          <a:xfrm>
            <a:off x="3657600" y="4636008"/>
            <a:ext cx="5669280" cy="2286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640080" y="4846320"/>
            <a:ext cx="10911535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Entrants come from jobs with markedly better benefits (~11–15 pp more ESI, pension)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Leavers move to such jobs — gains nearly mirror the entry losses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7"/>
          <p:cNvSpPr/>
          <p:nvPr/>
        </p:nvSpPr>
        <p:spPr>
          <a:xfrm>
            <a:off x="11094415" y="6492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18/21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112772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Conclusions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896112"/>
            <a:ext cx="3200400" cy="45720"/>
          </a:xfrm>
          <a:prstGeom prst="rect">
            <a:avLst/>
          </a:prstGeom>
          <a:solidFill>
            <a:srgbClr val="C45D3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0" y="1417320"/>
            <a:ext cx="10911535" cy="5212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1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Calibri" pitchFamily="34" charset="-122"/>
                <a:cs typeface="Calibri" pitchFamily="34" charset="-120"/>
              </a:rPr>
              <a:t>Flows in and out of LTSS CNA are symmetric: entrants come from the same jobs leavers return to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1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Calibri" pitchFamily="34" charset="-122"/>
                <a:cs typeface="Calibri" pitchFamily="34" charset="-120"/>
              </a:rPr>
              <a:t>Many stay in CNA roles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1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Calibri" pitchFamily="34" charset="-122"/>
                <a:cs typeface="Calibri" pitchFamily="34" charset="-120"/>
              </a:rPr>
              <a:t>Movement up the credential ladder (to nurses) is rare (~4%)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1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Calibri" pitchFamily="34" charset="-122"/>
                <a:cs typeface="Calibri" pitchFamily="34" charset="-120"/>
              </a:rPr>
              <a:t>LTSS CNA work is a wage and benefit downgrade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1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Calibri" pitchFamily="34" charset="-122"/>
                <a:cs typeface="Calibri" pitchFamily="34" charset="-120"/>
              </a:rPr>
              <a:t>Entrants give up ~11–15 pp of benefit access on the way in; leavers regain it on the way out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1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Calibri" pitchFamily="34" charset="-122"/>
                <a:cs typeface="Calibri" pitchFamily="34" charset="-120"/>
              </a:rPr>
              <a:t>Entrants take a 95¢ pay cut; leavers receive a $2.05 wage gain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1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Calibri" pitchFamily="34" charset="-122"/>
                <a:cs typeface="Calibri" pitchFamily="34" charset="-120"/>
              </a:rPr>
              <a:t>Stayers look different than entrants and leavers: older, lower educational attainment, more female and foreign-born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11094415" y="6492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19/21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112772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Limitations and next steps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896112"/>
            <a:ext cx="3200400" cy="45720"/>
          </a:xfrm>
          <a:prstGeom prst="rect">
            <a:avLst/>
          </a:prstGeom>
          <a:solidFill>
            <a:srgbClr val="C45D3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0" y="1417320"/>
            <a:ext cx="1091153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3D5A8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Limitations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822960" y="1920240"/>
            <a:ext cx="10728655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Descriptive — selection drives part of the leaver wage gap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Can't separate employer vs. industry-occupation moves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Benefits imputed at industry × occupation cell, not individual level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CPS misses very-low-attachment workers; undercounts some immigrant groups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People are not very good at self-reporting their industry and occupation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640080" y="4846320"/>
            <a:ext cx="1091153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3D5A8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Next steps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822960" y="5349240"/>
            <a:ext cx="10728655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Link to admin data (LEHD) for employer-level flows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11094415" y="6492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20/21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5A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743200"/>
            <a:ext cx="12191695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Thank you</a:t>
            </a: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5181448" y="4023360"/>
            <a:ext cx="1828800" cy="54864"/>
          </a:xfrm>
          <a:prstGeom prst="rect">
            <a:avLst/>
          </a:prstGeom>
          <a:solidFill>
            <a:srgbClr val="C45D3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A3B670F4-291B-EFA6-ED44-FEB00F4BDDFA}"/>
              </a:ext>
            </a:extLst>
          </p:cNvPr>
          <p:cNvSpPr/>
          <p:nvPr/>
        </p:nvSpPr>
        <p:spPr>
          <a:xfrm>
            <a:off x="82062" y="4282272"/>
            <a:ext cx="12191695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-120"/>
              </a:rPr>
              <a:t>ytruskin@syr.edu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112772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LTSS direct care workers care for a vulnerable population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896112"/>
            <a:ext cx="3200400" cy="45720"/>
          </a:xfrm>
          <a:prstGeom prst="rect">
            <a:avLst/>
          </a:prstGeom>
          <a:solidFill>
            <a:srgbClr val="C45D3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0" y="1417320"/>
            <a:ext cx="10911535" cy="5212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Millions of older adults and people with disabilities need long-term care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Help with ADLs (eating, bathing, dressing, mobility) and IADLs (meals, managing medication)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Cognitive impairment is common — nearly 60% of long-stay nursing home residents have ADRD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This care is delivered by the LTSS direct care workforce, across two settings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Nursing homes &amp; other residential facilities: 2M+ residents, cared for by 1.2M direct care workers (PHI 2025)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Home &amp; community: 7.3M people, cared for by 3.2M home care workers (PHI 2025)</a:t>
            </a:r>
          </a:p>
          <a:p>
            <a:pPr marL="228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-120"/>
              </a:rPr>
              <a:t>Staffing determines quality of care across settings</a:t>
            </a: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-120"/>
              </a:rPr>
              <a:t>More staffing → lower mortality and better resident health (Lin 2014; Friedrich &amp; Hackmann 2021</a:t>
            </a: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-120"/>
              </a:rPr>
              <a:t>Consistent home care workers → fewer falls, functional improvement, fewer depressive symptoms (</a:t>
            </a:r>
            <a:r>
              <a:rPr kumimoji="0" lang="en-US" sz="2000" b="0" i="0" u="none" strike="noStrike" kern="1200" cap="none" spc="0" normalizeH="0" baseline="0" noProof="0" err="1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-120"/>
              </a:rPr>
              <a:t>Reckrey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-120"/>
              </a:rPr>
              <a:t> et al. 2024)</a:t>
            </a:r>
          </a:p>
          <a:p>
            <a:pPr marL="3429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11094415" y="6492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1/21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112772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direct care workforce faces persistent challenges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896112"/>
            <a:ext cx="3200400" cy="45720"/>
          </a:xfrm>
          <a:prstGeom prst="rect">
            <a:avLst/>
          </a:prstGeom>
          <a:solidFill>
            <a:srgbClr val="C45D3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0" y="1417320"/>
            <a:ext cx="10911535" cy="5212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Low pay: $19.34/hr (2024) vs. $32.66 private sector average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Understaffing: most nursing homes staff below clinical standards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Geng et al. (2019); McGarry et al. (2020); Shen et al. (2022)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High turnover: avg. nursing facility loses 46% of nursing staff annually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Only 12% of facilities have turnover under 30% (CMS 2026)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Demand for LTSS is rising with population aging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CMS launching new training and recruitment efforts (CMS 2026)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11094415" y="6492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3/21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112772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This paper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896112"/>
            <a:ext cx="3200400" cy="45720"/>
          </a:xfrm>
          <a:prstGeom prst="rect">
            <a:avLst/>
          </a:prstGeom>
          <a:solidFill>
            <a:srgbClr val="C45D3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0" y="1417320"/>
            <a:ext cx="109115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3D5A8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-120"/>
              </a:rPr>
              <a:t>Question: 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Where do direct care workers (CNAs) come from, and where do they go?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640080" y="1828800"/>
            <a:ext cx="1091153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3D5A8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822960" y="2240280"/>
            <a:ext cx="10728655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Effective recruitment/retention policy requires knowing the relevant labor market — which jobs compete for these workers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Helps identify whether LTSS CNAs leave for better jobs (wages, benefits) and what they're leaving from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640080" y="3931920"/>
            <a:ext cx="1091153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3D5A8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Contribution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822960" y="4343400"/>
            <a:ext cx="10728655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Nationally representative worker-flow evidence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Characterize entrants, stayers, and leavers on wages and benefits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1094415" y="6492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4/21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112772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896112"/>
            <a:ext cx="3200400" cy="45720"/>
          </a:xfrm>
          <a:prstGeom prst="rect">
            <a:avLst/>
          </a:prstGeom>
          <a:solidFill>
            <a:srgbClr val="C45D3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0" y="1417320"/>
            <a:ext cx="10911535" cy="5212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Monthly Current Population Survey, Jan 2010 – Dec 2025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Demographics, industry, occupation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Wages from the Outgoing Rotation Group (ORG)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Annual Social and Economic Supplement (ASEC), 2014–2025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Access to employer-sponsored health insurance (ESI), pensions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Calculated at the industry-occupation cell level (job-level rather than individual-level measure of benefits)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11094415" y="6492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6/21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112772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Defining direct care workers and their comparison groups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896112"/>
            <a:ext cx="3200400" cy="45720"/>
          </a:xfrm>
          <a:prstGeom prst="rect">
            <a:avLst/>
          </a:prstGeom>
          <a:solidFill>
            <a:srgbClr val="C45D3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0" y="1417320"/>
            <a:ext cx="1091153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1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We classify every worker by occupation × industry:</a:t>
            </a: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640080" y="1783080"/>
            <a:ext cx="10911535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LTSS CNAs: nursing assistants/aides in nursing homes or home health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Occupation (Census 2010): 3600 nursing/psychiatric/home health aides, 4610 personal care aides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Industry: nursing care facilities (8270); home health care services (8170), individual &amp; family services (8370), private households (9290)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Occupation-by-industry definition follows Frogner (2018), Dill et al. (2025), Kreider &amp; Werner (2023)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Other CNAs: aides in hospitals, other settings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Nurses: LPNs and RNs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Other comparison groups: other health care, childcare &amp; education, cleaning &amp; domestic, other low-wage service, all workers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11094415" y="6492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7/21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112772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Constructing the year-over-year panel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896112"/>
            <a:ext cx="3200400" cy="45720"/>
          </a:xfrm>
          <a:prstGeom prst="rect">
            <a:avLst/>
          </a:prstGeom>
          <a:solidFill>
            <a:srgbClr val="C45D3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0" y="1417320"/>
            <a:ext cx="10911535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CPS rotation: 4 months in, 8 months out, 4 months in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Each individual appears in the same months one year apart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We use this to track flows between year t and year t+1: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1005840" y="2863777"/>
            <a:ext cx="10545775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+mj-lt"/>
              <a:buAutoNum type="arabicPeriod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Entrants: not LTSS CNA in t, is LTSS CNA in t+1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+mj-lt"/>
              <a:buAutoNum type="arabicPeriod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Stayers: LTSS CNA in both t and t+1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+mj-lt"/>
              <a:buAutoNum type="arabicPeriod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Leavers: LTSS CNA in t, not LTSS CNA in t+1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640080" y="4572000"/>
            <a:ext cx="10911535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Note: cannot identify employer switches within same industry-occupation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E.g., a CNA moving between two nursing homes is a "stayer"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11094415" y="6492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8/21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112772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LTSS CNAs differ from the workforce — and from other low-wage work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896112"/>
            <a:ext cx="3200400" cy="45720"/>
          </a:xfrm>
          <a:prstGeom prst="rect">
            <a:avLst/>
          </a:prstGeom>
          <a:solidFill>
            <a:srgbClr val="C45D3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40080" y="5734194"/>
            <a:ext cx="10911535" cy="7580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LTSS CNAs are more female (88% vs. 48%), Black (29% vs. 10%), less educated (11% with BA vs 39%) foreign-born (30% vs. 19%)</a:t>
            </a:r>
            <a:endParaRPr kumimoji="0" lang="en-US" sz="1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8"/>
          <p:cNvSpPr/>
          <p:nvPr/>
        </p:nvSpPr>
        <p:spPr>
          <a:xfrm>
            <a:off x="11094415" y="6492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9/21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D8CD9D3-21B2-B411-8900-F0F20460F1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980" y="1158784"/>
            <a:ext cx="9991481" cy="409664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112772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LTSS CNAs earn less and get fewer benefits — even vs. low-wage services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896112"/>
            <a:ext cx="3200400" cy="45720"/>
          </a:xfrm>
          <a:prstGeom prst="rect">
            <a:avLst/>
          </a:prstGeom>
          <a:solidFill>
            <a:srgbClr val="C45D3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40080" y="4754880"/>
            <a:ext cx="10911535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LTSS CNAs earn $16.47/hr — less than half of LPN/RN pay, and less than low-wage services ($17.64)</a:t>
            </a:r>
            <a:endParaRPr kumimoji="0" lang="en-US" sz="1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ESI receipt: 38% (LTSS) vs. 46% (low-wage svc) vs. 66–71% (other health/LPN)</a:t>
            </a:r>
            <a:endParaRPr kumimoji="0" lang="en-US" sz="1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➤"/>
              <a:tabLst/>
              <a:defRPr/>
            </a:pP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Pension receipt: 14% (LTSS) vs. 22% (low-wage svc) vs. 42–51% (other health/LPN)</a:t>
            </a:r>
            <a:endParaRPr kumimoji="0" lang="en-US" sz="1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11094415" y="6492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10/21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4FA6839-6C68-46D6-B6FC-E98D5B9EF7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112366"/>
            <a:ext cx="10222188" cy="343766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1415</Words>
  <Application>Microsoft Office PowerPoint</Application>
  <PresentationFormat>Widescreen</PresentationFormat>
  <Paragraphs>207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Aptos</vt:lpstr>
      <vt:lpstr>Arial</vt:lpstr>
      <vt:lpstr>Calibri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Debbie Burke</dc:creator>
  <cp:lastModifiedBy>Debbie Burke</cp:lastModifiedBy>
  <cp:revision>1</cp:revision>
  <dcterms:created xsi:type="dcterms:W3CDTF">2026-08-10T14:43:57Z</dcterms:created>
  <dcterms:modified xsi:type="dcterms:W3CDTF">2026-08-10T14:44:31Z</dcterms:modified>
</cp:coreProperties>
</file>