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941" r:id="rId2"/>
    <p:sldId id="942" r:id="rId3"/>
    <p:sldId id="943" r:id="rId4"/>
    <p:sldId id="944" r:id="rId5"/>
    <p:sldId id="945" r:id="rId6"/>
    <p:sldId id="946" r:id="rId7"/>
    <p:sldId id="947" r:id="rId8"/>
    <p:sldId id="948" r:id="rId9"/>
    <p:sldId id="949" r:id="rId10"/>
    <p:sldId id="950" r:id="rId11"/>
    <p:sldId id="951" r:id="rId12"/>
    <p:sldId id="952" r:id="rId13"/>
    <p:sldId id="953" r:id="rId14"/>
    <p:sldId id="954" r:id="rId15"/>
    <p:sldId id="955" r:id="rId16"/>
    <p:sldId id="956" r:id="rId17"/>
    <p:sldId id="957" r:id="rId18"/>
    <p:sldId id="958" r:id="rId19"/>
    <p:sldId id="959" r:id="rId20"/>
    <p:sldId id="960" r:id="rId21"/>
    <p:sldId id="961" r:id="rId22"/>
    <p:sldId id="962" r:id="rId23"/>
    <p:sldId id="963" r:id="rId24"/>
    <p:sldId id="964" r:id="rId25"/>
    <p:sldId id="965" r:id="rId26"/>
    <p:sldId id="966" r:id="rId27"/>
    <p:sldId id="967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5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" y="1"/>
            <a:ext cx="12179915" cy="6848605"/>
          </a:xfrm>
          <a:custGeom>
            <a:avLst/>
            <a:gdLst/>
            <a:ahLst/>
            <a:cxnLst/>
            <a:rect l="l" t="t" r="r" b="b"/>
            <a:pathLst>
              <a:path w="5760085" h="3240405">
                <a:moveTo>
                  <a:pt x="5759996" y="0"/>
                </a:moveTo>
                <a:lnTo>
                  <a:pt x="0" y="0"/>
                </a:lnTo>
                <a:lnTo>
                  <a:pt x="0" y="3239998"/>
                </a:lnTo>
                <a:lnTo>
                  <a:pt x="5759996" y="3239998"/>
                </a:lnTo>
                <a:lnTo>
                  <a:pt x="5759996" y="0"/>
                </a:lnTo>
                <a:close/>
              </a:path>
            </a:pathLst>
          </a:custGeom>
          <a:solidFill>
            <a:srgbClr val="F9F9F9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17" name="bg object 17"/>
          <p:cNvSpPr/>
          <p:nvPr/>
        </p:nvSpPr>
        <p:spPr>
          <a:xfrm>
            <a:off x="1" y="0"/>
            <a:ext cx="12179915" cy="746193"/>
          </a:xfrm>
          <a:custGeom>
            <a:avLst/>
            <a:gdLst/>
            <a:ahLst/>
            <a:cxnLst/>
            <a:rect l="l" t="t" r="r" b="b"/>
            <a:pathLst>
              <a:path w="5760085" h="353060">
                <a:moveTo>
                  <a:pt x="5759996" y="0"/>
                </a:moveTo>
                <a:lnTo>
                  <a:pt x="0" y="0"/>
                </a:lnTo>
                <a:lnTo>
                  <a:pt x="0" y="352869"/>
                </a:lnTo>
                <a:lnTo>
                  <a:pt x="5759996" y="352869"/>
                </a:lnTo>
                <a:lnTo>
                  <a:pt x="5759996" y="0"/>
                </a:lnTo>
                <a:close/>
              </a:path>
            </a:pathLst>
          </a:custGeom>
          <a:solidFill>
            <a:srgbClr val="132046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34735" y="136565"/>
            <a:ext cx="5102379" cy="3902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36" b="1" i="0">
                <a:solidFill>
                  <a:srgbClr val="F8F8FD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79" b="0" i="0">
                <a:solidFill>
                  <a:srgbClr val="22373A"/>
                </a:solidFill>
                <a:latin typeface="Arial"/>
                <a:cs typeface="Arial"/>
              </a:defRPr>
            </a:lvl1pPr>
          </a:lstStyle>
          <a:p>
            <a:pPr marL="179838">
              <a:lnSpc>
                <a:spcPts val="1627"/>
              </a:lnSpc>
            </a:pPr>
            <a:fld id="{81D60167-4931-47E6-BA6A-407CBD079E47}" type="slidenum">
              <a:rPr lang="en-US" spc="-106" smtClean="0"/>
              <a:pPr marL="179838">
                <a:lnSpc>
                  <a:spcPts val="1627"/>
                </a:lnSpc>
              </a:pPr>
              <a:t>‹#›</a:t>
            </a:fld>
            <a:endParaRPr lang="en-US" spc="-106"/>
          </a:p>
        </p:txBody>
      </p:sp>
    </p:spTree>
    <p:extLst>
      <p:ext uri="{BB962C8B-B14F-4D97-AF65-F5344CB8AC3E}">
        <p14:creationId xmlns:p14="http://schemas.microsoft.com/office/powerpoint/2010/main" val="15685786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" y="1"/>
            <a:ext cx="12179915" cy="6848605"/>
          </a:xfrm>
          <a:custGeom>
            <a:avLst/>
            <a:gdLst/>
            <a:ahLst/>
            <a:cxnLst/>
            <a:rect l="l" t="t" r="r" b="b"/>
            <a:pathLst>
              <a:path w="5760085" h="3240405">
                <a:moveTo>
                  <a:pt x="5759996" y="0"/>
                </a:moveTo>
                <a:lnTo>
                  <a:pt x="0" y="0"/>
                </a:lnTo>
                <a:lnTo>
                  <a:pt x="0" y="3239998"/>
                </a:lnTo>
                <a:lnTo>
                  <a:pt x="5759996" y="3239998"/>
                </a:lnTo>
                <a:lnTo>
                  <a:pt x="5759996" y="0"/>
                </a:lnTo>
                <a:close/>
              </a:path>
            </a:pathLst>
          </a:custGeom>
          <a:solidFill>
            <a:srgbClr val="F9F9F9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17" name="bg object 17"/>
          <p:cNvSpPr/>
          <p:nvPr/>
        </p:nvSpPr>
        <p:spPr>
          <a:xfrm>
            <a:off x="1" y="0"/>
            <a:ext cx="12179915" cy="746193"/>
          </a:xfrm>
          <a:custGeom>
            <a:avLst/>
            <a:gdLst/>
            <a:ahLst/>
            <a:cxnLst/>
            <a:rect l="l" t="t" r="r" b="b"/>
            <a:pathLst>
              <a:path w="5760085" h="353060">
                <a:moveTo>
                  <a:pt x="5759996" y="0"/>
                </a:moveTo>
                <a:lnTo>
                  <a:pt x="0" y="0"/>
                </a:lnTo>
                <a:lnTo>
                  <a:pt x="0" y="352869"/>
                </a:lnTo>
                <a:lnTo>
                  <a:pt x="5759996" y="352869"/>
                </a:lnTo>
                <a:lnTo>
                  <a:pt x="5759996" y="0"/>
                </a:lnTo>
                <a:close/>
              </a:path>
            </a:pathLst>
          </a:custGeom>
          <a:solidFill>
            <a:srgbClr val="132046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34735" y="136565"/>
            <a:ext cx="10054372" cy="390235"/>
          </a:xfrm>
        </p:spPr>
        <p:txBody>
          <a:bodyPr lIns="0" tIns="0" rIns="0" bIns="0"/>
          <a:lstStyle>
            <a:lvl1pPr>
              <a:defRPr sz="2536" b="1" i="0">
                <a:solidFill>
                  <a:srgbClr val="F8F8FD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79" b="0" i="0">
                <a:solidFill>
                  <a:srgbClr val="22373A"/>
                </a:solidFill>
                <a:latin typeface="Arial"/>
                <a:cs typeface="Arial"/>
              </a:defRPr>
            </a:lvl1pPr>
          </a:lstStyle>
          <a:p>
            <a:pPr marL="179838">
              <a:lnSpc>
                <a:spcPts val="1627"/>
              </a:lnSpc>
            </a:pPr>
            <a:fld id="{81D60167-4931-47E6-BA6A-407CBD079E47}" type="slidenum">
              <a:rPr lang="en-US" spc="-106" smtClean="0"/>
              <a:pPr marL="179838">
                <a:lnSpc>
                  <a:spcPts val="1627"/>
                </a:lnSpc>
              </a:pPr>
              <a:t>‹#›</a:t>
            </a:fld>
            <a:endParaRPr lang="en-US" spc="-106"/>
          </a:p>
        </p:txBody>
      </p:sp>
    </p:spTree>
    <p:extLst>
      <p:ext uri="{BB962C8B-B14F-4D97-AF65-F5344CB8AC3E}">
        <p14:creationId xmlns:p14="http://schemas.microsoft.com/office/powerpoint/2010/main" val="28735643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" y="1"/>
            <a:ext cx="12179915" cy="6848605"/>
          </a:xfrm>
          <a:custGeom>
            <a:avLst/>
            <a:gdLst/>
            <a:ahLst/>
            <a:cxnLst/>
            <a:rect l="l" t="t" r="r" b="b"/>
            <a:pathLst>
              <a:path w="5760085" h="3240405">
                <a:moveTo>
                  <a:pt x="5759996" y="0"/>
                </a:moveTo>
                <a:lnTo>
                  <a:pt x="0" y="0"/>
                </a:lnTo>
                <a:lnTo>
                  <a:pt x="0" y="3239998"/>
                </a:lnTo>
                <a:lnTo>
                  <a:pt x="5759996" y="3239998"/>
                </a:lnTo>
                <a:lnTo>
                  <a:pt x="5759996" y="0"/>
                </a:lnTo>
                <a:close/>
              </a:path>
            </a:pathLst>
          </a:custGeom>
          <a:solidFill>
            <a:srgbClr val="F9F9F9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17" name="bg object 17"/>
          <p:cNvSpPr/>
          <p:nvPr/>
        </p:nvSpPr>
        <p:spPr>
          <a:xfrm>
            <a:off x="1" y="0"/>
            <a:ext cx="12179915" cy="746193"/>
          </a:xfrm>
          <a:custGeom>
            <a:avLst/>
            <a:gdLst/>
            <a:ahLst/>
            <a:cxnLst/>
            <a:rect l="l" t="t" r="r" b="b"/>
            <a:pathLst>
              <a:path w="5760085" h="353060">
                <a:moveTo>
                  <a:pt x="5759996" y="0"/>
                </a:moveTo>
                <a:lnTo>
                  <a:pt x="0" y="0"/>
                </a:lnTo>
                <a:lnTo>
                  <a:pt x="0" y="352869"/>
                </a:lnTo>
                <a:lnTo>
                  <a:pt x="5759996" y="352869"/>
                </a:lnTo>
                <a:lnTo>
                  <a:pt x="5759996" y="0"/>
                </a:lnTo>
                <a:close/>
              </a:path>
            </a:pathLst>
          </a:custGeom>
          <a:solidFill>
            <a:srgbClr val="132046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34735" y="136565"/>
            <a:ext cx="10054372" cy="390235"/>
          </a:xfrm>
        </p:spPr>
        <p:txBody>
          <a:bodyPr lIns="0" tIns="0" rIns="0" bIns="0"/>
          <a:lstStyle>
            <a:lvl1pPr>
              <a:defRPr sz="2536" b="1" i="0">
                <a:solidFill>
                  <a:srgbClr val="F8F8FD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1" y="1577340"/>
            <a:ext cx="5303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0"/>
            <a:ext cx="5303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8/10/2026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79" b="0" i="0">
                <a:solidFill>
                  <a:srgbClr val="22373A"/>
                </a:solidFill>
                <a:latin typeface="Arial"/>
                <a:cs typeface="Arial"/>
              </a:defRPr>
            </a:lvl1pPr>
          </a:lstStyle>
          <a:p>
            <a:pPr marL="179838">
              <a:lnSpc>
                <a:spcPts val="1627"/>
              </a:lnSpc>
            </a:pPr>
            <a:fld id="{81D60167-4931-47E6-BA6A-407CBD079E47}" type="slidenum">
              <a:rPr lang="en-US" spc="-106" smtClean="0"/>
              <a:pPr marL="179838">
                <a:lnSpc>
                  <a:spcPts val="1627"/>
                </a:lnSpc>
              </a:pPr>
              <a:t>‹#›</a:t>
            </a:fld>
            <a:endParaRPr lang="en-US" spc="-106"/>
          </a:p>
        </p:txBody>
      </p:sp>
    </p:spTree>
    <p:extLst>
      <p:ext uri="{BB962C8B-B14F-4D97-AF65-F5344CB8AC3E}">
        <p14:creationId xmlns:p14="http://schemas.microsoft.com/office/powerpoint/2010/main" val="25515758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34735" y="136565"/>
            <a:ext cx="10054372" cy="390235"/>
          </a:xfrm>
        </p:spPr>
        <p:txBody>
          <a:bodyPr lIns="0" tIns="0" rIns="0" bIns="0"/>
          <a:lstStyle>
            <a:lvl1pPr>
              <a:defRPr sz="2536" b="1" i="0">
                <a:solidFill>
                  <a:srgbClr val="F8F8FD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8/10/2026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79" b="0" i="0">
                <a:solidFill>
                  <a:srgbClr val="22373A"/>
                </a:solidFill>
                <a:latin typeface="Arial"/>
                <a:cs typeface="Arial"/>
              </a:defRPr>
            </a:lvl1pPr>
          </a:lstStyle>
          <a:p>
            <a:pPr marL="179838">
              <a:lnSpc>
                <a:spcPts val="1627"/>
              </a:lnSpc>
            </a:pPr>
            <a:fld id="{81D60167-4931-47E6-BA6A-407CBD079E47}" type="slidenum">
              <a:rPr lang="en-US" spc="-106" smtClean="0"/>
              <a:pPr marL="179838">
                <a:lnSpc>
                  <a:spcPts val="1627"/>
                </a:lnSpc>
              </a:pPr>
              <a:t>‹#›</a:t>
            </a:fld>
            <a:endParaRPr lang="en-US" spc="-106"/>
          </a:p>
        </p:txBody>
      </p:sp>
    </p:spTree>
    <p:extLst>
      <p:ext uri="{BB962C8B-B14F-4D97-AF65-F5344CB8AC3E}">
        <p14:creationId xmlns:p14="http://schemas.microsoft.com/office/powerpoint/2010/main" val="38671935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8/10/2026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79" b="0" i="0">
                <a:solidFill>
                  <a:srgbClr val="22373A"/>
                </a:solidFill>
                <a:latin typeface="Arial"/>
                <a:cs typeface="Arial"/>
              </a:defRPr>
            </a:lvl1pPr>
          </a:lstStyle>
          <a:p>
            <a:pPr marL="179838">
              <a:lnSpc>
                <a:spcPts val="1627"/>
              </a:lnSpc>
            </a:pPr>
            <a:fld id="{81D60167-4931-47E6-BA6A-407CBD079E47}" type="slidenum">
              <a:rPr lang="en-US" spc="-106" smtClean="0"/>
              <a:pPr marL="179838">
                <a:lnSpc>
                  <a:spcPts val="1627"/>
                </a:lnSpc>
              </a:pPr>
              <a:t>‹#›</a:t>
            </a:fld>
            <a:endParaRPr lang="en-US" spc="-106"/>
          </a:p>
        </p:txBody>
      </p:sp>
    </p:spTree>
    <p:extLst>
      <p:ext uri="{BB962C8B-B14F-4D97-AF65-F5344CB8AC3E}">
        <p14:creationId xmlns:p14="http://schemas.microsoft.com/office/powerpoint/2010/main" val="35859650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" y="1"/>
            <a:ext cx="12179915" cy="6848605"/>
          </a:xfrm>
          <a:custGeom>
            <a:avLst/>
            <a:gdLst/>
            <a:ahLst/>
            <a:cxnLst/>
            <a:rect l="l" t="t" r="r" b="b"/>
            <a:pathLst>
              <a:path w="5760085" h="3240405">
                <a:moveTo>
                  <a:pt x="5759996" y="0"/>
                </a:moveTo>
                <a:lnTo>
                  <a:pt x="0" y="0"/>
                </a:lnTo>
                <a:lnTo>
                  <a:pt x="0" y="3239998"/>
                </a:lnTo>
                <a:lnTo>
                  <a:pt x="5759996" y="3239998"/>
                </a:lnTo>
                <a:lnTo>
                  <a:pt x="5759996" y="0"/>
                </a:lnTo>
                <a:close/>
              </a:path>
            </a:pathLst>
          </a:custGeom>
          <a:solidFill>
            <a:srgbClr val="F9F9F9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34735" y="136565"/>
            <a:ext cx="1005437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1" i="0">
                <a:solidFill>
                  <a:srgbClr val="F8F8FD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80590" y="1619180"/>
            <a:ext cx="10735137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39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39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721828" y="6428884"/>
            <a:ext cx="388183" cy="2051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79" b="0" i="0">
                <a:solidFill>
                  <a:srgbClr val="22373A"/>
                </a:solidFill>
                <a:latin typeface="Arial"/>
                <a:cs typeface="Arial"/>
              </a:defRPr>
            </a:lvl1pPr>
          </a:lstStyle>
          <a:p>
            <a:pPr marL="179838">
              <a:lnSpc>
                <a:spcPts val="1627"/>
              </a:lnSpc>
            </a:pPr>
            <a:fld id="{81D60167-4931-47E6-BA6A-407CBD079E47}" type="slidenum">
              <a:rPr lang="en-US" spc="-106" smtClean="0"/>
              <a:pPr marL="179838">
                <a:lnSpc>
                  <a:spcPts val="1627"/>
                </a:lnSpc>
              </a:pPr>
              <a:t>‹#›</a:t>
            </a:fld>
            <a:endParaRPr lang="en-US" spc="-106"/>
          </a:p>
        </p:txBody>
      </p:sp>
    </p:spTree>
    <p:extLst>
      <p:ext uri="{BB962C8B-B14F-4D97-AF65-F5344CB8AC3E}">
        <p14:creationId xmlns:p14="http://schemas.microsoft.com/office/powerpoint/2010/main" val="757547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66292">
        <a:defRPr>
          <a:latin typeface="+mn-lt"/>
          <a:ea typeface="+mn-ea"/>
          <a:cs typeface="+mn-cs"/>
        </a:defRPr>
      </a:lvl2pPr>
      <a:lvl3pPr marL="1932584">
        <a:defRPr>
          <a:latin typeface="+mn-lt"/>
          <a:ea typeface="+mn-ea"/>
          <a:cs typeface="+mn-cs"/>
        </a:defRPr>
      </a:lvl3pPr>
      <a:lvl4pPr marL="2898877">
        <a:defRPr>
          <a:latin typeface="+mn-lt"/>
          <a:ea typeface="+mn-ea"/>
          <a:cs typeface="+mn-cs"/>
        </a:defRPr>
      </a:lvl4pPr>
      <a:lvl5pPr marL="3865169">
        <a:defRPr>
          <a:latin typeface="+mn-lt"/>
          <a:ea typeface="+mn-ea"/>
          <a:cs typeface="+mn-cs"/>
        </a:defRPr>
      </a:lvl5pPr>
      <a:lvl6pPr marL="4831461">
        <a:defRPr>
          <a:latin typeface="+mn-lt"/>
          <a:ea typeface="+mn-ea"/>
          <a:cs typeface="+mn-cs"/>
        </a:defRPr>
      </a:lvl6pPr>
      <a:lvl7pPr marL="5797753">
        <a:defRPr>
          <a:latin typeface="+mn-lt"/>
          <a:ea typeface="+mn-ea"/>
          <a:cs typeface="+mn-cs"/>
        </a:defRPr>
      </a:lvl7pPr>
      <a:lvl8pPr marL="6764045">
        <a:defRPr>
          <a:latin typeface="+mn-lt"/>
          <a:ea typeface="+mn-ea"/>
          <a:cs typeface="+mn-cs"/>
        </a:defRPr>
      </a:lvl8pPr>
      <a:lvl9pPr marL="7730338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66292">
        <a:defRPr>
          <a:latin typeface="+mn-lt"/>
          <a:ea typeface="+mn-ea"/>
          <a:cs typeface="+mn-cs"/>
        </a:defRPr>
      </a:lvl2pPr>
      <a:lvl3pPr marL="1932584">
        <a:defRPr>
          <a:latin typeface="+mn-lt"/>
          <a:ea typeface="+mn-ea"/>
          <a:cs typeface="+mn-cs"/>
        </a:defRPr>
      </a:lvl3pPr>
      <a:lvl4pPr marL="2898877">
        <a:defRPr>
          <a:latin typeface="+mn-lt"/>
          <a:ea typeface="+mn-ea"/>
          <a:cs typeface="+mn-cs"/>
        </a:defRPr>
      </a:lvl4pPr>
      <a:lvl5pPr marL="3865169">
        <a:defRPr>
          <a:latin typeface="+mn-lt"/>
          <a:ea typeface="+mn-ea"/>
          <a:cs typeface="+mn-cs"/>
        </a:defRPr>
      </a:lvl5pPr>
      <a:lvl6pPr marL="4831461">
        <a:defRPr>
          <a:latin typeface="+mn-lt"/>
          <a:ea typeface="+mn-ea"/>
          <a:cs typeface="+mn-cs"/>
        </a:defRPr>
      </a:lvl6pPr>
      <a:lvl7pPr marL="5797753">
        <a:defRPr>
          <a:latin typeface="+mn-lt"/>
          <a:ea typeface="+mn-ea"/>
          <a:cs typeface="+mn-cs"/>
        </a:defRPr>
      </a:lvl7pPr>
      <a:lvl8pPr marL="6764045">
        <a:defRPr>
          <a:latin typeface="+mn-lt"/>
          <a:ea typeface="+mn-ea"/>
          <a:cs typeface="+mn-cs"/>
        </a:defRPr>
      </a:lvl8pPr>
      <a:lvl9pPr marL="7730338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mailto:edk571@g.harvard.edu" TargetMode="External"/><Relationship Id="rId2" Type="http://schemas.openxmlformats.org/officeDocument/2006/relationships/hyperlink" Target="mailto:yunan.ji@georgetown.edu" TargetMode="External"/><Relationship Id="rId1" Type="http://schemas.openxmlformats.org/officeDocument/2006/relationships/slideLayout" Target="../slideLayouts/slideLayout5.xml"/><Relationship Id="rId4" Type="http://schemas.openxmlformats.org/officeDocument/2006/relationships/hyperlink" Target="mailto:mayaroy@g.harvard.edu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21479" y="2772612"/>
            <a:ext cx="1323285" cy="491971"/>
          </a:xfrm>
          <a:prstGeom prst="rect">
            <a:avLst/>
          </a:prstGeom>
        </p:spPr>
        <p:txBody>
          <a:bodyPr vert="horz" wrap="square" lIns="0" tIns="36236" rIns="0" bIns="0" rtlCol="0">
            <a:spAutoFit/>
          </a:bodyPr>
          <a:lstStyle/>
          <a:p>
            <a:pPr marL="26841" marR="0" lvl="0" indent="0" algn="l" defTabSz="1932584" rtl="0" eaLnBrk="1" fontAlgn="auto" latinLnBrk="0" hangingPunct="1">
              <a:lnSpc>
                <a:spcPct val="100000"/>
              </a:lnSpc>
              <a:spcBef>
                <a:spcPts val="28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959" b="1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Setting</a:t>
            </a:r>
            <a:endParaRPr kumimoji="0" sz="2959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148321" y="3550898"/>
            <a:ext cx="5883654" cy="10737"/>
            <a:chOff x="1488211" y="1680101"/>
            <a:chExt cx="2783840" cy="5080"/>
          </a:xfrm>
        </p:grpSpPr>
        <p:sp>
          <p:nvSpPr>
            <p:cNvPr id="4" name="object 4"/>
            <p:cNvSpPr/>
            <p:nvPr/>
          </p:nvSpPr>
          <p:spPr>
            <a:xfrm>
              <a:off x="1488211" y="1680101"/>
              <a:ext cx="2783840" cy="5080"/>
            </a:xfrm>
            <a:custGeom>
              <a:avLst/>
              <a:gdLst/>
              <a:ahLst/>
              <a:cxnLst/>
              <a:rect l="l" t="t" r="r" b="b"/>
              <a:pathLst>
                <a:path w="2783840" h="5080">
                  <a:moveTo>
                    <a:pt x="0" y="5060"/>
                  </a:moveTo>
                  <a:lnTo>
                    <a:pt x="0" y="0"/>
                  </a:lnTo>
                  <a:lnTo>
                    <a:pt x="2783601" y="0"/>
                  </a:lnTo>
                  <a:lnTo>
                    <a:pt x="2783601" y="5060"/>
                  </a:lnTo>
                  <a:lnTo>
                    <a:pt x="0" y="5060"/>
                  </a:lnTo>
                  <a:close/>
                </a:path>
              </a:pathLst>
            </a:custGeom>
            <a:solidFill>
              <a:srgbClr val="F8F8FD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1488211" y="1680101"/>
              <a:ext cx="530225" cy="5080"/>
            </a:xfrm>
            <a:custGeom>
              <a:avLst/>
              <a:gdLst/>
              <a:ahLst/>
              <a:cxnLst/>
              <a:rect l="l" t="t" r="r" b="b"/>
              <a:pathLst>
                <a:path w="530225" h="5080">
                  <a:moveTo>
                    <a:pt x="0" y="5060"/>
                  </a:moveTo>
                  <a:lnTo>
                    <a:pt x="0" y="0"/>
                  </a:lnTo>
                  <a:lnTo>
                    <a:pt x="530207" y="0"/>
                  </a:lnTo>
                  <a:lnTo>
                    <a:pt x="530207" y="5060"/>
                  </a:lnTo>
                  <a:lnTo>
                    <a:pt x="0" y="5060"/>
                  </a:lnTo>
                  <a:close/>
                </a:path>
              </a:pathLst>
            </a:custGeom>
            <a:solidFill>
              <a:srgbClr val="F83819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</p:cSld>
  <p:clrMapOvr>
    <a:masterClrMapping/>
  </p:clrMapOvr>
  <p:transition>
    <p:cut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310559" y="129849"/>
            <a:ext cx="21249945" cy="415983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marL="26841">
              <a:spcBef>
                <a:spcPts val="201"/>
              </a:spcBef>
            </a:pPr>
            <a:r>
              <a:rPr spc="-42"/>
              <a:t>Data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2983" y="745777"/>
            <a:ext cx="12173957" cy="10737"/>
            <a:chOff x="0" y="352863"/>
            <a:chExt cx="5760085" cy="5080"/>
          </a:xfrm>
        </p:grpSpPr>
        <p:sp>
          <p:nvSpPr>
            <p:cNvPr id="4" name="object 4"/>
            <p:cNvSpPr/>
            <p:nvPr/>
          </p:nvSpPr>
          <p:spPr>
            <a:xfrm>
              <a:off x="0" y="355396"/>
              <a:ext cx="5760085" cy="0"/>
            </a:xfrm>
            <a:custGeom>
              <a:avLst/>
              <a:gdLst/>
              <a:ahLst/>
              <a:cxnLst/>
              <a:rect l="l" t="t" r="r" b="b"/>
              <a:pathLst>
                <a:path w="5760085">
                  <a:moveTo>
                    <a:pt x="0" y="0"/>
                  </a:moveTo>
                  <a:lnTo>
                    <a:pt x="5759996" y="0"/>
                  </a:lnTo>
                </a:path>
              </a:pathLst>
            </a:custGeom>
            <a:ln w="5054">
              <a:solidFill>
                <a:srgbClr val="F8F8FD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352863"/>
              <a:ext cx="5760085" cy="5080"/>
            </a:xfrm>
            <a:custGeom>
              <a:avLst/>
              <a:gdLst/>
              <a:ahLst/>
              <a:cxnLst/>
              <a:rect l="l" t="t" r="r" b="b"/>
              <a:pathLst>
                <a:path w="5760085" h="5079">
                  <a:moveTo>
                    <a:pt x="0" y="5060"/>
                  </a:moveTo>
                  <a:lnTo>
                    <a:pt x="0" y="0"/>
                  </a:lnTo>
                  <a:lnTo>
                    <a:pt x="5760073" y="0"/>
                  </a:lnTo>
                  <a:lnTo>
                    <a:pt x="5760073" y="5060"/>
                  </a:lnTo>
                  <a:lnTo>
                    <a:pt x="0" y="5060"/>
                  </a:lnTo>
                  <a:close/>
                </a:path>
              </a:pathLst>
            </a:custGeom>
            <a:solidFill>
              <a:srgbClr val="F8F8FD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352863"/>
              <a:ext cx="2743200" cy="5080"/>
            </a:xfrm>
            <a:custGeom>
              <a:avLst/>
              <a:gdLst/>
              <a:ahLst/>
              <a:cxnLst/>
              <a:rect l="l" t="t" r="r" b="b"/>
              <a:pathLst>
                <a:path w="2743200" h="5079">
                  <a:moveTo>
                    <a:pt x="0" y="5060"/>
                  </a:moveTo>
                  <a:lnTo>
                    <a:pt x="0" y="0"/>
                  </a:lnTo>
                  <a:lnTo>
                    <a:pt x="2742925" y="0"/>
                  </a:lnTo>
                  <a:lnTo>
                    <a:pt x="2742925" y="5060"/>
                  </a:lnTo>
                  <a:lnTo>
                    <a:pt x="0" y="5060"/>
                  </a:lnTo>
                  <a:close/>
                </a:path>
              </a:pathLst>
            </a:custGeom>
            <a:solidFill>
              <a:srgbClr val="F83819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950941" y="1263007"/>
            <a:ext cx="9818616" cy="1952545"/>
          </a:xfrm>
          <a:prstGeom prst="rect">
            <a:avLst/>
          </a:prstGeom>
        </p:spPr>
        <p:txBody>
          <a:bodyPr vert="horz" wrap="square" lIns="0" tIns="182522" rIns="0" bIns="0" rtlCol="0">
            <a:spAutoFit/>
          </a:bodyPr>
          <a:lstStyle/>
          <a:p>
            <a:pPr marL="26841" marR="0" lvl="0" indent="0" algn="l" defTabSz="1932584" rtl="0" eaLnBrk="1" fontAlgn="auto" latinLnBrk="0" hangingPunct="1">
              <a:lnSpc>
                <a:spcPct val="100000"/>
              </a:lnSpc>
              <a:spcBef>
                <a:spcPts val="143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F83819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▷</a:t>
            </a:r>
            <a:r>
              <a:rPr kumimoji="0" sz="1902" b="0" i="0" u="none" strike="noStrike" kern="0" cap="none" spc="285" normalizeH="0" baseline="0" noProof="0">
                <a:ln>
                  <a:noFill/>
                </a:ln>
                <a:solidFill>
                  <a:srgbClr val="F83819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 </a:t>
            </a:r>
            <a:r>
              <a:rPr kumimoji="0" sz="1902" b="1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Medicare</a:t>
            </a:r>
            <a:r>
              <a:rPr kumimoji="0" sz="1902" b="1" i="0" u="none" strike="noStrike" kern="0" cap="none" spc="6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1" i="0" u="none" strike="noStrike" kern="0" cap="none" spc="-85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claims</a:t>
            </a:r>
            <a:r>
              <a:rPr kumimoji="0" sz="1902" b="1" i="0" u="none" strike="noStrike" kern="0" cap="none" spc="6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1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(1999–</a:t>
            </a:r>
            <a:r>
              <a:rPr kumimoji="0" sz="1902" b="1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2019):</a:t>
            </a:r>
            <a:endParaRPr kumimoji="0" sz="1902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881742" marR="10737" lvl="0" indent="-322097" algn="l" defTabSz="1932584" rtl="0" eaLnBrk="1" fontAlgn="auto" latinLnBrk="0" hangingPunct="1">
              <a:lnSpc>
                <a:spcPct val="116700"/>
              </a:lnSpc>
              <a:spcBef>
                <a:spcPts val="8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F83819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▷</a:t>
            </a:r>
            <a:r>
              <a:rPr kumimoji="0" sz="1902" b="0" i="0" u="none" strike="noStrike" kern="0" cap="none" spc="370" normalizeH="0" baseline="0" noProof="0">
                <a:ln>
                  <a:noFill/>
                </a:ln>
                <a:solidFill>
                  <a:srgbClr val="F83819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Inpatient</a:t>
            </a:r>
            <a:r>
              <a:rPr kumimoji="0" sz="1902" b="0" i="0" u="none" strike="noStrike" kern="0" cap="none" spc="85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(IP),</a:t>
            </a:r>
            <a:r>
              <a:rPr kumimoji="0" sz="1902" b="0" i="0" u="none" strike="noStrike" kern="0" cap="none" spc="74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Outpatient</a:t>
            </a:r>
            <a:r>
              <a:rPr kumimoji="0" sz="1902" b="0" i="0" u="none" strike="noStrike" kern="0" cap="none" spc="74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(OP),</a:t>
            </a:r>
            <a:r>
              <a:rPr kumimoji="0" sz="1902" b="0" i="0" u="none" strike="noStrike" kern="0" cap="none" spc="74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Skilled</a:t>
            </a:r>
            <a:r>
              <a:rPr kumimoji="0" sz="1902" b="0" i="0" u="none" strike="noStrike" kern="0" cap="none" spc="85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4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Nursing</a:t>
            </a:r>
            <a:r>
              <a:rPr kumimoji="0" sz="1902" b="0" i="0" u="none" strike="noStrike" kern="0" cap="none" spc="74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Facility</a:t>
            </a:r>
            <a:r>
              <a:rPr kumimoji="0" sz="1902" b="0" i="0" u="none" strike="noStrike" kern="0" cap="none" spc="74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(SNF),</a:t>
            </a:r>
            <a:r>
              <a:rPr kumimoji="0" sz="1902" b="0" i="0" u="none" strike="noStrike" kern="0" cap="none" spc="74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5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Home</a:t>
            </a:r>
            <a:r>
              <a:rPr kumimoji="0" sz="1902" b="0" i="0" u="none" strike="noStrike" kern="0" cap="none" spc="85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Health</a:t>
            </a:r>
            <a:r>
              <a:rPr kumimoji="0" sz="1902" b="0" i="0" u="none" strike="noStrike" kern="0" cap="none" spc="74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Agency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(HHA),</a:t>
            </a:r>
            <a:r>
              <a:rPr kumimoji="0" sz="1902" b="0" i="0" u="none" strike="noStrike" kern="0" cap="none" spc="74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74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Hospice</a:t>
            </a:r>
            <a:r>
              <a:rPr kumimoji="0" sz="1902" b="0" i="0" u="none" strike="noStrike" kern="0" cap="none" spc="74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(HOS),</a:t>
            </a:r>
            <a:r>
              <a:rPr kumimoji="0" sz="1902" b="0" i="0" u="none" strike="noStrike" kern="0" cap="none" spc="74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4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Carrier</a:t>
            </a:r>
            <a:r>
              <a:rPr kumimoji="0" sz="1902" b="0" i="0" u="none" strike="noStrike" kern="0" cap="none" spc="74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4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(physician</a:t>
            </a:r>
            <a:r>
              <a:rPr kumimoji="0" sz="1902" b="0" i="0" u="none" strike="noStrike" kern="0" cap="none" spc="74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visits),</a:t>
            </a:r>
            <a:r>
              <a:rPr kumimoji="0" sz="1902" b="0" i="0" u="none" strike="noStrike" kern="0" cap="none" spc="74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Part</a:t>
            </a:r>
            <a:r>
              <a:rPr kumimoji="0" sz="1902" b="0" i="0" u="none" strike="noStrike" kern="0" cap="none" spc="74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</a:t>
            </a:r>
            <a:r>
              <a:rPr kumimoji="0" sz="1902" b="0" i="0" u="none" strike="noStrike" kern="0" cap="none" spc="74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drug</a:t>
            </a:r>
            <a:r>
              <a:rPr kumimoji="0" sz="1902" b="0" i="0" u="none" strike="noStrike" kern="0" cap="none" spc="85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74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events</a:t>
            </a:r>
            <a:r>
              <a:rPr kumimoji="0" sz="1902" b="0" i="0" u="none" strike="noStrike" kern="0" cap="none" spc="74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(PDE)</a:t>
            </a:r>
            <a:endParaRPr kumimoji="0" sz="1902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560986" marR="0" lvl="0" indent="0" algn="l" defTabSz="1932584" rtl="0" eaLnBrk="1" fontAlgn="auto" latinLnBrk="0" hangingPunct="1">
              <a:lnSpc>
                <a:spcPct val="100000"/>
              </a:lnSpc>
              <a:spcBef>
                <a:spcPts val="38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F83819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▷</a:t>
            </a:r>
            <a:r>
              <a:rPr kumimoji="0" sz="1902" b="0" i="0" u="none" strike="noStrike" kern="0" cap="none" spc="264" normalizeH="0" baseline="0" noProof="0">
                <a:ln>
                  <a:noFill/>
                </a:ln>
                <a:solidFill>
                  <a:srgbClr val="F83819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 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Quarterly</a:t>
            </a:r>
            <a:r>
              <a:rPr kumimoji="0" sz="1902" b="0" i="0" u="none" strike="noStrike" kern="0" cap="none" spc="1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enrollment,</a:t>
            </a:r>
            <a:r>
              <a:rPr kumimoji="0" sz="1902" b="0" i="0" u="none" strike="noStrike" kern="0" cap="none" spc="1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74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demographics,</a:t>
            </a:r>
            <a:r>
              <a:rPr kumimoji="0" sz="1902" b="0" i="0" u="none" strike="noStrike" kern="0" cap="none" spc="1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and</a:t>
            </a:r>
            <a:r>
              <a:rPr kumimoji="0" sz="1902" b="0" i="0" u="none" strike="noStrike" kern="0" cap="none" spc="1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chronic</a:t>
            </a:r>
            <a:r>
              <a:rPr kumimoji="0" sz="1902" b="0" i="0" u="none" strike="noStrike" kern="0" cap="none" spc="1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conditions</a:t>
            </a:r>
            <a:endParaRPr kumimoji="0" sz="1902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560986" marR="0" lvl="0" indent="0" algn="l" defTabSz="1932584" rtl="0" eaLnBrk="1" fontAlgn="auto" latinLnBrk="0" hangingPunct="1">
              <a:lnSpc>
                <a:spcPct val="100000"/>
              </a:lnSpc>
              <a:spcBef>
                <a:spcPts val="38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F83819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▷</a:t>
            </a:r>
            <a:r>
              <a:rPr kumimoji="0" sz="1902" b="0" i="0" u="none" strike="noStrike" kern="0" cap="none" spc="306" normalizeH="0" baseline="0" noProof="0">
                <a:ln>
                  <a:noFill/>
                </a:ln>
                <a:solidFill>
                  <a:srgbClr val="F83819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 </a:t>
            </a:r>
            <a:r>
              <a:rPr kumimoji="0" sz="1902" b="0" i="0" u="none" strike="noStrike" kern="0" cap="none" spc="-74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Sample</a:t>
            </a:r>
            <a:r>
              <a:rPr kumimoji="0" sz="1902" b="0" i="0" u="none" strike="noStrike" kern="0" cap="none" spc="4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restrictions:</a:t>
            </a:r>
            <a:r>
              <a:rPr kumimoji="0" sz="1902" b="0" i="0" u="none" strike="noStrike" kern="0" cap="none" spc="23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alive,</a:t>
            </a:r>
            <a:r>
              <a:rPr kumimoji="0" sz="1902" b="0" i="0" u="none" strike="noStrike" kern="0" cap="none" spc="3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5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enrolled</a:t>
            </a:r>
            <a:r>
              <a:rPr kumimoji="0" sz="1902" b="0" i="0" u="none" strike="noStrike" kern="0" cap="none" spc="3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</a:t>
            </a:r>
            <a:r>
              <a:rPr kumimoji="0" sz="1902" b="0" i="0" u="none" strike="noStrike" kern="0" cap="none" spc="4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FFS</a:t>
            </a:r>
            <a:r>
              <a:rPr kumimoji="0" sz="1902" b="0" i="0" u="none" strike="noStrike" kern="0" cap="none" spc="3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5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Medicare</a:t>
            </a:r>
            <a:r>
              <a:rPr kumimoji="0" sz="1902" b="0" i="0" u="none" strike="noStrike" kern="0" cap="none" spc="4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at</a:t>
            </a:r>
            <a:r>
              <a:rPr kumimoji="0" sz="1902" b="0" i="0" u="none" strike="noStrike" kern="0" cap="none" spc="3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start</a:t>
            </a:r>
            <a:r>
              <a:rPr kumimoji="0" sz="1902" b="0" i="0" u="none" strike="noStrike" kern="0" cap="none" spc="4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of</a:t>
            </a:r>
            <a:r>
              <a:rPr kumimoji="0" sz="1902" b="0" i="0" u="none" strike="noStrike" kern="0" cap="none" spc="3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quarter</a:t>
            </a:r>
            <a:endParaRPr kumimoji="0" sz="1902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1772759" y="6428884"/>
            <a:ext cx="253650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6841" marR="0" lvl="0" indent="0" algn="l" defTabSz="1932584" rtl="0" eaLnBrk="1" fontAlgn="auto" latinLnBrk="0" hangingPunct="1">
              <a:lnSpc>
                <a:spcPts val="162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79" b="0" i="0" u="none" strike="noStrike" kern="0" cap="none" spc="-5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10</a:t>
            </a:r>
            <a:endParaRPr kumimoji="0" sz="1479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  <p:transition>
    <p:cut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2983" y="745777"/>
            <a:ext cx="12173957" cy="10737"/>
            <a:chOff x="0" y="352863"/>
            <a:chExt cx="5760085" cy="5080"/>
          </a:xfrm>
        </p:grpSpPr>
        <p:sp>
          <p:nvSpPr>
            <p:cNvPr id="4" name="object 4"/>
            <p:cNvSpPr/>
            <p:nvPr/>
          </p:nvSpPr>
          <p:spPr>
            <a:xfrm>
              <a:off x="0" y="355396"/>
              <a:ext cx="5760085" cy="0"/>
            </a:xfrm>
            <a:custGeom>
              <a:avLst/>
              <a:gdLst/>
              <a:ahLst/>
              <a:cxnLst/>
              <a:rect l="l" t="t" r="r" b="b"/>
              <a:pathLst>
                <a:path w="5760085">
                  <a:moveTo>
                    <a:pt x="0" y="0"/>
                  </a:moveTo>
                  <a:lnTo>
                    <a:pt x="5759996" y="0"/>
                  </a:lnTo>
                </a:path>
              </a:pathLst>
            </a:custGeom>
            <a:ln w="5054">
              <a:solidFill>
                <a:srgbClr val="F8F8FD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352863"/>
              <a:ext cx="5760085" cy="5080"/>
            </a:xfrm>
            <a:custGeom>
              <a:avLst/>
              <a:gdLst/>
              <a:ahLst/>
              <a:cxnLst/>
              <a:rect l="l" t="t" r="r" b="b"/>
              <a:pathLst>
                <a:path w="5760085" h="5079">
                  <a:moveTo>
                    <a:pt x="0" y="5060"/>
                  </a:moveTo>
                  <a:lnTo>
                    <a:pt x="0" y="0"/>
                  </a:lnTo>
                  <a:lnTo>
                    <a:pt x="5760073" y="0"/>
                  </a:lnTo>
                  <a:lnTo>
                    <a:pt x="5760073" y="5060"/>
                  </a:lnTo>
                  <a:lnTo>
                    <a:pt x="0" y="5060"/>
                  </a:lnTo>
                  <a:close/>
                </a:path>
              </a:pathLst>
            </a:custGeom>
            <a:solidFill>
              <a:srgbClr val="F8F8FD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352863"/>
              <a:ext cx="2743200" cy="5080"/>
            </a:xfrm>
            <a:custGeom>
              <a:avLst/>
              <a:gdLst/>
              <a:ahLst/>
              <a:cxnLst/>
              <a:rect l="l" t="t" r="r" b="b"/>
              <a:pathLst>
                <a:path w="2743200" h="5079">
                  <a:moveTo>
                    <a:pt x="0" y="5060"/>
                  </a:moveTo>
                  <a:lnTo>
                    <a:pt x="0" y="0"/>
                  </a:lnTo>
                  <a:lnTo>
                    <a:pt x="2742925" y="0"/>
                  </a:lnTo>
                  <a:lnTo>
                    <a:pt x="2742925" y="5060"/>
                  </a:lnTo>
                  <a:lnTo>
                    <a:pt x="0" y="5060"/>
                  </a:lnTo>
                  <a:close/>
                </a:path>
              </a:pathLst>
            </a:custGeom>
            <a:solidFill>
              <a:srgbClr val="F83819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950941" y="1263006"/>
            <a:ext cx="9818616" cy="4426941"/>
          </a:xfrm>
          <a:prstGeom prst="rect">
            <a:avLst/>
          </a:prstGeom>
        </p:spPr>
        <p:txBody>
          <a:bodyPr vert="horz" wrap="square" lIns="0" tIns="182522" rIns="0" bIns="0" rtlCol="0">
            <a:spAutoFit/>
          </a:bodyPr>
          <a:lstStyle/>
          <a:p>
            <a:pPr marL="26841" marR="0" lvl="0" indent="0" algn="l" defTabSz="1932584" rtl="0" eaLnBrk="1" fontAlgn="auto" latinLnBrk="0" hangingPunct="1">
              <a:lnSpc>
                <a:spcPct val="100000"/>
              </a:lnSpc>
              <a:spcBef>
                <a:spcPts val="143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F83819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▷</a:t>
            </a:r>
            <a:r>
              <a:rPr kumimoji="0" sz="1902" b="0" i="0" u="none" strike="noStrike" kern="0" cap="none" spc="285" normalizeH="0" baseline="0" noProof="0">
                <a:ln>
                  <a:noFill/>
                </a:ln>
                <a:solidFill>
                  <a:srgbClr val="F83819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 </a:t>
            </a:r>
            <a:r>
              <a:rPr kumimoji="0" sz="1902" b="1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Medicare</a:t>
            </a:r>
            <a:r>
              <a:rPr kumimoji="0" sz="1902" b="1" i="0" u="none" strike="noStrike" kern="0" cap="none" spc="6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1" i="0" u="none" strike="noStrike" kern="0" cap="none" spc="-85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claims</a:t>
            </a:r>
            <a:r>
              <a:rPr kumimoji="0" sz="1902" b="1" i="0" u="none" strike="noStrike" kern="0" cap="none" spc="6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1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(1999–</a:t>
            </a:r>
            <a:r>
              <a:rPr kumimoji="0" sz="1902" b="1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2019):</a:t>
            </a:r>
            <a:endParaRPr kumimoji="0" sz="1902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881742" marR="10737" lvl="0" indent="-322097" algn="l" defTabSz="1932584" rtl="0" eaLnBrk="1" fontAlgn="auto" latinLnBrk="0" hangingPunct="1">
              <a:lnSpc>
                <a:spcPct val="116700"/>
              </a:lnSpc>
              <a:spcBef>
                <a:spcPts val="8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F83819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▷</a:t>
            </a:r>
            <a:r>
              <a:rPr kumimoji="0" sz="1902" b="0" i="0" u="none" strike="noStrike" kern="0" cap="none" spc="370" normalizeH="0" baseline="0" noProof="0">
                <a:ln>
                  <a:noFill/>
                </a:ln>
                <a:solidFill>
                  <a:srgbClr val="F83819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Inpatient</a:t>
            </a:r>
            <a:r>
              <a:rPr kumimoji="0" sz="1902" b="0" i="0" u="none" strike="noStrike" kern="0" cap="none" spc="85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(IP),</a:t>
            </a:r>
            <a:r>
              <a:rPr kumimoji="0" sz="1902" b="0" i="0" u="none" strike="noStrike" kern="0" cap="none" spc="74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Outpatient</a:t>
            </a:r>
            <a:r>
              <a:rPr kumimoji="0" sz="1902" b="0" i="0" u="none" strike="noStrike" kern="0" cap="none" spc="74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(OP),</a:t>
            </a:r>
            <a:r>
              <a:rPr kumimoji="0" sz="1902" b="0" i="0" u="none" strike="noStrike" kern="0" cap="none" spc="74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Skilled</a:t>
            </a:r>
            <a:r>
              <a:rPr kumimoji="0" sz="1902" b="0" i="0" u="none" strike="noStrike" kern="0" cap="none" spc="85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4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Nursing</a:t>
            </a:r>
            <a:r>
              <a:rPr kumimoji="0" sz="1902" b="0" i="0" u="none" strike="noStrike" kern="0" cap="none" spc="74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Facility</a:t>
            </a:r>
            <a:r>
              <a:rPr kumimoji="0" sz="1902" b="0" i="0" u="none" strike="noStrike" kern="0" cap="none" spc="74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(SNF),</a:t>
            </a:r>
            <a:r>
              <a:rPr kumimoji="0" sz="1902" b="0" i="0" u="none" strike="noStrike" kern="0" cap="none" spc="74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5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Home</a:t>
            </a:r>
            <a:r>
              <a:rPr kumimoji="0" sz="1902" b="0" i="0" u="none" strike="noStrike" kern="0" cap="none" spc="85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Health</a:t>
            </a:r>
            <a:r>
              <a:rPr kumimoji="0" sz="1902" b="0" i="0" u="none" strike="noStrike" kern="0" cap="none" spc="74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Agency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(HHA),</a:t>
            </a:r>
            <a:r>
              <a:rPr kumimoji="0" sz="1902" b="0" i="0" u="none" strike="noStrike" kern="0" cap="none" spc="74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74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Hospice</a:t>
            </a:r>
            <a:r>
              <a:rPr kumimoji="0" sz="1902" b="0" i="0" u="none" strike="noStrike" kern="0" cap="none" spc="74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(HOS),</a:t>
            </a:r>
            <a:r>
              <a:rPr kumimoji="0" sz="1902" b="0" i="0" u="none" strike="noStrike" kern="0" cap="none" spc="74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4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Carrier</a:t>
            </a:r>
            <a:r>
              <a:rPr kumimoji="0" sz="1902" b="0" i="0" u="none" strike="noStrike" kern="0" cap="none" spc="74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4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(physician</a:t>
            </a:r>
            <a:r>
              <a:rPr kumimoji="0" sz="1902" b="0" i="0" u="none" strike="noStrike" kern="0" cap="none" spc="74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visits),</a:t>
            </a:r>
            <a:r>
              <a:rPr kumimoji="0" sz="1902" b="0" i="0" u="none" strike="noStrike" kern="0" cap="none" spc="74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Part</a:t>
            </a:r>
            <a:r>
              <a:rPr kumimoji="0" sz="1902" b="0" i="0" u="none" strike="noStrike" kern="0" cap="none" spc="74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</a:t>
            </a:r>
            <a:r>
              <a:rPr kumimoji="0" sz="1902" b="0" i="0" u="none" strike="noStrike" kern="0" cap="none" spc="74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drug</a:t>
            </a:r>
            <a:r>
              <a:rPr kumimoji="0" sz="1902" b="0" i="0" u="none" strike="noStrike" kern="0" cap="none" spc="85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74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events</a:t>
            </a:r>
            <a:r>
              <a:rPr kumimoji="0" sz="1902" b="0" i="0" u="none" strike="noStrike" kern="0" cap="none" spc="74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(PDE)</a:t>
            </a:r>
            <a:endParaRPr kumimoji="0" sz="1902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560986" marR="0" lvl="0" indent="0" algn="l" defTabSz="1932584" rtl="0" eaLnBrk="1" fontAlgn="auto" latinLnBrk="0" hangingPunct="1">
              <a:lnSpc>
                <a:spcPct val="100000"/>
              </a:lnSpc>
              <a:spcBef>
                <a:spcPts val="38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F83819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▷</a:t>
            </a:r>
            <a:r>
              <a:rPr kumimoji="0" sz="1902" b="0" i="0" u="none" strike="noStrike" kern="0" cap="none" spc="264" normalizeH="0" baseline="0" noProof="0">
                <a:ln>
                  <a:noFill/>
                </a:ln>
                <a:solidFill>
                  <a:srgbClr val="F83819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 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Quarterly</a:t>
            </a:r>
            <a:r>
              <a:rPr kumimoji="0" sz="1902" b="0" i="0" u="none" strike="noStrike" kern="0" cap="none" spc="1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enrollment,</a:t>
            </a:r>
            <a:r>
              <a:rPr kumimoji="0" sz="1902" b="0" i="0" u="none" strike="noStrike" kern="0" cap="none" spc="1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74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demographics,</a:t>
            </a:r>
            <a:r>
              <a:rPr kumimoji="0" sz="1902" b="0" i="0" u="none" strike="noStrike" kern="0" cap="none" spc="1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and</a:t>
            </a:r>
            <a:r>
              <a:rPr kumimoji="0" sz="1902" b="0" i="0" u="none" strike="noStrike" kern="0" cap="none" spc="1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chronic</a:t>
            </a:r>
            <a:r>
              <a:rPr kumimoji="0" sz="1902" b="0" i="0" u="none" strike="noStrike" kern="0" cap="none" spc="1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conditions</a:t>
            </a:r>
            <a:endParaRPr kumimoji="0" sz="1902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560986" marR="0" lvl="0" indent="0" algn="l" defTabSz="1932584" rtl="0" eaLnBrk="1" fontAlgn="auto" latinLnBrk="0" hangingPunct="1">
              <a:lnSpc>
                <a:spcPct val="100000"/>
              </a:lnSpc>
              <a:spcBef>
                <a:spcPts val="38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F83819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▷</a:t>
            </a:r>
            <a:r>
              <a:rPr kumimoji="0" sz="1902" b="0" i="0" u="none" strike="noStrike" kern="0" cap="none" spc="306" normalizeH="0" baseline="0" noProof="0">
                <a:ln>
                  <a:noFill/>
                </a:ln>
                <a:solidFill>
                  <a:srgbClr val="F83819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 </a:t>
            </a:r>
            <a:r>
              <a:rPr kumimoji="0" sz="1902" b="0" i="0" u="none" strike="noStrike" kern="0" cap="none" spc="-74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Sample</a:t>
            </a:r>
            <a:r>
              <a:rPr kumimoji="0" sz="1902" b="0" i="0" u="none" strike="noStrike" kern="0" cap="none" spc="4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restrictions:</a:t>
            </a:r>
            <a:r>
              <a:rPr kumimoji="0" sz="1902" b="0" i="0" u="none" strike="noStrike" kern="0" cap="none" spc="23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alive,</a:t>
            </a:r>
            <a:r>
              <a:rPr kumimoji="0" sz="1902" b="0" i="0" u="none" strike="noStrike" kern="0" cap="none" spc="3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5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enrolled</a:t>
            </a:r>
            <a:r>
              <a:rPr kumimoji="0" sz="1902" b="0" i="0" u="none" strike="noStrike" kern="0" cap="none" spc="3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</a:t>
            </a:r>
            <a:r>
              <a:rPr kumimoji="0" sz="1902" b="0" i="0" u="none" strike="noStrike" kern="0" cap="none" spc="4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FFS</a:t>
            </a:r>
            <a:r>
              <a:rPr kumimoji="0" sz="1902" b="0" i="0" u="none" strike="noStrike" kern="0" cap="none" spc="3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5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Medicare</a:t>
            </a:r>
            <a:r>
              <a:rPr kumimoji="0" sz="1902" b="0" i="0" u="none" strike="noStrike" kern="0" cap="none" spc="4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at</a:t>
            </a:r>
            <a:r>
              <a:rPr kumimoji="0" sz="1902" b="0" i="0" u="none" strike="noStrike" kern="0" cap="none" spc="3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start</a:t>
            </a:r>
            <a:r>
              <a:rPr kumimoji="0" sz="1902" b="0" i="0" u="none" strike="noStrike" kern="0" cap="none" spc="4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of</a:t>
            </a:r>
            <a:r>
              <a:rPr kumimoji="0" sz="1902" b="0" i="0" u="none" strike="noStrike" kern="0" cap="none" spc="3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quarter</a:t>
            </a:r>
            <a:endParaRPr kumimoji="0" sz="1902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6841" marR="0" lvl="0" indent="0" algn="l" defTabSz="1932584" rtl="0" eaLnBrk="1" fontAlgn="auto" latinLnBrk="0" hangingPunct="1">
              <a:lnSpc>
                <a:spcPct val="100000"/>
              </a:lnSpc>
              <a:spcBef>
                <a:spcPts val="122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F83819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▷</a:t>
            </a:r>
            <a:r>
              <a:rPr kumimoji="0" sz="1902" b="0" i="0" u="none" strike="noStrike" kern="0" cap="none" spc="402" normalizeH="0" baseline="0" noProof="0">
                <a:ln>
                  <a:noFill/>
                </a:ln>
                <a:solidFill>
                  <a:srgbClr val="F83819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 </a:t>
            </a:r>
            <a:r>
              <a:rPr kumimoji="0" sz="1902" b="1" i="0" u="none" strike="noStrike" kern="0" cap="none" spc="-5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Clinical</a:t>
            </a:r>
            <a:r>
              <a:rPr kumimoji="0" sz="1902" b="1" i="0" u="none" strike="noStrike" kern="0" cap="none" spc="127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1" i="0" u="none" strike="noStrike" kern="0" cap="none" spc="-137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assessments</a:t>
            </a:r>
            <a:r>
              <a:rPr kumimoji="0" sz="1902" b="1" i="0" u="none" strike="noStrike" kern="0" cap="none" spc="137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1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(1999-</a:t>
            </a:r>
            <a:r>
              <a:rPr kumimoji="0" sz="1902" b="1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2019):</a:t>
            </a:r>
            <a:endParaRPr kumimoji="0" sz="1902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560986" marR="0" lvl="0" indent="0" algn="l" defTabSz="1932584" rtl="0" eaLnBrk="1" fontAlgn="auto" latinLnBrk="0" hangingPunct="1">
              <a:lnSpc>
                <a:spcPct val="100000"/>
              </a:lnSpc>
              <a:spcBef>
                <a:spcPts val="122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F83819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▷</a:t>
            </a:r>
            <a:r>
              <a:rPr kumimoji="0" sz="1902" b="0" i="0" u="none" strike="noStrike" kern="0" cap="none" spc="349" normalizeH="0" baseline="0" noProof="0">
                <a:ln>
                  <a:noFill/>
                </a:ln>
                <a:solidFill>
                  <a:srgbClr val="F83819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Minimum</a:t>
            </a:r>
            <a:r>
              <a:rPr kumimoji="0" sz="1902" b="0" i="0" u="none" strike="noStrike" kern="0" cap="none" spc="6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Data</a:t>
            </a:r>
            <a:r>
              <a:rPr kumimoji="0" sz="1902" b="0" i="0" u="none" strike="noStrike" kern="0" cap="none" spc="6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Set</a:t>
            </a:r>
            <a:r>
              <a:rPr kumimoji="0" sz="1902" b="0" i="0" u="none" strike="noStrike" kern="0" cap="none" spc="6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(MDS)</a:t>
            </a:r>
            <a:r>
              <a:rPr kumimoji="0" sz="1902" b="0" i="0" u="none" strike="noStrike" kern="0" cap="none" spc="6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for</a:t>
            </a:r>
            <a:r>
              <a:rPr kumimoji="0" sz="1902" b="0" i="0" u="none" strike="noStrike" kern="0" cap="none" spc="6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all</a:t>
            </a:r>
            <a:r>
              <a:rPr kumimoji="0" sz="1902" b="0" i="0" u="none" strike="noStrike" kern="0" cap="none" spc="5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4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nursing</a:t>
            </a:r>
            <a:r>
              <a:rPr kumimoji="0" sz="1902" b="0" i="0" u="none" strike="noStrike" kern="0" cap="none" spc="6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5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home</a:t>
            </a:r>
            <a:r>
              <a:rPr kumimoji="0" sz="1902" b="0" i="0" u="none" strike="noStrike" kern="0" cap="none" spc="6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residents</a:t>
            </a:r>
            <a:endParaRPr kumimoji="0" sz="1902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560986" marR="0" lvl="0" indent="0" algn="l" defTabSz="1932584" rtl="0" eaLnBrk="1" fontAlgn="auto" latinLnBrk="0" hangingPunct="1">
              <a:lnSpc>
                <a:spcPct val="100000"/>
              </a:lnSpc>
              <a:spcBef>
                <a:spcPts val="38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F83819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▷</a:t>
            </a:r>
            <a:r>
              <a:rPr kumimoji="0" sz="1902" b="0" i="0" u="none" strike="noStrike" kern="0" cap="none" spc="264" normalizeH="0" baseline="0" noProof="0">
                <a:ln>
                  <a:noFill/>
                </a:ln>
                <a:solidFill>
                  <a:srgbClr val="F83819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 </a:t>
            </a:r>
            <a:r>
              <a:rPr kumimoji="0" sz="1902" b="0" i="0" u="none" strike="noStrike" kern="0" cap="none" spc="-85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Measures:</a:t>
            </a:r>
            <a:r>
              <a:rPr kumimoji="0" sz="1902" b="0" i="0" u="none" strike="noStrike" kern="0" cap="none" spc="19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74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psychosocial</a:t>
            </a:r>
            <a:r>
              <a:rPr kumimoji="0" sz="1902" b="0" i="0" u="none" strike="noStrike" kern="0" cap="none" spc="1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and</a:t>
            </a:r>
            <a:r>
              <a:rPr kumimoji="0" sz="1902" b="0" i="0" u="none" strike="noStrike" kern="0" cap="none" spc="1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5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physical</a:t>
            </a:r>
            <a:r>
              <a:rPr kumimoji="0" sz="1902" b="0" i="0" u="none" strike="noStrike" kern="0" cap="none" spc="1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health</a:t>
            </a:r>
            <a:r>
              <a:rPr kumimoji="0" sz="1902" b="0" i="0" u="none" strike="noStrike" kern="0" cap="none" spc="1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status,</a:t>
            </a:r>
            <a:r>
              <a:rPr kumimoji="0" sz="1902" b="0" i="0" u="none" strike="noStrike" kern="0" cap="none" spc="1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functional</a:t>
            </a:r>
            <a:r>
              <a:rPr kumimoji="0" sz="1902" b="0" i="0" u="none" strike="noStrike" kern="0" cap="none" spc="1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limitations,</a:t>
            </a:r>
            <a:r>
              <a:rPr kumimoji="0" sz="1902" b="0" i="0" u="none" strike="noStrike" kern="0" cap="none" spc="1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85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service</a:t>
            </a:r>
            <a:r>
              <a:rPr kumimoji="0" sz="1902" b="0" i="0" u="none" strike="noStrike" kern="0" cap="none" spc="1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5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use</a:t>
            </a:r>
            <a:endParaRPr kumimoji="0" sz="1902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560986" marR="0" lvl="0" indent="0" algn="l" defTabSz="1932584" rtl="0" eaLnBrk="1" fontAlgn="auto" latinLnBrk="0" hangingPunct="1">
              <a:lnSpc>
                <a:spcPct val="100000"/>
              </a:lnSpc>
              <a:spcBef>
                <a:spcPts val="38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F83819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▷</a:t>
            </a:r>
            <a:r>
              <a:rPr kumimoji="0" sz="1902" b="0" i="0" u="none" strike="noStrike" kern="0" cap="none" spc="592" normalizeH="0" baseline="0" noProof="0">
                <a:ln>
                  <a:noFill/>
                </a:ln>
                <a:solidFill>
                  <a:srgbClr val="F83819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 </a:t>
            </a:r>
            <a:r>
              <a:rPr kumimoji="0" sz="1902" b="0" i="1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Covers</a:t>
            </a:r>
            <a:r>
              <a:rPr kumimoji="0" sz="1902" b="0" i="1" u="none" strike="noStrike" kern="0" cap="none" spc="306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sz="1902" b="0" i="1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40%</a:t>
            </a:r>
            <a:r>
              <a:rPr kumimoji="0" sz="1902" b="0" i="1" u="none" strike="noStrike" kern="0" cap="none" spc="306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sz="1902" b="0" i="1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of</a:t>
            </a:r>
            <a:r>
              <a:rPr kumimoji="0" sz="1902" b="0" i="1" u="none" strike="noStrike" kern="0" cap="none" spc="306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sz="1902" b="0" i="1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hospice</a:t>
            </a:r>
            <a:r>
              <a:rPr kumimoji="0" sz="1902" b="0" i="1" u="none" strike="noStrike" kern="0" cap="none" spc="296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sz="1902" b="0" i="1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patients</a:t>
            </a:r>
            <a:r>
              <a:rPr kumimoji="0" sz="1902" b="0" i="1" u="none" strike="noStrike" kern="0" cap="none" spc="306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sz="1902" b="0" i="1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</a:t>
            </a:r>
            <a:r>
              <a:rPr kumimoji="0" sz="1902" b="0" i="1" u="none" strike="noStrike" kern="0" cap="none" spc="306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sz="1902" b="0" i="1" u="none" strike="noStrike" kern="0" cap="none" spc="-4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2019</a:t>
            </a:r>
            <a:endParaRPr kumimoji="0" sz="1902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6841" marR="0" lvl="0" indent="0" algn="l" defTabSz="1932584" rtl="0" eaLnBrk="1" fontAlgn="auto" latinLnBrk="0" hangingPunct="1">
              <a:lnSpc>
                <a:spcPct val="100000"/>
              </a:lnSpc>
              <a:spcBef>
                <a:spcPts val="122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F83819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▷</a:t>
            </a:r>
            <a:r>
              <a:rPr kumimoji="0" sz="1902" b="0" i="0" u="none" strike="noStrike" kern="0" cap="none" spc="264" normalizeH="0" baseline="0" noProof="0">
                <a:ln>
                  <a:noFill/>
                </a:ln>
                <a:solidFill>
                  <a:srgbClr val="F83819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 </a:t>
            </a:r>
            <a:r>
              <a:rPr kumimoji="0" sz="1902" b="1" i="0" u="none" strike="noStrike" kern="0" cap="none" spc="-74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Hospice</a:t>
            </a:r>
            <a:r>
              <a:rPr kumimoji="0" sz="1902" b="1" i="0" u="none" strike="noStrike" kern="0" cap="none" spc="4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1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facility</a:t>
            </a:r>
            <a:r>
              <a:rPr kumimoji="0" sz="1902" b="1" i="0" u="none" strike="noStrike" kern="0" cap="none" spc="4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1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data:</a:t>
            </a:r>
            <a:endParaRPr kumimoji="0" sz="1902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560986" marR="0" lvl="0" indent="0" algn="l" defTabSz="1932584" rtl="0" eaLnBrk="1" fontAlgn="auto" latinLnBrk="0" hangingPunct="1">
              <a:lnSpc>
                <a:spcPct val="100000"/>
              </a:lnSpc>
              <a:spcBef>
                <a:spcPts val="122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F83819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▷</a:t>
            </a:r>
            <a:r>
              <a:rPr kumimoji="0" sz="1902" b="0" i="0" u="none" strike="noStrike" kern="0" cap="none" spc="359" normalizeH="0" baseline="0" noProof="0">
                <a:ln>
                  <a:noFill/>
                </a:ln>
                <a:solidFill>
                  <a:srgbClr val="F83819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 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Provider</a:t>
            </a:r>
            <a:r>
              <a:rPr kumimoji="0" sz="1902" b="0" i="0" u="none" strike="noStrike" kern="0" cap="none" spc="74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of</a:t>
            </a:r>
            <a:r>
              <a:rPr kumimoji="0" sz="1902" b="0" i="0" u="none" strike="noStrike" kern="0" cap="none" spc="6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95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Services</a:t>
            </a:r>
            <a:r>
              <a:rPr kumimoji="0" sz="1902" b="0" i="0" u="none" strike="noStrike" kern="0" cap="none" spc="74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(POS)</a:t>
            </a:r>
            <a:r>
              <a:rPr kumimoji="0" sz="1902" b="0" i="0" u="none" strike="noStrike" kern="0" cap="none" spc="74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file:</a:t>
            </a:r>
            <a:r>
              <a:rPr kumimoji="0" sz="1902" b="0" i="0" u="none" strike="noStrike" kern="0" cap="none" spc="275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facility</a:t>
            </a:r>
            <a:r>
              <a:rPr kumimoji="0" sz="1902" b="0" i="0" u="none" strike="noStrike" kern="0" cap="none" spc="6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5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characteristics</a:t>
            </a:r>
            <a:r>
              <a:rPr kumimoji="0" sz="1902" b="0" i="0" u="none" strike="noStrike" kern="0" cap="none" spc="74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(e.g.</a:t>
            </a:r>
            <a:r>
              <a:rPr kumimoji="0" lang="en-US" sz="1902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,</a:t>
            </a:r>
            <a:r>
              <a:rPr kumimoji="0" sz="1902" b="0" i="0" u="none" strike="noStrike" kern="0" cap="none" spc="264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4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for-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profit</a:t>
            </a:r>
            <a:r>
              <a:rPr kumimoji="0" sz="1902" b="0" i="0" u="none" strike="noStrike" kern="0" cap="none" spc="6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status,</a:t>
            </a:r>
            <a:r>
              <a:rPr kumimoji="0" sz="1902" b="0" i="0" u="none" strike="noStrike" kern="0" cap="none" spc="74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staffing)</a:t>
            </a:r>
            <a:endParaRPr kumimoji="0" sz="1902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1772759" y="6428884"/>
            <a:ext cx="253650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6841" marR="0" lvl="0" indent="0" algn="l" defTabSz="1932584" rtl="0" eaLnBrk="1" fontAlgn="auto" latinLnBrk="0" hangingPunct="1">
              <a:lnSpc>
                <a:spcPts val="162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79" b="0" i="0" u="none" strike="noStrike" kern="0" cap="none" spc="-5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10</a:t>
            </a:r>
            <a:endParaRPr kumimoji="0" sz="1479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1" name="object 2" descr="$PPTXTitle">
            <a:extLst>
              <a:ext uri="{FF2B5EF4-FFF2-40B4-BE49-F238E27FC236}">
                <a16:creationId xmlns:a16="http://schemas.microsoft.com/office/drawing/2014/main" id="{C4CFA9C8-F4E7-8256-B80D-22D003CE5817}"/>
              </a:ext>
            </a:extLst>
          </p:cNvPr>
          <p:cNvSpPr txBox="1">
            <a:spLocks/>
          </p:cNvSpPr>
          <p:nvPr/>
        </p:nvSpPr>
        <p:spPr>
          <a:xfrm>
            <a:off x="310559" y="129849"/>
            <a:ext cx="21249945" cy="415983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>
            <a:lvl1pPr>
              <a:defRPr sz="2536" b="1" i="0">
                <a:solidFill>
                  <a:srgbClr val="F8F8FD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41" marR="0" lvl="0" indent="0" algn="l" defTabSz="914400" rtl="0" eaLnBrk="1" fontAlgn="auto" latinLnBrk="0" hangingPunct="1">
              <a:lnSpc>
                <a:spcPct val="100000"/>
              </a:lnSpc>
              <a:spcBef>
                <a:spcPts val="20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36" b="1" i="0" u="none" strike="noStrike" kern="0" cap="none" spc="-42" normalizeH="0" baseline="0" noProof="0">
                <a:ln>
                  <a:noFill/>
                </a:ln>
                <a:solidFill>
                  <a:srgbClr val="F8F8FD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Data</a:t>
            </a:r>
          </a:p>
        </p:txBody>
      </p:sp>
    </p:spTree>
  </p:cSld>
  <p:clrMapOvr>
    <a:masterClrMapping/>
  </p:clrMapOvr>
  <p:transition>
    <p:cut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21479" y="2772612"/>
            <a:ext cx="3314924" cy="491971"/>
          </a:xfrm>
          <a:prstGeom prst="rect">
            <a:avLst/>
          </a:prstGeom>
        </p:spPr>
        <p:txBody>
          <a:bodyPr vert="horz" wrap="square" lIns="0" tIns="36236" rIns="0" bIns="0" rtlCol="0">
            <a:spAutoFit/>
          </a:bodyPr>
          <a:lstStyle/>
          <a:p>
            <a:pPr marL="26841" marR="0" lvl="0" indent="0" algn="l" defTabSz="1932584" rtl="0" eaLnBrk="1" fontAlgn="auto" latinLnBrk="0" hangingPunct="1">
              <a:lnSpc>
                <a:spcPct val="100000"/>
              </a:lnSpc>
              <a:spcBef>
                <a:spcPts val="28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959" b="1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Empirical</a:t>
            </a:r>
            <a:r>
              <a:rPr kumimoji="0" sz="2959" b="1" i="0" u="none" strike="noStrike" kern="0" cap="none" spc="-6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959" b="1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Strategy</a:t>
            </a:r>
            <a:endParaRPr kumimoji="0" sz="2959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148321" y="3550898"/>
            <a:ext cx="5883654" cy="10737"/>
            <a:chOff x="1488211" y="1680101"/>
            <a:chExt cx="2783840" cy="5080"/>
          </a:xfrm>
        </p:grpSpPr>
        <p:sp>
          <p:nvSpPr>
            <p:cNvPr id="4" name="object 4"/>
            <p:cNvSpPr/>
            <p:nvPr/>
          </p:nvSpPr>
          <p:spPr>
            <a:xfrm>
              <a:off x="1488211" y="1680101"/>
              <a:ext cx="2783840" cy="5080"/>
            </a:xfrm>
            <a:custGeom>
              <a:avLst/>
              <a:gdLst/>
              <a:ahLst/>
              <a:cxnLst/>
              <a:rect l="l" t="t" r="r" b="b"/>
              <a:pathLst>
                <a:path w="2783840" h="5080">
                  <a:moveTo>
                    <a:pt x="0" y="5060"/>
                  </a:moveTo>
                  <a:lnTo>
                    <a:pt x="0" y="0"/>
                  </a:lnTo>
                  <a:lnTo>
                    <a:pt x="2783601" y="0"/>
                  </a:lnTo>
                  <a:lnTo>
                    <a:pt x="2783601" y="5060"/>
                  </a:lnTo>
                  <a:lnTo>
                    <a:pt x="0" y="5060"/>
                  </a:lnTo>
                  <a:close/>
                </a:path>
              </a:pathLst>
            </a:custGeom>
            <a:solidFill>
              <a:srgbClr val="F8F8FD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1488211" y="1680101"/>
              <a:ext cx="1325880" cy="5080"/>
            </a:xfrm>
            <a:custGeom>
              <a:avLst/>
              <a:gdLst/>
              <a:ahLst/>
              <a:cxnLst/>
              <a:rect l="l" t="t" r="r" b="b"/>
              <a:pathLst>
                <a:path w="1325880" h="5080">
                  <a:moveTo>
                    <a:pt x="0" y="5060"/>
                  </a:moveTo>
                  <a:lnTo>
                    <a:pt x="0" y="0"/>
                  </a:lnTo>
                  <a:lnTo>
                    <a:pt x="1325540" y="0"/>
                  </a:lnTo>
                  <a:lnTo>
                    <a:pt x="1325540" y="5060"/>
                  </a:lnTo>
                  <a:lnTo>
                    <a:pt x="0" y="5060"/>
                  </a:lnTo>
                  <a:close/>
                </a:path>
              </a:pathLst>
            </a:custGeom>
            <a:solidFill>
              <a:srgbClr val="F83819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</p:cSld>
  <p:clrMapOvr>
    <a:masterClrMapping/>
  </p:clrMapOvr>
  <p:transition>
    <p:cut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237604" y="136564"/>
            <a:ext cx="7208281" cy="415983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marL="26841">
              <a:spcBef>
                <a:spcPts val="201"/>
              </a:spcBef>
            </a:pPr>
            <a:r>
              <a:rPr spc="-63"/>
              <a:t>Stacked</a:t>
            </a:r>
            <a:r>
              <a:rPr spc="85"/>
              <a:t> </a:t>
            </a:r>
            <a:r>
              <a:t>DiD</a:t>
            </a:r>
            <a:r>
              <a:rPr spc="85"/>
              <a:t> </a:t>
            </a:r>
            <a:r>
              <a:rPr spc="-21"/>
              <a:t>Event</a:t>
            </a:r>
            <a:r>
              <a:rPr spc="85"/>
              <a:t> </a:t>
            </a:r>
            <a:r>
              <a:rPr spc="-21"/>
              <a:t>Study</a:t>
            </a:r>
            <a:r>
              <a:rPr spc="85"/>
              <a:t> </a:t>
            </a:r>
            <a:r>
              <a:t>with</a:t>
            </a:r>
            <a:r>
              <a:rPr spc="95"/>
              <a:t> </a:t>
            </a:r>
            <a:r>
              <a:t>Matched</a:t>
            </a:r>
            <a:r>
              <a:rPr spc="74"/>
              <a:t> </a:t>
            </a:r>
            <a:r>
              <a:rPr spc="-21"/>
              <a:t>Control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2983" y="745777"/>
            <a:ext cx="12173957" cy="10737"/>
            <a:chOff x="0" y="352863"/>
            <a:chExt cx="5760085" cy="5080"/>
          </a:xfrm>
        </p:grpSpPr>
        <p:sp>
          <p:nvSpPr>
            <p:cNvPr id="4" name="object 4"/>
            <p:cNvSpPr/>
            <p:nvPr/>
          </p:nvSpPr>
          <p:spPr>
            <a:xfrm>
              <a:off x="0" y="355396"/>
              <a:ext cx="5760085" cy="0"/>
            </a:xfrm>
            <a:custGeom>
              <a:avLst/>
              <a:gdLst/>
              <a:ahLst/>
              <a:cxnLst/>
              <a:rect l="l" t="t" r="r" b="b"/>
              <a:pathLst>
                <a:path w="5760085">
                  <a:moveTo>
                    <a:pt x="0" y="0"/>
                  </a:moveTo>
                  <a:lnTo>
                    <a:pt x="5759996" y="0"/>
                  </a:lnTo>
                </a:path>
              </a:pathLst>
            </a:custGeom>
            <a:ln w="5054">
              <a:solidFill>
                <a:srgbClr val="F8F8FD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352863"/>
              <a:ext cx="5760085" cy="5080"/>
            </a:xfrm>
            <a:custGeom>
              <a:avLst/>
              <a:gdLst/>
              <a:ahLst/>
              <a:cxnLst/>
              <a:rect l="l" t="t" r="r" b="b"/>
              <a:pathLst>
                <a:path w="5760085" h="5079">
                  <a:moveTo>
                    <a:pt x="0" y="5060"/>
                  </a:moveTo>
                  <a:lnTo>
                    <a:pt x="0" y="0"/>
                  </a:lnTo>
                  <a:lnTo>
                    <a:pt x="5760073" y="0"/>
                  </a:lnTo>
                  <a:lnTo>
                    <a:pt x="5760073" y="5060"/>
                  </a:lnTo>
                  <a:lnTo>
                    <a:pt x="0" y="5060"/>
                  </a:lnTo>
                  <a:close/>
                </a:path>
              </a:pathLst>
            </a:custGeom>
            <a:solidFill>
              <a:srgbClr val="F8F8FD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352863"/>
              <a:ext cx="3017520" cy="5080"/>
            </a:xfrm>
            <a:custGeom>
              <a:avLst/>
              <a:gdLst/>
              <a:ahLst/>
              <a:cxnLst/>
              <a:rect l="l" t="t" r="r" b="b"/>
              <a:pathLst>
                <a:path w="3017520" h="5079">
                  <a:moveTo>
                    <a:pt x="0" y="5060"/>
                  </a:moveTo>
                  <a:lnTo>
                    <a:pt x="0" y="0"/>
                  </a:lnTo>
                  <a:lnTo>
                    <a:pt x="3017148" y="0"/>
                  </a:lnTo>
                  <a:lnTo>
                    <a:pt x="3017148" y="5060"/>
                  </a:lnTo>
                  <a:lnTo>
                    <a:pt x="0" y="5060"/>
                  </a:lnTo>
                  <a:close/>
                </a:path>
              </a:pathLst>
            </a:custGeom>
            <a:solidFill>
              <a:srgbClr val="F83819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736989" y="2089330"/>
            <a:ext cx="10274921" cy="2944496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marL="26841" marR="0" lvl="0" indent="0" algn="l" defTabSz="1932584" rtl="0" eaLnBrk="1" fontAlgn="auto" latinLnBrk="0" hangingPunct="1">
              <a:lnSpc>
                <a:spcPct val="100000"/>
              </a:lnSpc>
              <a:spcBef>
                <a:spcPts val="20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902" b="0" i="0" u="none" strike="noStrike" kern="0" cap="none" spc="-4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1,518</a:t>
            </a:r>
            <a:r>
              <a:rPr kumimoji="0" sz="1902" b="0" i="0" u="none" strike="noStrike" kern="0" cap="none" spc="5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5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county-</a:t>
            </a:r>
            <a:r>
              <a:rPr kumimoji="0" sz="1902" b="0" i="0" u="none" strike="noStrike" kern="0" cap="none" spc="-4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quarters</a:t>
            </a:r>
            <a:r>
              <a:rPr kumimoji="0" sz="1902" b="0" i="0" u="none" strike="noStrike" kern="0" cap="none" spc="5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with</a:t>
            </a:r>
            <a:r>
              <a:rPr kumimoji="0" sz="1902" b="0" i="0" u="none" strike="noStrike" kern="0" cap="none" spc="6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74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hospice</a:t>
            </a:r>
            <a:r>
              <a:rPr kumimoji="0" sz="1902" b="0" i="0" u="none" strike="noStrike" kern="0" cap="none" spc="5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85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agency</a:t>
            </a:r>
            <a:r>
              <a:rPr kumimoji="0" sz="1902" b="0" i="0" u="none" strike="noStrike" kern="0" cap="none" spc="6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entry</a:t>
            </a:r>
            <a:endParaRPr kumimoji="0" sz="1902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1932584" rtl="0" eaLnBrk="1" fontAlgn="auto" latinLnBrk="0" hangingPunct="1">
              <a:lnSpc>
                <a:spcPct val="100000"/>
              </a:lnSpc>
              <a:spcBef>
                <a:spcPts val="8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902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40229" marR="0" lvl="0" indent="0" algn="l" defTabSz="19325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F83819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▷</a:t>
            </a:r>
            <a:r>
              <a:rPr kumimoji="0" sz="1902" b="0" i="0" u="none" strike="noStrike" kern="0" cap="none" spc="275" normalizeH="0" baseline="0" noProof="0">
                <a:ln>
                  <a:noFill/>
                </a:ln>
                <a:solidFill>
                  <a:srgbClr val="F83819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 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For</a:t>
            </a:r>
            <a:r>
              <a:rPr kumimoji="0" sz="1902" b="0" i="0" u="none" strike="noStrike" kern="0" cap="none" spc="1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85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each</a:t>
            </a:r>
            <a:r>
              <a:rPr kumimoji="0" sz="1902" b="0" i="0" u="none" strike="noStrike" kern="0" cap="none" spc="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treated</a:t>
            </a:r>
            <a:r>
              <a:rPr kumimoji="0" sz="1902" b="0" i="0" u="none" strike="noStrike" kern="0" cap="none" spc="1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county:</a:t>
            </a:r>
            <a:endParaRPr kumimoji="0" sz="1902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774376" marR="0" lvl="0" indent="0" algn="l" defTabSz="1932584" rtl="0" eaLnBrk="1" fontAlgn="auto" latinLnBrk="0" hangingPunct="1">
              <a:lnSpc>
                <a:spcPct val="100000"/>
              </a:lnSpc>
              <a:spcBef>
                <a:spcPts val="122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F83819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▷</a:t>
            </a:r>
            <a:r>
              <a:rPr kumimoji="0" sz="1902" b="0" i="0" u="none" strike="noStrike" kern="0" cap="none" spc="285" normalizeH="0" baseline="0" noProof="0">
                <a:ln>
                  <a:noFill/>
                </a:ln>
                <a:solidFill>
                  <a:srgbClr val="F83819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Control</a:t>
            </a:r>
            <a:r>
              <a:rPr kumimoji="0" sz="1902" b="0" i="0" u="none" strike="noStrike" kern="0" cap="none" spc="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5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counties</a:t>
            </a:r>
            <a:r>
              <a:rPr kumimoji="0" sz="1902" b="0" i="0" u="none" strike="noStrike" kern="0" cap="none" spc="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drawn</a:t>
            </a:r>
            <a:r>
              <a:rPr kumimoji="0" sz="1902" b="0" i="0" u="none" strike="noStrike" kern="0" cap="none" spc="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from</a:t>
            </a:r>
            <a:r>
              <a:rPr kumimoji="0" sz="1902" b="0" i="0" u="none" strike="noStrike" kern="0" cap="none" spc="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set</a:t>
            </a:r>
            <a:r>
              <a:rPr kumimoji="0" sz="1902" b="0" i="0" u="none" strike="noStrike" kern="0" cap="none" spc="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of</a:t>
            </a:r>
            <a:r>
              <a:rPr kumimoji="0" sz="1902" b="0" i="0" u="none" strike="noStrike" kern="0" cap="none" spc="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6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ever-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treated</a:t>
            </a:r>
            <a:r>
              <a:rPr kumimoji="0" sz="1902" b="0" i="0" u="none" strike="noStrike" kern="0" cap="none" spc="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4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counties;</a:t>
            </a:r>
            <a:r>
              <a:rPr kumimoji="0" sz="1902" b="0" i="0" u="none" strike="noStrike" kern="0" cap="none" spc="1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no</a:t>
            </a:r>
            <a:r>
              <a:rPr kumimoji="0" sz="1902" b="0" i="0" u="none" strike="noStrike" kern="0" cap="none" spc="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entry</a:t>
            </a:r>
            <a:r>
              <a:rPr kumimoji="0" sz="1902" b="0" i="0" u="none" strike="noStrike" kern="0" cap="none" spc="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</a:t>
            </a:r>
            <a:r>
              <a:rPr kumimoji="0" sz="1902" b="0" i="0" u="none" strike="noStrike" kern="0" cap="none" spc="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treatment</a:t>
            </a:r>
            <a:r>
              <a:rPr kumimoji="0" sz="1902" b="0" i="0" u="none" strike="noStrike" kern="0" cap="none" spc="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quarter</a:t>
            </a:r>
            <a:endParaRPr kumimoji="0" sz="1902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774376" marR="0" lvl="0" indent="0" algn="l" defTabSz="1932584" rtl="0" eaLnBrk="1" fontAlgn="auto" latinLnBrk="0" hangingPunct="1">
              <a:lnSpc>
                <a:spcPct val="100000"/>
              </a:lnSpc>
              <a:spcBef>
                <a:spcPts val="38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F83819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▷</a:t>
            </a:r>
            <a:r>
              <a:rPr kumimoji="0" sz="1902" b="0" i="0" u="none" strike="noStrike" kern="0" cap="none" spc="285" normalizeH="0" baseline="0" noProof="0">
                <a:ln>
                  <a:noFill/>
                </a:ln>
                <a:solidFill>
                  <a:srgbClr val="F83819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Match</a:t>
            </a:r>
            <a:r>
              <a:rPr kumimoji="0" sz="1902" b="0" i="0" u="none" strike="noStrike" kern="0" cap="none" spc="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6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1-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</a:t>
            </a:r>
            <a:r>
              <a:rPr kumimoji="0" sz="1902" b="0" i="0" u="none" strike="noStrike" kern="0" cap="none" spc="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control</a:t>
            </a:r>
            <a:r>
              <a:rPr kumimoji="0" sz="1902" b="0" i="0" u="none" strike="noStrike" kern="0" cap="none" spc="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5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counties</a:t>
            </a:r>
            <a:r>
              <a:rPr kumimoji="0" sz="1902" b="0" i="0" u="none" strike="noStrike" kern="0" cap="none" spc="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on</a:t>
            </a:r>
            <a:r>
              <a:rPr kumimoji="0" sz="1902" b="0" i="0" u="none" strike="noStrike" kern="0" cap="none" spc="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6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pre-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entry</a:t>
            </a:r>
            <a:r>
              <a:rPr kumimoji="0" sz="1902" b="0" i="0" u="none" strike="noStrike" kern="0" cap="none" spc="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6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Medicare</a:t>
            </a:r>
            <a:r>
              <a:rPr kumimoji="0" sz="1902" b="0" i="0" u="none" strike="noStrike" kern="0" cap="none" spc="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5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beneficiary</a:t>
            </a:r>
            <a:r>
              <a:rPr kumimoji="0" sz="1902" b="0" i="0" u="none" strike="noStrike" kern="0" cap="none" spc="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counts</a:t>
            </a:r>
            <a:r>
              <a:rPr kumimoji="0" sz="1902" b="0" i="0" u="none" strike="noStrike" kern="0" cap="none" spc="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6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</a:t>
            </a:r>
            <a:r>
              <a:rPr kumimoji="0" sz="1902" b="1" i="0" u="none" strike="noStrike" kern="0" cap="none" spc="-6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levels</a:t>
            </a:r>
            <a:r>
              <a:rPr kumimoji="0" sz="1902" b="1" i="0" u="none" strike="noStrike" kern="0" cap="none" spc="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and</a:t>
            </a:r>
            <a:r>
              <a:rPr kumimoji="0" sz="1902" b="0" i="0" u="none" strike="noStrike" kern="0" cap="none" spc="3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1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slopes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)</a:t>
            </a:r>
            <a:endParaRPr kumimoji="0" sz="1902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774376" marR="0" lvl="0" indent="0" algn="l" defTabSz="1932584" rtl="0" eaLnBrk="1" fontAlgn="auto" latinLnBrk="0" hangingPunct="1">
              <a:lnSpc>
                <a:spcPct val="100000"/>
              </a:lnSpc>
              <a:spcBef>
                <a:spcPts val="38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F83819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▷</a:t>
            </a:r>
            <a:r>
              <a:rPr kumimoji="0" sz="1902" b="0" i="0" u="none" strike="noStrike" kern="0" cap="none" spc="306" normalizeH="0" baseline="0" noProof="0">
                <a:ln>
                  <a:noFill/>
                </a:ln>
                <a:solidFill>
                  <a:srgbClr val="F83819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No</a:t>
            </a:r>
            <a:r>
              <a:rPr kumimoji="0" sz="1902" b="0" i="0" u="none" strike="noStrike" kern="0" cap="none" spc="4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85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agency</a:t>
            </a:r>
            <a:r>
              <a:rPr kumimoji="0" sz="1902" b="0" i="0" u="none" strike="noStrike" kern="0" cap="none" spc="3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entry</a:t>
            </a:r>
            <a:r>
              <a:rPr kumimoji="0" sz="1902" b="0" i="0" u="none" strike="noStrike" kern="0" cap="none" spc="4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</a:t>
            </a:r>
            <a:r>
              <a:rPr kumimoji="0" sz="1902" b="0" i="0" u="none" strike="noStrike" kern="0" cap="none" spc="3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4</a:t>
            </a:r>
            <a:r>
              <a:rPr kumimoji="0" sz="1902" b="0" i="0" u="none" strike="noStrike" kern="0" cap="none" spc="4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5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quarters</a:t>
            </a:r>
            <a:r>
              <a:rPr kumimoji="0" sz="1902" b="0" i="0" u="none" strike="noStrike" kern="0" cap="none" spc="3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5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before</a:t>
            </a:r>
            <a:r>
              <a:rPr kumimoji="0" sz="1902" b="0" i="0" u="none" strike="noStrike" kern="0" cap="none" spc="4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treatment</a:t>
            </a:r>
            <a:r>
              <a:rPr kumimoji="0" sz="1902" b="0" i="0" u="none" strike="noStrike" kern="0" cap="none" spc="3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quarter</a:t>
            </a:r>
            <a:endParaRPr kumimoji="0" sz="1902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40229" marR="0" lvl="0" indent="0" algn="l" defTabSz="1932584" rtl="0" eaLnBrk="1" fontAlgn="auto" latinLnBrk="0" hangingPunct="1">
              <a:lnSpc>
                <a:spcPct val="100000"/>
              </a:lnSpc>
              <a:spcBef>
                <a:spcPts val="122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F83819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▷</a:t>
            </a:r>
            <a:r>
              <a:rPr kumimoji="0" sz="1902" b="0" i="0" u="none" strike="noStrike" kern="0" cap="none" spc="275" normalizeH="0" baseline="0" noProof="0">
                <a:ln>
                  <a:noFill/>
                </a:ln>
                <a:solidFill>
                  <a:srgbClr val="F83819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 </a:t>
            </a:r>
            <a:r>
              <a:rPr kumimoji="0" sz="1902" b="0" i="0" u="none" strike="noStrike" kern="0" cap="none" spc="-5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Each</a:t>
            </a:r>
            <a:r>
              <a:rPr kumimoji="0" sz="1902" b="0" i="0" u="none" strike="noStrike" kern="0" cap="none" spc="1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treated</a:t>
            </a:r>
            <a:r>
              <a:rPr kumimoji="0" sz="1902" b="0" i="0" u="none" strike="noStrike" kern="0" cap="none" spc="1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county</a:t>
            </a:r>
            <a:r>
              <a:rPr kumimoji="0" sz="1902" b="0" i="0" u="none" strike="noStrike" kern="0" cap="none" spc="1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39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+</a:t>
            </a:r>
            <a:r>
              <a:rPr kumimoji="0" sz="1902" b="0" i="0" u="none" strike="noStrike" kern="0" cap="none" spc="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</a:t>
            </a:r>
            <a:r>
              <a:rPr kumimoji="0" sz="1902" b="0" i="0" u="none" strike="noStrike" kern="0" cap="none" spc="1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4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matched</a:t>
            </a:r>
            <a:r>
              <a:rPr kumimoji="0" sz="1902" b="0" i="0" u="none" strike="noStrike" kern="0" cap="none" spc="1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control</a:t>
            </a:r>
            <a:r>
              <a:rPr kumimoji="0" sz="1902" b="0" i="0" u="none" strike="noStrike" kern="0" cap="none" spc="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5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counties</a:t>
            </a:r>
            <a:r>
              <a:rPr kumimoji="0" sz="1902" b="0" i="0" u="none" strike="noStrike" kern="0" cap="none" spc="1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4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define</a:t>
            </a:r>
            <a:r>
              <a:rPr kumimoji="0" sz="1902" b="0" i="0" u="none" strike="noStrike" kern="0" cap="none" spc="1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an</a:t>
            </a:r>
            <a:r>
              <a:rPr kumimoji="0" sz="1902" b="0" i="0" u="none" strike="noStrike" kern="0" cap="none" spc="1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“experiment”</a:t>
            </a:r>
            <a:endParaRPr kumimoji="0" sz="1902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40229" marR="0" lvl="0" indent="0" algn="l" defTabSz="1932584" rtl="0" eaLnBrk="1" fontAlgn="auto" latinLnBrk="0" hangingPunct="1">
              <a:lnSpc>
                <a:spcPct val="100000"/>
              </a:lnSpc>
              <a:spcBef>
                <a:spcPts val="122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F83819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▷</a:t>
            </a:r>
            <a:r>
              <a:rPr kumimoji="0" sz="1902" b="0" i="0" u="none" strike="noStrike" kern="0" cap="none" spc="232" normalizeH="0" baseline="0" noProof="0">
                <a:ln>
                  <a:noFill/>
                </a:ln>
                <a:solidFill>
                  <a:srgbClr val="F83819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 </a:t>
            </a:r>
            <a:r>
              <a:rPr kumimoji="0" sz="1902" b="0" i="0" u="none" strike="noStrike" kern="0" cap="none" spc="-6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Balanced</a:t>
            </a:r>
            <a:r>
              <a:rPr kumimoji="0" sz="1902" b="0" i="0" u="none" strike="noStrike" kern="0" cap="none" spc="-1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panel:</a:t>
            </a:r>
            <a:r>
              <a:rPr kumimoji="0" sz="1902" b="0" i="0" u="none" strike="noStrike" kern="0" cap="none" spc="169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4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require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1</a:t>
            </a:r>
            <a:r>
              <a:rPr kumimoji="0" sz="1902" b="0" i="0" u="none" strike="noStrike" kern="0" cap="none" spc="-1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74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year</a:t>
            </a:r>
            <a:r>
              <a:rPr kumimoji="0" sz="1902" b="0" i="0" u="none" strike="noStrike" kern="0" cap="none" spc="-1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pre-</a:t>
            </a:r>
            <a:r>
              <a:rPr kumimoji="0" sz="1902" b="0" i="0" u="none" strike="noStrike" kern="0" cap="none" spc="-1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and</a:t>
            </a:r>
            <a:r>
              <a:rPr kumimoji="0" sz="1902" b="0" i="0" u="none" strike="noStrike" kern="0" cap="none" spc="-1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5 </a:t>
            </a:r>
            <a:r>
              <a:rPr kumimoji="0" sz="1902" b="0" i="0" u="none" strike="noStrike" kern="0" cap="none" spc="-127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years</a:t>
            </a:r>
            <a:r>
              <a:rPr kumimoji="0" sz="1902" b="0" i="0" u="none" strike="noStrike" kern="0" cap="none" spc="-1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post-entry</a:t>
            </a:r>
            <a:endParaRPr kumimoji="0" sz="1902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0524" marR="0" lvl="0" indent="0" algn="l" defTabSz="1932584" rtl="0" eaLnBrk="1" fontAlgn="auto" latinLnBrk="0" hangingPunct="1">
              <a:lnSpc>
                <a:spcPts val="162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79" b="0" i="0" u="none" strike="noStrike" kern="0" cap="none" spc="-5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11</a:t>
            </a:r>
          </a:p>
        </p:txBody>
      </p:sp>
    </p:spTree>
  </p:cSld>
  <p:clrMapOvr>
    <a:masterClrMapping/>
  </p:clrMapOvr>
  <p:transition>
    <p:cut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21480" y="2772612"/>
            <a:ext cx="3241110" cy="491971"/>
          </a:xfrm>
          <a:prstGeom prst="rect">
            <a:avLst/>
          </a:prstGeom>
        </p:spPr>
        <p:txBody>
          <a:bodyPr vert="horz" wrap="square" lIns="0" tIns="36236" rIns="0" bIns="0" rtlCol="0">
            <a:spAutoFit/>
          </a:bodyPr>
          <a:lstStyle/>
          <a:p>
            <a:pPr marL="26841" marR="0" lvl="0" indent="0" algn="l" defTabSz="1932584" rtl="0" eaLnBrk="1" fontAlgn="auto" latinLnBrk="0" hangingPunct="1">
              <a:lnSpc>
                <a:spcPct val="100000"/>
              </a:lnSpc>
              <a:spcBef>
                <a:spcPts val="28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959" b="1" i="0" u="none" strike="noStrike" kern="0" cap="none" spc="-5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Results:</a:t>
            </a:r>
            <a:r>
              <a:rPr kumimoji="0" sz="2959" b="1" i="0" u="none" strike="noStrike" kern="0" cap="none" spc="254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959" b="1" i="0" u="none" strike="noStrike" kern="0" cap="none" spc="-74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Spending</a:t>
            </a:r>
            <a:endParaRPr kumimoji="0" sz="2959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148321" y="3550898"/>
            <a:ext cx="5883654" cy="10737"/>
            <a:chOff x="1488211" y="1680101"/>
            <a:chExt cx="2783840" cy="5080"/>
          </a:xfrm>
        </p:grpSpPr>
        <p:sp>
          <p:nvSpPr>
            <p:cNvPr id="4" name="object 4"/>
            <p:cNvSpPr/>
            <p:nvPr/>
          </p:nvSpPr>
          <p:spPr>
            <a:xfrm>
              <a:off x="1488211" y="1680101"/>
              <a:ext cx="2783840" cy="5080"/>
            </a:xfrm>
            <a:custGeom>
              <a:avLst/>
              <a:gdLst/>
              <a:ahLst/>
              <a:cxnLst/>
              <a:rect l="l" t="t" r="r" b="b"/>
              <a:pathLst>
                <a:path w="2783840" h="5080">
                  <a:moveTo>
                    <a:pt x="0" y="5060"/>
                  </a:moveTo>
                  <a:lnTo>
                    <a:pt x="0" y="0"/>
                  </a:lnTo>
                  <a:lnTo>
                    <a:pt x="2783601" y="0"/>
                  </a:lnTo>
                  <a:lnTo>
                    <a:pt x="2783601" y="5060"/>
                  </a:lnTo>
                  <a:lnTo>
                    <a:pt x="0" y="5060"/>
                  </a:lnTo>
                  <a:close/>
                </a:path>
              </a:pathLst>
            </a:custGeom>
            <a:solidFill>
              <a:srgbClr val="F8F8FD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1488211" y="1680101"/>
              <a:ext cx="1458595" cy="5080"/>
            </a:xfrm>
            <a:custGeom>
              <a:avLst/>
              <a:gdLst/>
              <a:ahLst/>
              <a:cxnLst/>
              <a:rect l="l" t="t" r="r" b="b"/>
              <a:pathLst>
                <a:path w="1458595" h="5080">
                  <a:moveTo>
                    <a:pt x="0" y="5060"/>
                  </a:moveTo>
                  <a:lnTo>
                    <a:pt x="0" y="0"/>
                  </a:lnTo>
                  <a:lnTo>
                    <a:pt x="1458060" y="0"/>
                  </a:lnTo>
                  <a:lnTo>
                    <a:pt x="1458060" y="5060"/>
                  </a:lnTo>
                  <a:lnTo>
                    <a:pt x="0" y="5060"/>
                  </a:lnTo>
                  <a:close/>
                </a:path>
              </a:pathLst>
            </a:custGeom>
            <a:solidFill>
              <a:srgbClr val="F83819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</p:cSld>
  <p:clrMapOvr>
    <a:masterClrMapping/>
  </p:clrMapOvr>
  <p:transition>
    <p:cut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338237" y="174160"/>
            <a:ext cx="21249945" cy="415983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marL="26841">
              <a:spcBef>
                <a:spcPts val="201"/>
              </a:spcBef>
            </a:pPr>
            <a:r>
              <a:rPr spc="-21"/>
              <a:t>First</a:t>
            </a:r>
            <a:r>
              <a:rPr spc="11"/>
              <a:t> </a:t>
            </a:r>
            <a:r>
              <a:rPr spc="-21"/>
              <a:t>Stage:</a:t>
            </a:r>
            <a:r>
              <a:rPr spc="264"/>
              <a:t> </a:t>
            </a:r>
            <a:r>
              <a:rPr spc="-95"/>
              <a:t>Hospice</a:t>
            </a:r>
            <a:r>
              <a:rPr spc="21"/>
              <a:t> </a:t>
            </a:r>
            <a:r>
              <a:rPr spc="-106"/>
              <a:t>Spending</a:t>
            </a:r>
            <a:r>
              <a:rPr spc="11"/>
              <a:t> </a:t>
            </a:r>
            <a:r>
              <a:t>per</a:t>
            </a:r>
            <a:r>
              <a:rPr spc="11"/>
              <a:t> </a:t>
            </a:r>
            <a:r>
              <a:rPr spc="-95"/>
              <a:t>Beneficiary-</a:t>
            </a:r>
            <a:r>
              <a:rPr spc="-21"/>
              <a:t>Quarter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2983" y="745777"/>
            <a:ext cx="12173957" cy="10737"/>
            <a:chOff x="0" y="352863"/>
            <a:chExt cx="5760085" cy="5080"/>
          </a:xfrm>
        </p:grpSpPr>
        <p:sp>
          <p:nvSpPr>
            <p:cNvPr id="4" name="object 4"/>
            <p:cNvSpPr/>
            <p:nvPr/>
          </p:nvSpPr>
          <p:spPr>
            <a:xfrm>
              <a:off x="0" y="355396"/>
              <a:ext cx="5760085" cy="0"/>
            </a:xfrm>
            <a:custGeom>
              <a:avLst/>
              <a:gdLst/>
              <a:ahLst/>
              <a:cxnLst/>
              <a:rect l="l" t="t" r="r" b="b"/>
              <a:pathLst>
                <a:path w="5760085">
                  <a:moveTo>
                    <a:pt x="0" y="0"/>
                  </a:moveTo>
                  <a:lnTo>
                    <a:pt x="5759996" y="0"/>
                  </a:lnTo>
                </a:path>
              </a:pathLst>
            </a:custGeom>
            <a:ln w="5054">
              <a:solidFill>
                <a:srgbClr val="F8F8FD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352863"/>
              <a:ext cx="5760085" cy="5080"/>
            </a:xfrm>
            <a:custGeom>
              <a:avLst/>
              <a:gdLst/>
              <a:ahLst/>
              <a:cxnLst/>
              <a:rect l="l" t="t" r="r" b="b"/>
              <a:pathLst>
                <a:path w="5760085" h="5079">
                  <a:moveTo>
                    <a:pt x="0" y="5060"/>
                  </a:moveTo>
                  <a:lnTo>
                    <a:pt x="0" y="0"/>
                  </a:lnTo>
                  <a:lnTo>
                    <a:pt x="5760073" y="0"/>
                  </a:lnTo>
                  <a:lnTo>
                    <a:pt x="5760073" y="5060"/>
                  </a:lnTo>
                  <a:lnTo>
                    <a:pt x="0" y="5060"/>
                  </a:lnTo>
                  <a:close/>
                </a:path>
              </a:pathLst>
            </a:custGeom>
            <a:solidFill>
              <a:srgbClr val="F8F8FD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352863"/>
              <a:ext cx="3291840" cy="5080"/>
            </a:xfrm>
            <a:custGeom>
              <a:avLst/>
              <a:gdLst/>
              <a:ahLst/>
              <a:cxnLst/>
              <a:rect l="l" t="t" r="r" b="b"/>
              <a:pathLst>
                <a:path w="3291840" h="5079">
                  <a:moveTo>
                    <a:pt x="0" y="5060"/>
                  </a:moveTo>
                  <a:lnTo>
                    <a:pt x="0" y="0"/>
                  </a:lnTo>
                  <a:lnTo>
                    <a:pt x="3291458" y="0"/>
                  </a:lnTo>
                  <a:lnTo>
                    <a:pt x="3291458" y="5060"/>
                  </a:lnTo>
                  <a:lnTo>
                    <a:pt x="0" y="5060"/>
                  </a:lnTo>
                  <a:close/>
                </a:path>
              </a:pathLst>
            </a:custGeom>
            <a:solidFill>
              <a:srgbClr val="F83819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2195420" y="1275411"/>
            <a:ext cx="2249317" cy="351093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marL="26841" marR="0" lvl="0" indent="0" algn="l" defTabSz="1932584" rtl="0" eaLnBrk="1" fontAlgn="auto" latinLnBrk="0" hangingPunct="1">
              <a:lnSpc>
                <a:spcPct val="100000"/>
              </a:lnSpc>
              <a:spcBef>
                <a:spcPts val="20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14" b="0" i="0" u="none" strike="noStrike" kern="0" cap="none" spc="-4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Alzheimer’s</a:t>
            </a:r>
            <a:r>
              <a:rPr kumimoji="0" sz="2114" b="0" i="0" u="none" strike="noStrike" kern="0" cap="none" spc="-3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 </a:t>
            </a:r>
            <a:r>
              <a:rPr kumimoji="0" sz="2114" b="0" i="0" u="none" strike="noStrike" kern="0" cap="none" spc="-74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Disease</a:t>
            </a:r>
            <a:endParaRPr kumimoji="0" sz="2114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ahoma"/>
              <a:ea typeface="+mn-ea"/>
              <a:cs typeface="Tahoma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763525" y="1594743"/>
            <a:ext cx="5115987" cy="3721572"/>
            <a:chOff x="359849" y="754549"/>
            <a:chExt cx="2420620" cy="1760855"/>
          </a:xfrm>
        </p:grpSpPr>
        <p:sp>
          <p:nvSpPr>
            <p:cNvPr id="9" name="object 9"/>
            <p:cNvSpPr/>
            <p:nvPr/>
          </p:nvSpPr>
          <p:spPr>
            <a:xfrm>
              <a:off x="359994" y="754693"/>
              <a:ext cx="2420620" cy="1760220"/>
            </a:xfrm>
            <a:custGeom>
              <a:avLst/>
              <a:gdLst/>
              <a:ahLst/>
              <a:cxnLst/>
              <a:rect l="l" t="t" r="r" b="b"/>
              <a:pathLst>
                <a:path w="2420620" h="1760220">
                  <a:moveTo>
                    <a:pt x="2420097" y="0"/>
                  </a:moveTo>
                  <a:lnTo>
                    <a:pt x="0" y="0"/>
                  </a:lnTo>
                  <a:lnTo>
                    <a:pt x="0" y="1760071"/>
                  </a:lnTo>
                  <a:lnTo>
                    <a:pt x="2420097" y="1760071"/>
                  </a:lnTo>
                  <a:lnTo>
                    <a:pt x="242009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361754" y="756454"/>
              <a:ext cx="2416810" cy="1757045"/>
            </a:xfrm>
            <a:custGeom>
              <a:avLst/>
              <a:gdLst/>
              <a:ahLst/>
              <a:cxnLst/>
              <a:rect l="l" t="t" r="r" b="b"/>
              <a:pathLst>
                <a:path w="2416810" h="1757045">
                  <a:moveTo>
                    <a:pt x="0" y="1756550"/>
                  </a:moveTo>
                  <a:lnTo>
                    <a:pt x="2416577" y="1756550"/>
                  </a:lnTo>
                  <a:lnTo>
                    <a:pt x="2416577" y="0"/>
                  </a:lnTo>
                  <a:lnTo>
                    <a:pt x="0" y="0"/>
                  </a:lnTo>
                  <a:lnTo>
                    <a:pt x="0" y="1756550"/>
                  </a:lnTo>
                  <a:close/>
                </a:path>
                <a:path w="2416810" h="1757045">
                  <a:moveTo>
                    <a:pt x="288227" y="1486474"/>
                  </a:moveTo>
                  <a:lnTo>
                    <a:pt x="2354938" y="1486474"/>
                  </a:lnTo>
                  <a:lnTo>
                    <a:pt x="2354938" y="180907"/>
                  </a:lnTo>
                  <a:lnTo>
                    <a:pt x="288227" y="180907"/>
                  </a:lnTo>
                  <a:lnTo>
                    <a:pt x="288227" y="1486474"/>
                  </a:lnTo>
                  <a:close/>
                </a:path>
              </a:pathLst>
            </a:custGeom>
            <a:ln w="352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648221" y="976215"/>
              <a:ext cx="2070735" cy="1229995"/>
            </a:xfrm>
            <a:custGeom>
              <a:avLst/>
              <a:gdLst/>
              <a:ahLst/>
              <a:cxnLst/>
              <a:rect l="l" t="t" r="r" b="b"/>
              <a:pathLst>
                <a:path w="2070735" h="1229995">
                  <a:moveTo>
                    <a:pt x="0" y="1229750"/>
                  </a:moveTo>
                  <a:lnTo>
                    <a:pt x="2070231" y="1229750"/>
                  </a:lnTo>
                </a:path>
                <a:path w="2070735" h="1229995">
                  <a:moveTo>
                    <a:pt x="0" y="922312"/>
                  </a:moveTo>
                  <a:lnTo>
                    <a:pt x="2070231" y="922312"/>
                  </a:lnTo>
                </a:path>
                <a:path w="2070735" h="1229995">
                  <a:moveTo>
                    <a:pt x="0" y="614875"/>
                  </a:moveTo>
                  <a:lnTo>
                    <a:pt x="2070231" y="614875"/>
                  </a:lnTo>
                </a:path>
                <a:path w="2070735" h="1229995">
                  <a:moveTo>
                    <a:pt x="0" y="307437"/>
                  </a:moveTo>
                  <a:lnTo>
                    <a:pt x="2070231" y="307437"/>
                  </a:lnTo>
                </a:path>
                <a:path w="2070735" h="1229995">
                  <a:moveTo>
                    <a:pt x="0" y="0"/>
                  </a:moveTo>
                  <a:lnTo>
                    <a:pt x="2070231" y="0"/>
                  </a:lnTo>
                </a:path>
              </a:pathLst>
            </a:custGeom>
            <a:ln w="5280">
              <a:solidFill>
                <a:srgbClr val="E7E7E7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990222" y="942332"/>
              <a:ext cx="0" cy="1302385"/>
            </a:xfrm>
            <a:custGeom>
              <a:avLst/>
              <a:gdLst/>
              <a:ahLst/>
              <a:cxnLst/>
              <a:rect l="l" t="t" r="r" b="b"/>
              <a:pathLst>
                <a:path h="1302385">
                  <a:moveTo>
                    <a:pt x="0" y="0"/>
                  </a:moveTo>
                  <a:lnTo>
                    <a:pt x="0" y="1302355"/>
                  </a:lnTo>
                </a:path>
              </a:pathLst>
            </a:custGeom>
            <a:ln w="5280">
              <a:solidFill>
                <a:srgbClr val="F83819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object 13"/>
            <p:cNvSpPr/>
            <p:nvPr/>
          </p:nvSpPr>
          <p:spPr>
            <a:xfrm>
              <a:off x="648221" y="1898528"/>
              <a:ext cx="2070735" cy="0"/>
            </a:xfrm>
            <a:custGeom>
              <a:avLst/>
              <a:gdLst/>
              <a:ahLst/>
              <a:cxnLst/>
              <a:rect l="l" t="t" r="r" b="b"/>
              <a:pathLst>
                <a:path w="2070735">
                  <a:moveTo>
                    <a:pt x="0" y="0"/>
                  </a:moveTo>
                  <a:lnTo>
                    <a:pt x="2070231" y="0"/>
                  </a:lnTo>
                </a:path>
              </a:pathLst>
            </a:custGeom>
            <a:ln w="5280">
              <a:solidFill>
                <a:srgbClr val="787878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" name="object 14"/>
            <p:cNvSpPr/>
            <p:nvPr/>
          </p:nvSpPr>
          <p:spPr>
            <a:xfrm>
              <a:off x="686944" y="1802553"/>
              <a:ext cx="0" cy="275590"/>
            </a:xfrm>
            <a:custGeom>
              <a:avLst/>
              <a:gdLst/>
              <a:ahLst/>
              <a:cxnLst/>
              <a:rect l="l" t="t" r="r" b="b"/>
              <a:pathLst>
                <a:path h="275589">
                  <a:moveTo>
                    <a:pt x="0" y="275294"/>
                  </a:moveTo>
                  <a:lnTo>
                    <a:pt x="0" y="0"/>
                  </a:lnTo>
                </a:path>
              </a:pathLst>
            </a:custGeom>
            <a:ln w="5280">
              <a:solidFill>
                <a:srgbClr val="5F5F5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" name="object 15"/>
            <p:cNvSpPr/>
            <p:nvPr/>
          </p:nvSpPr>
          <p:spPr>
            <a:xfrm>
              <a:off x="673482" y="1802553"/>
              <a:ext cx="27305" cy="275590"/>
            </a:xfrm>
            <a:custGeom>
              <a:avLst/>
              <a:gdLst/>
              <a:ahLst/>
              <a:cxnLst/>
              <a:rect l="l" t="t" r="r" b="b"/>
              <a:pathLst>
                <a:path w="27304" h="275589">
                  <a:moveTo>
                    <a:pt x="0" y="0"/>
                  </a:moveTo>
                  <a:lnTo>
                    <a:pt x="26924" y="0"/>
                  </a:lnTo>
                </a:path>
                <a:path w="27304" h="275589">
                  <a:moveTo>
                    <a:pt x="0" y="275294"/>
                  </a:moveTo>
                  <a:lnTo>
                    <a:pt x="26924" y="275294"/>
                  </a:lnTo>
                </a:path>
              </a:pathLst>
            </a:custGeom>
            <a:ln w="5280">
              <a:solidFill>
                <a:srgbClr val="5F5F5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object 16"/>
            <p:cNvSpPr/>
            <p:nvPr/>
          </p:nvSpPr>
          <p:spPr>
            <a:xfrm>
              <a:off x="773616" y="1822141"/>
              <a:ext cx="0" cy="237490"/>
            </a:xfrm>
            <a:custGeom>
              <a:avLst/>
              <a:gdLst/>
              <a:ahLst/>
              <a:cxnLst/>
              <a:rect l="l" t="t" r="r" b="b"/>
              <a:pathLst>
                <a:path h="237489">
                  <a:moveTo>
                    <a:pt x="0" y="237479"/>
                  </a:moveTo>
                  <a:lnTo>
                    <a:pt x="0" y="0"/>
                  </a:lnTo>
                </a:path>
              </a:pathLst>
            </a:custGeom>
            <a:ln w="5280">
              <a:solidFill>
                <a:srgbClr val="5F5F5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" name="object 17"/>
            <p:cNvSpPr/>
            <p:nvPr/>
          </p:nvSpPr>
          <p:spPr>
            <a:xfrm>
              <a:off x="760154" y="1822141"/>
              <a:ext cx="27305" cy="237490"/>
            </a:xfrm>
            <a:custGeom>
              <a:avLst/>
              <a:gdLst/>
              <a:ahLst/>
              <a:cxnLst/>
              <a:rect l="l" t="t" r="r" b="b"/>
              <a:pathLst>
                <a:path w="27304" h="237489">
                  <a:moveTo>
                    <a:pt x="0" y="0"/>
                  </a:moveTo>
                  <a:lnTo>
                    <a:pt x="26924" y="0"/>
                  </a:lnTo>
                </a:path>
                <a:path w="27304" h="237489">
                  <a:moveTo>
                    <a:pt x="0" y="237479"/>
                  </a:moveTo>
                  <a:lnTo>
                    <a:pt x="26924" y="237479"/>
                  </a:lnTo>
                </a:path>
              </a:pathLst>
            </a:custGeom>
            <a:ln w="5280">
              <a:solidFill>
                <a:srgbClr val="5F5F5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object 18"/>
            <p:cNvSpPr/>
            <p:nvPr/>
          </p:nvSpPr>
          <p:spPr>
            <a:xfrm>
              <a:off x="860213" y="1833410"/>
              <a:ext cx="0" cy="179705"/>
            </a:xfrm>
            <a:custGeom>
              <a:avLst/>
              <a:gdLst/>
              <a:ahLst/>
              <a:cxnLst/>
              <a:rect l="l" t="t" r="r" b="b"/>
              <a:pathLst>
                <a:path h="179705">
                  <a:moveTo>
                    <a:pt x="0" y="179244"/>
                  </a:moveTo>
                  <a:lnTo>
                    <a:pt x="0" y="0"/>
                  </a:lnTo>
                </a:path>
              </a:pathLst>
            </a:custGeom>
            <a:ln w="5280">
              <a:solidFill>
                <a:srgbClr val="5F5F5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" name="object 19"/>
            <p:cNvSpPr/>
            <p:nvPr/>
          </p:nvSpPr>
          <p:spPr>
            <a:xfrm>
              <a:off x="846751" y="1833410"/>
              <a:ext cx="27305" cy="179705"/>
            </a:xfrm>
            <a:custGeom>
              <a:avLst/>
              <a:gdLst/>
              <a:ahLst/>
              <a:cxnLst/>
              <a:rect l="l" t="t" r="r" b="b"/>
              <a:pathLst>
                <a:path w="27305" h="179705">
                  <a:moveTo>
                    <a:pt x="0" y="0"/>
                  </a:moveTo>
                  <a:lnTo>
                    <a:pt x="26924" y="0"/>
                  </a:lnTo>
                </a:path>
                <a:path w="27305" h="179705">
                  <a:moveTo>
                    <a:pt x="0" y="179244"/>
                  </a:moveTo>
                  <a:lnTo>
                    <a:pt x="26924" y="179244"/>
                  </a:lnTo>
                </a:path>
              </a:pathLst>
            </a:custGeom>
            <a:ln w="5280">
              <a:solidFill>
                <a:srgbClr val="5F5F5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object 20"/>
            <p:cNvSpPr/>
            <p:nvPr/>
          </p:nvSpPr>
          <p:spPr>
            <a:xfrm>
              <a:off x="1033558" y="1662637"/>
              <a:ext cx="0" cy="186690"/>
            </a:xfrm>
            <a:custGeom>
              <a:avLst/>
              <a:gdLst/>
              <a:ahLst/>
              <a:cxnLst/>
              <a:rect l="l" t="t" r="r" b="b"/>
              <a:pathLst>
                <a:path h="186689">
                  <a:moveTo>
                    <a:pt x="0" y="186202"/>
                  </a:moveTo>
                  <a:lnTo>
                    <a:pt x="0" y="0"/>
                  </a:lnTo>
                </a:path>
              </a:pathLst>
            </a:custGeom>
            <a:ln w="5280">
              <a:solidFill>
                <a:srgbClr val="5F5F5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" name="object 21"/>
            <p:cNvSpPr/>
            <p:nvPr/>
          </p:nvSpPr>
          <p:spPr>
            <a:xfrm>
              <a:off x="1020096" y="1662637"/>
              <a:ext cx="27305" cy="186690"/>
            </a:xfrm>
            <a:custGeom>
              <a:avLst/>
              <a:gdLst/>
              <a:ahLst/>
              <a:cxnLst/>
              <a:rect l="l" t="t" r="r" b="b"/>
              <a:pathLst>
                <a:path w="27305" h="186689">
                  <a:moveTo>
                    <a:pt x="0" y="0"/>
                  </a:moveTo>
                  <a:lnTo>
                    <a:pt x="26924" y="0"/>
                  </a:lnTo>
                </a:path>
                <a:path w="27305" h="186689">
                  <a:moveTo>
                    <a:pt x="0" y="186202"/>
                  </a:moveTo>
                  <a:lnTo>
                    <a:pt x="26924" y="186202"/>
                  </a:lnTo>
                </a:path>
              </a:pathLst>
            </a:custGeom>
            <a:ln w="5280">
              <a:solidFill>
                <a:srgbClr val="5F5F5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object 22"/>
            <p:cNvSpPr/>
            <p:nvPr/>
          </p:nvSpPr>
          <p:spPr>
            <a:xfrm>
              <a:off x="1120155" y="1530132"/>
              <a:ext cx="0" cy="256540"/>
            </a:xfrm>
            <a:custGeom>
              <a:avLst/>
              <a:gdLst/>
              <a:ahLst/>
              <a:cxnLst/>
              <a:rect l="l" t="t" r="r" b="b"/>
              <a:pathLst>
                <a:path h="256539">
                  <a:moveTo>
                    <a:pt x="0" y="255933"/>
                  </a:moveTo>
                  <a:lnTo>
                    <a:pt x="0" y="0"/>
                  </a:lnTo>
                </a:path>
              </a:pathLst>
            </a:custGeom>
            <a:ln w="5280">
              <a:solidFill>
                <a:srgbClr val="5F5F5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object 23"/>
            <p:cNvSpPr/>
            <p:nvPr/>
          </p:nvSpPr>
          <p:spPr>
            <a:xfrm>
              <a:off x="1106693" y="1530132"/>
              <a:ext cx="27305" cy="256540"/>
            </a:xfrm>
            <a:custGeom>
              <a:avLst/>
              <a:gdLst/>
              <a:ahLst/>
              <a:cxnLst/>
              <a:rect l="l" t="t" r="r" b="b"/>
              <a:pathLst>
                <a:path w="27305" h="256539">
                  <a:moveTo>
                    <a:pt x="0" y="0"/>
                  </a:moveTo>
                  <a:lnTo>
                    <a:pt x="26924" y="0"/>
                  </a:lnTo>
                </a:path>
                <a:path w="27305" h="256539">
                  <a:moveTo>
                    <a:pt x="0" y="255933"/>
                  </a:moveTo>
                  <a:lnTo>
                    <a:pt x="26924" y="255933"/>
                  </a:lnTo>
                </a:path>
              </a:pathLst>
            </a:custGeom>
            <a:ln w="5280">
              <a:solidFill>
                <a:srgbClr val="5F5F5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object 24"/>
            <p:cNvSpPr/>
            <p:nvPr/>
          </p:nvSpPr>
          <p:spPr>
            <a:xfrm>
              <a:off x="1206828" y="1318594"/>
              <a:ext cx="0" cy="304165"/>
            </a:xfrm>
            <a:custGeom>
              <a:avLst/>
              <a:gdLst/>
              <a:ahLst/>
              <a:cxnLst/>
              <a:rect l="l" t="t" r="r" b="b"/>
              <a:pathLst>
                <a:path h="304165">
                  <a:moveTo>
                    <a:pt x="0" y="303656"/>
                  </a:moveTo>
                  <a:lnTo>
                    <a:pt x="0" y="0"/>
                  </a:lnTo>
                </a:path>
              </a:pathLst>
            </a:custGeom>
            <a:ln w="5280">
              <a:solidFill>
                <a:srgbClr val="5F5F5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object 25"/>
            <p:cNvSpPr/>
            <p:nvPr/>
          </p:nvSpPr>
          <p:spPr>
            <a:xfrm>
              <a:off x="1193365" y="1318594"/>
              <a:ext cx="27305" cy="304165"/>
            </a:xfrm>
            <a:custGeom>
              <a:avLst/>
              <a:gdLst/>
              <a:ahLst/>
              <a:cxnLst/>
              <a:rect l="l" t="t" r="r" b="b"/>
              <a:pathLst>
                <a:path w="27305" h="304165">
                  <a:moveTo>
                    <a:pt x="0" y="0"/>
                  </a:moveTo>
                  <a:lnTo>
                    <a:pt x="26924" y="0"/>
                  </a:lnTo>
                </a:path>
                <a:path w="27305" h="304165">
                  <a:moveTo>
                    <a:pt x="0" y="303656"/>
                  </a:moveTo>
                  <a:lnTo>
                    <a:pt x="26924" y="303656"/>
                  </a:lnTo>
                </a:path>
              </a:pathLst>
            </a:custGeom>
            <a:ln w="5280">
              <a:solidFill>
                <a:srgbClr val="5F5F5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6" name="object 26"/>
            <p:cNvSpPr/>
            <p:nvPr/>
          </p:nvSpPr>
          <p:spPr>
            <a:xfrm>
              <a:off x="1293424" y="1213619"/>
              <a:ext cx="0" cy="330200"/>
            </a:xfrm>
            <a:custGeom>
              <a:avLst/>
              <a:gdLst/>
              <a:ahLst/>
              <a:cxnLst/>
              <a:rect l="l" t="t" r="r" b="b"/>
              <a:pathLst>
                <a:path h="330200">
                  <a:moveTo>
                    <a:pt x="0" y="329824"/>
                  </a:moveTo>
                  <a:lnTo>
                    <a:pt x="0" y="0"/>
                  </a:lnTo>
                </a:path>
              </a:pathLst>
            </a:custGeom>
            <a:ln w="5280">
              <a:solidFill>
                <a:srgbClr val="5F5F5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" name="object 27"/>
            <p:cNvSpPr/>
            <p:nvPr/>
          </p:nvSpPr>
          <p:spPr>
            <a:xfrm>
              <a:off x="1279962" y="1213619"/>
              <a:ext cx="27305" cy="330200"/>
            </a:xfrm>
            <a:custGeom>
              <a:avLst/>
              <a:gdLst/>
              <a:ahLst/>
              <a:cxnLst/>
              <a:rect l="l" t="t" r="r" b="b"/>
              <a:pathLst>
                <a:path w="27305" h="330200">
                  <a:moveTo>
                    <a:pt x="0" y="0"/>
                  </a:moveTo>
                  <a:lnTo>
                    <a:pt x="26924" y="0"/>
                  </a:lnTo>
                </a:path>
                <a:path w="27305" h="330200">
                  <a:moveTo>
                    <a:pt x="0" y="329824"/>
                  </a:moveTo>
                  <a:lnTo>
                    <a:pt x="26924" y="329824"/>
                  </a:lnTo>
                </a:path>
              </a:pathLst>
            </a:custGeom>
            <a:ln w="5280">
              <a:solidFill>
                <a:srgbClr val="5F5F5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8" name="object 28"/>
            <p:cNvSpPr/>
            <p:nvPr/>
          </p:nvSpPr>
          <p:spPr>
            <a:xfrm>
              <a:off x="1380097" y="1204997"/>
              <a:ext cx="0" cy="363220"/>
            </a:xfrm>
            <a:custGeom>
              <a:avLst/>
              <a:gdLst/>
              <a:ahLst/>
              <a:cxnLst/>
              <a:rect l="l" t="t" r="r" b="b"/>
              <a:pathLst>
                <a:path h="363219">
                  <a:moveTo>
                    <a:pt x="0" y="363026"/>
                  </a:moveTo>
                  <a:lnTo>
                    <a:pt x="0" y="0"/>
                  </a:lnTo>
                </a:path>
              </a:pathLst>
            </a:custGeom>
            <a:ln w="5280">
              <a:solidFill>
                <a:srgbClr val="5F5F5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9" name="object 29"/>
            <p:cNvSpPr/>
            <p:nvPr/>
          </p:nvSpPr>
          <p:spPr>
            <a:xfrm>
              <a:off x="1366635" y="1204997"/>
              <a:ext cx="27305" cy="363220"/>
            </a:xfrm>
            <a:custGeom>
              <a:avLst/>
              <a:gdLst/>
              <a:ahLst/>
              <a:cxnLst/>
              <a:rect l="l" t="t" r="r" b="b"/>
              <a:pathLst>
                <a:path w="27305" h="363219">
                  <a:moveTo>
                    <a:pt x="0" y="0"/>
                  </a:moveTo>
                  <a:lnTo>
                    <a:pt x="26924" y="0"/>
                  </a:lnTo>
                </a:path>
                <a:path w="27305" h="363219">
                  <a:moveTo>
                    <a:pt x="0" y="363026"/>
                  </a:moveTo>
                  <a:lnTo>
                    <a:pt x="26924" y="363026"/>
                  </a:lnTo>
                </a:path>
              </a:pathLst>
            </a:custGeom>
            <a:ln w="5280">
              <a:solidFill>
                <a:srgbClr val="5F5F5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0" name="object 30"/>
            <p:cNvSpPr/>
            <p:nvPr/>
          </p:nvSpPr>
          <p:spPr>
            <a:xfrm>
              <a:off x="1466769" y="1131030"/>
              <a:ext cx="0" cy="387350"/>
            </a:xfrm>
            <a:custGeom>
              <a:avLst/>
              <a:gdLst/>
              <a:ahLst/>
              <a:cxnLst/>
              <a:rect l="l" t="t" r="r" b="b"/>
              <a:pathLst>
                <a:path h="387350">
                  <a:moveTo>
                    <a:pt x="0" y="387152"/>
                  </a:moveTo>
                  <a:lnTo>
                    <a:pt x="0" y="0"/>
                  </a:lnTo>
                </a:path>
              </a:pathLst>
            </a:custGeom>
            <a:ln w="5280">
              <a:solidFill>
                <a:srgbClr val="5F5F5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1" name="object 31"/>
            <p:cNvSpPr/>
            <p:nvPr/>
          </p:nvSpPr>
          <p:spPr>
            <a:xfrm>
              <a:off x="1453307" y="1131030"/>
              <a:ext cx="27305" cy="387350"/>
            </a:xfrm>
            <a:custGeom>
              <a:avLst/>
              <a:gdLst/>
              <a:ahLst/>
              <a:cxnLst/>
              <a:rect l="l" t="t" r="r" b="b"/>
              <a:pathLst>
                <a:path w="27305" h="387350">
                  <a:moveTo>
                    <a:pt x="0" y="0"/>
                  </a:moveTo>
                  <a:lnTo>
                    <a:pt x="26924" y="0"/>
                  </a:lnTo>
                </a:path>
                <a:path w="27305" h="387350">
                  <a:moveTo>
                    <a:pt x="0" y="387152"/>
                  </a:moveTo>
                  <a:lnTo>
                    <a:pt x="26924" y="387152"/>
                  </a:lnTo>
                </a:path>
              </a:pathLst>
            </a:custGeom>
            <a:ln w="5280">
              <a:solidFill>
                <a:srgbClr val="5F5F5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" name="object 32"/>
            <p:cNvSpPr/>
            <p:nvPr/>
          </p:nvSpPr>
          <p:spPr>
            <a:xfrm>
              <a:off x="1553366" y="1055702"/>
              <a:ext cx="0" cy="406400"/>
            </a:xfrm>
            <a:custGeom>
              <a:avLst/>
              <a:gdLst/>
              <a:ahLst/>
              <a:cxnLst/>
              <a:rect l="l" t="t" r="r" b="b"/>
              <a:pathLst>
                <a:path h="406400">
                  <a:moveTo>
                    <a:pt x="0" y="406210"/>
                  </a:moveTo>
                  <a:lnTo>
                    <a:pt x="0" y="0"/>
                  </a:lnTo>
                </a:path>
              </a:pathLst>
            </a:custGeom>
            <a:ln w="5280">
              <a:solidFill>
                <a:srgbClr val="5F5F5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3" name="object 33"/>
            <p:cNvSpPr/>
            <p:nvPr/>
          </p:nvSpPr>
          <p:spPr>
            <a:xfrm>
              <a:off x="1539904" y="1055702"/>
              <a:ext cx="27305" cy="406400"/>
            </a:xfrm>
            <a:custGeom>
              <a:avLst/>
              <a:gdLst/>
              <a:ahLst/>
              <a:cxnLst/>
              <a:rect l="l" t="t" r="r" b="b"/>
              <a:pathLst>
                <a:path w="27305" h="406400">
                  <a:moveTo>
                    <a:pt x="0" y="0"/>
                  </a:moveTo>
                  <a:lnTo>
                    <a:pt x="26924" y="0"/>
                  </a:lnTo>
                </a:path>
                <a:path w="27305" h="406400">
                  <a:moveTo>
                    <a:pt x="0" y="406210"/>
                  </a:moveTo>
                  <a:lnTo>
                    <a:pt x="26924" y="406210"/>
                  </a:lnTo>
                </a:path>
              </a:pathLst>
            </a:custGeom>
            <a:ln w="5280">
              <a:solidFill>
                <a:srgbClr val="5F5F5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4" name="object 34"/>
            <p:cNvSpPr/>
            <p:nvPr/>
          </p:nvSpPr>
          <p:spPr>
            <a:xfrm>
              <a:off x="1640039" y="1027265"/>
              <a:ext cx="0" cy="434340"/>
            </a:xfrm>
            <a:custGeom>
              <a:avLst/>
              <a:gdLst/>
              <a:ahLst/>
              <a:cxnLst/>
              <a:rect l="l" t="t" r="r" b="b"/>
              <a:pathLst>
                <a:path h="434340">
                  <a:moveTo>
                    <a:pt x="0" y="434194"/>
                  </a:moveTo>
                  <a:lnTo>
                    <a:pt x="0" y="0"/>
                  </a:lnTo>
                </a:path>
              </a:pathLst>
            </a:custGeom>
            <a:ln w="5280">
              <a:solidFill>
                <a:srgbClr val="5F5F5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5" name="object 35"/>
            <p:cNvSpPr/>
            <p:nvPr/>
          </p:nvSpPr>
          <p:spPr>
            <a:xfrm>
              <a:off x="1626576" y="1027265"/>
              <a:ext cx="27305" cy="434340"/>
            </a:xfrm>
            <a:custGeom>
              <a:avLst/>
              <a:gdLst/>
              <a:ahLst/>
              <a:cxnLst/>
              <a:rect l="l" t="t" r="r" b="b"/>
              <a:pathLst>
                <a:path w="27305" h="434340">
                  <a:moveTo>
                    <a:pt x="0" y="0"/>
                  </a:moveTo>
                  <a:lnTo>
                    <a:pt x="26924" y="0"/>
                  </a:lnTo>
                </a:path>
                <a:path w="27305" h="434340">
                  <a:moveTo>
                    <a:pt x="0" y="434194"/>
                  </a:moveTo>
                  <a:lnTo>
                    <a:pt x="26924" y="434194"/>
                  </a:lnTo>
                </a:path>
              </a:pathLst>
            </a:custGeom>
            <a:ln w="5280">
              <a:solidFill>
                <a:srgbClr val="5F5F5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6" name="object 36"/>
            <p:cNvSpPr/>
            <p:nvPr/>
          </p:nvSpPr>
          <p:spPr>
            <a:xfrm>
              <a:off x="1726711" y="1007526"/>
              <a:ext cx="0" cy="448945"/>
            </a:xfrm>
            <a:custGeom>
              <a:avLst/>
              <a:gdLst/>
              <a:ahLst/>
              <a:cxnLst/>
              <a:rect l="l" t="t" r="r" b="b"/>
              <a:pathLst>
                <a:path h="448944">
                  <a:moveTo>
                    <a:pt x="0" y="448715"/>
                  </a:moveTo>
                  <a:lnTo>
                    <a:pt x="0" y="0"/>
                  </a:lnTo>
                </a:path>
              </a:pathLst>
            </a:custGeom>
            <a:ln w="5280">
              <a:solidFill>
                <a:srgbClr val="5F5F5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7" name="object 37"/>
            <p:cNvSpPr/>
            <p:nvPr/>
          </p:nvSpPr>
          <p:spPr>
            <a:xfrm>
              <a:off x="1713249" y="1007526"/>
              <a:ext cx="27305" cy="448945"/>
            </a:xfrm>
            <a:custGeom>
              <a:avLst/>
              <a:gdLst/>
              <a:ahLst/>
              <a:cxnLst/>
              <a:rect l="l" t="t" r="r" b="b"/>
              <a:pathLst>
                <a:path w="27305" h="448944">
                  <a:moveTo>
                    <a:pt x="0" y="0"/>
                  </a:moveTo>
                  <a:lnTo>
                    <a:pt x="26924" y="0"/>
                  </a:lnTo>
                </a:path>
                <a:path w="27305" h="448944">
                  <a:moveTo>
                    <a:pt x="0" y="448715"/>
                  </a:moveTo>
                  <a:lnTo>
                    <a:pt x="26924" y="448715"/>
                  </a:lnTo>
                </a:path>
              </a:pathLst>
            </a:custGeom>
            <a:ln w="5280">
              <a:solidFill>
                <a:srgbClr val="5F5F5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8" name="object 38"/>
            <p:cNvSpPr/>
            <p:nvPr/>
          </p:nvSpPr>
          <p:spPr>
            <a:xfrm>
              <a:off x="1813308" y="998980"/>
              <a:ext cx="0" cy="463550"/>
            </a:xfrm>
            <a:custGeom>
              <a:avLst/>
              <a:gdLst/>
              <a:ahLst/>
              <a:cxnLst/>
              <a:rect l="l" t="t" r="r" b="b"/>
              <a:pathLst>
                <a:path h="463550">
                  <a:moveTo>
                    <a:pt x="0" y="463387"/>
                  </a:moveTo>
                  <a:lnTo>
                    <a:pt x="0" y="0"/>
                  </a:lnTo>
                </a:path>
              </a:pathLst>
            </a:custGeom>
            <a:ln w="5280">
              <a:solidFill>
                <a:srgbClr val="5F5F5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9" name="object 39"/>
            <p:cNvSpPr/>
            <p:nvPr/>
          </p:nvSpPr>
          <p:spPr>
            <a:xfrm>
              <a:off x="1799846" y="998980"/>
              <a:ext cx="27305" cy="463550"/>
            </a:xfrm>
            <a:custGeom>
              <a:avLst/>
              <a:gdLst/>
              <a:ahLst/>
              <a:cxnLst/>
              <a:rect l="l" t="t" r="r" b="b"/>
              <a:pathLst>
                <a:path w="27305" h="463550">
                  <a:moveTo>
                    <a:pt x="0" y="0"/>
                  </a:moveTo>
                  <a:lnTo>
                    <a:pt x="26924" y="0"/>
                  </a:lnTo>
                </a:path>
                <a:path w="27305" h="463550">
                  <a:moveTo>
                    <a:pt x="0" y="463387"/>
                  </a:moveTo>
                  <a:lnTo>
                    <a:pt x="26924" y="463387"/>
                  </a:lnTo>
                </a:path>
              </a:pathLst>
            </a:custGeom>
            <a:ln w="5280">
              <a:solidFill>
                <a:srgbClr val="5F5F5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0" name="object 40"/>
            <p:cNvSpPr/>
            <p:nvPr/>
          </p:nvSpPr>
          <p:spPr>
            <a:xfrm>
              <a:off x="1899980" y="982719"/>
              <a:ext cx="0" cy="473709"/>
            </a:xfrm>
            <a:custGeom>
              <a:avLst/>
              <a:gdLst/>
              <a:ahLst/>
              <a:cxnLst/>
              <a:rect l="l" t="t" r="r" b="b"/>
              <a:pathLst>
                <a:path h="473709">
                  <a:moveTo>
                    <a:pt x="0" y="473295"/>
                  </a:moveTo>
                  <a:lnTo>
                    <a:pt x="0" y="0"/>
                  </a:lnTo>
                </a:path>
              </a:pathLst>
            </a:custGeom>
            <a:ln w="5280">
              <a:solidFill>
                <a:srgbClr val="5F5F5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1" name="object 41"/>
            <p:cNvSpPr/>
            <p:nvPr/>
          </p:nvSpPr>
          <p:spPr>
            <a:xfrm>
              <a:off x="1886518" y="982719"/>
              <a:ext cx="27305" cy="473709"/>
            </a:xfrm>
            <a:custGeom>
              <a:avLst/>
              <a:gdLst/>
              <a:ahLst/>
              <a:cxnLst/>
              <a:rect l="l" t="t" r="r" b="b"/>
              <a:pathLst>
                <a:path w="27305" h="473709">
                  <a:moveTo>
                    <a:pt x="0" y="0"/>
                  </a:moveTo>
                  <a:lnTo>
                    <a:pt x="26924" y="0"/>
                  </a:lnTo>
                </a:path>
                <a:path w="27305" h="473709">
                  <a:moveTo>
                    <a:pt x="0" y="473295"/>
                  </a:moveTo>
                  <a:lnTo>
                    <a:pt x="26924" y="473295"/>
                  </a:lnTo>
                </a:path>
              </a:pathLst>
            </a:custGeom>
            <a:ln w="5280">
              <a:solidFill>
                <a:srgbClr val="5F5F5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2" name="object 42"/>
            <p:cNvSpPr/>
            <p:nvPr/>
          </p:nvSpPr>
          <p:spPr>
            <a:xfrm>
              <a:off x="1986577" y="979391"/>
              <a:ext cx="0" cy="485140"/>
            </a:xfrm>
            <a:custGeom>
              <a:avLst/>
              <a:gdLst/>
              <a:ahLst/>
              <a:cxnLst/>
              <a:rect l="l" t="t" r="r" b="b"/>
              <a:pathLst>
                <a:path h="485140">
                  <a:moveTo>
                    <a:pt x="0" y="484942"/>
                  </a:moveTo>
                  <a:lnTo>
                    <a:pt x="0" y="0"/>
                  </a:lnTo>
                </a:path>
              </a:pathLst>
            </a:custGeom>
            <a:ln w="5280">
              <a:solidFill>
                <a:srgbClr val="5F5F5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3" name="object 43"/>
            <p:cNvSpPr/>
            <p:nvPr/>
          </p:nvSpPr>
          <p:spPr>
            <a:xfrm>
              <a:off x="1973115" y="979391"/>
              <a:ext cx="27305" cy="485140"/>
            </a:xfrm>
            <a:custGeom>
              <a:avLst/>
              <a:gdLst/>
              <a:ahLst/>
              <a:cxnLst/>
              <a:rect l="l" t="t" r="r" b="b"/>
              <a:pathLst>
                <a:path w="27305" h="485140">
                  <a:moveTo>
                    <a:pt x="0" y="0"/>
                  </a:moveTo>
                  <a:lnTo>
                    <a:pt x="26924" y="0"/>
                  </a:lnTo>
                </a:path>
                <a:path w="27305" h="485140">
                  <a:moveTo>
                    <a:pt x="0" y="484942"/>
                  </a:moveTo>
                  <a:lnTo>
                    <a:pt x="26924" y="484942"/>
                  </a:lnTo>
                </a:path>
              </a:pathLst>
            </a:custGeom>
            <a:ln w="5280">
              <a:solidFill>
                <a:srgbClr val="5F5F5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4" name="object 44"/>
            <p:cNvSpPr/>
            <p:nvPr/>
          </p:nvSpPr>
          <p:spPr>
            <a:xfrm>
              <a:off x="2073250" y="1011534"/>
              <a:ext cx="0" cy="492759"/>
            </a:xfrm>
            <a:custGeom>
              <a:avLst/>
              <a:gdLst/>
              <a:ahLst/>
              <a:cxnLst/>
              <a:rect l="l" t="t" r="r" b="b"/>
              <a:pathLst>
                <a:path h="492759">
                  <a:moveTo>
                    <a:pt x="0" y="492202"/>
                  </a:moveTo>
                  <a:lnTo>
                    <a:pt x="0" y="0"/>
                  </a:lnTo>
                </a:path>
              </a:pathLst>
            </a:custGeom>
            <a:ln w="5280">
              <a:solidFill>
                <a:srgbClr val="5F5F5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5" name="object 45"/>
            <p:cNvSpPr/>
            <p:nvPr/>
          </p:nvSpPr>
          <p:spPr>
            <a:xfrm>
              <a:off x="2059787" y="1011534"/>
              <a:ext cx="27305" cy="492759"/>
            </a:xfrm>
            <a:custGeom>
              <a:avLst/>
              <a:gdLst/>
              <a:ahLst/>
              <a:cxnLst/>
              <a:rect l="l" t="t" r="r" b="b"/>
              <a:pathLst>
                <a:path w="27305" h="492759">
                  <a:moveTo>
                    <a:pt x="0" y="0"/>
                  </a:moveTo>
                  <a:lnTo>
                    <a:pt x="26924" y="0"/>
                  </a:lnTo>
                </a:path>
                <a:path w="27305" h="492759">
                  <a:moveTo>
                    <a:pt x="0" y="492202"/>
                  </a:moveTo>
                  <a:lnTo>
                    <a:pt x="26924" y="492202"/>
                  </a:lnTo>
                </a:path>
              </a:pathLst>
            </a:custGeom>
            <a:ln w="5280">
              <a:solidFill>
                <a:srgbClr val="5F5F5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6" name="object 46"/>
            <p:cNvSpPr/>
            <p:nvPr/>
          </p:nvSpPr>
          <p:spPr>
            <a:xfrm>
              <a:off x="2159922" y="1161585"/>
              <a:ext cx="0" cy="494665"/>
            </a:xfrm>
            <a:custGeom>
              <a:avLst/>
              <a:gdLst/>
              <a:ahLst/>
              <a:cxnLst/>
              <a:rect l="l" t="t" r="r" b="b"/>
              <a:pathLst>
                <a:path h="494664">
                  <a:moveTo>
                    <a:pt x="0" y="494320"/>
                  </a:moveTo>
                  <a:lnTo>
                    <a:pt x="0" y="0"/>
                  </a:lnTo>
                </a:path>
              </a:pathLst>
            </a:custGeom>
            <a:ln w="5280">
              <a:solidFill>
                <a:srgbClr val="5F5F5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7" name="object 47"/>
            <p:cNvSpPr/>
            <p:nvPr/>
          </p:nvSpPr>
          <p:spPr>
            <a:xfrm>
              <a:off x="2146460" y="1161585"/>
              <a:ext cx="27305" cy="494665"/>
            </a:xfrm>
            <a:custGeom>
              <a:avLst/>
              <a:gdLst/>
              <a:ahLst/>
              <a:cxnLst/>
              <a:rect l="l" t="t" r="r" b="b"/>
              <a:pathLst>
                <a:path w="27305" h="494664">
                  <a:moveTo>
                    <a:pt x="0" y="0"/>
                  </a:moveTo>
                  <a:lnTo>
                    <a:pt x="26924" y="0"/>
                  </a:lnTo>
                </a:path>
                <a:path w="27305" h="494664">
                  <a:moveTo>
                    <a:pt x="0" y="494320"/>
                  </a:moveTo>
                  <a:lnTo>
                    <a:pt x="26924" y="494320"/>
                  </a:lnTo>
                </a:path>
              </a:pathLst>
            </a:custGeom>
            <a:ln w="5280">
              <a:solidFill>
                <a:srgbClr val="5F5F5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8" name="object 48"/>
            <p:cNvSpPr/>
            <p:nvPr/>
          </p:nvSpPr>
          <p:spPr>
            <a:xfrm>
              <a:off x="2246519" y="1143585"/>
              <a:ext cx="0" cy="494665"/>
            </a:xfrm>
            <a:custGeom>
              <a:avLst/>
              <a:gdLst/>
              <a:ahLst/>
              <a:cxnLst/>
              <a:rect l="l" t="t" r="r" b="b"/>
              <a:pathLst>
                <a:path h="494664">
                  <a:moveTo>
                    <a:pt x="0" y="494320"/>
                  </a:moveTo>
                  <a:lnTo>
                    <a:pt x="0" y="0"/>
                  </a:lnTo>
                </a:path>
              </a:pathLst>
            </a:custGeom>
            <a:ln w="5280">
              <a:solidFill>
                <a:srgbClr val="5F5F5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9" name="object 49"/>
            <p:cNvSpPr/>
            <p:nvPr/>
          </p:nvSpPr>
          <p:spPr>
            <a:xfrm>
              <a:off x="2233057" y="1143585"/>
              <a:ext cx="27305" cy="494665"/>
            </a:xfrm>
            <a:custGeom>
              <a:avLst/>
              <a:gdLst/>
              <a:ahLst/>
              <a:cxnLst/>
              <a:rect l="l" t="t" r="r" b="b"/>
              <a:pathLst>
                <a:path w="27305" h="494664">
                  <a:moveTo>
                    <a:pt x="0" y="0"/>
                  </a:moveTo>
                  <a:lnTo>
                    <a:pt x="26924" y="0"/>
                  </a:lnTo>
                </a:path>
                <a:path w="27305" h="494664">
                  <a:moveTo>
                    <a:pt x="0" y="494320"/>
                  </a:moveTo>
                  <a:lnTo>
                    <a:pt x="26924" y="494320"/>
                  </a:lnTo>
                </a:path>
              </a:pathLst>
            </a:custGeom>
            <a:ln w="5280">
              <a:solidFill>
                <a:srgbClr val="5F5F5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0" name="object 50"/>
            <p:cNvSpPr/>
            <p:nvPr/>
          </p:nvSpPr>
          <p:spPr>
            <a:xfrm>
              <a:off x="2333191" y="1064929"/>
              <a:ext cx="0" cy="517525"/>
            </a:xfrm>
            <a:custGeom>
              <a:avLst/>
              <a:gdLst/>
              <a:ahLst/>
              <a:cxnLst/>
              <a:rect l="l" t="t" r="r" b="b"/>
              <a:pathLst>
                <a:path h="517525">
                  <a:moveTo>
                    <a:pt x="0" y="517009"/>
                  </a:moveTo>
                  <a:lnTo>
                    <a:pt x="0" y="0"/>
                  </a:lnTo>
                </a:path>
              </a:pathLst>
            </a:custGeom>
            <a:ln w="5280">
              <a:solidFill>
                <a:srgbClr val="5F5F5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1" name="object 51"/>
            <p:cNvSpPr/>
            <p:nvPr/>
          </p:nvSpPr>
          <p:spPr>
            <a:xfrm>
              <a:off x="2319729" y="1064929"/>
              <a:ext cx="27305" cy="517525"/>
            </a:xfrm>
            <a:custGeom>
              <a:avLst/>
              <a:gdLst/>
              <a:ahLst/>
              <a:cxnLst/>
              <a:rect l="l" t="t" r="r" b="b"/>
              <a:pathLst>
                <a:path w="27305" h="517525">
                  <a:moveTo>
                    <a:pt x="0" y="0"/>
                  </a:moveTo>
                  <a:lnTo>
                    <a:pt x="26924" y="0"/>
                  </a:lnTo>
                </a:path>
                <a:path w="27305" h="517525">
                  <a:moveTo>
                    <a:pt x="0" y="517009"/>
                  </a:moveTo>
                  <a:lnTo>
                    <a:pt x="26924" y="517009"/>
                  </a:lnTo>
                </a:path>
              </a:pathLst>
            </a:custGeom>
            <a:ln w="5280">
              <a:solidFill>
                <a:srgbClr val="5F5F5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2" name="object 52"/>
            <p:cNvSpPr/>
            <p:nvPr/>
          </p:nvSpPr>
          <p:spPr>
            <a:xfrm>
              <a:off x="2419864" y="1068560"/>
              <a:ext cx="0" cy="518159"/>
            </a:xfrm>
            <a:custGeom>
              <a:avLst/>
              <a:gdLst/>
              <a:ahLst/>
              <a:cxnLst/>
              <a:rect l="l" t="t" r="r" b="b"/>
              <a:pathLst>
                <a:path h="518159">
                  <a:moveTo>
                    <a:pt x="0" y="517992"/>
                  </a:moveTo>
                  <a:lnTo>
                    <a:pt x="0" y="0"/>
                  </a:lnTo>
                </a:path>
              </a:pathLst>
            </a:custGeom>
            <a:ln w="5280">
              <a:solidFill>
                <a:srgbClr val="5F5F5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3" name="object 53"/>
            <p:cNvSpPr/>
            <p:nvPr/>
          </p:nvSpPr>
          <p:spPr>
            <a:xfrm>
              <a:off x="2406402" y="1068560"/>
              <a:ext cx="27305" cy="518159"/>
            </a:xfrm>
            <a:custGeom>
              <a:avLst/>
              <a:gdLst/>
              <a:ahLst/>
              <a:cxnLst/>
              <a:rect l="l" t="t" r="r" b="b"/>
              <a:pathLst>
                <a:path w="27305" h="518159">
                  <a:moveTo>
                    <a:pt x="0" y="0"/>
                  </a:moveTo>
                  <a:lnTo>
                    <a:pt x="26924" y="0"/>
                  </a:lnTo>
                </a:path>
                <a:path w="27305" h="518159">
                  <a:moveTo>
                    <a:pt x="0" y="517992"/>
                  </a:moveTo>
                  <a:lnTo>
                    <a:pt x="26924" y="517992"/>
                  </a:lnTo>
                </a:path>
              </a:pathLst>
            </a:custGeom>
            <a:ln w="5280">
              <a:solidFill>
                <a:srgbClr val="5F5F5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4" name="object 54"/>
            <p:cNvSpPr/>
            <p:nvPr/>
          </p:nvSpPr>
          <p:spPr>
            <a:xfrm>
              <a:off x="2506461" y="1008585"/>
              <a:ext cx="0" cy="530860"/>
            </a:xfrm>
            <a:custGeom>
              <a:avLst/>
              <a:gdLst/>
              <a:ahLst/>
              <a:cxnLst/>
              <a:rect l="l" t="t" r="r" b="b"/>
              <a:pathLst>
                <a:path h="530860">
                  <a:moveTo>
                    <a:pt x="0" y="530320"/>
                  </a:moveTo>
                  <a:lnTo>
                    <a:pt x="0" y="0"/>
                  </a:lnTo>
                </a:path>
              </a:pathLst>
            </a:custGeom>
            <a:ln w="5280">
              <a:solidFill>
                <a:srgbClr val="5F5F5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5" name="object 55"/>
            <p:cNvSpPr/>
            <p:nvPr/>
          </p:nvSpPr>
          <p:spPr>
            <a:xfrm>
              <a:off x="2492998" y="1008585"/>
              <a:ext cx="27305" cy="530860"/>
            </a:xfrm>
            <a:custGeom>
              <a:avLst/>
              <a:gdLst/>
              <a:ahLst/>
              <a:cxnLst/>
              <a:rect l="l" t="t" r="r" b="b"/>
              <a:pathLst>
                <a:path w="27305" h="530860">
                  <a:moveTo>
                    <a:pt x="0" y="0"/>
                  </a:moveTo>
                  <a:lnTo>
                    <a:pt x="26924" y="0"/>
                  </a:lnTo>
                </a:path>
                <a:path w="27305" h="530860">
                  <a:moveTo>
                    <a:pt x="0" y="530320"/>
                  </a:moveTo>
                  <a:lnTo>
                    <a:pt x="26924" y="530320"/>
                  </a:lnTo>
                </a:path>
              </a:pathLst>
            </a:custGeom>
            <a:ln w="5280">
              <a:solidFill>
                <a:srgbClr val="5F5F5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6" name="object 56"/>
            <p:cNvSpPr/>
            <p:nvPr/>
          </p:nvSpPr>
          <p:spPr>
            <a:xfrm>
              <a:off x="2593133" y="974324"/>
              <a:ext cx="0" cy="542925"/>
            </a:xfrm>
            <a:custGeom>
              <a:avLst/>
              <a:gdLst/>
              <a:ahLst/>
              <a:cxnLst/>
              <a:rect l="l" t="t" r="r" b="b"/>
              <a:pathLst>
                <a:path h="542925">
                  <a:moveTo>
                    <a:pt x="0" y="542648"/>
                  </a:moveTo>
                  <a:lnTo>
                    <a:pt x="0" y="0"/>
                  </a:lnTo>
                </a:path>
              </a:pathLst>
            </a:custGeom>
            <a:ln w="5280">
              <a:solidFill>
                <a:srgbClr val="5F5F5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7" name="object 57"/>
            <p:cNvSpPr/>
            <p:nvPr/>
          </p:nvSpPr>
          <p:spPr>
            <a:xfrm>
              <a:off x="2579671" y="974324"/>
              <a:ext cx="27305" cy="542925"/>
            </a:xfrm>
            <a:custGeom>
              <a:avLst/>
              <a:gdLst/>
              <a:ahLst/>
              <a:cxnLst/>
              <a:rect l="l" t="t" r="r" b="b"/>
              <a:pathLst>
                <a:path w="27305" h="542925">
                  <a:moveTo>
                    <a:pt x="0" y="0"/>
                  </a:moveTo>
                  <a:lnTo>
                    <a:pt x="26924" y="0"/>
                  </a:lnTo>
                </a:path>
                <a:path w="27305" h="542925">
                  <a:moveTo>
                    <a:pt x="0" y="542648"/>
                  </a:moveTo>
                  <a:lnTo>
                    <a:pt x="26924" y="542648"/>
                  </a:lnTo>
                </a:path>
              </a:pathLst>
            </a:custGeom>
            <a:ln w="5280">
              <a:solidFill>
                <a:srgbClr val="5F5F5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8" name="object 58"/>
            <p:cNvSpPr/>
            <p:nvPr/>
          </p:nvSpPr>
          <p:spPr>
            <a:xfrm>
              <a:off x="2679730" y="1136476"/>
              <a:ext cx="0" cy="544830"/>
            </a:xfrm>
            <a:custGeom>
              <a:avLst/>
              <a:gdLst/>
              <a:ahLst/>
              <a:cxnLst/>
              <a:rect l="l" t="t" r="r" b="b"/>
              <a:pathLst>
                <a:path h="544830">
                  <a:moveTo>
                    <a:pt x="0" y="544236"/>
                  </a:moveTo>
                  <a:lnTo>
                    <a:pt x="0" y="0"/>
                  </a:lnTo>
                </a:path>
              </a:pathLst>
            </a:custGeom>
            <a:ln w="5280">
              <a:solidFill>
                <a:srgbClr val="5F5F5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9" name="object 59"/>
            <p:cNvSpPr/>
            <p:nvPr/>
          </p:nvSpPr>
          <p:spPr>
            <a:xfrm>
              <a:off x="2666268" y="1136476"/>
              <a:ext cx="27305" cy="544830"/>
            </a:xfrm>
            <a:custGeom>
              <a:avLst/>
              <a:gdLst/>
              <a:ahLst/>
              <a:cxnLst/>
              <a:rect l="l" t="t" r="r" b="b"/>
              <a:pathLst>
                <a:path w="27305" h="544830">
                  <a:moveTo>
                    <a:pt x="0" y="0"/>
                  </a:moveTo>
                  <a:lnTo>
                    <a:pt x="26924" y="0"/>
                  </a:lnTo>
                </a:path>
                <a:path w="27305" h="544830">
                  <a:moveTo>
                    <a:pt x="0" y="544236"/>
                  </a:moveTo>
                  <a:lnTo>
                    <a:pt x="26924" y="544236"/>
                  </a:lnTo>
                </a:path>
              </a:pathLst>
            </a:custGeom>
            <a:ln w="5280">
              <a:solidFill>
                <a:srgbClr val="5F5F5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0" name="object 60"/>
            <p:cNvSpPr/>
            <p:nvPr/>
          </p:nvSpPr>
          <p:spPr>
            <a:xfrm>
              <a:off x="686868" y="1219442"/>
              <a:ext cx="1993264" cy="721995"/>
            </a:xfrm>
            <a:custGeom>
              <a:avLst/>
              <a:gdLst/>
              <a:ahLst/>
              <a:cxnLst/>
              <a:rect l="l" t="t" r="r" b="b"/>
              <a:pathLst>
                <a:path w="1993264" h="721994">
                  <a:moveTo>
                    <a:pt x="0" y="720757"/>
                  </a:moveTo>
                  <a:lnTo>
                    <a:pt x="86672" y="721438"/>
                  </a:lnTo>
                  <a:lnTo>
                    <a:pt x="173344" y="703665"/>
                  </a:lnTo>
                  <a:lnTo>
                    <a:pt x="259941" y="679085"/>
                  </a:lnTo>
                  <a:lnTo>
                    <a:pt x="346614" y="536370"/>
                  </a:lnTo>
                  <a:lnTo>
                    <a:pt x="433286" y="438656"/>
                  </a:lnTo>
                  <a:lnTo>
                    <a:pt x="519883" y="251017"/>
                  </a:lnTo>
                  <a:lnTo>
                    <a:pt x="606555" y="159126"/>
                  </a:lnTo>
                  <a:lnTo>
                    <a:pt x="693228" y="167143"/>
                  </a:lnTo>
                  <a:lnTo>
                    <a:pt x="779825" y="105201"/>
                  </a:lnTo>
                  <a:lnTo>
                    <a:pt x="866497" y="39403"/>
                  </a:lnTo>
                  <a:lnTo>
                    <a:pt x="953094" y="24958"/>
                  </a:lnTo>
                  <a:lnTo>
                    <a:pt x="1039767" y="12479"/>
                  </a:lnTo>
                  <a:lnTo>
                    <a:pt x="1126439" y="11268"/>
                  </a:lnTo>
                  <a:lnTo>
                    <a:pt x="1213036" y="0"/>
                  </a:lnTo>
                  <a:lnTo>
                    <a:pt x="1299708" y="2420"/>
                  </a:lnTo>
                  <a:lnTo>
                    <a:pt x="1386381" y="38193"/>
                  </a:lnTo>
                  <a:lnTo>
                    <a:pt x="1472978" y="189378"/>
                  </a:lnTo>
                  <a:lnTo>
                    <a:pt x="1559650" y="171302"/>
                  </a:lnTo>
                  <a:lnTo>
                    <a:pt x="1646247" y="103991"/>
                  </a:lnTo>
                  <a:lnTo>
                    <a:pt x="1732919" y="108151"/>
                  </a:lnTo>
                  <a:lnTo>
                    <a:pt x="1819592" y="54378"/>
                  </a:lnTo>
                  <a:lnTo>
                    <a:pt x="1906189" y="26243"/>
                  </a:lnTo>
                  <a:lnTo>
                    <a:pt x="1992861" y="189151"/>
                  </a:lnTo>
                </a:path>
              </a:pathLst>
            </a:custGeom>
            <a:ln w="5280">
              <a:solidFill>
                <a:srgbClr val="132046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1" name="object 61"/>
            <p:cNvSpPr/>
            <p:nvPr/>
          </p:nvSpPr>
          <p:spPr>
            <a:xfrm>
              <a:off x="677332" y="1209906"/>
              <a:ext cx="2012314" cy="741045"/>
            </a:xfrm>
            <a:custGeom>
              <a:avLst/>
              <a:gdLst/>
              <a:ahLst/>
              <a:cxnLst/>
              <a:rect l="l" t="t" r="r" b="b"/>
              <a:pathLst>
                <a:path w="2012314" h="741044">
                  <a:moveTo>
                    <a:pt x="0" y="730294"/>
                  </a:moveTo>
                  <a:lnTo>
                    <a:pt x="0" y="725030"/>
                  </a:lnTo>
                  <a:lnTo>
                    <a:pt x="4272" y="720757"/>
                  </a:lnTo>
                  <a:lnTo>
                    <a:pt x="9536" y="720757"/>
                  </a:lnTo>
                  <a:lnTo>
                    <a:pt x="14800" y="720757"/>
                  </a:lnTo>
                  <a:lnTo>
                    <a:pt x="19072" y="725030"/>
                  </a:lnTo>
                  <a:lnTo>
                    <a:pt x="19072" y="730294"/>
                  </a:lnTo>
                  <a:lnTo>
                    <a:pt x="19072" y="735558"/>
                  </a:lnTo>
                  <a:lnTo>
                    <a:pt x="14800" y="739830"/>
                  </a:lnTo>
                  <a:lnTo>
                    <a:pt x="9536" y="739830"/>
                  </a:lnTo>
                  <a:lnTo>
                    <a:pt x="4272" y="739830"/>
                  </a:lnTo>
                  <a:lnTo>
                    <a:pt x="0" y="735558"/>
                  </a:lnTo>
                  <a:lnTo>
                    <a:pt x="0" y="730294"/>
                  </a:lnTo>
                </a:path>
                <a:path w="2012314" h="741044">
                  <a:moveTo>
                    <a:pt x="86672" y="730974"/>
                  </a:moveTo>
                  <a:lnTo>
                    <a:pt x="86672" y="725710"/>
                  </a:lnTo>
                  <a:lnTo>
                    <a:pt x="90944" y="721438"/>
                  </a:lnTo>
                  <a:lnTo>
                    <a:pt x="96208" y="721438"/>
                  </a:lnTo>
                  <a:lnTo>
                    <a:pt x="101472" y="721438"/>
                  </a:lnTo>
                  <a:lnTo>
                    <a:pt x="105745" y="725710"/>
                  </a:lnTo>
                  <a:lnTo>
                    <a:pt x="105745" y="730974"/>
                  </a:lnTo>
                  <a:lnTo>
                    <a:pt x="105745" y="736239"/>
                  </a:lnTo>
                  <a:lnTo>
                    <a:pt x="101472" y="740511"/>
                  </a:lnTo>
                  <a:lnTo>
                    <a:pt x="96208" y="740511"/>
                  </a:lnTo>
                  <a:lnTo>
                    <a:pt x="90944" y="740511"/>
                  </a:lnTo>
                  <a:lnTo>
                    <a:pt x="86672" y="736239"/>
                  </a:lnTo>
                  <a:lnTo>
                    <a:pt x="86672" y="730974"/>
                  </a:lnTo>
                </a:path>
                <a:path w="2012314" h="741044">
                  <a:moveTo>
                    <a:pt x="173344" y="713201"/>
                  </a:moveTo>
                  <a:lnTo>
                    <a:pt x="173344" y="707937"/>
                  </a:lnTo>
                  <a:lnTo>
                    <a:pt x="177617" y="703665"/>
                  </a:lnTo>
                  <a:lnTo>
                    <a:pt x="182881" y="703665"/>
                  </a:lnTo>
                  <a:lnTo>
                    <a:pt x="188145" y="703665"/>
                  </a:lnTo>
                  <a:lnTo>
                    <a:pt x="192417" y="707937"/>
                  </a:lnTo>
                  <a:lnTo>
                    <a:pt x="192417" y="713201"/>
                  </a:lnTo>
                  <a:lnTo>
                    <a:pt x="192417" y="718465"/>
                  </a:lnTo>
                  <a:lnTo>
                    <a:pt x="188145" y="722738"/>
                  </a:lnTo>
                  <a:lnTo>
                    <a:pt x="182881" y="722738"/>
                  </a:lnTo>
                  <a:lnTo>
                    <a:pt x="177617" y="722738"/>
                  </a:lnTo>
                  <a:lnTo>
                    <a:pt x="173344" y="718465"/>
                  </a:lnTo>
                  <a:lnTo>
                    <a:pt x="173344" y="713201"/>
                  </a:lnTo>
                </a:path>
                <a:path w="2012314" h="741044">
                  <a:moveTo>
                    <a:pt x="259941" y="688621"/>
                  </a:moveTo>
                  <a:lnTo>
                    <a:pt x="259941" y="683357"/>
                  </a:lnTo>
                  <a:lnTo>
                    <a:pt x="264214" y="679085"/>
                  </a:lnTo>
                  <a:lnTo>
                    <a:pt x="269478" y="679085"/>
                  </a:lnTo>
                  <a:lnTo>
                    <a:pt x="274742" y="679085"/>
                  </a:lnTo>
                  <a:lnTo>
                    <a:pt x="279014" y="683357"/>
                  </a:lnTo>
                  <a:lnTo>
                    <a:pt x="279014" y="688621"/>
                  </a:lnTo>
                  <a:lnTo>
                    <a:pt x="279014" y="693885"/>
                  </a:lnTo>
                  <a:lnTo>
                    <a:pt x="274742" y="698158"/>
                  </a:lnTo>
                  <a:lnTo>
                    <a:pt x="269478" y="698158"/>
                  </a:lnTo>
                  <a:lnTo>
                    <a:pt x="264214" y="698158"/>
                  </a:lnTo>
                  <a:lnTo>
                    <a:pt x="259941" y="693885"/>
                  </a:lnTo>
                  <a:lnTo>
                    <a:pt x="259941" y="688621"/>
                  </a:lnTo>
                </a:path>
                <a:path w="2012314" h="741044">
                  <a:moveTo>
                    <a:pt x="346614" y="545907"/>
                  </a:moveTo>
                  <a:lnTo>
                    <a:pt x="346614" y="540643"/>
                  </a:lnTo>
                  <a:lnTo>
                    <a:pt x="350886" y="536370"/>
                  </a:lnTo>
                  <a:lnTo>
                    <a:pt x="356150" y="536370"/>
                  </a:lnTo>
                  <a:lnTo>
                    <a:pt x="361414" y="536370"/>
                  </a:lnTo>
                  <a:lnTo>
                    <a:pt x="365686" y="540643"/>
                  </a:lnTo>
                  <a:lnTo>
                    <a:pt x="365686" y="545907"/>
                  </a:lnTo>
                  <a:lnTo>
                    <a:pt x="365686" y="551171"/>
                  </a:lnTo>
                  <a:lnTo>
                    <a:pt x="361414" y="555443"/>
                  </a:lnTo>
                  <a:lnTo>
                    <a:pt x="356150" y="555443"/>
                  </a:lnTo>
                  <a:lnTo>
                    <a:pt x="350886" y="555443"/>
                  </a:lnTo>
                  <a:lnTo>
                    <a:pt x="346614" y="551171"/>
                  </a:lnTo>
                  <a:lnTo>
                    <a:pt x="346614" y="545907"/>
                  </a:lnTo>
                </a:path>
                <a:path w="2012314" h="741044">
                  <a:moveTo>
                    <a:pt x="433286" y="448192"/>
                  </a:moveTo>
                  <a:lnTo>
                    <a:pt x="433286" y="442928"/>
                  </a:lnTo>
                  <a:lnTo>
                    <a:pt x="437558" y="438656"/>
                  </a:lnTo>
                  <a:lnTo>
                    <a:pt x="442823" y="438656"/>
                  </a:lnTo>
                  <a:lnTo>
                    <a:pt x="448087" y="438656"/>
                  </a:lnTo>
                  <a:lnTo>
                    <a:pt x="452359" y="442928"/>
                  </a:lnTo>
                  <a:lnTo>
                    <a:pt x="452359" y="448192"/>
                  </a:lnTo>
                  <a:lnTo>
                    <a:pt x="452359" y="453456"/>
                  </a:lnTo>
                  <a:lnTo>
                    <a:pt x="448087" y="457729"/>
                  </a:lnTo>
                  <a:lnTo>
                    <a:pt x="442823" y="457729"/>
                  </a:lnTo>
                  <a:lnTo>
                    <a:pt x="437558" y="457729"/>
                  </a:lnTo>
                  <a:lnTo>
                    <a:pt x="433286" y="453456"/>
                  </a:lnTo>
                  <a:lnTo>
                    <a:pt x="433286" y="448192"/>
                  </a:lnTo>
                </a:path>
                <a:path w="2012314" h="741044">
                  <a:moveTo>
                    <a:pt x="519883" y="260553"/>
                  </a:moveTo>
                  <a:lnTo>
                    <a:pt x="519883" y="255289"/>
                  </a:lnTo>
                  <a:lnTo>
                    <a:pt x="524155" y="251017"/>
                  </a:lnTo>
                  <a:lnTo>
                    <a:pt x="529419" y="251017"/>
                  </a:lnTo>
                  <a:lnTo>
                    <a:pt x="534683" y="251017"/>
                  </a:lnTo>
                  <a:lnTo>
                    <a:pt x="538956" y="255289"/>
                  </a:lnTo>
                  <a:lnTo>
                    <a:pt x="538956" y="260553"/>
                  </a:lnTo>
                  <a:lnTo>
                    <a:pt x="538956" y="265817"/>
                  </a:lnTo>
                  <a:lnTo>
                    <a:pt x="534683" y="270090"/>
                  </a:lnTo>
                  <a:lnTo>
                    <a:pt x="529419" y="270090"/>
                  </a:lnTo>
                  <a:lnTo>
                    <a:pt x="524155" y="270090"/>
                  </a:lnTo>
                  <a:lnTo>
                    <a:pt x="519883" y="265817"/>
                  </a:lnTo>
                  <a:lnTo>
                    <a:pt x="519883" y="260553"/>
                  </a:lnTo>
                </a:path>
                <a:path w="2012314" h="741044">
                  <a:moveTo>
                    <a:pt x="606555" y="168662"/>
                  </a:moveTo>
                  <a:lnTo>
                    <a:pt x="606555" y="163398"/>
                  </a:lnTo>
                  <a:lnTo>
                    <a:pt x="610828" y="159126"/>
                  </a:lnTo>
                  <a:lnTo>
                    <a:pt x="616092" y="159126"/>
                  </a:lnTo>
                  <a:lnTo>
                    <a:pt x="621356" y="159126"/>
                  </a:lnTo>
                  <a:lnTo>
                    <a:pt x="625628" y="163398"/>
                  </a:lnTo>
                  <a:lnTo>
                    <a:pt x="625628" y="168662"/>
                  </a:lnTo>
                  <a:lnTo>
                    <a:pt x="625628" y="173926"/>
                  </a:lnTo>
                  <a:lnTo>
                    <a:pt x="621356" y="178199"/>
                  </a:lnTo>
                  <a:lnTo>
                    <a:pt x="616092" y="178199"/>
                  </a:lnTo>
                  <a:lnTo>
                    <a:pt x="610828" y="178199"/>
                  </a:lnTo>
                  <a:lnTo>
                    <a:pt x="606555" y="173926"/>
                  </a:lnTo>
                  <a:lnTo>
                    <a:pt x="606555" y="168662"/>
                  </a:lnTo>
                </a:path>
                <a:path w="2012314" h="741044">
                  <a:moveTo>
                    <a:pt x="693228" y="176679"/>
                  </a:moveTo>
                  <a:lnTo>
                    <a:pt x="693228" y="171415"/>
                  </a:lnTo>
                  <a:lnTo>
                    <a:pt x="697500" y="167143"/>
                  </a:lnTo>
                  <a:lnTo>
                    <a:pt x="702764" y="167143"/>
                  </a:lnTo>
                  <a:lnTo>
                    <a:pt x="708028" y="167143"/>
                  </a:lnTo>
                  <a:lnTo>
                    <a:pt x="712301" y="171415"/>
                  </a:lnTo>
                  <a:lnTo>
                    <a:pt x="712301" y="176679"/>
                  </a:lnTo>
                  <a:lnTo>
                    <a:pt x="712301" y="181943"/>
                  </a:lnTo>
                  <a:lnTo>
                    <a:pt x="708028" y="186215"/>
                  </a:lnTo>
                  <a:lnTo>
                    <a:pt x="702764" y="186215"/>
                  </a:lnTo>
                  <a:lnTo>
                    <a:pt x="697500" y="186215"/>
                  </a:lnTo>
                  <a:lnTo>
                    <a:pt x="693228" y="181943"/>
                  </a:lnTo>
                  <a:lnTo>
                    <a:pt x="693228" y="176679"/>
                  </a:lnTo>
                </a:path>
                <a:path w="2012314" h="741044">
                  <a:moveTo>
                    <a:pt x="779825" y="114738"/>
                  </a:moveTo>
                  <a:lnTo>
                    <a:pt x="779825" y="109474"/>
                  </a:lnTo>
                  <a:lnTo>
                    <a:pt x="784097" y="105201"/>
                  </a:lnTo>
                  <a:lnTo>
                    <a:pt x="789361" y="105201"/>
                  </a:lnTo>
                  <a:lnTo>
                    <a:pt x="794625" y="105201"/>
                  </a:lnTo>
                  <a:lnTo>
                    <a:pt x="798898" y="109474"/>
                  </a:lnTo>
                  <a:lnTo>
                    <a:pt x="798898" y="114738"/>
                  </a:lnTo>
                  <a:lnTo>
                    <a:pt x="798898" y="120002"/>
                  </a:lnTo>
                  <a:lnTo>
                    <a:pt x="794625" y="124274"/>
                  </a:lnTo>
                  <a:lnTo>
                    <a:pt x="789361" y="124274"/>
                  </a:lnTo>
                  <a:lnTo>
                    <a:pt x="784097" y="124274"/>
                  </a:lnTo>
                  <a:lnTo>
                    <a:pt x="779825" y="120002"/>
                  </a:lnTo>
                  <a:lnTo>
                    <a:pt x="779825" y="114738"/>
                  </a:lnTo>
                </a:path>
                <a:path w="2012314" h="741044">
                  <a:moveTo>
                    <a:pt x="866497" y="48939"/>
                  </a:moveTo>
                  <a:lnTo>
                    <a:pt x="866497" y="43675"/>
                  </a:lnTo>
                  <a:lnTo>
                    <a:pt x="870770" y="39403"/>
                  </a:lnTo>
                  <a:lnTo>
                    <a:pt x="876034" y="39403"/>
                  </a:lnTo>
                  <a:lnTo>
                    <a:pt x="881298" y="39403"/>
                  </a:lnTo>
                  <a:lnTo>
                    <a:pt x="885570" y="43675"/>
                  </a:lnTo>
                  <a:lnTo>
                    <a:pt x="885570" y="48939"/>
                  </a:lnTo>
                  <a:lnTo>
                    <a:pt x="885570" y="54203"/>
                  </a:lnTo>
                  <a:lnTo>
                    <a:pt x="881298" y="58476"/>
                  </a:lnTo>
                  <a:lnTo>
                    <a:pt x="876034" y="58476"/>
                  </a:lnTo>
                  <a:lnTo>
                    <a:pt x="870770" y="58476"/>
                  </a:lnTo>
                  <a:lnTo>
                    <a:pt x="866497" y="54203"/>
                  </a:lnTo>
                  <a:lnTo>
                    <a:pt x="866497" y="48939"/>
                  </a:lnTo>
                </a:path>
                <a:path w="2012314" h="741044">
                  <a:moveTo>
                    <a:pt x="953094" y="34494"/>
                  </a:moveTo>
                  <a:lnTo>
                    <a:pt x="953094" y="29230"/>
                  </a:lnTo>
                  <a:lnTo>
                    <a:pt x="957366" y="24958"/>
                  </a:lnTo>
                  <a:lnTo>
                    <a:pt x="962630" y="24958"/>
                  </a:lnTo>
                  <a:lnTo>
                    <a:pt x="967895" y="24958"/>
                  </a:lnTo>
                  <a:lnTo>
                    <a:pt x="972167" y="29230"/>
                  </a:lnTo>
                  <a:lnTo>
                    <a:pt x="972167" y="34494"/>
                  </a:lnTo>
                  <a:lnTo>
                    <a:pt x="972167" y="39758"/>
                  </a:lnTo>
                  <a:lnTo>
                    <a:pt x="967895" y="44030"/>
                  </a:lnTo>
                  <a:lnTo>
                    <a:pt x="962630" y="44030"/>
                  </a:lnTo>
                  <a:lnTo>
                    <a:pt x="957366" y="44030"/>
                  </a:lnTo>
                  <a:lnTo>
                    <a:pt x="953094" y="39758"/>
                  </a:lnTo>
                  <a:lnTo>
                    <a:pt x="953094" y="34494"/>
                  </a:lnTo>
                </a:path>
                <a:path w="2012314" h="741044">
                  <a:moveTo>
                    <a:pt x="1039767" y="22015"/>
                  </a:moveTo>
                  <a:lnTo>
                    <a:pt x="1039767" y="16751"/>
                  </a:lnTo>
                  <a:lnTo>
                    <a:pt x="1044039" y="12479"/>
                  </a:lnTo>
                  <a:lnTo>
                    <a:pt x="1049303" y="12479"/>
                  </a:lnTo>
                  <a:lnTo>
                    <a:pt x="1054567" y="12479"/>
                  </a:lnTo>
                  <a:lnTo>
                    <a:pt x="1058839" y="16751"/>
                  </a:lnTo>
                  <a:lnTo>
                    <a:pt x="1058839" y="22015"/>
                  </a:lnTo>
                  <a:lnTo>
                    <a:pt x="1058839" y="27279"/>
                  </a:lnTo>
                  <a:lnTo>
                    <a:pt x="1054567" y="31551"/>
                  </a:lnTo>
                  <a:lnTo>
                    <a:pt x="1049303" y="31551"/>
                  </a:lnTo>
                  <a:lnTo>
                    <a:pt x="1044039" y="31551"/>
                  </a:lnTo>
                  <a:lnTo>
                    <a:pt x="1039767" y="27279"/>
                  </a:lnTo>
                  <a:lnTo>
                    <a:pt x="1039767" y="22015"/>
                  </a:lnTo>
                </a:path>
                <a:path w="2012314" h="741044">
                  <a:moveTo>
                    <a:pt x="1126439" y="20805"/>
                  </a:moveTo>
                  <a:lnTo>
                    <a:pt x="1126439" y="15541"/>
                  </a:lnTo>
                  <a:lnTo>
                    <a:pt x="1130711" y="11268"/>
                  </a:lnTo>
                  <a:lnTo>
                    <a:pt x="1135975" y="11268"/>
                  </a:lnTo>
                  <a:lnTo>
                    <a:pt x="1141240" y="11268"/>
                  </a:lnTo>
                  <a:lnTo>
                    <a:pt x="1145512" y="15541"/>
                  </a:lnTo>
                  <a:lnTo>
                    <a:pt x="1145512" y="20805"/>
                  </a:lnTo>
                  <a:lnTo>
                    <a:pt x="1145512" y="26069"/>
                  </a:lnTo>
                  <a:lnTo>
                    <a:pt x="1141240" y="30341"/>
                  </a:lnTo>
                  <a:lnTo>
                    <a:pt x="1135975" y="30341"/>
                  </a:lnTo>
                  <a:lnTo>
                    <a:pt x="1130711" y="30341"/>
                  </a:lnTo>
                  <a:lnTo>
                    <a:pt x="1126439" y="26069"/>
                  </a:lnTo>
                  <a:lnTo>
                    <a:pt x="1126439" y="20805"/>
                  </a:lnTo>
                </a:path>
                <a:path w="2012314" h="741044">
                  <a:moveTo>
                    <a:pt x="1213036" y="9536"/>
                  </a:moveTo>
                  <a:lnTo>
                    <a:pt x="1213036" y="4272"/>
                  </a:lnTo>
                  <a:lnTo>
                    <a:pt x="1217308" y="0"/>
                  </a:lnTo>
                  <a:lnTo>
                    <a:pt x="1222572" y="0"/>
                  </a:lnTo>
                  <a:lnTo>
                    <a:pt x="1227836" y="0"/>
                  </a:lnTo>
                  <a:lnTo>
                    <a:pt x="1232109" y="4272"/>
                  </a:lnTo>
                  <a:lnTo>
                    <a:pt x="1232109" y="9536"/>
                  </a:lnTo>
                  <a:lnTo>
                    <a:pt x="1232109" y="14800"/>
                  </a:lnTo>
                  <a:lnTo>
                    <a:pt x="1227836" y="19072"/>
                  </a:lnTo>
                  <a:lnTo>
                    <a:pt x="1222572" y="19072"/>
                  </a:lnTo>
                  <a:lnTo>
                    <a:pt x="1217308" y="19072"/>
                  </a:lnTo>
                  <a:lnTo>
                    <a:pt x="1213036" y="14800"/>
                  </a:lnTo>
                  <a:lnTo>
                    <a:pt x="1213036" y="9536"/>
                  </a:lnTo>
                </a:path>
                <a:path w="2012314" h="741044">
                  <a:moveTo>
                    <a:pt x="1299708" y="11956"/>
                  </a:moveTo>
                  <a:lnTo>
                    <a:pt x="1299708" y="6692"/>
                  </a:lnTo>
                  <a:lnTo>
                    <a:pt x="1303981" y="2420"/>
                  </a:lnTo>
                  <a:lnTo>
                    <a:pt x="1309245" y="2420"/>
                  </a:lnTo>
                  <a:lnTo>
                    <a:pt x="1314509" y="2420"/>
                  </a:lnTo>
                  <a:lnTo>
                    <a:pt x="1318781" y="6692"/>
                  </a:lnTo>
                  <a:lnTo>
                    <a:pt x="1318781" y="11956"/>
                  </a:lnTo>
                  <a:lnTo>
                    <a:pt x="1318781" y="17220"/>
                  </a:lnTo>
                  <a:lnTo>
                    <a:pt x="1314509" y="21492"/>
                  </a:lnTo>
                  <a:lnTo>
                    <a:pt x="1309245" y="21492"/>
                  </a:lnTo>
                  <a:lnTo>
                    <a:pt x="1303981" y="21492"/>
                  </a:lnTo>
                  <a:lnTo>
                    <a:pt x="1299708" y="17220"/>
                  </a:lnTo>
                  <a:lnTo>
                    <a:pt x="1299708" y="11956"/>
                  </a:lnTo>
                </a:path>
                <a:path w="2012314" h="741044">
                  <a:moveTo>
                    <a:pt x="1386381" y="47729"/>
                  </a:moveTo>
                  <a:lnTo>
                    <a:pt x="1386381" y="42465"/>
                  </a:lnTo>
                  <a:lnTo>
                    <a:pt x="1390653" y="38193"/>
                  </a:lnTo>
                  <a:lnTo>
                    <a:pt x="1395917" y="38193"/>
                  </a:lnTo>
                  <a:lnTo>
                    <a:pt x="1401181" y="38193"/>
                  </a:lnTo>
                  <a:lnTo>
                    <a:pt x="1405454" y="42465"/>
                  </a:lnTo>
                  <a:lnTo>
                    <a:pt x="1405454" y="47729"/>
                  </a:lnTo>
                  <a:lnTo>
                    <a:pt x="1405454" y="52993"/>
                  </a:lnTo>
                  <a:lnTo>
                    <a:pt x="1401181" y="57266"/>
                  </a:lnTo>
                  <a:lnTo>
                    <a:pt x="1395917" y="57266"/>
                  </a:lnTo>
                  <a:lnTo>
                    <a:pt x="1390653" y="57266"/>
                  </a:lnTo>
                  <a:lnTo>
                    <a:pt x="1386381" y="52993"/>
                  </a:lnTo>
                  <a:lnTo>
                    <a:pt x="1386381" y="47729"/>
                  </a:lnTo>
                </a:path>
                <a:path w="2012314" h="741044">
                  <a:moveTo>
                    <a:pt x="1472978" y="198914"/>
                  </a:moveTo>
                  <a:lnTo>
                    <a:pt x="1472978" y="193650"/>
                  </a:lnTo>
                  <a:lnTo>
                    <a:pt x="1477250" y="189378"/>
                  </a:lnTo>
                  <a:lnTo>
                    <a:pt x="1482514" y="189378"/>
                  </a:lnTo>
                  <a:lnTo>
                    <a:pt x="1487778" y="189378"/>
                  </a:lnTo>
                  <a:lnTo>
                    <a:pt x="1492050" y="193650"/>
                  </a:lnTo>
                  <a:lnTo>
                    <a:pt x="1492050" y="198914"/>
                  </a:lnTo>
                  <a:lnTo>
                    <a:pt x="1492050" y="204179"/>
                  </a:lnTo>
                  <a:lnTo>
                    <a:pt x="1487778" y="208451"/>
                  </a:lnTo>
                  <a:lnTo>
                    <a:pt x="1482514" y="208451"/>
                  </a:lnTo>
                  <a:lnTo>
                    <a:pt x="1477250" y="208451"/>
                  </a:lnTo>
                  <a:lnTo>
                    <a:pt x="1472978" y="204179"/>
                  </a:lnTo>
                  <a:lnTo>
                    <a:pt x="1472978" y="198914"/>
                  </a:lnTo>
                </a:path>
                <a:path w="2012314" h="741044">
                  <a:moveTo>
                    <a:pt x="1559650" y="180839"/>
                  </a:moveTo>
                  <a:lnTo>
                    <a:pt x="1559650" y="175575"/>
                  </a:lnTo>
                  <a:lnTo>
                    <a:pt x="1563922" y="171302"/>
                  </a:lnTo>
                  <a:lnTo>
                    <a:pt x="1569186" y="171302"/>
                  </a:lnTo>
                  <a:lnTo>
                    <a:pt x="1574451" y="171302"/>
                  </a:lnTo>
                  <a:lnTo>
                    <a:pt x="1578723" y="175575"/>
                  </a:lnTo>
                  <a:lnTo>
                    <a:pt x="1578723" y="180839"/>
                  </a:lnTo>
                  <a:lnTo>
                    <a:pt x="1578723" y="186103"/>
                  </a:lnTo>
                  <a:lnTo>
                    <a:pt x="1574451" y="190375"/>
                  </a:lnTo>
                  <a:lnTo>
                    <a:pt x="1569186" y="190375"/>
                  </a:lnTo>
                  <a:lnTo>
                    <a:pt x="1563922" y="190375"/>
                  </a:lnTo>
                  <a:lnTo>
                    <a:pt x="1559650" y="186103"/>
                  </a:lnTo>
                  <a:lnTo>
                    <a:pt x="1559650" y="180839"/>
                  </a:lnTo>
                </a:path>
                <a:path w="2012314" h="741044">
                  <a:moveTo>
                    <a:pt x="1646247" y="113528"/>
                  </a:moveTo>
                  <a:lnTo>
                    <a:pt x="1646247" y="108264"/>
                  </a:lnTo>
                  <a:lnTo>
                    <a:pt x="1650519" y="103991"/>
                  </a:lnTo>
                  <a:lnTo>
                    <a:pt x="1655783" y="103991"/>
                  </a:lnTo>
                  <a:lnTo>
                    <a:pt x="1661047" y="103991"/>
                  </a:lnTo>
                  <a:lnTo>
                    <a:pt x="1665320" y="108264"/>
                  </a:lnTo>
                  <a:lnTo>
                    <a:pt x="1665320" y="113528"/>
                  </a:lnTo>
                  <a:lnTo>
                    <a:pt x="1665320" y="118792"/>
                  </a:lnTo>
                  <a:lnTo>
                    <a:pt x="1661047" y="123064"/>
                  </a:lnTo>
                  <a:lnTo>
                    <a:pt x="1655783" y="123064"/>
                  </a:lnTo>
                  <a:lnTo>
                    <a:pt x="1650519" y="123064"/>
                  </a:lnTo>
                  <a:lnTo>
                    <a:pt x="1646247" y="118792"/>
                  </a:lnTo>
                  <a:lnTo>
                    <a:pt x="1646247" y="113528"/>
                  </a:lnTo>
                </a:path>
                <a:path w="2012314" h="741044">
                  <a:moveTo>
                    <a:pt x="1732919" y="117687"/>
                  </a:moveTo>
                  <a:lnTo>
                    <a:pt x="1732919" y="112423"/>
                  </a:lnTo>
                  <a:lnTo>
                    <a:pt x="1737192" y="108151"/>
                  </a:lnTo>
                  <a:lnTo>
                    <a:pt x="1742456" y="108151"/>
                  </a:lnTo>
                  <a:lnTo>
                    <a:pt x="1747720" y="108151"/>
                  </a:lnTo>
                  <a:lnTo>
                    <a:pt x="1751992" y="112423"/>
                  </a:lnTo>
                  <a:lnTo>
                    <a:pt x="1751992" y="117687"/>
                  </a:lnTo>
                  <a:lnTo>
                    <a:pt x="1751992" y="122951"/>
                  </a:lnTo>
                  <a:lnTo>
                    <a:pt x="1747720" y="127224"/>
                  </a:lnTo>
                  <a:lnTo>
                    <a:pt x="1742456" y="127224"/>
                  </a:lnTo>
                  <a:lnTo>
                    <a:pt x="1737192" y="127224"/>
                  </a:lnTo>
                  <a:lnTo>
                    <a:pt x="1732919" y="122951"/>
                  </a:lnTo>
                  <a:lnTo>
                    <a:pt x="1732919" y="117687"/>
                  </a:lnTo>
                </a:path>
                <a:path w="2012314" h="741044">
                  <a:moveTo>
                    <a:pt x="1819592" y="63914"/>
                  </a:moveTo>
                  <a:lnTo>
                    <a:pt x="1819592" y="58650"/>
                  </a:lnTo>
                  <a:lnTo>
                    <a:pt x="1823864" y="54378"/>
                  </a:lnTo>
                  <a:lnTo>
                    <a:pt x="1829128" y="54378"/>
                  </a:lnTo>
                  <a:lnTo>
                    <a:pt x="1834392" y="54378"/>
                  </a:lnTo>
                  <a:lnTo>
                    <a:pt x="1838665" y="58650"/>
                  </a:lnTo>
                  <a:lnTo>
                    <a:pt x="1838665" y="63914"/>
                  </a:lnTo>
                  <a:lnTo>
                    <a:pt x="1838665" y="69178"/>
                  </a:lnTo>
                  <a:lnTo>
                    <a:pt x="1834392" y="73451"/>
                  </a:lnTo>
                  <a:lnTo>
                    <a:pt x="1829128" y="73451"/>
                  </a:lnTo>
                  <a:lnTo>
                    <a:pt x="1823864" y="73451"/>
                  </a:lnTo>
                  <a:lnTo>
                    <a:pt x="1819592" y="69178"/>
                  </a:lnTo>
                  <a:lnTo>
                    <a:pt x="1819592" y="63914"/>
                  </a:lnTo>
                </a:path>
                <a:path w="2012314" h="741044">
                  <a:moveTo>
                    <a:pt x="1906189" y="35780"/>
                  </a:moveTo>
                  <a:lnTo>
                    <a:pt x="1906189" y="30515"/>
                  </a:lnTo>
                  <a:lnTo>
                    <a:pt x="1910461" y="26243"/>
                  </a:lnTo>
                  <a:lnTo>
                    <a:pt x="1915725" y="26243"/>
                  </a:lnTo>
                  <a:lnTo>
                    <a:pt x="1920989" y="26243"/>
                  </a:lnTo>
                  <a:lnTo>
                    <a:pt x="1925261" y="30515"/>
                  </a:lnTo>
                  <a:lnTo>
                    <a:pt x="1925261" y="35780"/>
                  </a:lnTo>
                  <a:lnTo>
                    <a:pt x="1925261" y="41044"/>
                  </a:lnTo>
                  <a:lnTo>
                    <a:pt x="1920989" y="45316"/>
                  </a:lnTo>
                  <a:lnTo>
                    <a:pt x="1915725" y="45316"/>
                  </a:lnTo>
                  <a:lnTo>
                    <a:pt x="1910461" y="45316"/>
                  </a:lnTo>
                  <a:lnTo>
                    <a:pt x="1906189" y="41044"/>
                  </a:lnTo>
                  <a:lnTo>
                    <a:pt x="1906189" y="35780"/>
                  </a:lnTo>
                </a:path>
                <a:path w="2012314" h="741044">
                  <a:moveTo>
                    <a:pt x="1992861" y="198688"/>
                  </a:moveTo>
                  <a:lnTo>
                    <a:pt x="1992861" y="193423"/>
                  </a:lnTo>
                  <a:lnTo>
                    <a:pt x="1997133" y="189151"/>
                  </a:lnTo>
                  <a:lnTo>
                    <a:pt x="2002397" y="189151"/>
                  </a:lnTo>
                  <a:lnTo>
                    <a:pt x="2007662" y="189151"/>
                  </a:lnTo>
                  <a:lnTo>
                    <a:pt x="2011934" y="193423"/>
                  </a:lnTo>
                  <a:lnTo>
                    <a:pt x="2011934" y="198688"/>
                  </a:lnTo>
                  <a:lnTo>
                    <a:pt x="2011934" y="203952"/>
                  </a:lnTo>
                  <a:lnTo>
                    <a:pt x="2007662" y="208224"/>
                  </a:lnTo>
                  <a:lnTo>
                    <a:pt x="2002397" y="208224"/>
                  </a:lnTo>
                  <a:lnTo>
                    <a:pt x="1997133" y="208224"/>
                  </a:lnTo>
                  <a:lnTo>
                    <a:pt x="1992861" y="203952"/>
                  </a:lnTo>
                  <a:lnTo>
                    <a:pt x="1992861" y="198688"/>
                  </a:lnTo>
                </a:path>
              </a:pathLst>
            </a:custGeom>
            <a:ln w="5280">
              <a:solidFill>
                <a:srgbClr val="132046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object 62"/>
            <p:cNvSpPr/>
            <p:nvPr/>
          </p:nvSpPr>
          <p:spPr>
            <a:xfrm>
              <a:off x="623793" y="974324"/>
              <a:ext cx="24765" cy="1231900"/>
            </a:xfrm>
            <a:custGeom>
              <a:avLst/>
              <a:gdLst/>
              <a:ahLst/>
              <a:cxnLst/>
              <a:rect l="l" t="t" r="r" b="b"/>
              <a:pathLst>
                <a:path w="24765" h="1231900">
                  <a:moveTo>
                    <a:pt x="24428" y="1231641"/>
                  </a:moveTo>
                  <a:lnTo>
                    <a:pt x="24428" y="0"/>
                  </a:lnTo>
                </a:path>
                <a:path w="24765" h="1231900">
                  <a:moveTo>
                    <a:pt x="24428" y="1231641"/>
                  </a:moveTo>
                  <a:lnTo>
                    <a:pt x="0" y="1231641"/>
                  </a:lnTo>
                </a:path>
                <a:path w="24765" h="1231900">
                  <a:moveTo>
                    <a:pt x="24428" y="924203"/>
                  </a:moveTo>
                  <a:lnTo>
                    <a:pt x="0" y="924203"/>
                  </a:lnTo>
                </a:path>
                <a:path w="24765" h="1231900">
                  <a:moveTo>
                    <a:pt x="24428" y="616766"/>
                  </a:moveTo>
                  <a:lnTo>
                    <a:pt x="0" y="616766"/>
                  </a:lnTo>
                </a:path>
                <a:path w="24765" h="1231900">
                  <a:moveTo>
                    <a:pt x="24428" y="309328"/>
                  </a:moveTo>
                  <a:lnTo>
                    <a:pt x="0" y="309328"/>
                  </a:lnTo>
                </a:path>
                <a:path w="24765" h="1231900">
                  <a:moveTo>
                    <a:pt x="24428" y="1890"/>
                  </a:moveTo>
                  <a:lnTo>
                    <a:pt x="0" y="1890"/>
                  </a:lnTo>
                </a:path>
              </a:pathLst>
            </a:custGeom>
            <a:ln w="352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4" name="object 64"/>
          <p:cNvSpPr/>
          <p:nvPr/>
        </p:nvSpPr>
        <p:spPr>
          <a:xfrm>
            <a:off x="1454841" y="4744156"/>
            <a:ext cx="4212769" cy="52341"/>
          </a:xfrm>
          <a:custGeom>
            <a:avLst/>
            <a:gdLst/>
            <a:ahLst/>
            <a:cxnLst/>
            <a:rect l="l" t="t" r="r" b="b"/>
            <a:pathLst>
              <a:path w="1993264" h="24764">
                <a:moveTo>
                  <a:pt x="0" y="0"/>
                </a:moveTo>
                <a:lnTo>
                  <a:pt x="1992785" y="0"/>
                </a:lnTo>
              </a:path>
              <a:path w="1993264" h="24764">
                <a:moveTo>
                  <a:pt x="0" y="0"/>
                </a:moveTo>
                <a:lnTo>
                  <a:pt x="0" y="24428"/>
                </a:lnTo>
              </a:path>
              <a:path w="1993264" h="24764">
                <a:moveTo>
                  <a:pt x="86672" y="0"/>
                </a:moveTo>
                <a:lnTo>
                  <a:pt x="86672" y="24428"/>
                </a:lnTo>
              </a:path>
              <a:path w="1993264" h="24764">
                <a:moveTo>
                  <a:pt x="173269" y="0"/>
                </a:moveTo>
                <a:lnTo>
                  <a:pt x="173269" y="24428"/>
                </a:lnTo>
              </a:path>
              <a:path w="1993264" h="24764">
                <a:moveTo>
                  <a:pt x="259941" y="0"/>
                </a:moveTo>
                <a:lnTo>
                  <a:pt x="259941" y="24428"/>
                </a:lnTo>
              </a:path>
              <a:path w="1993264" h="24764">
                <a:moveTo>
                  <a:pt x="346614" y="0"/>
                </a:moveTo>
                <a:lnTo>
                  <a:pt x="346614" y="24428"/>
                </a:lnTo>
              </a:path>
              <a:path w="1993264" h="24764">
                <a:moveTo>
                  <a:pt x="433211" y="0"/>
                </a:moveTo>
                <a:lnTo>
                  <a:pt x="433211" y="24428"/>
                </a:lnTo>
              </a:path>
              <a:path w="1993264" h="24764">
                <a:moveTo>
                  <a:pt x="519883" y="0"/>
                </a:moveTo>
                <a:lnTo>
                  <a:pt x="519883" y="24428"/>
                </a:lnTo>
              </a:path>
              <a:path w="1993264" h="24764">
                <a:moveTo>
                  <a:pt x="606480" y="0"/>
                </a:moveTo>
                <a:lnTo>
                  <a:pt x="606480" y="24428"/>
                </a:lnTo>
              </a:path>
              <a:path w="1993264" h="24764">
                <a:moveTo>
                  <a:pt x="693152" y="0"/>
                </a:moveTo>
                <a:lnTo>
                  <a:pt x="693152" y="24428"/>
                </a:lnTo>
              </a:path>
              <a:path w="1993264" h="24764">
                <a:moveTo>
                  <a:pt x="779825" y="0"/>
                </a:moveTo>
                <a:lnTo>
                  <a:pt x="779825" y="24428"/>
                </a:lnTo>
              </a:path>
              <a:path w="1993264" h="24764">
                <a:moveTo>
                  <a:pt x="866422" y="0"/>
                </a:moveTo>
                <a:lnTo>
                  <a:pt x="866422" y="24428"/>
                </a:lnTo>
              </a:path>
              <a:path w="1993264" h="24764">
                <a:moveTo>
                  <a:pt x="953094" y="0"/>
                </a:moveTo>
                <a:lnTo>
                  <a:pt x="953094" y="24428"/>
                </a:lnTo>
              </a:path>
              <a:path w="1993264" h="24764">
                <a:moveTo>
                  <a:pt x="1039767" y="0"/>
                </a:moveTo>
                <a:lnTo>
                  <a:pt x="1039767" y="24428"/>
                </a:lnTo>
              </a:path>
              <a:path w="1993264" h="24764">
                <a:moveTo>
                  <a:pt x="1126363" y="0"/>
                </a:moveTo>
                <a:lnTo>
                  <a:pt x="1126363" y="24428"/>
                </a:lnTo>
              </a:path>
              <a:path w="1993264" h="24764">
                <a:moveTo>
                  <a:pt x="1213036" y="0"/>
                </a:moveTo>
                <a:lnTo>
                  <a:pt x="1213036" y="24428"/>
                </a:lnTo>
              </a:path>
              <a:path w="1993264" h="24764">
                <a:moveTo>
                  <a:pt x="1299633" y="0"/>
                </a:moveTo>
                <a:lnTo>
                  <a:pt x="1299633" y="24428"/>
                </a:lnTo>
              </a:path>
              <a:path w="1993264" h="24764">
                <a:moveTo>
                  <a:pt x="1386305" y="0"/>
                </a:moveTo>
                <a:lnTo>
                  <a:pt x="1386305" y="24428"/>
                </a:lnTo>
              </a:path>
              <a:path w="1993264" h="24764">
                <a:moveTo>
                  <a:pt x="1472978" y="0"/>
                </a:moveTo>
                <a:lnTo>
                  <a:pt x="1472978" y="24428"/>
                </a:lnTo>
              </a:path>
              <a:path w="1993264" h="24764">
                <a:moveTo>
                  <a:pt x="1559574" y="0"/>
                </a:moveTo>
                <a:lnTo>
                  <a:pt x="1559574" y="24428"/>
                </a:lnTo>
              </a:path>
              <a:path w="1993264" h="24764">
                <a:moveTo>
                  <a:pt x="1646247" y="0"/>
                </a:moveTo>
                <a:lnTo>
                  <a:pt x="1646247" y="24428"/>
                </a:lnTo>
              </a:path>
              <a:path w="1993264" h="24764">
                <a:moveTo>
                  <a:pt x="1732919" y="0"/>
                </a:moveTo>
                <a:lnTo>
                  <a:pt x="1732919" y="24428"/>
                </a:lnTo>
              </a:path>
              <a:path w="1993264" h="24764">
                <a:moveTo>
                  <a:pt x="1819516" y="0"/>
                </a:moveTo>
                <a:lnTo>
                  <a:pt x="1819516" y="24428"/>
                </a:lnTo>
              </a:path>
              <a:path w="1993264" h="24764">
                <a:moveTo>
                  <a:pt x="1906189" y="0"/>
                </a:moveTo>
                <a:lnTo>
                  <a:pt x="1906189" y="24428"/>
                </a:lnTo>
              </a:path>
              <a:path w="1993264" h="24764">
                <a:moveTo>
                  <a:pt x="1992785" y="0"/>
                </a:moveTo>
                <a:lnTo>
                  <a:pt x="1992785" y="24428"/>
                </a:lnTo>
              </a:path>
            </a:pathLst>
          </a:custGeom>
          <a:ln w="35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19325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804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762084" y="1929466"/>
            <a:ext cx="5115987" cy="3086968"/>
          </a:xfrm>
          <a:prstGeom prst="rect">
            <a:avLst/>
          </a:prstGeom>
        </p:spPr>
        <p:txBody>
          <a:bodyPr vert="horz" wrap="square" lIns="0" tIns="34894" rIns="0" bIns="0" rtlCol="0">
            <a:spAutoFit/>
          </a:bodyPr>
          <a:lstStyle/>
          <a:p>
            <a:pPr marL="387859" marR="0" lvl="0" indent="0" algn="l" defTabSz="1932584" rtl="0" eaLnBrk="1" fontAlgn="auto" latinLnBrk="0" hangingPunct="1">
              <a:lnSpc>
                <a:spcPct val="100000"/>
              </a:lnSpc>
              <a:spcBef>
                <a:spcPts val="27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51" b="0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60</a:t>
            </a:r>
            <a:endParaRPr kumimoji="0" sz="951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  <a:p>
            <a:pPr marL="0" marR="0" lvl="0" indent="0" algn="l" defTabSz="19325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51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  <a:p>
            <a:pPr marL="0" marR="0" lvl="0" indent="0" algn="l" defTabSz="19325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51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  <a:p>
            <a:pPr marL="0" marR="0" lvl="0" indent="0" algn="l" defTabSz="1932584" rtl="0" eaLnBrk="1" fontAlgn="auto" latinLnBrk="0" hangingPunct="1">
              <a:lnSpc>
                <a:spcPct val="100000"/>
              </a:lnSpc>
              <a:spcBef>
                <a:spcPts val="65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51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  <a:p>
            <a:pPr marL="387859" marR="0" lvl="0" indent="0" algn="l" defTabSz="1932584" rtl="0" eaLnBrk="1" fontAlgn="auto" latinLnBrk="0" hangingPunct="1">
              <a:lnSpc>
                <a:spcPct val="100000"/>
              </a:lnSpc>
              <a:spcBef>
                <a:spcPts val="1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51" b="0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40</a:t>
            </a:r>
            <a:endParaRPr kumimoji="0" sz="951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  <a:p>
            <a:pPr marL="0" marR="0" lvl="0" indent="0" algn="l" defTabSz="19325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51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  <a:p>
            <a:pPr marL="0" marR="0" lvl="0" indent="0" algn="l" defTabSz="19325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51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  <a:p>
            <a:pPr marL="0" marR="0" lvl="0" indent="0" algn="l" defTabSz="1932584" rtl="0" eaLnBrk="1" fontAlgn="auto" latinLnBrk="0" hangingPunct="1">
              <a:lnSpc>
                <a:spcPct val="100000"/>
              </a:lnSpc>
              <a:spcBef>
                <a:spcPts val="65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51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  <a:p>
            <a:pPr marL="387859" marR="0" lvl="0" indent="0" algn="l" defTabSz="19325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51" b="0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20</a:t>
            </a:r>
            <a:endParaRPr kumimoji="0" sz="951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  <a:p>
            <a:pPr marL="0" marR="0" lvl="0" indent="0" algn="l" defTabSz="19325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51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  <a:p>
            <a:pPr marL="0" marR="0" lvl="0" indent="0" algn="l" defTabSz="19325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51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  <a:p>
            <a:pPr marL="0" marR="0" lvl="0" indent="0" algn="l" defTabSz="1932584" rtl="0" eaLnBrk="1" fontAlgn="auto" latinLnBrk="0" hangingPunct="1">
              <a:lnSpc>
                <a:spcPct val="100000"/>
              </a:lnSpc>
              <a:spcBef>
                <a:spcPts val="66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51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  <a:p>
            <a:pPr marL="458989" marR="0" lvl="0" indent="0" algn="l" defTabSz="19325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51" b="0" i="0" u="none" strike="noStrike" kern="0" cap="none" spc="-106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0</a:t>
            </a:r>
            <a:endParaRPr kumimoji="0" sz="951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  <a:p>
            <a:pPr marL="0" marR="0" lvl="0" indent="0" algn="l" defTabSz="19325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51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  <a:p>
            <a:pPr marL="0" marR="0" lvl="0" indent="0" algn="l" defTabSz="19325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51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  <a:p>
            <a:pPr marL="0" marR="0" lvl="0" indent="0" algn="l" defTabSz="1932584" rtl="0" eaLnBrk="1" fontAlgn="auto" latinLnBrk="0" hangingPunct="1">
              <a:lnSpc>
                <a:spcPct val="100000"/>
              </a:lnSpc>
              <a:spcBef>
                <a:spcPts val="65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51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  <a:p>
            <a:pPr marL="344913" marR="0" lvl="0" indent="0" algn="l" defTabSz="1932584" rtl="0" eaLnBrk="1" fontAlgn="auto" latinLnBrk="0" hangingPunct="1">
              <a:lnSpc>
                <a:spcPct val="100000"/>
              </a:lnSpc>
              <a:spcBef>
                <a:spcPts val="1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51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-</a:t>
            </a:r>
            <a:r>
              <a:rPr kumimoji="0" sz="951" b="0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20</a:t>
            </a:r>
            <a:endParaRPr kumimoji="0" sz="951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  <a:p>
            <a:pPr marL="1978215" marR="123469" lvl="0" indent="-1346099" algn="l" defTabSz="1932584" rtl="0" eaLnBrk="1" fontAlgn="auto" latinLnBrk="0" hangingPunct="1">
              <a:lnSpc>
                <a:spcPts val="1120"/>
              </a:lnSpc>
              <a:spcBef>
                <a:spcPts val="51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51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-4</a:t>
            </a:r>
            <a:r>
              <a:rPr kumimoji="0" sz="951" b="0" i="0" u="none" strike="noStrike" kern="0" cap="none" spc="317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951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-3</a:t>
            </a:r>
            <a:r>
              <a:rPr kumimoji="0" sz="951" b="0" i="0" u="none" strike="noStrike" kern="0" cap="none" spc="306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951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-2</a:t>
            </a:r>
            <a:r>
              <a:rPr kumimoji="0" sz="951" b="0" i="0" u="none" strike="noStrike" kern="0" cap="none" spc="317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951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-1</a:t>
            </a:r>
            <a:r>
              <a:rPr kumimoji="0" sz="951" b="0" i="0" u="none" strike="noStrike" kern="0" cap="none" spc="518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951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0</a:t>
            </a:r>
            <a:r>
              <a:rPr kumimoji="0" sz="951" b="0" i="0" u="none" strike="noStrike" kern="0" cap="none" spc="708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951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1</a:t>
            </a:r>
            <a:r>
              <a:rPr kumimoji="0" sz="951" b="0" i="0" u="none" strike="noStrike" kern="0" cap="none" spc="719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951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2</a:t>
            </a:r>
            <a:r>
              <a:rPr kumimoji="0" sz="951" b="0" i="0" u="none" strike="noStrike" kern="0" cap="none" spc="708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951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3</a:t>
            </a:r>
            <a:r>
              <a:rPr kumimoji="0" sz="951" b="0" i="0" u="none" strike="noStrike" kern="0" cap="none" spc="719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951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4</a:t>
            </a:r>
            <a:r>
              <a:rPr kumimoji="0" sz="951" b="0" i="0" u="none" strike="noStrike" kern="0" cap="none" spc="708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951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5</a:t>
            </a:r>
            <a:r>
              <a:rPr kumimoji="0" sz="951" b="0" i="0" u="none" strike="noStrike" kern="0" cap="none" spc="719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951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6</a:t>
            </a:r>
            <a:r>
              <a:rPr kumimoji="0" sz="951" b="0" i="0" u="none" strike="noStrike" kern="0" cap="none" spc="719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951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7</a:t>
            </a:r>
            <a:r>
              <a:rPr kumimoji="0" sz="951" b="0" i="0" u="none" strike="noStrike" kern="0" cap="none" spc="708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951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8</a:t>
            </a:r>
            <a:r>
              <a:rPr kumimoji="0" sz="951" b="0" i="0" u="none" strike="noStrike" kern="0" cap="none" spc="719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951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9</a:t>
            </a:r>
            <a:r>
              <a:rPr kumimoji="0" sz="951" b="0" i="0" u="none" strike="noStrike" kern="0" cap="none" spc="39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951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10</a:t>
            </a:r>
            <a:r>
              <a:rPr kumimoji="0" sz="951" b="0" i="0" u="none" strike="noStrike" kern="0" cap="none" spc="6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951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11</a:t>
            </a:r>
            <a:r>
              <a:rPr kumimoji="0" sz="951" b="0" i="0" u="none" strike="noStrike" kern="0" cap="none" spc="6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951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12</a:t>
            </a:r>
            <a:r>
              <a:rPr kumimoji="0" sz="951" b="0" i="0" u="none" strike="noStrike" kern="0" cap="none" spc="6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951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13</a:t>
            </a:r>
            <a:r>
              <a:rPr kumimoji="0" sz="951" b="0" i="0" u="none" strike="noStrike" kern="0" cap="none" spc="6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951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14</a:t>
            </a:r>
            <a:r>
              <a:rPr kumimoji="0" sz="951" b="0" i="0" u="none" strike="noStrike" kern="0" cap="none" spc="6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951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15</a:t>
            </a:r>
            <a:r>
              <a:rPr kumimoji="0" sz="951" b="0" i="0" u="none" strike="noStrike" kern="0" cap="none" spc="6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951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16</a:t>
            </a:r>
            <a:r>
              <a:rPr kumimoji="0" sz="951" b="0" i="0" u="none" strike="noStrike" kern="0" cap="none" spc="6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951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17</a:t>
            </a:r>
            <a:r>
              <a:rPr kumimoji="0" sz="951" b="0" i="0" u="none" strike="noStrike" kern="0" cap="none" spc="6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951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18</a:t>
            </a:r>
            <a:r>
              <a:rPr kumimoji="0" sz="951" b="0" i="0" u="none" strike="noStrike" kern="0" cap="none" spc="6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951" b="0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19</a:t>
            </a:r>
            <a:endParaRPr kumimoji="0" sz="951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2035582" y="5518499"/>
            <a:ext cx="2570072" cy="285947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marL="26841" marR="0" lvl="0" indent="0" algn="l" defTabSz="1932584" rtl="0" eaLnBrk="1" fontAlgn="auto" latinLnBrk="0" hangingPunct="1">
              <a:lnSpc>
                <a:spcPct val="100000"/>
              </a:lnSpc>
              <a:spcBef>
                <a:spcPts val="20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91" b="0" i="1" u="none" strike="noStrike" kern="0" cap="none" spc="0" normalizeH="0" baseline="0" noProof="0">
                <a:ln>
                  <a:noFill/>
                </a:ln>
                <a:solidFill>
                  <a:srgbClr val="F8381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↑</a:t>
            </a:r>
            <a:r>
              <a:rPr kumimoji="0" sz="1691" b="0" i="1" u="none" strike="noStrike" kern="0" cap="none" spc="85" normalizeH="0" baseline="0" noProof="0">
                <a:ln>
                  <a:noFill/>
                </a:ln>
                <a:solidFill>
                  <a:srgbClr val="F8381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91" b="0" i="0" u="none" strike="noStrike" kern="0" cap="none" spc="0" normalizeH="0" baseline="0" noProof="0">
                <a:ln>
                  <a:noFill/>
                </a:ln>
                <a:solidFill>
                  <a:srgbClr val="F83819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$</a:t>
            </a:r>
            <a:r>
              <a:rPr kumimoji="0" sz="1691" b="0" i="0" u="none" strike="noStrike" kern="0" cap="none" spc="0" normalizeH="0" baseline="0" noProof="0">
                <a:ln>
                  <a:noFill/>
                </a:ln>
                <a:solidFill>
                  <a:srgbClr val="F8381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37.1</a:t>
            </a:r>
            <a:r>
              <a:rPr kumimoji="0" sz="1691" b="0" i="0" u="none" strike="noStrike" kern="0" cap="none" spc="95" normalizeH="0" baseline="0" noProof="0">
                <a:ln>
                  <a:noFill/>
                </a:ln>
                <a:solidFill>
                  <a:srgbClr val="F8381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91" b="0" i="0" u="none" strike="noStrike" kern="0" cap="none" spc="0" normalizeH="0" baseline="0" noProof="0">
                <a:ln>
                  <a:noFill/>
                </a:ln>
                <a:solidFill>
                  <a:srgbClr val="F8381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(7.2%</a:t>
            </a:r>
            <a:r>
              <a:rPr kumimoji="0" sz="1691" b="0" i="0" u="none" strike="noStrike" kern="0" cap="none" spc="95" normalizeH="0" baseline="0" noProof="0">
                <a:ln>
                  <a:noFill/>
                </a:ln>
                <a:solidFill>
                  <a:srgbClr val="F8381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91" b="0" i="0" u="none" strike="noStrike" kern="0" cap="none" spc="0" normalizeH="0" baseline="0" noProof="0">
                <a:ln>
                  <a:noFill/>
                </a:ln>
                <a:solidFill>
                  <a:srgbClr val="F8381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of</a:t>
            </a:r>
            <a:r>
              <a:rPr kumimoji="0" sz="1691" b="0" i="0" u="none" strike="noStrike" kern="0" cap="none" spc="95" normalizeH="0" baseline="0" noProof="0">
                <a:ln>
                  <a:noFill/>
                </a:ln>
                <a:solidFill>
                  <a:srgbClr val="F8381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91" b="0" i="0" u="none" strike="noStrike" kern="0" cap="none" spc="-21" normalizeH="0" baseline="0" noProof="0">
                <a:ln>
                  <a:noFill/>
                </a:ln>
                <a:solidFill>
                  <a:srgbClr val="F8381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baseline)</a:t>
            </a:r>
            <a:endParaRPr kumimoji="0" sz="1691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8463956" y="1275410"/>
            <a:ext cx="791824" cy="351093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marL="26841" marR="0" lvl="0" indent="0" algn="l" defTabSz="1932584" rtl="0" eaLnBrk="1" fontAlgn="auto" latinLnBrk="0" hangingPunct="1">
              <a:lnSpc>
                <a:spcPct val="100000"/>
              </a:lnSpc>
              <a:spcBef>
                <a:spcPts val="20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14" b="0" i="0" u="none" strike="noStrike" kern="0" cap="none" spc="-4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ADRD</a:t>
            </a:r>
            <a:endParaRPr kumimoji="0" sz="2114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ahoma"/>
              <a:ea typeface="+mn-ea"/>
              <a:cs typeface="Tahoma"/>
            </a:endParaRPr>
          </a:p>
        </p:txBody>
      </p:sp>
      <p:grpSp>
        <p:nvGrpSpPr>
          <p:cNvPr id="68" name="object 68"/>
          <p:cNvGrpSpPr/>
          <p:nvPr/>
        </p:nvGrpSpPr>
        <p:grpSpPr>
          <a:xfrm>
            <a:off x="6302642" y="1594743"/>
            <a:ext cx="5115987" cy="3721572"/>
            <a:chOff x="2980672" y="754549"/>
            <a:chExt cx="2420620" cy="1760855"/>
          </a:xfrm>
        </p:grpSpPr>
        <p:sp>
          <p:nvSpPr>
            <p:cNvPr id="69" name="object 69"/>
            <p:cNvSpPr/>
            <p:nvPr/>
          </p:nvSpPr>
          <p:spPr>
            <a:xfrm>
              <a:off x="2980817" y="754693"/>
              <a:ext cx="2420620" cy="1760220"/>
            </a:xfrm>
            <a:custGeom>
              <a:avLst/>
              <a:gdLst/>
              <a:ahLst/>
              <a:cxnLst/>
              <a:rect l="l" t="t" r="r" b="b"/>
              <a:pathLst>
                <a:path w="2420620" h="1760220">
                  <a:moveTo>
                    <a:pt x="2420097" y="0"/>
                  </a:moveTo>
                  <a:lnTo>
                    <a:pt x="0" y="0"/>
                  </a:lnTo>
                  <a:lnTo>
                    <a:pt x="0" y="1760071"/>
                  </a:lnTo>
                  <a:lnTo>
                    <a:pt x="2420097" y="1760071"/>
                  </a:lnTo>
                  <a:lnTo>
                    <a:pt x="242009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0" name="object 70"/>
            <p:cNvSpPr/>
            <p:nvPr/>
          </p:nvSpPr>
          <p:spPr>
            <a:xfrm>
              <a:off x="2982577" y="756454"/>
              <a:ext cx="2416810" cy="1757045"/>
            </a:xfrm>
            <a:custGeom>
              <a:avLst/>
              <a:gdLst/>
              <a:ahLst/>
              <a:cxnLst/>
              <a:rect l="l" t="t" r="r" b="b"/>
              <a:pathLst>
                <a:path w="2416810" h="1757045">
                  <a:moveTo>
                    <a:pt x="0" y="1756550"/>
                  </a:moveTo>
                  <a:lnTo>
                    <a:pt x="2416577" y="1756550"/>
                  </a:lnTo>
                  <a:lnTo>
                    <a:pt x="2416577" y="0"/>
                  </a:lnTo>
                  <a:lnTo>
                    <a:pt x="0" y="0"/>
                  </a:lnTo>
                  <a:lnTo>
                    <a:pt x="0" y="1756550"/>
                  </a:lnTo>
                  <a:close/>
                </a:path>
                <a:path w="2416810" h="1757045">
                  <a:moveTo>
                    <a:pt x="288227" y="1486474"/>
                  </a:moveTo>
                  <a:lnTo>
                    <a:pt x="2354938" y="1486474"/>
                  </a:lnTo>
                  <a:lnTo>
                    <a:pt x="2354938" y="180907"/>
                  </a:lnTo>
                  <a:lnTo>
                    <a:pt x="288227" y="180907"/>
                  </a:lnTo>
                  <a:lnTo>
                    <a:pt x="288227" y="1486474"/>
                  </a:lnTo>
                  <a:close/>
                </a:path>
              </a:pathLst>
            </a:custGeom>
            <a:ln w="352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1" name="object 71"/>
            <p:cNvSpPr/>
            <p:nvPr/>
          </p:nvSpPr>
          <p:spPr>
            <a:xfrm>
              <a:off x="3269044" y="1282216"/>
              <a:ext cx="2070735" cy="923925"/>
            </a:xfrm>
            <a:custGeom>
              <a:avLst/>
              <a:gdLst/>
              <a:ahLst/>
              <a:cxnLst/>
              <a:rect l="l" t="t" r="r" b="b"/>
              <a:pathLst>
                <a:path w="2070735" h="923925">
                  <a:moveTo>
                    <a:pt x="0" y="923749"/>
                  </a:moveTo>
                  <a:lnTo>
                    <a:pt x="2070231" y="923749"/>
                  </a:lnTo>
                </a:path>
                <a:path w="2070735" h="923925">
                  <a:moveTo>
                    <a:pt x="0" y="615782"/>
                  </a:moveTo>
                  <a:lnTo>
                    <a:pt x="2070231" y="615782"/>
                  </a:lnTo>
                </a:path>
                <a:path w="2070735" h="923925">
                  <a:moveTo>
                    <a:pt x="0" y="307891"/>
                  </a:moveTo>
                  <a:lnTo>
                    <a:pt x="2070231" y="307891"/>
                  </a:lnTo>
                </a:path>
                <a:path w="2070735" h="923925">
                  <a:moveTo>
                    <a:pt x="0" y="0"/>
                  </a:moveTo>
                  <a:lnTo>
                    <a:pt x="2070231" y="0"/>
                  </a:lnTo>
                </a:path>
              </a:pathLst>
            </a:custGeom>
            <a:ln w="5280">
              <a:solidFill>
                <a:srgbClr val="E7E7E7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2" name="object 72"/>
            <p:cNvSpPr/>
            <p:nvPr/>
          </p:nvSpPr>
          <p:spPr>
            <a:xfrm>
              <a:off x="3611045" y="942332"/>
              <a:ext cx="0" cy="1302385"/>
            </a:xfrm>
            <a:custGeom>
              <a:avLst/>
              <a:gdLst/>
              <a:ahLst/>
              <a:cxnLst/>
              <a:rect l="l" t="t" r="r" b="b"/>
              <a:pathLst>
                <a:path h="1302385">
                  <a:moveTo>
                    <a:pt x="0" y="0"/>
                  </a:moveTo>
                  <a:lnTo>
                    <a:pt x="0" y="1302355"/>
                  </a:lnTo>
                </a:path>
              </a:pathLst>
            </a:custGeom>
            <a:ln w="5280">
              <a:solidFill>
                <a:srgbClr val="F83819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3" name="object 73"/>
            <p:cNvSpPr/>
            <p:nvPr/>
          </p:nvSpPr>
          <p:spPr>
            <a:xfrm>
              <a:off x="3269044" y="1897999"/>
              <a:ext cx="2070735" cy="0"/>
            </a:xfrm>
            <a:custGeom>
              <a:avLst/>
              <a:gdLst/>
              <a:ahLst/>
              <a:cxnLst/>
              <a:rect l="l" t="t" r="r" b="b"/>
              <a:pathLst>
                <a:path w="2070735">
                  <a:moveTo>
                    <a:pt x="0" y="0"/>
                  </a:moveTo>
                  <a:lnTo>
                    <a:pt x="2070231" y="0"/>
                  </a:lnTo>
                </a:path>
              </a:pathLst>
            </a:custGeom>
            <a:ln w="5280">
              <a:solidFill>
                <a:srgbClr val="787878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4" name="object 74"/>
            <p:cNvSpPr/>
            <p:nvPr/>
          </p:nvSpPr>
          <p:spPr>
            <a:xfrm>
              <a:off x="3307767" y="1842864"/>
              <a:ext cx="0" cy="179705"/>
            </a:xfrm>
            <a:custGeom>
              <a:avLst/>
              <a:gdLst/>
              <a:ahLst/>
              <a:cxnLst/>
              <a:rect l="l" t="t" r="r" b="b"/>
              <a:pathLst>
                <a:path h="179705">
                  <a:moveTo>
                    <a:pt x="0" y="179319"/>
                  </a:moveTo>
                  <a:lnTo>
                    <a:pt x="0" y="0"/>
                  </a:lnTo>
                </a:path>
              </a:pathLst>
            </a:custGeom>
            <a:ln w="5280">
              <a:solidFill>
                <a:srgbClr val="5F5F5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5" name="object 75"/>
            <p:cNvSpPr/>
            <p:nvPr/>
          </p:nvSpPr>
          <p:spPr>
            <a:xfrm>
              <a:off x="3294305" y="1842864"/>
              <a:ext cx="27305" cy="179705"/>
            </a:xfrm>
            <a:custGeom>
              <a:avLst/>
              <a:gdLst/>
              <a:ahLst/>
              <a:cxnLst/>
              <a:rect l="l" t="t" r="r" b="b"/>
              <a:pathLst>
                <a:path w="27304" h="179705">
                  <a:moveTo>
                    <a:pt x="0" y="0"/>
                  </a:moveTo>
                  <a:lnTo>
                    <a:pt x="26924" y="0"/>
                  </a:lnTo>
                </a:path>
                <a:path w="27304" h="179705">
                  <a:moveTo>
                    <a:pt x="0" y="179319"/>
                  </a:moveTo>
                  <a:lnTo>
                    <a:pt x="26924" y="179319"/>
                  </a:lnTo>
                </a:path>
              </a:pathLst>
            </a:custGeom>
            <a:ln w="5280">
              <a:solidFill>
                <a:srgbClr val="5F5F5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6" name="object 76"/>
            <p:cNvSpPr/>
            <p:nvPr/>
          </p:nvSpPr>
          <p:spPr>
            <a:xfrm>
              <a:off x="3394439" y="1830914"/>
              <a:ext cx="0" cy="159385"/>
            </a:xfrm>
            <a:custGeom>
              <a:avLst/>
              <a:gdLst/>
              <a:ahLst/>
              <a:cxnLst/>
              <a:rect l="l" t="t" r="r" b="b"/>
              <a:pathLst>
                <a:path h="159385">
                  <a:moveTo>
                    <a:pt x="0" y="159202"/>
                  </a:moveTo>
                  <a:lnTo>
                    <a:pt x="0" y="0"/>
                  </a:lnTo>
                </a:path>
              </a:pathLst>
            </a:custGeom>
            <a:ln w="5280">
              <a:solidFill>
                <a:srgbClr val="5F5F5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7" name="object 77"/>
            <p:cNvSpPr/>
            <p:nvPr/>
          </p:nvSpPr>
          <p:spPr>
            <a:xfrm>
              <a:off x="3380977" y="1830914"/>
              <a:ext cx="27305" cy="159385"/>
            </a:xfrm>
            <a:custGeom>
              <a:avLst/>
              <a:gdLst/>
              <a:ahLst/>
              <a:cxnLst/>
              <a:rect l="l" t="t" r="r" b="b"/>
              <a:pathLst>
                <a:path w="27304" h="159385">
                  <a:moveTo>
                    <a:pt x="0" y="0"/>
                  </a:moveTo>
                  <a:lnTo>
                    <a:pt x="26924" y="0"/>
                  </a:lnTo>
                </a:path>
                <a:path w="27304" h="159385">
                  <a:moveTo>
                    <a:pt x="0" y="159202"/>
                  </a:moveTo>
                  <a:lnTo>
                    <a:pt x="26924" y="159202"/>
                  </a:lnTo>
                </a:path>
              </a:pathLst>
            </a:custGeom>
            <a:ln w="5280">
              <a:solidFill>
                <a:srgbClr val="5F5F5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8" name="object 78"/>
            <p:cNvSpPr/>
            <p:nvPr/>
          </p:nvSpPr>
          <p:spPr>
            <a:xfrm>
              <a:off x="3481036" y="1844830"/>
              <a:ext cx="0" cy="112395"/>
            </a:xfrm>
            <a:custGeom>
              <a:avLst/>
              <a:gdLst/>
              <a:ahLst/>
              <a:cxnLst/>
              <a:rect l="l" t="t" r="r" b="b"/>
              <a:pathLst>
                <a:path h="112394">
                  <a:moveTo>
                    <a:pt x="0" y="111857"/>
                  </a:moveTo>
                  <a:lnTo>
                    <a:pt x="0" y="0"/>
                  </a:lnTo>
                </a:path>
              </a:pathLst>
            </a:custGeom>
            <a:ln w="5280">
              <a:solidFill>
                <a:srgbClr val="5F5F5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9" name="object 79"/>
            <p:cNvSpPr/>
            <p:nvPr/>
          </p:nvSpPr>
          <p:spPr>
            <a:xfrm>
              <a:off x="3467574" y="1844830"/>
              <a:ext cx="27305" cy="112395"/>
            </a:xfrm>
            <a:custGeom>
              <a:avLst/>
              <a:gdLst/>
              <a:ahLst/>
              <a:cxnLst/>
              <a:rect l="l" t="t" r="r" b="b"/>
              <a:pathLst>
                <a:path w="27304" h="112394">
                  <a:moveTo>
                    <a:pt x="0" y="0"/>
                  </a:moveTo>
                  <a:lnTo>
                    <a:pt x="26924" y="0"/>
                  </a:lnTo>
                </a:path>
                <a:path w="27304" h="112394">
                  <a:moveTo>
                    <a:pt x="0" y="111857"/>
                  </a:moveTo>
                  <a:lnTo>
                    <a:pt x="26924" y="111857"/>
                  </a:lnTo>
                </a:path>
              </a:pathLst>
            </a:custGeom>
            <a:ln w="5280">
              <a:solidFill>
                <a:srgbClr val="5F5F5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0" name="object 80"/>
            <p:cNvSpPr/>
            <p:nvPr/>
          </p:nvSpPr>
          <p:spPr>
            <a:xfrm>
              <a:off x="3654381" y="1751881"/>
              <a:ext cx="0" cy="121920"/>
            </a:xfrm>
            <a:custGeom>
              <a:avLst/>
              <a:gdLst/>
              <a:ahLst/>
              <a:cxnLst/>
              <a:rect l="l" t="t" r="r" b="b"/>
              <a:pathLst>
                <a:path h="121919">
                  <a:moveTo>
                    <a:pt x="0" y="121386"/>
                  </a:moveTo>
                  <a:lnTo>
                    <a:pt x="0" y="0"/>
                  </a:lnTo>
                </a:path>
              </a:pathLst>
            </a:custGeom>
            <a:ln w="5280">
              <a:solidFill>
                <a:srgbClr val="5F5F5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1" name="object 81"/>
            <p:cNvSpPr/>
            <p:nvPr/>
          </p:nvSpPr>
          <p:spPr>
            <a:xfrm>
              <a:off x="3640919" y="1751881"/>
              <a:ext cx="27305" cy="121920"/>
            </a:xfrm>
            <a:custGeom>
              <a:avLst/>
              <a:gdLst/>
              <a:ahLst/>
              <a:cxnLst/>
              <a:rect l="l" t="t" r="r" b="b"/>
              <a:pathLst>
                <a:path w="27304" h="121919">
                  <a:moveTo>
                    <a:pt x="0" y="0"/>
                  </a:moveTo>
                  <a:lnTo>
                    <a:pt x="26924" y="0"/>
                  </a:lnTo>
                </a:path>
                <a:path w="27304" h="121919">
                  <a:moveTo>
                    <a:pt x="0" y="121386"/>
                  </a:moveTo>
                  <a:lnTo>
                    <a:pt x="26924" y="121386"/>
                  </a:lnTo>
                </a:path>
              </a:pathLst>
            </a:custGeom>
            <a:ln w="5280">
              <a:solidFill>
                <a:srgbClr val="5F5F5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2" name="object 82"/>
            <p:cNvSpPr/>
            <p:nvPr/>
          </p:nvSpPr>
          <p:spPr>
            <a:xfrm>
              <a:off x="3740978" y="1617485"/>
              <a:ext cx="0" cy="167640"/>
            </a:xfrm>
            <a:custGeom>
              <a:avLst/>
              <a:gdLst/>
              <a:ahLst/>
              <a:cxnLst/>
              <a:rect l="l" t="t" r="r" b="b"/>
              <a:pathLst>
                <a:path h="167639">
                  <a:moveTo>
                    <a:pt x="0" y="167521"/>
                  </a:moveTo>
                  <a:lnTo>
                    <a:pt x="0" y="0"/>
                  </a:lnTo>
                </a:path>
              </a:pathLst>
            </a:custGeom>
            <a:ln w="5280">
              <a:solidFill>
                <a:srgbClr val="5F5F5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3" name="object 83"/>
            <p:cNvSpPr/>
            <p:nvPr/>
          </p:nvSpPr>
          <p:spPr>
            <a:xfrm>
              <a:off x="3727516" y="1617485"/>
              <a:ext cx="27305" cy="167640"/>
            </a:xfrm>
            <a:custGeom>
              <a:avLst/>
              <a:gdLst/>
              <a:ahLst/>
              <a:cxnLst/>
              <a:rect l="l" t="t" r="r" b="b"/>
              <a:pathLst>
                <a:path w="27304" h="167639">
                  <a:moveTo>
                    <a:pt x="0" y="0"/>
                  </a:moveTo>
                  <a:lnTo>
                    <a:pt x="26924" y="0"/>
                  </a:lnTo>
                </a:path>
                <a:path w="27304" h="167639">
                  <a:moveTo>
                    <a:pt x="0" y="167521"/>
                  </a:moveTo>
                  <a:lnTo>
                    <a:pt x="26924" y="167521"/>
                  </a:lnTo>
                </a:path>
              </a:pathLst>
            </a:custGeom>
            <a:ln w="5280">
              <a:solidFill>
                <a:srgbClr val="5F5F5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4" name="object 84"/>
            <p:cNvSpPr/>
            <p:nvPr/>
          </p:nvSpPr>
          <p:spPr>
            <a:xfrm>
              <a:off x="3827650" y="1470233"/>
              <a:ext cx="0" cy="201295"/>
            </a:xfrm>
            <a:custGeom>
              <a:avLst/>
              <a:gdLst/>
              <a:ahLst/>
              <a:cxnLst/>
              <a:rect l="l" t="t" r="r" b="b"/>
              <a:pathLst>
                <a:path h="201294">
                  <a:moveTo>
                    <a:pt x="0" y="200950"/>
                  </a:moveTo>
                  <a:lnTo>
                    <a:pt x="0" y="0"/>
                  </a:lnTo>
                </a:path>
              </a:pathLst>
            </a:custGeom>
            <a:ln w="5280">
              <a:solidFill>
                <a:srgbClr val="5F5F5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5" name="object 85"/>
            <p:cNvSpPr/>
            <p:nvPr/>
          </p:nvSpPr>
          <p:spPr>
            <a:xfrm>
              <a:off x="3814188" y="1470233"/>
              <a:ext cx="27305" cy="201295"/>
            </a:xfrm>
            <a:custGeom>
              <a:avLst/>
              <a:gdLst/>
              <a:ahLst/>
              <a:cxnLst/>
              <a:rect l="l" t="t" r="r" b="b"/>
              <a:pathLst>
                <a:path w="27304" h="201294">
                  <a:moveTo>
                    <a:pt x="0" y="0"/>
                  </a:moveTo>
                  <a:lnTo>
                    <a:pt x="26924" y="0"/>
                  </a:lnTo>
                </a:path>
                <a:path w="27304" h="201294">
                  <a:moveTo>
                    <a:pt x="0" y="200950"/>
                  </a:moveTo>
                  <a:lnTo>
                    <a:pt x="26924" y="200950"/>
                  </a:lnTo>
                </a:path>
              </a:pathLst>
            </a:custGeom>
            <a:ln w="5280">
              <a:solidFill>
                <a:srgbClr val="5F5F5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6" name="object 86"/>
            <p:cNvSpPr/>
            <p:nvPr/>
          </p:nvSpPr>
          <p:spPr>
            <a:xfrm>
              <a:off x="3914247" y="1390821"/>
              <a:ext cx="0" cy="212725"/>
            </a:xfrm>
            <a:custGeom>
              <a:avLst/>
              <a:gdLst/>
              <a:ahLst/>
              <a:cxnLst/>
              <a:rect l="l" t="t" r="r" b="b"/>
              <a:pathLst>
                <a:path h="212725">
                  <a:moveTo>
                    <a:pt x="0" y="212143"/>
                  </a:moveTo>
                  <a:lnTo>
                    <a:pt x="0" y="0"/>
                  </a:lnTo>
                </a:path>
              </a:pathLst>
            </a:custGeom>
            <a:ln w="5280">
              <a:solidFill>
                <a:srgbClr val="5F5F5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7" name="object 87"/>
            <p:cNvSpPr/>
            <p:nvPr/>
          </p:nvSpPr>
          <p:spPr>
            <a:xfrm>
              <a:off x="3900785" y="1390821"/>
              <a:ext cx="27305" cy="212725"/>
            </a:xfrm>
            <a:custGeom>
              <a:avLst/>
              <a:gdLst/>
              <a:ahLst/>
              <a:cxnLst/>
              <a:rect l="l" t="t" r="r" b="b"/>
              <a:pathLst>
                <a:path w="27304" h="212725">
                  <a:moveTo>
                    <a:pt x="0" y="0"/>
                  </a:moveTo>
                  <a:lnTo>
                    <a:pt x="26924" y="0"/>
                  </a:lnTo>
                </a:path>
                <a:path w="27304" h="212725">
                  <a:moveTo>
                    <a:pt x="0" y="212143"/>
                  </a:moveTo>
                  <a:lnTo>
                    <a:pt x="26924" y="212143"/>
                  </a:lnTo>
                </a:path>
              </a:pathLst>
            </a:custGeom>
            <a:ln w="5280">
              <a:solidFill>
                <a:srgbClr val="5F5F5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8" name="object 88"/>
            <p:cNvSpPr/>
            <p:nvPr/>
          </p:nvSpPr>
          <p:spPr>
            <a:xfrm>
              <a:off x="4000920" y="1355123"/>
              <a:ext cx="0" cy="237490"/>
            </a:xfrm>
            <a:custGeom>
              <a:avLst/>
              <a:gdLst/>
              <a:ahLst/>
              <a:cxnLst/>
              <a:rect l="l" t="t" r="r" b="b"/>
              <a:pathLst>
                <a:path h="237490">
                  <a:moveTo>
                    <a:pt x="0" y="237025"/>
                  </a:moveTo>
                  <a:lnTo>
                    <a:pt x="0" y="0"/>
                  </a:lnTo>
                </a:path>
              </a:pathLst>
            </a:custGeom>
            <a:ln w="5280">
              <a:solidFill>
                <a:srgbClr val="5F5F5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9" name="object 89"/>
            <p:cNvSpPr/>
            <p:nvPr/>
          </p:nvSpPr>
          <p:spPr>
            <a:xfrm>
              <a:off x="3987457" y="1355123"/>
              <a:ext cx="27305" cy="237490"/>
            </a:xfrm>
            <a:custGeom>
              <a:avLst/>
              <a:gdLst/>
              <a:ahLst/>
              <a:cxnLst/>
              <a:rect l="l" t="t" r="r" b="b"/>
              <a:pathLst>
                <a:path w="27304" h="237490">
                  <a:moveTo>
                    <a:pt x="0" y="0"/>
                  </a:moveTo>
                  <a:lnTo>
                    <a:pt x="26924" y="0"/>
                  </a:lnTo>
                </a:path>
                <a:path w="27304" h="237490">
                  <a:moveTo>
                    <a:pt x="0" y="237025"/>
                  </a:moveTo>
                  <a:lnTo>
                    <a:pt x="26924" y="237025"/>
                  </a:lnTo>
                </a:path>
              </a:pathLst>
            </a:custGeom>
            <a:ln w="5280">
              <a:solidFill>
                <a:srgbClr val="5F5F5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0" name="object 90"/>
            <p:cNvSpPr/>
            <p:nvPr/>
          </p:nvSpPr>
          <p:spPr>
            <a:xfrm>
              <a:off x="4087592" y="1307174"/>
              <a:ext cx="0" cy="259715"/>
            </a:xfrm>
            <a:custGeom>
              <a:avLst/>
              <a:gdLst/>
              <a:ahLst/>
              <a:cxnLst/>
              <a:rect l="l" t="t" r="r" b="b"/>
              <a:pathLst>
                <a:path h="259715">
                  <a:moveTo>
                    <a:pt x="0" y="259563"/>
                  </a:moveTo>
                  <a:lnTo>
                    <a:pt x="0" y="0"/>
                  </a:lnTo>
                </a:path>
              </a:pathLst>
            </a:custGeom>
            <a:ln w="5280">
              <a:solidFill>
                <a:srgbClr val="5F5F5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1" name="object 91"/>
            <p:cNvSpPr/>
            <p:nvPr/>
          </p:nvSpPr>
          <p:spPr>
            <a:xfrm>
              <a:off x="4074130" y="1307174"/>
              <a:ext cx="27305" cy="259715"/>
            </a:xfrm>
            <a:custGeom>
              <a:avLst/>
              <a:gdLst/>
              <a:ahLst/>
              <a:cxnLst/>
              <a:rect l="l" t="t" r="r" b="b"/>
              <a:pathLst>
                <a:path w="27304" h="259715">
                  <a:moveTo>
                    <a:pt x="0" y="0"/>
                  </a:moveTo>
                  <a:lnTo>
                    <a:pt x="26924" y="0"/>
                  </a:lnTo>
                </a:path>
                <a:path w="27304" h="259715">
                  <a:moveTo>
                    <a:pt x="0" y="259563"/>
                  </a:moveTo>
                  <a:lnTo>
                    <a:pt x="26924" y="259563"/>
                  </a:lnTo>
                </a:path>
              </a:pathLst>
            </a:custGeom>
            <a:ln w="5280">
              <a:solidFill>
                <a:srgbClr val="5F5F5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2" name="object 92"/>
            <p:cNvSpPr/>
            <p:nvPr/>
          </p:nvSpPr>
          <p:spPr>
            <a:xfrm>
              <a:off x="4174189" y="1252115"/>
              <a:ext cx="0" cy="271145"/>
            </a:xfrm>
            <a:custGeom>
              <a:avLst/>
              <a:gdLst/>
              <a:ahLst/>
              <a:cxnLst/>
              <a:rect l="l" t="t" r="r" b="b"/>
              <a:pathLst>
                <a:path h="271144">
                  <a:moveTo>
                    <a:pt x="0" y="270530"/>
                  </a:moveTo>
                  <a:lnTo>
                    <a:pt x="0" y="0"/>
                  </a:lnTo>
                </a:path>
              </a:pathLst>
            </a:custGeom>
            <a:ln w="5280">
              <a:solidFill>
                <a:srgbClr val="5F5F5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3" name="object 93"/>
            <p:cNvSpPr/>
            <p:nvPr/>
          </p:nvSpPr>
          <p:spPr>
            <a:xfrm>
              <a:off x="4160727" y="1252115"/>
              <a:ext cx="27305" cy="271145"/>
            </a:xfrm>
            <a:custGeom>
              <a:avLst/>
              <a:gdLst/>
              <a:ahLst/>
              <a:cxnLst/>
              <a:rect l="l" t="t" r="r" b="b"/>
              <a:pathLst>
                <a:path w="27304" h="271144">
                  <a:moveTo>
                    <a:pt x="0" y="0"/>
                  </a:moveTo>
                  <a:lnTo>
                    <a:pt x="26924" y="0"/>
                  </a:lnTo>
                </a:path>
                <a:path w="27304" h="271144">
                  <a:moveTo>
                    <a:pt x="0" y="270530"/>
                  </a:moveTo>
                  <a:lnTo>
                    <a:pt x="26924" y="270530"/>
                  </a:lnTo>
                </a:path>
              </a:pathLst>
            </a:custGeom>
            <a:ln w="5280">
              <a:solidFill>
                <a:srgbClr val="5F5F5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4" name="object 94"/>
            <p:cNvSpPr/>
            <p:nvPr/>
          </p:nvSpPr>
          <p:spPr>
            <a:xfrm>
              <a:off x="4260861" y="1253325"/>
              <a:ext cx="0" cy="292735"/>
            </a:xfrm>
            <a:custGeom>
              <a:avLst/>
              <a:gdLst/>
              <a:ahLst/>
              <a:cxnLst/>
              <a:rect l="l" t="t" r="r" b="b"/>
              <a:pathLst>
                <a:path h="292734">
                  <a:moveTo>
                    <a:pt x="0" y="292235"/>
                  </a:moveTo>
                  <a:lnTo>
                    <a:pt x="0" y="0"/>
                  </a:lnTo>
                </a:path>
              </a:pathLst>
            </a:custGeom>
            <a:ln w="5280">
              <a:solidFill>
                <a:srgbClr val="5F5F5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5" name="object 95"/>
            <p:cNvSpPr/>
            <p:nvPr/>
          </p:nvSpPr>
          <p:spPr>
            <a:xfrm>
              <a:off x="4247399" y="1253325"/>
              <a:ext cx="27305" cy="292735"/>
            </a:xfrm>
            <a:custGeom>
              <a:avLst/>
              <a:gdLst/>
              <a:ahLst/>
              <a:cxnLst/>
              <a:rect l="l" t="t" r="r" b="b"/>
              <a:pathLst>
                <a:path w="27304" h="292734">
                  <a:moveTo>
                    <a:pt x="0" y="0"/>
                  </a:moveTo>
                  <a:lnTo>
                    <a:pt x="26924" y="0"/>
                  </a:lnTo>
                </a:path>
                <a:path w="27304" h="292734">
                  <a:moveTo>
                    <a:pt x="0" y="292235"/>
                  </a:moveTo>
                  <a:lnTo>
                    <a:pt x="26924" y="292235"/>
                  </a:lnTo>
                </a:path>
              </a:pathLst>
            </a:custGeom>
            <a:ln w="5280">
              <a:solidFill>
                <a:srgbClr val="5F5F5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6" name="object 96"/>
            <p:cNvSpPr/>
            <p:nvPr/>
          </p:nvSpPr>
          <p:spPr>
            <a:xfrm>
              <a:off x="4347534" y="1254308"/>
              <a:ext cx="0" cy="303530"/>
            </a:xfrm>
            <a:custGeom>
              <a:avLst/>
              <a:gdLst/>
              <a:ahLst/>
              <a:cxnLst/>
              <a:rect l="l" t="t" r="r" b="b"/>
              <a:pathLst>
                <a:path h="303530">
                  <a:moveTo>
                    <a:pt x="0" y="303126"/>
                  </a:moveTo>
                  <a:lnTo>
                    <a:pt x="0" y="0"/>
                  </a:lnTo>
                </a:path>
              </a:pathLst>
            </a:custGeom>
            <a:ln w="5280">
              <a:solidFill>
                <a:srgbClr val="5F5F5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7" name="object 97"/>
            <p:cNvSpPr/>
            <p:nvPr/>
          </p:nvSpPr>
          <p:spPr>
            <a:xfrm>
              <a:off x="4334072" y="1254308"/>
              <a:ext cx="27305" cy="303530"/>
            </a:xfrm>
            <a:custGeom>
              <a:avLst/>
              <a:gdLst/>
              <a:ahLst/>
              <a:cxnLst/>
              <a:rect l="l" t="t" r="r" b="b"/>
              <a:pathLst>
                <a:path w="27304" h="303530">
                  <a:moveTo>
                    <a:pt x="0" y="0"/>
                  </a:moveTo>
                  <a:lnTo>
                    <a:pt x="26924" y="0"/>
                  </a:lnTo>
                </a:path>
                <a:path w="27304" h="303530">
                  <a:moveTo>
                    <a:pt x="0" y="303126"/>
                  </a:moveTo>
                  <a:lnTo>
                    <a:pt x="26924" y="303126"/>
                  </a:lnTo>
                </a:path>
              </a:pathLst>
            </a:custGeom>
            <a:ln w="5280">
              <a:solidFill>
                <a:srgbClr val="5F5F5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8" name="object 98"/>
            <p:cNvSpPr/>
            <p:nvPr/>
          </p:nvSpPr>
          <p:spPr>
            <a:xfrm>
              <a:off x="4434131" y="1229426"/>
              <a:ext cx="0" cy="320675"/>
            </a:xfrm>
            <a:custGeom>
              <a:avLst/>
              <a:gdLst/>
              <a:ahLst/>
              <a:cxnLst/>
              <a:rect l="l" t="t" r="r" b="b"/>
              <a:pathLst>
                <a:path h="320675">
                  <a:moveTo>
                    <a:pt x="0" y="320370"/>
                  </a:moveTo>
                  <a:lnTo>
                    <a:pt x="0" y="0"/>
                  </a:lnTo>
                </a:path>
              </a:pathLst>
            </a:custGeom>
            <a:ln w="5280">
              <a:solidFill>
                <a:srgbClr val="5F5F5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9" name="object 99"/>
            <p:cNvSpPr/>
            <p:nvPr/>
          </p:nvSpPr>
          <p:spPr>
            <a:xfrm>
              <a:off x="4420669" y="1229426"/>
              <a:ext cx="27305" cy="320675"/>
            </a:xfrm>
            <a:custGeom>
              <a:avLst/>
              <a:gdLst/>
              <a:ahLst/>
              <a:cxnLst/>
              <a:rect l="l" t="t" r="r" b="b"/>
              <a:pathLst>
                <a:path w="27304" h="320675">
                  <a:moveTo>
                    <a:pt x="0" y="0"/>
                  </a:moveTo>
                  <a:lnTo>
                    <a:pt x="26924" y="0"/>
                  </a:lnTo>
                </a:path>
                <a:path w="27304" h="320675">
                  <a:moveTo>
                    <a:pt x="0" y="320370"/>
                  </a:moveTo>
                  <a:lnTo>
                    <a:pt x="26924" y="320370"/>
                  </a:lnTo>
                </a:path>
              </a:pathLst>
            </a:custGeom>
            <a:ln w="5280">
              <a:solidFill>
                <a:srgbClr val="5F5F5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0" name="object 100"/>
            <p:cNvSpPr/>
            <p:nvPr/>
          </p:nvSpPr>
          <p:spPr>
            <a:xfrm>
              <a:off x="4520803" y="1205829"/>
              <a:ext cx="0" cy="329565"/>
            </a:xfrm>
            <a:custGeom>
              <a:avLst/>
              <a:gdLst/>
              <a:ahLst/>
              <a:cxnLst/>
              <a:rect l="l" t="t" r="r" b="b"/>
              <a:pathLst>
                <a:path h="329565">
                  <a:moveTo>
                    <a:pt x="0" y="329143"/>
                  </a:moveTo>
                  <a:lnTo>
                    <a:pt x="0" y="0"/>
                  </a:lnTo>
                </a:path>
              </a:pathLst>
            </a:custGeom>
            <a:ln w="5280">
              <a:solidFill>
                <a:srgbClr val="5F5F5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1" name="object 101"/>
            <p:cNvSpPr/>
            <p:nvPr/>
          </p:nvSpPr>
          <p:spPr>
            <a:xfrm>
              <a:off x="4507341" y="1205829"/>
              <a:ext cx="27305" cy="329565"/>
            </a:xfrm>
            <a:custGeom>
              <a:avLst/>
              <a:gdLst/>
              <a:ahLst/>
              <a:cxnLst/>
              <a:rect l="l" t="t" r="r" b="b"/>
              <a:pathLst>
                <a:path w="27304" h="329565">
                  <a:moveTo>
                    <a:pt x="0" y="0"/>
                  </a:moveTo>
                  <a:lnTo>
                    <a:pt x="26924" y="0"/>
                  </a:lnTo>
                </a:path>
                <a:path w="27304" h="329565">
                  <a:moveTo>
                    <a:pt x="0" y="329143"/>
                  </a:moveTo>
                  <a:lnTo>
                    <a:pt x="26924" y="329143"/>
                  </a:lnTo>
                </a:path>
              </a:pathLst>
            </a:custGeom>
            <a:ln w="5280">
              <a:solidFill>
                <a:srgbClr val="5F5F5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2" name="object 102"/>
            <p:cNvSpPr/>
            <p:nvPr/>
          </p:nvSpPr>
          <p:spPr>
            <a:xfrm>
              <a:off x="4607400" y="1196602"/>
              <a:ext cx="0" cy="334645"/>
            </a:xfrm>
            <a:custGeom>
              <a:avLst/>
              <a:gdLst/>
              <a:ahLst/>
              <a:cxnLst/>
              <a:rect l="l" t="t" r="r" b="b"/>
              <a:pathLst>
                <a:path h="334644">
                  <a:moveTo>
                    <a:pt x="0" y="334059"/>
                  </a:moveTo>
                  <a:lnTo>
                    <a:pt x="0" y="0"/>
                  </a:lnTo>
                </a:path>
              </a:pathLst>
            </a:custGeom>
            <a:ln w="5280">
              <a:solidFill>
                <a:srgbClr val="5F5F5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3" name="object 103"/>
            <p:cNvSpPr/>
            <p:nvPr/>
          </p:nvSpPr>
          <p:spPr>
            <a:xfrm>
              <a:off x="4593938" y="1196602"/>
              <a:ext cx="27305" cy="334645"/>
            </a:xfrm>
            <a:custGeom>
              <a:avLst/>
              <a:gdLst/>
              <a:ahLst/>
              <a:cxnLst/>
              <a:rect l="l" t="t" r="r" b="b"/>
              <a:pathLst>
                <a:path w="27304" h="334644">
                  <a:moveTo>
                    <a:pt x="0" y="0"/>
                  </a:moveTo>
                  <a:lnTo>
                    <a:pt x="26924" y="0"/>
                  </a:lnTo>
                </a:path>
                <a:path w="27304" h="334644">
                  <a:moveTo>
                    <a:pt x="0" y="334059"/>
                  </a:moveTo>
                  <a:lnTo>
                    <a:pt x="26924" y="334059"/>
                  </a:lnTo>
                </a:path>
              </a:pathLst>
            </a:custGeom>
            <a:ln w="5280">
              <a:solidFill>
                <a:srgbClr val="5F5F5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4" name="object 104"/>
            <p:cNvSpPr/>
            <p:nvPr/>
          </p:nvSpPr>
          <p:spPr>
            <a:xfrm>
              <a:off x="4694072" y="1274501"/>
              <a:ext cx="0" cy="339725"/>
            </a:xfrm>
            <a:custGeom>
              <a:avLst/>
              <a:gdLst/>
              <a:ahLst/>
              <a:cxnLst/>
              <a:rect l="l" t="t" r="r" b="b"/>
              <a:pathLst>
                <a:path h="339725">
                  <a:moveTo>
                    <a:pt x="0" y="339278"/>
                  </a:moveTo>
                  <a:lnTo>
                    <a:pt x="0" y="0"/>
                  </a:lnTo>
                </a:path>
              </a:pathLst>
            </a:custGeom>
            <a:ln w="5280">
              <a:solidFill>
                <a:srgbClr val="5F5F5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5" name="object 105"/>
            <p:cNvSpPr/>
            <p:nvPr/>
          </p:nvSpPr>
          <p:spPr>
            <a:xfrm>
              <a:off x="4680610" y="1274501"/>
              <a:ext cx="27305" cy="339725"/>
            </a:xfrm>
            <a:custGeom>
              <a:avLst/>
              <a:gdLst/>
              <a:ahLst/>
              <a:cxnLst/>
              <a:rect l="l" t="t" r="r" b="b"/>
              <a:pathLst>
                <a:path w="27304" h="339725">
                  <a:moveTo>
                    <a:pt x="0" y="0"/>
                  </a:moveTo>
                  <a:lnTo>
                    <a:pt x="26924" y="0"/>
                  </a:lnTo>
                </a:path>
                <a:path w="27304" h="339725">
                  <a:moveTo>
                    <a:pt x="0" y="339278"/>
                  </a:moveTo>
                  <a:lnTo>
                    <a:pt x="26924" y="339278"/>
                  </a:lnTo>
                </a:path>
              </a:pathLst>
            </a:custGeom>
            <a:ln w="5280">
              <a:solidFill>
                <a:srgbClr val="5F5F5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6" name="object 106"/>
            <p:cNvSpPr/>
            <p:nvPr/>
          </p:nvSpPr>
          <p:spPr>
            <a:xfrm>
              <a:off x="4780745" y="1339846"/>
              <a:ext cx="0" cy="340995"/>
            </a:xfrm>
            <a:custGeom>
              <a:avLst/>
              <a:gdLst/>
              <a:ahLst/>
              <a:cxnLst/>
              <a:rect l="l" t="t" r="r" b="b"/>
              <a:pathLst>
                <a:path h="340994">
                  <a:moveTo>
                    <a:pt x="0" y="340866"/>
                  </a:moveTo>
                  <a:lnTo>
                    <a:pt x="0" y="0"/>
                  </a:lnTo>
                </a:path>
              </a:pathLst>
            </a:custGeom>
            <a:ln w="5280">
              <a:solidFill>
                <a:srgbClr val="5F5F5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7" name="object 107"/>
            <p:cNvSpPr/>
            <p:nvPr/>
          </p:nvSpPr>
          <p:spPr>
            <a:xfrm>
              <a:off x="4767283" y="1339846"/>
              <a:ext cx="27305" cy="340995"/>
            </a:xfrm>
            <a:custGeom>
              <a:avLst/>
              <a:gdLst/>
              <a:ahLst/>
              <a:cxnLst/>
              <a:rect l="l" t="t" r="r" b="b"/>
              <a:pathLst>
                <a:path w="27304" h="340994">
                  <a:moveTo>
                    <a:pt x="0" y="0"/>
                  </a:moveTo>
                  <a:lnTo>
                    <a:pt x="26924" y="0"/>
                  </a:lnTo>
                </a:path>
                <a:path w="27304" h="340994">
                  <a:moveTo>
                    <a:pt x="0" y="340866"/>
                  </a:moveTo>
                  <a:lnTo>
                    <a:pt x="26924" y="340866"/>
                  </a:lnTo>
                </a:path>
              </a:pathLst>
            </a:custGeom>
            <a:ln w="5280">
              <a:solidFill>
                <a:srgbClr val="5F5F5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8" name="object 108"/>
            <p:cNvSpPr/>
            <p:nvPr/>
          </p:nvSpPr>
          <p:spPr>
            <a:xfrm>
              <a:off x="4867342" y="1306493"/>
              <a:ext cx="0" cy="344170"/>
            </a:xfrm>
            <a:custGeom>
              <a:avLst/>
              <a:gdLst/>
              <a:ahLst/>
              <a:cxnLst/>
              <a:rect l="l" t="t" r="r" b="b"/>
              <a:pathLst>
                <a:path h="344169">
                  <a:moveTo>
                    <a:pt x="0" y="343815"/>
                  </a:moveTo>
                  <a:lnTo>
                    <a:pt x="0" y="0"/>
                  </a:lnTo>
                </a:path>
              </a:pathLst>
            </a:custGeom>
            <a:ln w="5280">
              <a:solidFill>
                <a:srgbClr val="5F5F5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9" name="object 109"/>
            <p:cNvSpPr/>
            <p:nvPr/>
          </p:nvSpPr>
          <p:spPr>
            <a:xfrm>
              <a:off x="4853880" y="1306493"/>
              <a:ext cx="27305" cy="344170"/>
            </a:xfrm>
            <a:custGeom>
              <a:avLst/>
              <a:gdLst/>
              <a:ahLst/>
              <a:cxnLst/>
              <a:rect l="l" t="t" r="r" b="b"/>
              <a:pathLst>
                <a:path w="27304" h="344169">
                  <a:moveTo>
                    <a:pt x="0" y="0"/>
                  </a:moveTo>
                  <a:lnTo>
                    <a:pt x="26924" y="0"/>
                  </a:lnTo>
                </a:path>
                <a:path w="27304" h="344169">
                  <a:moveTo>
                    <a:pt x="0" y="343815"/>
                  </a:moveTo>
                  <a:lnTo>
                    <a:pt x="26924" y="343815"/>
                  </a:lnTo>
                </a:path>
              </a:pathLst>
            </a:custGeom>
            <a:ln w="5280">
              <a:solidFill>
                <a:srgbClr val="5F5F5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0" name="object 110"/>
            <p:cNvSpPr/>
            <p:nvPr/>
          </p:nvSpPr>
          <p:spPr>
            <a:xfrm>
              <a:off x="4954014" y="1242888"/>
              <a:ext cx="0" cy="357505"/>
            </a:xfrm>
            <a:custGeom>
              <a:avLst/>
              <a:gdLst/>
              <a:ahLst/>
              <a:cxnLst/>
              <a:rect l="l" t="t" r="r" b="b"/>
              <a:pathLst>
                <a:path h="357505">
                  <a:moveTo>
                    <a:pt x="0" y="357353"/>
                  </a:moveTo>
                  <a:lnTo>
                    <a:pt x="0" y="0"/>
                  </a:lnTo>
                </a:path>
              </a:pathLst>
            </a:custGeom>
            <a:ln w="5280">
              <a:solidFill>
                <a:srgbClr val="5F5F5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1" name="object 111"/>
            <p:cNvSpPr/>
            <p:nvPr/>
          </p:nvSpPr>
          <p:spPr>
            <a:xfrm>
              <a:off x="4940552" y="1242888"/>
              <a:ext cx="27305" cy="357505"/>
            </a:xfrm>
            <a:custGeom>
              <a:avLst/>
              <a:gdLst/>
              <a:ahLst/>
              <a:cxnLst/>
              <a:rect l="l" t="t" r="r" b="b"/>
              <a:pathLst>
                <a:path w="27304" h="357505">
                  <a:moveTo>
                    <a:pt x="0" y="0"/>
                  </a:moveTo>
                  <a:lnTo>
                    <a:pt x="26924" y="0"/>
                  </a:lnTo>
                </a:path>
                <a:path w="27304" h="357505">
                  <a:moveTo>
                    <a:pt x="0" y="357353"/>
                  </a:moveTo>
                  <a:lnTo>
                    <a:pt x="26924" y="357353"/>
                  </a:lnTo>
                </a:path>
              </a:pathLst>
            </a:custGeom>
            <a:ln w="5280">
              <a:solidFill>
                <a:srgbClr val="5F5F5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2" name="object 112"/>
            <p:cNvSpPr/>
            <p:nvPr/>
          </p:nvSpPr>
          <p:spPr>
            <a:xfrm>
              <a:off x="5040687" y="1257938"/>
              <a:ext cx="0" cy="365760"/>
            </a:xfrm>
            <a:custGeom>
              <a:avLst/>
              <a:gdLst/>
              <a:ahLst/>
              <a:cxnLst/>
              <a:rect l="l" t="t" r="r" b="b"/>
              <a:pathLst>
                <a:path h="365759">
                  <a:moveTo>
                    <a:pt x="0" y="365446"/>
                  </a:moveTo>
                  <a:lnTo>
                    <a:pt x="0" y="0"/>
                  </a:lnTo>
                </a:path>
              </a:pathLst>
            </a:custGeom>
            <a:ln w="5280">
              <a:solidFill>
                <a:srgbClr val="5F5F5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3" name="object 113"/>
            <p:cNvSpPr/>
            <p:nvPr/>
          </p:nvSpPr>
          <p:spPr>
            <a:xfrm>
              <a:off x="5027224" y="1257938"/>
              <a:ext cx="27305" cy="365760"/>
            </a:xfrm>
            <a:custGeom>
              <a:avLst/>
              <a:gdLst/>
              <a:ahLst/>
              <a:cxnLst/>
              <a:rect l="l" t="t" r="r" b="b"/>
              <a:pathLst>
                <a:path w="27304" h="365759">
                  <a:moveTo>
                    <a:pt x="0" y="0"/>
                  </a:moveTo>
                  <a:lnTo>
                    <a:pt x="26924" y="0"/>
                  </a:lnTo>
                </a:path>
                <a:path w="27304" h="365759">
                  <a:moveTo>
                    <a:pt x="0" y="365446"/>
                  </a:moveTo>
                  <a:lnTo>
                    <a:pt x="26924" y="365446"/>
                  </a:lnTo>
                </a:path>
              </a:pathLst>
            </a:custGeom>
            <a:ln w="5280">
              <a:solidFill>
                <a:srgbClr val="5F5F5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4" name="object 114"/>
            <p:cNvSpPr/>
            <p:nvPr/>
          </p:nvSpPr>
          <p:spPr>
            <a:xfrm>
              <a:off x="5127284" y="1284485"/>
              <a:ext cx="0" cy="370205"/>
            </a:xfrm>
            <a:custGeom>
              <a:avLst/>
              <a:gdLst/>
              <a:ahLst/>
              <a:cxnLst/>
              <a:rect l="l" t="t" r="r" b="b"/>
              <a:pathLst>
                <a:path h="370205">
                  <a:moveTo>
                    <a:pt x="0" y="369605"/>
                  </a:moveTo>
                  <a:lnTo>
                    <a:pt x="0" y="0"/>
                  </a:lnTo>
                </a:path>
              </a:pathLst>
            </a:custGeom>
            <a:ln w="5280">
              <a:solidFill>
                <a:srgbClr val="5F5F5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5" name="object 115"/>
            <p:cNvSpPr/>
            <p:nvPr/>
          </p:nvSpPr>
          <p:spPr>
            <a:xfrm>
              <a:off x="5113821" y="1284485"/>
              <a:ext cx="27305" cy="370205"/>
            </a:xfrm>
            <a:custGeom>
              <a:avLst/>
              <a:gdLst/>
              <a:ahLst/>
              <a:cxnLst/>
              <a:rect l="l" t="t" r="r" b="b"/>
              <a:pathLst>
                <a:path w="27304" h="370205">
                  <a:moveTo>
                    <a:pt x="0" y="0"/>
                  </a:moveTo>
                  <a:lnTo>
                    <a:pt x="26924" y="0"/>
                  </a:lnTo>
                </a:path>
                <a:path w="27304" h="370205">
                  <a:moveTo>
                    <a:pt x="0" y="369605"/>
                  </a:moveTo>
                  <a:lnTo>
                    <a:pt x="26924" y="369605"/>
                  </a:lnTo>
                </a:path>
              </a:pathLst>
            </a:custGeom>
            <a:ln w="5280">
              <a:solidFill>
                <a:srgbClr val="5F5F5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6" name="object 116"/>
            <p:cNvSpPr/>
            <p:nvPr/>
          </p:nvSpPr>
          <p:spPr>
            <a:xfrm>
              <a:off x="5213956" y="1279720"/>
              <a:ext cx="0" cy="373380"/>
            </a:xfrm>
            <a:custGeom>
              <a:avLst/>
              <a:gdLst/>
              <a:ahLst/>
              <a:cxnLst/>
              <a:rect l="l" t="t" r="r" b="b"/>
              <a:pathLst>
                <a:path h="373380">
                  <a:moveTo>
                    <a:pt x="0" y="372857"/>
                  </a:moveTo>
                  <a:lnTo>
                    <a:pt x="0" y="0"/>
                  </a:lnTo>
                </a:path>
              </a:pathLst>
            </a:custGeom>
            <a:ln w="5280">
              <a:solidFill>
                <a:srgbClr val="5F5F5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7" name="object 117"/>
            <p:cNvSpPr/>
            <p:nvPr/>
          </p:nvSpPr>
          <p:spPr>
            <a:xfrm>
              <a:off x="5200494" y="1279720"/>
              <a:ext cx="27305" cy="373380"/>
            </a:xfrm>
            <a:custGeom>
              <a:avLst/>
              <a:gdLst/>
              <a:ahLst/>
              <a:cxnLst/>
              <a:rect l="l" t="t" r="r" b="b"/>
              <a:pathLst>
                <a:path w="27304" h="373380">
                  <a:moveTo>
                    <a:pt x="0" y="0"/>
                  </a:moveTo>
                  <a:lnTo>
                    <a:pt x="26924" y="0"/>
                  </a:lnTo>
                </a:path>
                <a:path w="27304" h="373380">
                  <a:moveTo>
                    <a:pt x="0" y="372857"/>
                  </a:moveTo>
                  <a:lnTo>
                    <a:pt x="26924" y="372857"/>
                  </a:lnTo>
                </a:path>
              </a:pathLst>
            </a:custGeom>
            <a:ln w="5280">
              <a:solidFill>
                <a:srgbClr val="5F5F5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8" name="object 118"/>
            <p:cNvSpPr/>
            <p:nvPr/>
          </p:nvSpPr>
          <p:spPr>
            <a:xfrm>
              <a:off x="5300553" y="1343325"/>
              <a:ext cx="0" cy="377190"/>
            </a:xfrm>
            <a:custGeom>
              <a:avLst/>
              <a:gdLst/>
              <a:ahLst/>
              <a:cxnLst/>
              <a:rect l="l" t="t" r="r" b="b"/>
              <a:pathLst>
                <a:path h="377189">
                  <a:moveTo>
                    <a:pt x="0" y="376866"/>
                  </a:moveTo>
                  <a:lnTo>
                    <a:pt x="0" y="0"/>
                  </a:lnTo>
                </a:path>
              </a:pathLst>
            </a:custGeom>
            <a:ln w="5280">
              <a:solidFill>
                <a:srgbClr val="5F5F5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9" name="object 119"/>
            <p:cNvSpPr/>
            <p:nvPr/>
          </p:nvSpPr>
          <p:spPr>
            <a:xfrm>
              <a:off x="5287091" y="1343325"/>
              <a:ext cx="27305" cy="377190"/>
            </a:xfrm>
            <a:custGeom>
              <a:avLst/>
              <a:gdLst/>
              <a:ahLst/>
              <a:cxnLst/>
              <a:rect l="l" t="t" r="r" b="b"/>
              <a:pathLst>
                <a:path w="27304" h="377189">
                  <a:moveTo>
                    <a:pt x="0" y="0"/>
                  </a:moveTo>
                  <a:lnTo>
                    <a:pt x="26924" y="0"/>
                  </a:lnTo>
                </a:path>
                <a:path w="27304" h="377189">
                  <a:moveTo>
                    <a:pt x="0" y="376866"/>
                  </a:moveTo>
                  <a:lnTo>
                    <a:pt x="26924" y="376866"/>
                  </a:lnTo>
                </a:path>
              </a:pathLst>
            </a:custGeom>
            <a:ln w="5280">
              <a:solidFill>
                <a:srgbClr val="5F5F5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0" name="object 120"/>
            <p:cNvSpPr/>
            <p:nvPr/>
          </p:nvSpPr>
          <p:spPr>
            <a:xfrm>
              <a:off x="3307691" y="1363670"/>
              <a:ext cx="1993264" cy="568960"/>
            </a:xfrm>
            <a:custGeom>
              <a:avLst/>
              <a:gdLst/>
              <a:ahLst/>
              <a:cxnLst/>
              <a:rect l="l" t="t" r="r" b="b"/>
              <a:pathLst>
                <a:path w="1993264" h="568960">
                  <a:moveTo>
                    <a:pt x="0" y="568892"/>
                  </a:moveTo>
                  <a:lnTo>
                    <a:pt x="86672" y="546883"/>
                  </a:lnTo>
                  <a:lnTo>
                    <a:pt x="173344" y="537127"/>
                  </a:lnTo>
                  <a:lnTo>
                    <a:pt x="259941" y="534404"/>
                  </a:lnTo>
                  <a:lnTo>
                    <a:pt x="346614" y="448942"/>
                  </a:lnTo>
                  <a:lnTo>
                    <a:pt x="433286" y="337614"/>
                  </a:lnTo>
                  <a:lnTo>
                    <a:pt x="519883" y="207076"/>
                  </a:lnTo>
                  <a:lnTo>
                    <a:pt x="606555" y="133260"/>
                  </a:lnTo>
                  <a:lnTo>
                    <a:pt x="693228" y="109966"/>
                  </a:lnTo>
                  <a:lnTo>
                    <a:pt x="779825" y="73361"/>
                  </a:lnTo>
                  <a:lnTo>
                    <a:pt x="866497" y="23747"/>
                  </a:lnTo>
                  <a:lnTo>
                    <a:pt x="953094" y="35848"/>
                  </a:lnTo>
                  <a:lnTo>
                    <a:pt x="1039767" y="42201"/>
                  </a:lnTo>
                  <a:lnTo>
                    <a:pt x="1126439" y="25941"/>
                  </a:lnTo>
                  <a:lnTo>
                    <a:pt x="1213036" y="6806"/>
                  </a:lnTo>
                  <a:lnTo>
                    <a:pt x="1299708" y="0"/>
                  </a:lnTo>
                  <a:lnTo>
                    <a:pt x="1386381" y="80470"/>
                  </a:lnTo>
                  <a:lnTo>
                    <a:pt x="1472978" y="146647"/>
                  </a:lnTo>
                  <a:lnTo>
                    <a:pt x="1559650" y="114731"/>
                  </a:lnTo>
                  <a:lnTo>
                    <a:pt x="1646247" y="57932"/>
                  </a:lnTo>
                  <a:lnTo>
                    <a:pt x="1732919" y="76991"/>
                  </a:lnTo>
                  <a:lnTo>
                    <a:pt x="1819592" y="105655"/>
                  </a:lnTo>
                  <a:lnTo>
                    <a:pt x="1906189" y="102479"/>
                  </a:lnTo>
                  <a:lnTo>
                    <a:pt x="1992861" y="168126"/>
                  </a:lnTo>
                </a:path>
              </a:pathLst>
            </a:custGeom>
            <a:ln w="5280">
              <a:solidFill>
                <a:srgbClr val="132046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1" name="object 121"/>
            <p:cNvSpPr/>
            <p:nvPr/>
          </p:nvSpPr>
          <p:spPr>
            <a:xfrm>
              <a:off x="3298155" y="1354133"/>
              <a:ext cx="2012314" cy="588010"/>
            </a:xfrm>
            <a:custGeom>
              <a:avLst/>
              <a:gdLst/>
              <a:ahLst/>
              <a:cxnLst/>
              <a:rect l="l" t="t" r="r" b="b"/>
              <a:pathLst>
                <a:path w="2012314" h="588010">
                  <a:moveTo>
                    <a:pt x="0" y="578428"/>
                  </a:moveTo>
                  <a:lnTo>
                    <a:pt x="0" y="573164"/>
                  </a:lnTo>
                  <a:lnTo>
                    <a:pt x="4272" y="568892"/>
                  </a:lnTo>
                  <a:lnTo>
                    <a:pt x="9536" y="568892"/>
                  </a:lnTo>
                  <a:lnTo>
                    <a:pt x="14800" y="568892"/>
                  </a:lnTo>
                  <a:lnTo>
                    <a:pt x="19072" y="573164"/>
                  </a:lnTo>
                  <a:lnTo>
                    <a:pt x="19072" y="578428"/>
                  </a:lnTo>
                  <a:lnTo>
                    <a:pt x="19072" y="583692"/>
                  </a:lnTo>
                  <a:lnTo>
                    <a:pt x="14800" y="587964"/>
                  </a:lnTo>
                  <a:lnTo>
                    <a:pt x="9536" y="587964"/>
                  </a:lnTo>
                  <a:lnTo>
                    <a:pt x="4272" y="587964"/>
                  </a:lnTo>
                  <a:lnTo>
                    <a:pt x="0" y="583692"/>
                  </a:lnTo>
                  <a:lnTo>
                    <a:pt x="0" y="578428"/>
                  </a:lnTo>
                </a:path>
                <a:path w="2012314" h="588010">
                  <a:moveTo>
                    <a:pt x="86672" y="556419"/>
                  </a:moveTo>
                  <a:lnTo>
                    <a:pt x="86672" y="551155"/>
                  </a:lnTo>
                  <a:lnTo>
                    <a:pt x="90944" y="546883"/>
                  </a:lnTo>
                  <a:lnTo>
                    <a:pt x="96208" y="546883"/>
                  </a:lnTo>
                  <a:lnTo>
                    <a:pt x="101472" y="546883"/>
                  </a:lnTo>
                  <a:lnTo>
                    <a:pt x="105745" y="551155"/>
                  </a:lnTo>
                  <a:lnTo>
                    <a:pt x="105745" y="556419"/>
                  </a:lnTo>
                  <a:lnTo>
                    <a:pt x="105745" y="561684"/>
                  </a:lnTo>
                  <a:lnTo>
                    <a:pt x="101472" y="565956"/>
                  </a:lnTo>
                  <a:lnTo>
                    <a:pt x="96208" y="565956"/>
                  </a:lnTo>
                  <a:lnTo>
                    <a:pt x="90944" y="565956"/>
                  </a:lnTo>
                  <a:lnTo>
                    <a:pt x="86672" y="561684"/>
                  </a:lnTo>
                  <a:lnTo>
                    <a:pt x="86672" y="556419"/>
                  </a:lnTo>
                </a:path>
                <a:path w="2012314" h="588010">
                  <a:moveTo>
                    <a:pt x="173344" y="546663"/>
                  </a:moveTo>
                  <a:lnTo>
                    <a:pt x="173344" y="541399"/>
                  </a:lnTo>
                  <a:lnTo>
                    <a:pt x="177617" y="537127"/>
                  </a:lnTo>
                  <a:lnTo>
                    <a:pt x="182881" y="537127"/>
                  </a:lnTo>
                  <a:lnTo>
                    <a:pt x="188145" y="537127"/>
                  </a:lnTo>
                  <a:lnTo>
                    <a:pt x="192417" y="541399"/>
                  </a:lnTo>
                  <a:lnTo>
                    <a:pt x="192417" y="546663"/>
                  </a:lnTo>
                  <a:lnTo>
                    <a:pt x="192417" y="551927"/>
                  </a:lnTo>
                  <a:lnTo>
                    <a:pt x="188145" y="556200"/>
                  </a:lnTo>
                  <a:lnTo>
                    <a:pt x="182881" y="556200"/>
                  </a:lnTo>
                  <a:lnTo>
                    <a:pt x="177617" y="556200"/>
                  </a:lnTo>
                  <a:lnTo>
                    <a:pt x="173344" y="551927"/>
                  </a:lnTo>
                  <a:lnTo>
                    <a:pt x="173344" y="546663"/>
                  </a:lnTo>
                </a:path>
                <a:path w="2012314" h="588010">
                  <a:moveTo>
                    <a:pt x="259941" y="543940"/>
                  </a:moveTo>
                  <a:lnTo>
                    <a:pt x="259941" y="538676"/>
                  </a:lnTo>
                  <a:lnTo>
                    <a:pt x="264214" y="534404"/>
                  </a:lnTo>
                  <a:lnTo>
                    <a:pt x="269478" y="534404"/>
                  </a:lnTo>
                  <a:lnTo>
                    <a:pt x="274742" y="534404"/>
                  </a:lnTo>
                  <a:lnTo>
                    <a:pt x="279014" y="538676"/>
                  </a:lnTo>
                  <a:lnTo>
                    <a:pt x="279014" y="543940"/>
                  </a:lnTo>
                  <a:lnTo>
                    <a:pt x="279014" y="549205"/>
                  </a:lnTo>
                  <a:lnTo>
                    <a:pt x="274742" y="553477"/>
                  </a:lnTo>
                  <a:lnTo>
                    <a:pt x="269478" y="553477"/>
                  </a:lnTo>
                  <a:lnTo>
                    <a:pt x="264214" y="553477"/>
                  </a:lnTo>
                  <a:lnTo>
                    <a:pt x="259941" y="549205"/>
                  </a:lnTo>
                  <a:lnTo>
                    <a:pt x="259941" y="543940"/>
                  </a:lnTo>
                </a:path>
                <a:path w="2012314" h="588010">
                  <a:moveTo>
                    <a:pt x="346614" y="458478"/>
                  </a:moveTo>
                  <a:lnTo>
                    <a:pt x="346614" y="453214"/>
                  </a:lnTo>
                  <a:lnTo>
                    <a:pt x="350886" y="448942"/>
                  </a:lnTo>
                  <a:lnTo>
                    <a:pt x="356150" y="448942"/>
                  </a:lnTo>
                  <a:lnTo>
                    <a:pt x="361414" y="448942"/>
                  </a:lnTo>
                  <a:lnTo>
                    <a:pt x="365686" y="453214"/>
                  </a:lnTo>
                  <a:lnTo>
                    <a:pt x="365686" y="458478"/>
                  </a:lnTo>
                  <a:lnTo>
                    <a:pt x="365686" y="463742"/>
                  </a:lnTo>
                  <a:lnTo>
                    <a:pt x="361414" y="468014"/>
                  </a:lnTo>
                  <a:lnTo>
                    <a:pt x="356150" y="468014"/>
                  </a:lnTo>
                  <a:lnTo>
                    <a:pt x="350886" y="468014"/>
                  </a:lnTo>
                  <a:lnTo>
                    <a:pt x="346614" y="463742"/>
                  </a:lnTo>
                  <a:lnTo>
                    <a:pt x="346614" y="458478"/>
                  </a:lnTo>
                </a:path>
                <a:path w="2012314" h="588010">
                  <a:moveTo>
                    <a:pt x="433286" y="347150"/>
                  </a:moveTo>
                  <a:lnTo>
                    <a:pt x="433286" y="341886"/>
                  </a:lnTo>
                  <a:lnTo>
                    <a:pt x="437558" y="337614"/>
                  </a:lnTo>
                  <a:lnTo>
                    <a:pt x="442823" y="337614"/>
                  </a:lnTo>
                  <a:lnTo>
                    <a:pt x="448087" y="337614"/>
                  </a:lnTo>
                  <a:lnTo>
                    <a:pt x="452359" y="341886"/>
                  </a:lnTo>
                  <a:lnTo>
                    <a:pt x="452359" y="347150"/>
                  </a:lnTo>
                  <a:lnTo>
                    <a:pt x="452359" y="352414"/>
                  </a:lnTo>
                  <a:lnTo>
                    <a:pt x="448087" y="356686"/>
                  </a:lnTo>
                  <a:lnTo>
                    <a:pt x="442823" y="356686"/>
                  </a:lnTo>
                  <a:lnTo>
                    <a:pt x="437558" y="356686"/>
                  </a:lnTo>
                  <a:lnTo>
                    <a:pt x="433286" y="352414"/>
                  </a:lnTo>
                  <a:lnTo>
                    <a:pt x="433286" y="347150"/>
                  </a:lnTo>
                </a:path>
                <a:path w="2012314" h="588010">
                  <a:moveTo>
                    <a:pt x="519883" y="216612"/>
                  </a:moveTo>
                  <a:lnTo>
                    <a:pt x="519883" y="211348"/>
                  </a:lnTo>
                  <a:lnTo>
                    <a:pt x="524155" y="207076"/>
                  </a:lnTo>
                  <a:lnTo>
                    <a:pt x="529419" y="207076"/>
                  </a:lnTo>
                  <a:lnTo>
                    <a:pt x="534683" y="207076"/>
                  </a:lnTo>
                  <a:lnTo>
                    <a:pt x="538956" y="211348"/>
                  </a:lnTo>
                  <a:lnTo>
                    <a:pt x="538956" y="216612"/>
                  </a:lnTo>
                  <a:lnTo>
                    <a:pt x="538956" y="221876"/>
                  </a:lnTo>
                  <a:lnTo>
                    <a:pt x="534683" y="226148"/>
                  </a:lnTo>
                  <a:lnTo>
                    <a:pt x="529419" y="226148"/>
                  </a:lnTo>
                  <a:lnTo>
                    <a:pt x="524155" y="226148"/>
                  </a:lnTo>
                  <a:lnTo>
                    <a:pt x="519883" y="221876"/>
                  </a:lnTo>
                  <a:lnTo>
                    <a:pt x="519883" y="216612"/>
                  </a:lnTo>
                </a:path>
                <a:path w="2012314" h="588010">
                  <a:moveTo>
                    <a:pt x="606555" y="142797"/>
                  </a:moveTo>
                  <a:lnTo>
                    <a:pt x="606555" y="137533"/>
                  </a:lnTo>
                  <a:lnTo>
                    <a:pt x="610828" y="133260"/>
                  </a:lnTo>
                  <a:lnTo>
                    <a:pt x="616092" y="133260"/>
                  </a:lnTo>
                  <a:lnTo>
                    <a:pt x="621356" y="133260"/>
                  </a:lnTo>
                  <a:lnTo>
                    <a:pt x="625628" y="137533"/>
                  </a:lnTo>
                  <a:lnTo>
                    <a:pt x="625628" y="142797"/>
                  </a:lnTo>
                  <a:lnTo>
                    <a:pt x="625628" y="148061"/>
                  </a:lnTo>
                  <a:lnTo>
                    <a:pt x="621356" y="152333"/>
                  </a:lnTo>
                  <a:lnTo>
                    <a:pt x="616092" y="152333"/>
                  </a:lnTo>
                  <a:lnTo>
                    <a:pt x="610828" y="152333"/>
                  </a:lnTo>
                  <a:lnTo>
                    <a:pt x="606555" y="148061"/>
                  </a:lnTo>
                  <a:lnTo>
                    <a:pt x="606555" y="142797"/>
                  </a:lnTo>
                </a:path>
                <a:path w="2012314" h="588010">
                  <a:moveTo>
                    <a:pt x="693228" y="119503"/>
                  </a:moveTo>
                  <a:lnTo>
                    <a:pt x="693228" y="114238"/>
                  </a:lnTo>
                  <a:lnTo>
                    <a:pt x="697500" y="109966"/>
                  </a:lnTo>
                  <a:lnTo>
                    <a:pt x="702764" y="109966"/>
                  </a:lnTo>
                  <a:lnTo>
                    <a:pt x="708028" y="109966"/>
                  </a:lnTo>
                  <a:lnTo>
                    <a:pt x="712301" y="114238"/>
                  </a:lnTo>
                  <a:lnTo>
                    <a:pt x="712301" y="119503"/>
                  </a:lnTo>
                  <a:lnTo>
                    <a:pt x="712301" y="124767"/>
                  </a:lnTo>
                  <a:lnTo>
                    <a:pt x="708028" y="129039"/>
                  </a:lnTo>
                  <a:lnTo>
                    <a:pt x="702764" y="129039"/>
                  </a:lnTo>
                  <a:lnTo>
                    <a:pt x="697500" y="129039"/>
                  </a:lnTo>
                  <a:lnTo>
                    <a:pt x="693228" y="124767"/>
                  </a:lnTo>
                  <a:lnTo>
                    <a:pt x="693228" y="119503"/>
                  </a:lnTo>
                </a:path>
                <a:path w="2012314" h="588010">
                  <a:moveTo>
                    <a:pt x="779825" y="82897"/>
                  </a:moveTo>
                  <a:lnTo>
                    <a:pt x="779825" y="77633"/>
                  </a:lnTo>
                  <a:lnTo>
                    <a:pt x="784097" y="73361"/>
                  </a:lnTo>
                  <a:lnTo>
                    <a:pt x="789361" y="73361"/>
                  </a:lnTo>
                  <a:lnTo>
                    <a:pt x="794625" y="73361"/>
                  </a:lnTo>
                  <a:lnTo>
                    <a:pt x="798898" y="77633"/>
                  </a:lnTo>
                  <a:lnTo>
                    <a:pt x="798898" y="82897"/>
                  </a:lnTo>
                  <a:lnTo>
                    <a:pt x="798898" y="88161"/>
                  </a:lnTo>
                  <a:lnTo>
                    <a:pt x="794625" y="92434"/>
                  </a:lnTo>
                  <a:lnTo>
                    <a:pt x="789361" y="92434"/>
                  </a:lnTo>
                  <a:lnTo>
                    <a:pt x="784097" y="92434"/>
                  </a:lnTo>
                  <a:lnTo>
                    <a:pt x="779825" y="88161"/>
                  </a:lnTo>
                  <a:lnTo>
                    <a:pt x="779825" y="82897"/>
                  </a:lnTo>
                </a:path>
                <a:path w="2012314" h="588010">
                  <a:moveTo>
                    <a:pt x="866497" y="33284"/>
                  </a:moveTo>
                  <a:lnTo>
                    <a:pt x="866497" y="28020"/>
                  </a:lnTo>
                  <a:lnTo>
                    <a:pt x="870770" y="23747"/>
                  </a:lnTo>
                  <a:lnTo>
                    <a:pt x="876034" y="23747"/>
                  </a:lnTo>
                  <a:lnTo>
                    <a:pt x="881298" y="23747"/>
                  </a:lnTo>
                  <a:lnTo>
                    <a:pt x="885570" y="28020"/>
                  </a:lnTo>
                  <a:lnTo>
                    <a:pt x="885570" y="33284"/>
                  </a:lnTo>
                  <a:lnTo>
                    <a:pt x="885570" y="38548"/>
                  </a:lnTo>
                  <a:lnTo>
                    <a:pt x="881298" y="42820"/>
                  </a:lnTo>
                  <a:lnTo>
                    <a:pt x="876034" y="42820"/>
                  </a:lnTo>
                  <a:lnTo>
                    <a:pt x="870770" y="42820"/>
                  </a:lnTo>
                  <a:lnTo>
                    <a:pt x="866497" y="38548"/>
                  </a:lnTo>
                  <a:lnTo>
                    <a:pt x="866497" y="33284"/>
                  </a:lnTo>
                </a:path>
                <a:path w="2012314" h="588010">
                  <a:moveTo>
                    <a:pt x="953094" y="45385"/>
                  </a:moveTo>
                  <a:lnTo>
                    <a:pt x="953094" y="40121"/>
                  </a:lnTo>
                  <a:lnTo>
                    <a:pt x="957366" y="35848"/>
                  </a:lnTo>
                  <a:lnTo>
                    <a:pt x="962630" y="35848"/>
                  </a:lnTo>
                  <a:lnTo>
                    <a:pt x="967895" y="35848"/>
                  </a:lnTo>
                  <a:lnTo>
                    <a:pt x="972167" y="40121"/>
                  </a:lnTo>
                  <a:lnTo>
                    <a:pt x="972167" y="45385"/>
                  </a:lnTo>
                  <a:lnTo>
                    <a:pt x="972167" y="50649"/>
                  </a:lnTo>
                  <a:lnTo>
                    <a:pt x="967895" y="54921"/>
                  </a:lnTo>
                  <a:lnTo>
                    <a:pt x="962630" y="54921"/>
                  </a:lnTo>
                  <a:lnTo>
                    <a:pt x="957366" y="54921"/>
                  </a:lnTo>
                  <a:lnTo>
                    <a:pt x="953094" y="50649"/>
                  </a:lnTo>
                  <a:lnTo>
                    <a:pt x="953094" y="45385"/>
                  </a:lnTo>
                </a:path>
                <a:path w="2012314" h="588010">
                  <a:moveTo>
                    <a:pt x="1039767" y="51738"/>
                  </a:moveTo>
                  <a:lnTo>
                    <a:pt x="1039767" y="46474"/>
                  </a:lnTo>
                  <a:lnTo>
                    <a:pt x="1044039" y="42201"/>
                  </a:lnTo>
                  <a:lnTo>
                    <a:pt x="1049303" y="42201"/>
                  </a:lnTo>
                  <a:lnTo>
                    <a:pt x="1054567" y="42201"/>
                  </a:lnTo>
                  <a:lnTo>
                    <a:pt x="1058839" y="46474"/>
                  </a:lnTo>
                  <a:lnTo>
                    <a:pt x="1058839" y="51738"/>
                  </a:lnTo>
                  <a:lnTo>
                    <a:pt x="1058839" y="57002"/>
                  </a:lnTo>
                  <a:lnTo>
                    <a:pt x="1054567" y="61274"/>
                  </a:lnTo>
                  <a:lnTo>
                    <a:pt x="1049303" y="61274"/>
                  </a:lnTo>
                  <a:lnTo>
                    <a:pt x="1044039" y="61274"/>
                  </a:lnTo>
                  <a:lnTo>
                    <a:pt x="1039767" y="57002"/>
                  </a:lnTo>
                  <a:lnTo>
                    <a:pt x="1039767" y="51738"/>
                  </a:lnTo>
                </a:path>
                <a:path w="2012314" h="588010">
                  <a:moveTo>
                    <a:pt x="1126439" y="35477"/>
                  </a:moveTo>
                  <a:lnTo>
                    <a:pt x="1126439" y="30213"/>
                  </a:lnTo>
                  <a:lnTo>
                    <a:pt x="1130711" y="25941"/>
                  </a:lnTo>
                  <a:lnTo>
                    <a:pt x="1135975" y="25941"/>
                  </a:lnTo>
                  <a:lnTo>
                    <a:pt x="1141240" y="25941"/>
                  </a:lnTo>
                  <a:lnTo>
                    <a:pt x="1145512" y="30213"/>
                  </a:lnTo>
                  <a:lnTo>
                    <a:pt x="1145512" y="35477"/>
                  </a:lnTo>
                  <a:lnTo>
                    <a:pt x="1145512" y="40741"/>
                  </a:lnTo>
                  <a:lnTo>
                    <a:pt x="1141240" y="45013"/>
                  </a:lnTo>
                  <a:lnTo>
                    <a:pt x="1135975" y="45013"/>
                  </a:lnTo>
                  <a:lnTo>
                    <a:pt x="1130711" y="45013"/>
                  </a:lnTo>
                  <a:lnTo>
                    <a:pt x="1126439" y="40741"/>
                  </a:lnTo>
                  <a:lnTo>
                    <a:pt x="1126439" y="35477"/>
                  </a:lnTo>
                </a:path>
                <a:path w="2012314" h="588010">
                  <a:moveTo>
                    <a:pt x="1213036" y="16343"/>
                  </a:moveTo>
                  <a:lnTo>
                    <a:pt x="1213036" y="11079"/>
                  </a:lnTo>
                  <a:lnTo>
                    <a:pt x="1217308" y="6806"/>
                  </a:lnTo>
                  <a:lnTo>
                    <a:pt x="1222572" y="6806"/>
                  </a:lnTo>
                  <a:lnTo>
                    <a:pt x="1227836" y="6806"/>
                  </a:lnTo>
                  <a:lnTo>
                    <a:pt x="1232109" y="11079"/>
                  </a:lnTo>
                  <a:lnTo>
                    <a:pt x="1232109" y="16343"/>
                  </a:lnTo>
                  <a:lnTo>
                    <a:pt x="1232109" y="21607"/>
                  </a:lnTo>
                  <a:lnTo>
                    <a:pt x="1227836" y="25879"/>
                  </a:lnTo>
                  <a:lnTo>
                    <a:pt x="1222572" y="25879"/>
                  </a:lnTo>
                  <a:lnTo>
                    <a:pt x="1217308" y="25879"/>
                  </a:lnTo>
                  <a:lnTo>
                    <a:pt x="1213036" y="21607"/>
                  </a:lnTo>
                  <a:lnTo>
                    <a:pt x="1213036" y="16343"/>
                  </a:lnTo>
                </a:path>
                <a:path w="2012314" h="588010">
                  <a:moveTo>
                    <a:pt x="1299708" y="9536"/>
                  </a:moveTo>
                  <a:lnTo>
                    <a:pt x="1299708" y="4272"/>
                  </a:lnTo>
                  <a:lnTo>
                    <a:pt x="1303981" y="0"/>
                  </a:lnTo>
                  <a:lnTo>
                    <a:pt x="1309245" y="0"/>
                  </a:lnTo>
                  <a:lnTo>
                    <a:pt x="1314509" y="0"/>
                  </a:lnTo>
                  <a:lnTo>
                    <a:pt x="1318781" y="4272"/>
                  </a:lnTo>
                  <a:lnTo>
                    <a:pt x="1318781" y="9536"/>
                  </a:lnTo>
                  <a:lnTo>
                    <a:pt x="1318781" y="14800"/>
                  </a:lnTo>
                  <a:lnTo>
                    <a:pt x="1314509" y="19072"/>
                  </a:lnTo>
                  <a:lnTo>
                    <a:pt x="1309245" y="19072"/>
                  </a:lnTo>
                  <a:lnTo>
                    <a:pt x="1303981" y="19072"/>
                  </a:lnTo>
                  <a:lnTo>
                    <a:pt x="1299708" y="14800"/>
                  </a:lnTo>
                  <a:lnTo>
                    <a:pt x="1299708" y="9536"/>
                  </a:lnTo>
                </a:path>
                <a:path w="2012314" h="588010">
                  <a:moveTo>
                    <a:pt x="1386381" y="90007"/>
                  </a:moveTo>
                  <a:lnTo>
                    <a:pt x="1386381" y="84743"/>
                  </a:lnTo>
                  <a:lnTo>
                    <a:pt x="1390653" y="80470"/>
                  </a:lnTo>
                  <a:lnTo>
                    <a:pt x="1395917" y="80470"/>
                  </a:lnTo>
                  <a:lnTo>
                    <a:pt x="1401181" y="80470"/>
                  </a:lnTo>
                  <a:lnTo>
                    <a:pt x="1405454" y="84743"/>
                  </a:lnTo>
                  <a:lnTo>
                    <a:pt x="1405454" y="90007"/>
                  </a:lnTo>
                  <a:lnTo>
                    <a:pt x="1405454" y="95271"/>
                  </a:lnTo>
                  <a:lnTo>
                    <a:pt x="1401181" y="99543"/>
                  </a:lnTo>
                  <a:lnTo>
                    <a:pt x="1395917" y="99543"/>
                  </a:lnTo>
                  <a:lnTo>
                    <a:pt x="1390653" y="99543"/>
                  </a:lnTo>
                  <a:lnTo>
                    <a:pt x="1386381" y="95271"/>
                  </a:lnTo>
                  <a:lnTo>
                    <a:pt x="1386381" y="90007"/>
                  </a:lnTo>
                </a:path>
                <a:path w="2012314" h="588010">
                  <a:moveTo>
                    <a:pt x="1472978" y="156183"/>
                  </a:moveTo>
                  <a:lnTo>
                    <a:pt x="1472978" y="150919"/>
                  </a:lnTo>
                  <a:lnTo>
                    <a:pt x="1477250" y="146647"/>
                  </a:lnTo>
                  <a:lnTo>
                    <a:pt x="1482514" y="146647"/>
                  </a:lnTo>
                  <a:lnTo>
                    <a:pt x="1487778" y="146647"/>
                  </a:lnTo>
                  <a:lnTo>
                    <a:pt x="1492050" y="150919"/>
                  </a:lnTo>
                  <a:lnTo>
                    <a:pt x="1492050" y="156183"/>
                  </a:lnTo>
                  <a:lnTo>
                    <a:pt x="1492050" y="161447"/>
                  </a:lnTo>
                  <a:lnTo>
                    <a:pt x="1487778" y="165720"/>
                  </a:lnTo>
                  <a:lnTo>
                    <a:pt x="1482514" y="165720"/>
                  </a:lnTo>
                  <a:lnTo>
                    <a:pt x="1477250" y="165720"/>
                  </a:lnTo>
                  <a:lnTo>
                    <a:pt x="1472978" y="161447"/>
                  </a:lnTo>
                  <a:lnTo>
                    <a:pt x="1472978" y="156183"/>
                  </a:lnTo>
                </a:path>
                <a:path w="2012314" h="588010">
                  <a:moveTo>
                    <a:pt x="1559650" y="124267"/>
                  </a:moveTo>
                  <a:lnTo>
                    <a:pt x="1559650" y="119003"/>
                  </a:lnTo>
                  <a:lnTo>
                    <a:pt x="1563922" y="114731"/>
                  </a:lnTo>
                  <a:lnTo>
                    <a:pt x="1569186" y="114731"/>
                  </a:lnTo>
                  <a:lnTo>
                    <a:pt x="1574451" y="114731"/>
                  </a:lnTo>
                  <a:lnTo>
                    <a:pt x="1578723" y="119003"/>
                  </a:lnTo>
                  <a:lnTo>
                    <a:pt x="1578723" y="124267"/>
                  </a:lnTo>
                  <a:lnTo>
                    <a:pt x="1578723" y="129531"/>
                  </a:lnTo>
                  <a:lnTo>
                    <a:pt x="1574451" y="133804"/>
                  </a:lnTo>
                  <a:lnTo>
                    <a:pt x="1569186" y="133804"/>
                  </a:lnTo>
                  <a:lnTo>
                    <a:pt x="1563922" y="133804"/>
                  </a:lnTo>
                  <a:lnTo>
                    <a:pt x="1559650" y="129531"/>
                  </a:lnTo>
                  <a:lnTo>
                    <a:pt x="1559650" y="124267"/>
                  </a:lnTo>
                </a:path>
                <a:path w="2012314" h="588010">
                  <a:moveTo>
                    <a:pt x="1646247" y="67469"/>
                  </a:moveTo>
                  <a:lnTo>
                    <a:pt x="1646247" y="62205"/>
                  </a:lnTo>
                  <a:lnTo>
                    <a:pt x="1650519" y="57932"/>
                  </a:lnTo>
                  <a:lnTo>
                    <a:pt x="1655783" y="57932"/>
                  </a:lnTo>
                  <a:lnTo>
                    <a:pt x="1661047" y="57932"/>
                  </a:lnTo>
                  <a:lnTo>
                    <a:pt x="1665320" y="62205"/>
                  </a:lnTo>
                  <a:lnTo>
                    <a:pt x="1665320" y="67469"/>
                  </a:lnTo>
                  <a:lnTo>
                    <a:pt x="1665320" y="72733"/>
                  </a:lnTo>
                  <a:lnTo>
                    <a:pt x="1661047" y="77005"/>
                  </a:lnTo>
                  <a:lnTo>
                    <a:pt x="1655783" y="77005"/>
                  </a:lnTo>
                  <a:lnTo>
                    <a:pt x="1650519" y="77005"/>
                  </a:lnTo>
                  <a:lnTo>
                    <a:pt x="1646247" y="72733"/>
                  </a:lnTo>
                  <a:lnTo>
                    <a:pt x="1646247" y="67469"/>
                  </a:lnTo>
                </a:path>
                <a:path w="2012314" h="588010">
                  <a:moveTo>
                    <a:pt x="1732919" y="86528"/>
                  </a:moveTo>
                  <a:lnTo>
                    <a:pt x="1732919" y="81264"/>
                  </a:lnTo>
                  <a:lnTo>
                    <a:pt x="1737192" y="76991"/>
                  </a:lnTo>
                  <a:lnTo>
                    <a:pt x="1742456" y="76991"/>
                  </a:lnTo>
                  <a:lnTo>
                    <a:pt x="1747720" y="76991"/>
                  </a:lnTo>
                  <a:lnTo>
                    <a:pt x="1751992" y="81264"/>
                  </a:lnTo>
                  <a:lnTo>
                    <a:pt x="1751992" y="86528"/>
                  </a:lnTo>
                  <a:lnTo>
                    <a:pt x="1751992" y="91792"/>
                  </a:lnTo>
                  <a:lnTo>
                    <a:pt x="1747720" y="96064"/>
                  </a:lnTo>
                  <a:lnTo>
                    <a:pt x="1742456" y="96064"/>
                  </a:lnTo>
                  <a:lnTo>
                    <a:pt x="1737192" y="96064"/>
                  </a:lnTo>
                  <a:lnTo>
                    <a:pt x="1732919" y="91792"/>
                  </a:lnTo>
                  <a:lnTo>
                    <a:pt x="1732919" y="86528"/>
                  </a:lnTo>
                </a:path>
                <a:path w="2012314" h="588010">
                  <a:moveTo>
                    <a:pt x="1819592" y="115192"/>
                  </a:moveTo>
                  <a:lnTo>
                    <a:pt x="1819592" y="109928"/>
                  </a:lnTo>
                  <a:lnTo>
                    <a:pt x="1823864" y="105655"/>
                  </a:lnTo>
                  <a:lnTo>
                    <a:pt x="1829128" y="105655"/>
                  </a:lnTo>
                  <a:lnTo>
                    <a:pt x="1834392" y="105655"/>
                  </a:lnTo>
                  <a:lnTo>
                    <a:pt x="1838665" y="109928"/>
                  </a:lnTo>
                  <a:lnTo>
                    <a:pt x="1838665" y="115192"/>
                  </a:lnTo>
                  <a:lnTo>
                    <a:pt x="1838665" y="120456"/>
                  </a:lnTo>
                  <a:lnTo>
                    <a:pt x="1834392" y="124728"/>
                  </a:lnTo>
                  <a:lnTo>
                    <a:pt x="1829128" y="124728"/>
                  </a:lnTo>
                  <a:lnTo>
                    <a:pt x="1823864" y="124728"/>
                  </a:lnTo>
                  <a:lnTo>
                    <a:pt x="1819592" y="120456"/>
                  </a:lnTo>
                  <a:lnTo>
                    <a:pt x="1819592" y="115192"/>
                  </a:lnTo>
                </a:path>
                <a:path w="2012314" h="588010">
                  <a:moveTo>
                    <a:pt x="1906189" y="112015"/>
                  </a:moveTo>
                  <a:lnTo>
                    <a:pt x="1906189" y="106751"/>
                  </a:lnTo>
                  <a:lnTo>
                    <a:pt x="1910461" y="102479"/>
                  </a:lnTo>
                  <a:lnTo>
                    <a:pt x="1915725" y="102479"/>
                  </a:lnTo>
                  <a:lnTo>
                    <a:pt x="1920989" y="102479"/>
                  </a:lnTo>
                  <a:lnTo>
                    <a:pt x="1925261" y="106751"/>
                  </a:lnTo>
                  <a:lnTo>
                    <a:pt x="1925261" y="112015"/>
                  </a:lnTo>
                  <a:lnTo>
                    <a:pt x="1925261" y="117279"/>
                  </a:lnTo>
                  <a:lnTo>
                    <a:pt x="1920989" y="121551"/>
                  </a:lnTo>
                  <a:lnTo>
                    <a:pt x="1915725" y="121551"/>
                  </a:lnTo>
                  <a:lnTo>
                    <a:pt x="1910461" y="121551"/>
                  </a:lnTo>
                  <a:lnTo>
                    <a:pt x="1906189" y="117279"/>
                  </a:lnTo>
                  <a:lnTo>
                    <a:pt x="1906189" y="112015"/>
                  </a:lnTo>
                </a:path>
                <a:path w="2012314" h="588010">
                  <a:moveTo>
                    <a:pt x="1992861" y="177662"/>
                  </a:moveTo>
                  <a:lnTo>
                    <a:pt x="1992861" y="172398"/>
                  </a:lnTo>
                  <a:lnTo>
                    <a:pt x="1997133" y="168126"/>
                  </a:lnTo>
                  <a:lnTo>
                    <a:pt x="2002397" y="168126"/>
                  </a:lnTo>
                  <a:lnTo>
                    <a:pt x="2007662" y="168126"/>
                  </a:lnTo>
                  <a:lnTo>
                    <a:pt x="2011934" y="172398"/>
                  </a:lnTo>
                  <a:lnTo>
                    <a:pt x="2011934" y="177662"/>
                  </a:lnTo>
                  <a:lnTo>
                    <a:pt x="2011934" y="182926"/>
                  </a:lnTo>
                  <a:lnTo>
                    <a:pt x="2007662" y="187199"/>
                  </a:lnTo>
                  <a:lnTo>
                    <a:pt x="2002397" y="187199"/>
                  </a:lnTo>
                  <a:lnTo>
                    <a:pt x="1997133" y="187199"/>
                  </a:lnTo>
                  <a:lnTo>
                    <a:pt x="1992861" y="182926"/>
                  </a:lnTo>
                  <a:lnTo>
                    <a:pt x="1992861" y="177662"/>
                  </a:lnTo>
                </a:path>
              </a:pathLst>
            </a:custGeom>
            <a:ln w="5280">
              <a:solidFill>
                <a:srgbClr val="132046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2" name="object 122"/>
            <p:cNvSpPr/>
            <p:nvPr/>
          </p:nvSpPr>
          <p:spPr>
            <a:xfrm>
              <a:off x="3244615" y="974324"/>
              <a:ext cx="24765" cy="1231900"/>
            </a:xfrm>
            <a:custGeom>
              <a:avLst/>
              <a:gdLst/>
              <a:ahLst/>
              <a:cxnLst/>
              <a:rect l="l" t="t" r="r" b="b"/>
              <a:pathLst>
                <a:path w="24764" h="1231900">
                  <a:moveTo>
                    <a:pt x="24428" y="1231641"/>
                  </a:moveTo>
                  <a:lnTo>
                    <a:pt x="24428" y="0"/>
                  </a:lnTo>
                </a:path>
                <a:path w="24764" h="1231900">
                  <a:moveTo>
                    <a:pt x="24428" y="1231641"/>
                  </a:moveTo>
                  <a:lnTo>
                    <a:pt x="0" y="1231641"/>
                  </a:lnTo>
                </a:path>
                <a:path w="24764" h="1231900">
                  <a:moveTo>
                    <a:pt x="24428" y="923674"/>
                  </a:moveTo>
                  <a:lnTo>
                    <a:pt x="0" y="923674"/>
                  </a:lnTo>
                </a:path>
                <a:path w="24764" h="1231900">
                  <a:moveTo>
                    <a:pt x="24428" y="615782"/>
                  </a:moveTo>
                  <a:lnTo>
                    <a:pt x="0" y="615782"/>
                  </a:lnTo>
                </a:path>
                <a:path w="24764" h="1231900">
                  <a:moveTo>
                    <a:pt x="24428" y="307891"/>
                  </a:moveTo>
                  <a:lnTo>
                    <a:pt x="0" y="307891"/>
                  </a:lnTo>
                </a:path>
                <a:path w="24764" h="1231900">
                  <a:moveTo>
                    <a:pt x="24428" y="0"/>
                  </a:moveTo>
                  <a:lnTo>
                    <a:pt x="0" y="0"/>
                  </a:lnTo>
                </a:path>
              </a:pathLst>
            </a:custGeom>
            <a:ln w="352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24" name="object 124"/>
          <p:cNvSpPr/>
          <p:nvPr/>
        </p:nvSpPr>
        <p:spPr>
          <a:xfrm>
            <a:off x="6993958" y="4744156"/>
            <a:ext cx="4212769" cy="52341"/>
          </a:xfrm>
          <a:custGeom>
            <a:avLst/>
            <a:gdLst/>
            <a:ahLst/>
            <a:cxnLst/>
            <a:rect l="l" t="t" r="r" b="b"/>
            <a:pathLst>
              <a:path w="1993264" h="24764">
                <a:moveTo>
                  <a:pt x="0" y="0"/>
                </a:moveTo>
                <a:lnTo>
                  <a:pt x="1992785" y="0"/>
                </a:lnTo>
              </a:path>
              <a:path w="1993264" h="24764">
                <a:moveTo>
                  <a:pt x="0" y="0"/>
                </a:moveTo>
                <a:lnTo>
                  <a:pt x="0" y="24428"/>
                </a:lnTo>
              </a:path>
              <a:path w="1993264" h="24764">
                <a:moveTo>
                  <a:pt x="86672" y="0"/>
                </a:moveTo>
                <a:lnTo>
                  <a:pt x="86672" y="24428"/>
                </a:lnTo>
              </a:path>
              <a:path w="1993264" h="24764">
                <a:moveTo>
                  <a:pt x="173269" y="0"/>
                </a:moveTo>
                <a:lnTo>
                  <a:pt x="173269" y="24428"/>
                </a:lnTo>
              </a:path>
              <a:path w="1993264" h="24764">
                <a:moveTo>
                  <a:pt x="259941" y="0"/>
                </a:moveTo>
                <a:lnTo>
                  <a:pt x="259941" y="24428"/>
                </a:lnTo>
              </a:path>
              <a:path w="1993264" h="24764">
                <a:moveTo>
                  <a:pt x="346614" y="0"/>
                </a:moveTo>
                <a:lnTo>
                  <a:pt x="346614" y="24428"/>
                </a:lnTo>
              </a:path>
              <a:path w="1993264" h="24764">
                <a:moveTo>
                  <a:pt x="433211" y="0"/>
                </a:moveTo>
                <a:lnTo>
                  <a:pt x="433211" y="24428"/>
                </a:lnTo>
              </a:path>
              <a:path w="1993264" h="24764">
                <a:moveTo>
                  <a:pt x="519883" y="0"/>
                </a:moveTo>
                <a:lnTo>
                  <a:pt x="519883" y="24428"/>
                </a:lnTo>
              </a:path>
              <a:path w="1993264" h="24764">
                <a:moveTo>
                  <a:pt x="606480" y="0"/>
                </a:moveTo>
                <a:lnTo>
                  <a:pt x="606480" y="24428"/>
                </a:lnTo>
              </a:path>
              <a:path w="1993264" h="24764">
                <a:moveTo>
                  <a:pt x="693152" y="0"/>
                </a:moveTo>
                <a:lnTo>
                  <a:pt x="693152" y="24428"/>
                </a:lnTo>
              </a:path>
              <a:path w="1993264" h="24764">
                <a:moveTo>
                  <a:pt x="779825" y="0"/>
                </a:moveTo>
                <a:lnTo>
                  <a:pt x="779825" y="24428"/>
                </a:lnTo>
              </a:path>
              <a:path w="1993264" h="24764">
                <a:moveTo>
                  <a:pt x="866422" y="0"/>
                </a:moveTo>
                <a:lnTo>
                  <a:pt x="866422" y="24428"/>
                </a:lnTo>
              </a:path>
              <a:path w="1993264" h="24764">
                <a:moveTo>
                  <a:pt x="953094" y="0"/>
                </a:moveTo>
                <a:lnTo>
                  <a:pt x="953094" y="24428"/>
                </a:lnTo>
              </a:path>
              <a:path w="1993264" h="24764">
                <a:moveTo>
                  <a:pt x="1039767" y="0"/>
                </a:moveTo>
                <a:lnTo>
                  <a:pt x="1039767" y="24428"/>
                </a:lnTo>
              </a:path>
              <a:path w="1993264" h="24764">
                <a:moveTo>
                  <a:pt x="1126363" y="0"/>
                </a:moveTo>
                <a:lnTo>
                  <a:pt x="1126363" y="24428"/>
                </a:lnTo>
              </a:path>
              <a:path w="1993264" h="24764">
                <a:moveTo>
                  <a:pt x="1213036" y="0"/>
                </a:moveTo>
                <a:lnTo>
                  <a:pt x="1213036" y="24428"/>
                </a:lnTo>
              </a:path>
              <a:path w="1993264" h="24764">
                <a:moveTo>
                  <a:pt x="1299633" y="0"/>
                </a:moveTo>
                <a:lnTo>
                  <a:pt x="1299633" y="24428"/>
                </a:lnTo>
              </a:path>
              <a:path w="1993264" h="24764">
                <a:moveTo>
                  <a:pt x="1386305" y="0"/>
                </a:moveTo>
                <a:lnTo>
                  <a:pt x="1386305" y="24428"/>
                </a:lnTo>
              </a:path>
              <a:path w="1993264" h="24764">
                <a:moveTo>
                  <a:pt x="1472978" y="0"/>
                </a:moveTo>
                <a:lnTo>
                  <a:pt x="1472978" y="24428"/>
                </a:lnTo>
              </a:path>
              <a:path w="1993264" h="24764">
                <a:moveTo>
                  <a:pt x="1559574" y="0"/>
                </a:moveTo>
                <a:lnTo>
                  <a:pt x="1559574" y="24428"/>
                </a:lnTo>
              </a:path>
              <a:path w="1993264" h="24764">
                <a:moveTo>
                  <a:pt x="1646247" y="0"/>
                </a:moveTo>
                <a:lnTo>
                  <a:pt x="1646247" y="24428"/>
                </a:lnTo>
              </a:path>
              <a:path w="1993264" h="24764">
                <a:moveTo>
                  <a:pt x="1732919" y="0"/>
                </a:moveTo>
                <a:lnTo>
                  <a:pt x="1732919" y="24428"/>
                </a:lnTo>
              </a:path>
              <a:path w="1993264" h="24764">
                <a:moveTo>
                  <a:pt x="1819516" y="0"/>
                </a:moveTo>
                <a:lnTo>
                  <a:pt x="1819516" y="24428"/>
                </a:lnTo>
              </a:path>
              <a:path w="1993264" h="24764">
                <a:moveTo>
                  <a:pt x="1906189" y="0"/>
                </a:moveTo>
                <a:lnTo>
                  <a:pt x="1906189" y="24428"/>
                </a:lnTo>
              </a:path>
              <a:path w="1993264" h="24764">
                <a:moveTo>
                  <a:pt x="1992785" y="0"/>
                </a:moveTo>
                <a:lnTo>
                  <a:pt x="1992785" y="24428"/>
                </a:lnTo>
              </a:path>
            </a:pathLst>
          </a:custGeom>
          <a:ln w="35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19325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804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5" name="object 125"/>
          <p:cNvSpPr txBox="1"/>
          <p:nvPr/>
        </p:nvSpPr>
        <p:spPr>
          <a:xfrm>
            <a:off x="6301739" y="1908630"/>
            <a:ext cx="5115987" cy="3086968"/>
          </a:xfrm>
          <a:prstGeom prst="rect">
            <a:avLst/>
          </a:prstGeom>
        </p:spPr>
        <p:txBody>
          <a:bodyPr vert="horz" wrap="square" lIns="0" tIns="34894" rIns="0" bIns="0" rtlCol="0">
            <a:spAutoFit/>
          </a:bodyPr>
          <a:lstStyle/>
          <a:p>
            <a:pPr marL="387859" marR="0" lvl="0" indent="0" algn="l" defTabSz="1932584" rtl="0" eaLnBrk="1" fontAlgn="auto" latinLnBrk="0" hangingPunct="1">
              <a:lnSpc>
                <a:spcPct val="100000"/>
              </a:lnSpc>
              <a:spcBef>
                <a:spcPts val="27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51" b="0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60</a:t>
            </a:r>
            <a:endParaRPr kumimoji="0" sz="951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  <a:p>
            <a:pPr marL="0" marR="0" lvl="0" indent="0" algn="l" defTabSz="19325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51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  <a:p>
            <a:pPr marL="0" marR="0" lvl="0" indent="0" algn="l" defTabSz="19325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51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  <a:p>
            <a:pPr marL="0" marR="0" lvl="0" indent="0" algn="l" defTabSz="1932584" rtl="0" eaLnBrk="1" fontAlgn="auto" latinLnBrk="0" hangingPunct="1">
              <a:lnSpc>
                <a:spcPct val="100000"/>
              </a:lnSpc>
              <a:spcBef>
                <a:spcPts val="66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51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  <a:p>
            <a:pPr marL="387859" marR="0" lvl="0" indent="0" algn="l" defTabSz="19325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51" b="0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40</a:t>
            </a:r>
            <a:endParaRPr kumimoji="0" sz="951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  <a:p>
            <a:pPr marL="0" marR="0" lvl="0" indent="0" algn="l" defTabSz="19325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51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  <a:p>
            <a:pPr marL="0" marR="0" lvl="0" indent="0" algn="l" defTabSz="19325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51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  <a:p>
            <a:pPr marL="0" marR="0" lvl="0" indent="0" algn="l" defTabSz="1932584" rtl="0" eaLnBrk="1" fontAlgn="auto" latinLnBrk="0" hangingPunct="1">
              <a:lnSpc>
                <a:spcPct val="100000"/>
              </a:lnSpc>
              <a:spcBef>
                <a:spcPts val="66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51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  <a:p>
            <a:pPr marL="387859" marR="0" lvl="0" indent="0" algn="l" defTabSz="1932584" rtl="0" eaLnBrk="1" fontAlgn="auto" latinLnBrk="0" hangingPunct="1">
              <a:lnSpc>
                <a:spcPct val="100000"/>
              </a:lnSpc>
              <a:spcBef>
                <a:spcPts val="1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51" b="0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20</a:t>
            </a:r>
            <a:endParaRPr kumimoji="0" sz="951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  <a:p>
            <a:pPr marL="0" marR="0" lvl="0" indent="0" algn="l" defTabSz="19325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51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  <a:p>
            <a:pPr marL="0" marR="0" lvl="0" indent="0" algn="l" defTabSz="19325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51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  <a:p>
            <a:pPr marL="0" marR="0" lvl="0" indent="0" algn="l" defTabSz="1932584" rtl="0" eaLnBrk="1" fontAlgn="auto" latinLnBrk="0" hangingPunct="1">
              <a:lnSpc>
                <a:spcPct val="100000"/>
              </a:lnSpc>
              <a:spcBef>
                <a:spcPts val="66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51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  <a:p>
            <a:pPr marL="458989" marR="0" lvl="0" indent="0" algn="l" defTabSz="19325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51" b="0" i="0" u="none" strike="noStrike" kern="0" cap="none" spc="-106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0</a:t>
            </a:r>
            <a:endParaRPr kumimoji="0" sz="951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  <a:p>
            <a:pPr marL="0" marR="0" lvl="0" indent="0" algn="l" defTabSz="19325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51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  <a:p>
            <a:pPr marL="0" marR="0" lvl="0" indent="0" algn="l" defTabSz="19325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51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  <a:p>
            <a:pPr marL="0" marR="0" lvl="0" indent="0" algn="l" defTabSz="1932584" rtl="0" eaLnBrk="1" fontAlgn="auto" latinLnBrk="0" hangingPunct="1">
              <a:lnSpc>
                <a:spcPct val="100000"/>
              </a:lnSpc>
              <a:spcBef>
                <a:spcPts val="66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51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  <a:p>
            <a:pPr marL="344913" marR="0" lvl="0" indent="0" algn="l" defTabSz="1932584" rtl="0" eaLnBrk="1" fontAlgn="auto" latinLnBrk="0" hangingPunct="1">
              <a:lnSpc>
                <a:spcPct val="100000"/>
              </a:lnSpc>
              <a:spcBef>
                <a:spcPts val="1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51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-</a:t>
            </a:r>
            <a:r>
              <a:rPr kumimoji="0" sz="951" b="0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20</a:t>
            </a:r>
            <a:endParaRPr kumimoji="0" sz="951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  <a:p>
            <a:pPr marL="1978215" marR="123469" lvl="0" indent="-1346099" algn="l" defTabSz="1932584" rtl="0" eaLnBrk="1" fontAlgn="auto" latinLnBrk="0" hangingPunct="1">
              <a:lnSpc>
                <a:spcPts val="1120"/>
              </a:lnSpc>
              <a:spcBef>
                <a:spcPts val="51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51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-4</a:t>
            </a:r>
            <a:r>
              <a:rPr kumimoji="0" sz="951" b="0" i="0" u="none" strike="noStrike" kern="0" cap="none" spc="317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951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-3</a:t>
            </a:r>
            <a:r>
              <a:rPr kumimoji="0" sz="951" b="0" i="0" u="none" strike="noStrike" kern="0" cap="none" spc="306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951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-2</a:t>
            </a:r>
            <a:r>
              <a:rPr kumimoji="0" sz="951" b="0" i="0" u="none" strike="noStrike" kern="0" cap="none" spc="317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951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-1</a:t>
            </a:r>
            <a:r>
              <a:rPr kumimoji="0" sz="951" b="0" i="0" u="none" strike="noStrike" kern="0" cap="none" spc="518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951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0</a:t>
            </a:r>
            <a:r>
              <a:rPr kumimoji="0" sz="951" b="0" i="0" u="none" strike="noStrike" kern="0" cap="none" spc="708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951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1</a:t>
            </a:r>
            <a:r>
              <a:rPr kumimoji="0" sz="951" b="0" i="0" u="none" strike="noStrike" kern="0" cap="none" spc="719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951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2</a:t>
            </a:r>
            <a:r>
              <a:rPr kumimoji="0" sz="951" b="0" i="0" u="none" strike="noStrike" kern="0" cap="none" spc="708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951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3</a:t>
            </a:r>
            <a:r>
              <a:rPr kumimoji="0" sz="951" b="0" i="0" u="none" strike="noStrike" kern="0" cap="none" spc="719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951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4</a:t>
            </a:r>
            <a:r>
              <a:rPr kumimoji="0" sz="951" b="0" i="0" u="none" strike="noStrike" kern="0" cap="none" spc="708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951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5</a:t>
            </a:r>
            <a:r>
              <a:rPr kumimoji="0" sz="951" b="0" i="0" u="none" strike="noStrike" kern="0" cap="none" spc="719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951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6</a:t>
            </a:r>
            <a:r>
              <a:rPr kumimoji="0" sz="951" b="0" i="0" u="none" strike="noStrike" kern="0" cap="none" spc="719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951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7</a:t>
            </a:r>
            <a:r>
              <a:rPr kumimoji="0" sz="951" b="0" i="0" u="none" strike="noStrike" kern="0" cap="none" spc="708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951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8</a:t>
            </a:r>
            <a:r>
              <a:rPr kumimoji="0" sz="951" b="0" i="0" u="none" strike="noStrike" kern="0" cap="none" spc="719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951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9</a:t>
            </a:r>
            <a:r>
              <a:rPr kumimoji="0" sz="951" b="0" i="0" u="none" strike="noStrike" kern="0" cap="none" spc="39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951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10</a:t>
            </a:r>
            <a:r>
              <a:rPr kumimoji="0" sz="951" b="0" i="0" u="none" strike="noStrike" kern="0" cap="none" spc="6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951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11</a:t>
            </a:r>
            <a:r>
              <a:rPr kumimoji="0" sz="951" b="0" i="0" u="none" strike="noStrike" kern="0" cap="none" spc="6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951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12</a:t>
            </a:r>
            <a:r>
              <a:rPr kumimoji="0" sz="951" b="0" i="0" u="none" strike="noStrike" kern="0" cap="none" spc="6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951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13</a:t>
            </a:r>
            <a:r>
              <a:rPr kumimoji="0" sz="951" b="0" i="0" u="none" strike="noStrike" kern="0" cap="none" spc="6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951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14</a:t>
            </a:r>
            <a:r>
              <a:rPr kumimoji="0" sz="951" b="0" i="0" u="none" strike="noStrike" kern="0" cap="none" spc="6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951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15</a:t>
            </a:r>
            <a:r>
              <a:rPr kumimoji="0" sz="951" b="0" i="0" u="none" strike="noStrike" kern="0" cap="none" spc="6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951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16</a:t>
            </a:r>
            <a:r>
              <a:rPr kumimoji="0" sz="951" b="0" i="0" u="none" strike="noStrike" kern="0" cap="none" spc="6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951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17</a:t>
            </a:r>
            <a:r>
              <a:rPr kumimoji="0" sz="951" b="0" i="0" u="none" strike="noStrike" kern="0" cap="none" spc="6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951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18</a:t>
            </a:r>
            <a:r>
              <a:rPr kumimoji="0" sz="951" b="0" i="0" u="none" strike="noStrike" kern="0" cap="none" spc="6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951" b="0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19</a:t>
            </a:r>
            <a:endParaRPr kumimoji="0" sz="951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</p:txBody>
      </p:sp>
      <p:sp>
        <p:nvSpPr>
          <p:cNvPr id="126" name="object 126"/>
          <p:cNvSpPr txBox="1"/>
          <p:nvPr/>
        </p:nvSpPr>
        <p:spPr>
          <a:xfrm>
            <a:off x="7574697" y="5518499"/>
            <a:ext cx="2570072" cy="285947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marL="26841" marR="0" lvl="0" indent="0" algn="l" defTabSz="1932584" rtl="0" eaLnBrk="1" fontAlgn="auto" latinLnBrk="0" hangingPunct="1">
              <a:lnSpc>
                <a:spcPct val="100000"/>
              </a:lnSpc>
              <a:spcBef>
                <a:spcPts val="20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91" b="0" i="1" u="none" strike="noStrike" kern="0" cap="none" spc="0" normalizeH="0" baseline="0" noProof="0">
                <a:ln>
                  <a:noFill/>
                </a:ln>
                <a:solidFill>
                  <a:srgbClr val="F8381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↑</a:t>
            </a:r>
            <a:r>
              <a:rPr kumimoji="0" sz="1691" b="0" i="1" u="none" strike="noStrike" kern="0" cap="none" spc="85" normalizeH="0" baseline="0" noProof="0">
                <a:ln>
                  <a:noFill/>
                </a:ln>
                <a:solidFill>
                  <a:srgbClr val="F8381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91" b="0" i="0" u="none" strike="noStrike" kern="0" cap="none" spc="0" normalizeH="0" baseline="0" noProof="0">
                <a:ln>
                  <a:noFill/>
                </a:ln>
                <a:solidFill>
                  <a:srgbClr val="F83819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$</a:t>
            </a:r>
            <a:r>
              <a:rPr kumimoji="0" sz="1691" b="0" i="0" u="none" strike="noStrike" kern="0" cap="none" spc="0" normalizeH="0" baseline="0" noProof="0">
                <a:ln>
                  <a:noFill/>
                </a:ln>
                <a:solidFill>
                  <a:srgbClr val="F8381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28.3</a:t>
            </a:r>
            <a:r>
              <a:rPr kumimoji="0" sz="1691" b="0" i="0" u="none" strike="noStrike" kern="0" cap="none" spc="95" normalizeH="0" baseline="0" noProof="0">
                <a:ln>
                  <a:noFill/>
                </a:ln>
                <a:solidFill>
                  <a:srgbClr val="F8381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91" b="0" i="0" u="none" strike="noStrike" kern="0" cap="none" spc="0" normalizeH="0" baseline="0" noProof="0">
                <a:ln>
                  <a:noFill/>
                </a:ln>
                <a:solidFill>
                  <a:srgbClr val="F8381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(7.2%</a:t>
            </a:r>
            <a:r>
              <a:rPr kumimoji="0" sz="1691" b="0" i="0" u="none" strike="noStrike" kern="0" cap="none" spc="95" normalizeH="0" baseline="0" noProof="0">
                <a:ln>
                  <a:noFill/>
                </a:ln>
                <a:solidFill>
                  <a:srgbClr val="F8381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91" b="0" i="0" u="none" strike="noStrike" kern="0" cap="none" spc="0" normalizeH="0" baseline="0" noProof="0">
                <a:ln>
                  <a:noFill/>
                </a:ln>
                <a:solidFill>
                  <a:srgbClr val="F8381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of</a:t>
            </a:r>
            <a:r>
              <a:rPr kumimoji="0" sz="1691" b="0" i="0" u="none" strike="noStrike" kern="0" cap="none" spc="95" normalizeH="0" baseline="0" noProof="0">
                <a:ln>
                  <a:noFill/>
                </a:ln>
                <a:solidFill>
                  <a:srgbClr val="F8381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91" b="0" i="0" u="none" strike="noStrike" kern="0" cap="none" spc="-21" normalizeH="0" baseline="0" noProof="0">
                <a:ln>
                  <a:noFill/>
                </a:ln>
                <a:solidFill>
                  <a:srgbClr val="F8381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baseline)</a:t>
            </a:r>
            <a:endParaRPr kumimoji="0" sz="1691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8BE78B17-0051-9550-6B63-9AFACFA83DDB}"/>
              </a:ext>
            </a:extLst>
          </p:cNvPr>
          <p:cNvSpPr txBox="1"/>
          <p:nvPr/>
        </p:nvSpPr>
        <p:spPr>
          <a:xfrm>
            <a:off x="1853795" y="4995598"/>
            <a:ext cx="341486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Quarters Since Facility Entry</a:t>
            </a: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1ABEB702-43A6-82BC-2C41-2A4B92FE4551}"/>
              </a:ext>
            </a:extLst>
          </p:cNvPr>
          <p:cNvSpPr txBox="1"/>
          <p:nvPr/>
        </p:nvSpPr>
        <p:spPr>
          <a:xfrm>
            <a:off x="7548350" y="5016115"/>
            <a:ext cx="341486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Quarters Since Facility Entry</a:t>
            </a: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DB93BE29-3559-2F18-E421-0C1A2CA564E6}"/>
              </a:ext>
            </a:extLst>
          </p:cNvPr>
          <p:cNvSpPr txBox="1"/>
          <p:nvPr/>
        </p:nvSpPr>
        <p:spPr>
          <a:xfrm rot="16200000">
            <a:off x="-337585" y="3268794"/>
            <a:ext cx="2689115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Coefficient</a:t>
            </a: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85EF8786-3626-DB64-8AEB-3ECC86D6E640}"/>
              </a:ext>
            </a:extLst>
          </p:cNvPr>
          <p:cNvSpPr txBox="1"/>
          <p:nvPr/>
        </p:nvSpPr>
        <p:spPr>
          <a:xfrm rot="16200000">
            <a:off x="5146078" y="3268794"/>
            <a:ext cx="2689115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Coefficient</a:t>
            </a: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  <p:transition>
    <p:cut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376545" y="152044"/>
            <a:ext cx="21249945" cy="415983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marL="26841">
              <a:spcBef>
                <a:spcPts val="201"/>
              </a:spcBef>
            </a:pPr>
            <a:r>
              <a:rPr spc="-95"/>
              <a:t>Hospice</a:t>
            </a:r>
            <a:r>
              <a:rPr spc="53"/>
              <a:t> </a:t>
            </a:r>
            <a:r>
              <a:rPr spc="-127"/>
              <a:t>Expansion</a:t>
            </a:r>
            <a:r>
              <a:rPr spc="63"/>
              <a:t> </a:t>
            </a:r>
            <a:r>
              <a:rPr spc="-116"/>
              <a:t>Reduces</a:t>
            </a:r>
            <a:r>
              <a:rPr spc="63"/>
              <a:t> </a:t>
            </a:r>
            <a:r>
              <a:t>Total</a:t>
            </a:r>
            <a:r>
              <a:rPr spc="63"/>
              <a:t> </a:t>
            </a:r>
            <a:r>
              <a:rPr spc="-106"/>
              <a:t>Spending</a:t>
            </a:r>
            <a:r>
              <a:rPr spc="63"/>
              <a:t> </a:t>
            </a:r>
            <a:r>
              <a:t>for</a:t>
            </a:r>
            <a:r>
              <a:rPr spc="53"/>
              <a:t> </a:t>
            </a:r>
            <a:r>
              <a:rPr spc="159"/>
              <a:t>AD/ADRD</a:t>
            </a:r>
            <a:r>
              <a:rPr spc="63"/>
              <a:t> </a:t>
            </a:r>
            <a:r>
              <a:rPr spc="-21"/>
              <a:t>Patients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2983" y="745777"/>
            <a:ext cx="12173957" cy="10737"/>
            <a:chOff x="0" y="352863"/>
            <a:chExt cx="5760085" cy="5080"/>
          </a:xfrm>
        </p:grpSpPr>
        <p:sp>
          <p:nvSpPr>
            <p:cNvPr id="4" name="object 4"/>
            <p:cNvSpPr/>
            <p:nvPr/>
          </p:nvSpPr>
          <p:spPr>
            <a:xfrm>
              <a:off x="0" y="355396"/>
              <a:ext cx="5760085" cy="0"/>
            </a:xfrm>
            <a:custGeom>
              <a:avLst/>
              <a:gdLst/>
              <a:ahLst/>
              <a:cxnLst/>
              <a:rect l="l" t="t" r="r" b="b"/>
              <a:pathLst>
                <a:path w="5760085">
                  <a:moveTo>
                    <a:pt x="0" y="0"/>
                  </a:moveTo>
                  <a:lnTo>
                    <a:pt x="5759996" y="0"/>
                  </a:lnTo>
                </a:path>
              </a:pathLst>
            </a:custGeom>
            <a:ln w="5054">
              <a:solidFill>
                <a:srgbClr val="F8F8FD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352863"/>
              <a:ext cx="5760085" cy="5080"/>
            </a:xfrm>
            <a:custGeom>
              <a:avLst/>
              <a:gdLst/>
              <a:ahLst/>
              <a:cxnLst/>
              <a:rect l="l" t="t" r="r" b="b"/>
              <a:pathLst>
                <a:path w="5760085" h="5079">
                  <a:moveTo>
                    <a:pt x="0" y="5060"/>
                  </a:moveTo>
                  <a:lnTo>
                    <a:pt x="0" y="0"/>
                  </a:lnTo>
                  <a:lnTo>
                    <a:pt x="5760073" y="0"/>
                  </a:lnTo>
                  <a:lnTo>
                    <a:pt x="5760073" y="5060"/>
                  </a:lnTo>
                  <a:lnTo>
                    <a:pt x="0" y="5060"/>
                  </a:lnTo>
                  <a:close/>
                </a:path>
              </a:pathLst>
            </a:custGeom>
            <a:solidFill>
              <a:srgbClr val="F8F8FD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352863"/>
              <a:ext cx="3566160" cy="5080"/>
            </a:xfrm>
            <a:custGeom>
              <a:avLst/>
              <a:gdLst/>
              <a:ahLst/>
              <a:cxnLst/>
              <a:rect l="l" t="t" r="r" b="b"/>
              <a:pathLst>
                <a:path w="3566160" h="5079">
                  <a:moveTo>
                    <a:pt x="0" y="5060"/>
                  </a:moveTo>
                  <a:lnTo>
                    <a:pt x="0" y="0"/>
                  </a:lnTo>
                  <a:lnTo>
                    <a:pt x="3565768" y="0"/>
                  </a:lnTo>
                  <a:lnTo>
                    <a:pt x="3565768" y="5060"/>
                  </a:lnTo>
                  <a:lnTo>
                    <a:pt x="0" y="5060"/>
                  </a:lnTo>
                  <a:close/>
                </a:path>
              </a:pathLst>
            </a:custGeom>
            <a:solidFill>
              <a:srgbClr val="F83819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aphicFrame>
        <p:nvGraphicFramePr>
          <p:cNvPr id="7" name="object 7"/>
          <p:cNvGraphicFramePr>
            <a:graphicFrameLocks noGrp="1"/>
          </p:cNvGraphicFramePr>
          <p:nvPr>
            <p:extLst/>
          </p:nvPr>
        </p:nvGraphicFramePr>
        <p:xfrm>
          <a:off x="763764" y="1619180"/>
          <a:ext cx="10568832" cy="384333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492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27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816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064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9179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9441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0246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96629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22373A"/>
                      </a:solidFill>
                      <a:prstDash val="solid"/>
                    </a:lnT>
                    <a:lnB w="9525">
                      <a:solidFill>
                        <a:srgbClr val="22373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191770">
                        <a:lnSpc>
                          <a:spcPct val="100000"/>
                        </a:lnSpc>
                      </a:pPr>
                      <a:r>
                        <a:rPr sz="1800" spc="-20">
                          <a:solidFill>
                            <a:srgbClr val="22373A"/>
                          </a:solidFill>
                          <a:latin typeface="Arial"/>
                          <a:cs typeface="Arial"/>
                        </a:rPr>
                        <a:t>Mean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12700">
                      <a:solidFill>
                        <a:srgbClr val="22373A"/>
                      </a:solidFill>
                      <a:prstDash val="solid"/>
                    </a:lnT>
                    <a:lnB w="9525">
                      <a:solidFill>
                        <a:srgbClr val="22373A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196850">
                        <a:lnSpc>
                          <a:spcPct val="100000"/>
                        </a:lnSpc>
                        <a:spcBef>
                          <a:spcPts val="760"/>
                        </a:spcBef>
                        <a:tabLst>
                          <a:tab pos="855980" algn="l"/>
                        </a:tabLst>
                      </a:pPr>
                      <a:endParaRPr lang="en-US" sz="1800" spc="-10">
                        <a:solidFill>
                          <a:srgbClr val="22373A"/>
                        </a:solidFill>
                        <a:latin typeface="Arial"/>
                        <a:cs typeface="Arial"/>
                      </a:endParaRPr>
                    </a:p>
                    <a:p>
                      <a:pPr marL="196850" algn="ctr">
                        <a:lnSpc>
                          <a:spcPct val="100000"/>
                        </a:lnSpc>
                        <a:spcBef>
                          <a:spcPts val="760"/>
                        </a:spcBef>
                        <a:tabLst>
                          <a:tab pos="855980" algn="l"/>
                        </a:tabLst>
                      </a:pPr>
                      <a:r>
                        <a:rPr sz="1800" spc="-10">
                          <a:solidFill>
                            <a:srgbClr val="22373A"/>
                          </a:solidFill>
                          <a:latin typeface="Arial"/>
                          <a:cs typeface="Arial"/>
                        </a:rPr>
                        <a:t>Estimate</a:t>
                      </a:r>
                      <a:r>
                        <a:rPr lang="en-US" sz="1800" spc="-10">
                          <a:solidFill>
                            <a:srgbClr val="22373A"/>
                          </a:solidFill>
                          <a:latin typeface="Arial"/>
                          <a:cs typeface="Arial"/>
                        </a:rPr>
                        <a:t>       </a:t>
                      </a:r>
                      <a:r>
                        <a:rPr sz="1800">
                          <a:solidFill>
                            <a:srgbClr val="22373A"/>
                          </a:solidFill>
                          <a:latin typeface="Arial"/>
                          <a:cs typeface="Arial"/>
                        </a:rPr>
                        <a:t>%</a:t>
                      </a:r>
                      <a:r>
                        <a:rPr sz="1800" spc="95">
                          <a:solidFill>
                            <a:srgbClr val="22373A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10">
                          <a:solidFill>
                            <a:srgbClr val="22373A"/>
                          </a:solidFill>
                          <a:latin typeface="Arial"/>
                          <a:cs typeface="Arial"/>
                        </a:rPr>
                        <a:t>Change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99314" marB="0" anchor="ctr">
                    <a:lnR w="9525">
                      <a:solidFill>
                        <a:srgbClr val="22373A"/>
                      </a:solidFill>
                      <a:prstDash val="solid"/>
                    </a:lnR>
                    <a:lnT w="12700">
                      <a:solidFill>
                        <a:srgbClr val="22373A"/>
                      </a:solidFill>
                      <a:prstDash val="solid"/>
                    </a:lnT>
                    <a:lnB w="9525">
                      <a:solidFill>
                        <a:srgbClr val="22373A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3175" algn="ctr">
                        <a:lnSpc>
                          <a:spcPct val="100000"/>
                        </a:lnSpc>
                      </a:pPr>
                      <a:r>
                        <a:rPr sz="1800" spc="-20">
                          <a:solidFill>
                            <a:srgbClr val="22373A"/>
                          </a:solidFill>
                          <a:latin typeface="Arial"/>
                          <a:cs typeface="Arial"/>
                        </a:rPr>
                        <a:t>Mean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22373A"/>
                      </a:solidFill>
                      <a:prstDash val="solid"/>
                    </a:lnL>
                    <a:lnT w="12700">
                      <a:solidFill>
                        <a:srgbClr val="22373A"/>
                      </a:solidFill>
                      <a:prstDash val="solid"/>
                    </a:lnT>
                    <a:lnB w="9525">
                      <a:solidFill>
                        <a:srgbClr val="22373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9715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endParaRPr sz="1800">
                        <a:latin typeface="Arial"/>
                        <a:cs typeface="Arial"/>
                      </a:endParaRPr>
                    </a:p>
                    <a:p>
                      <a:pPr marL="95250">
                        <a:lnSpc>
                          <a:spcPct val="100000"/>
                        </a:lnSpc>
                        <a:spcBef>
                          <a:spcPts val="760"/>
                        </a:spcBef>
                      </a:pPr>
                      <a:r>
                        <a:rPr sz="1800" spc="-10">
                          <a:solidFill>
                            <a:srgbClr val="22373A"/>
                          </a:solidFill>
                          <a:latin typeface="Arial"/>
                          <a:cs typeface="Arial"/>
                        </a:rPr>
                        <a:t>Estimate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99314" marB="0" anchor="ctr">
                    <a:lnT w="12700">
                      <a:solidFill>
                        <a:srgbClr val="22373A"/>
                      </a:solidFill>
                      <a:prstDash val="solid"/>
                    </a:lnT>
                    <a:lnB w="9525">
                      <a:solidFill>
                        <a:srgbClr val="22373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endParaRPr lang="en-US" sz="1800">
                        <a:latin typeface="Times New Roman"/>
                        <a:cs typeface="Times New Roman"/>
                      </a:endParaRPr>
                    </a:p>
                    <a:p>
                      <a:pPr marR="26034" algn="ctr">
                        <a:lnSpc>
                          <a:spcPct val="100000"/>
                        </a:lnSpc>
                      </a:pPr>
                      <a:r>
                        <a:rPr sz="1800">
                          <a:solidFill>
                            <a:srgbClr val="22373A"/>
                          </a:solidFill>
                          <a:latin typeface="Arial"/>
                          <a:cs typeface="Arial"/>
                        </a:rPr>
                        <a:t>%</a:t>
                      </a:r>
                      <a:r>
                        <a:rPr sz="1800" spc="95">
                          <a:solidFill>
                            <a:srgbClr val="22373A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10">
                          <a:solidFill>
                            <a:srgbClr val="22373A"/>
                          </a:solidFill>
                          <a:latin typeface="Arial"/>
                          <a:cs typeface="Arial"/>
                        </a:rPr>
                        <a:t>Change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12700">
                      <a:solidFill>
                        <a:srgbClr val="22373A"/>
                      </a:solidFill>
                      <a:prstDash val="solid"/>
                    </a:lnT>
                    <a:lnB w="9525">
                      <a:solidFill>
                        <a:srgbClr val="22373A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9066">
                <a:tc>
                  <a:txBody>
                    <a:bodyPr/>
                    <a:lstStyle/>
                    <a:p>
                      <a:pPr marL="135255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800" spc="-10">
                          <a:solidFill>
                            <a:srgbClr val="F83819"/>
                          </a:solidFill>
                          <a:latin typeface="Arial"/>
                          <a:cs typeface="Arial"/>
                        </a:rPr>
                        <a:t>Hospice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93945" marB="0">
                    <a:lnT w="9525">
                      <a:solidFill>
                        <a:srgbClr val="22373A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40029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800" spc="-25">
                          <a:solidFill>
                            <a:srgbClr val="22373A"/>
                          </a:solidFill>
                          <a:latin typeface="Arial"/>
                          <a:cs typeface="Arial"/>
                        </a:rPr>
                        <a:t>514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93945" marB="0">
                    <a:lnT w="9525">
                      <a:solidFill>
                        <a:srgbClr val="22373A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5400"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800" spc="-10">
                          <a:solidFill>
                            <a:srgbClr val="F83819"/>
                          </a:solidFill>
                          <a:latin typeface="Arial"/>
                          <a:cs typeface="Arial"/>
                        </a:rPr>
                        <a:t>37</a:t>
                      </a:r>
                      <a:r>
                        <a:rPr sz="1800" i="1" spc="-10">
                          <a:solidFill>
                            <a:srgbClr val="F83819"/>
                          </a:solidFill>
                          <a:latin typeface="Brush Script MT"/>
                          <a:cs typeface="Brush Script MT"/>
                        </a:rPr>
                        <a:t>.</a:t>
                      </a:r>
                      <a:r>
                        <a:rPr sz="1800" spc="-10">
                          <a:solidFill>
                            <a:srgbClr val="F83819"/>
                          </a:solidFill>
                          <a:latin typeface="Arial"/>
                          <a:cs typeface="Arial"/>
                        </a:rPr>
                        <a:t>1</a:t>
                      </a:r>
                      <a:r>
                        <a:rPr sz="1900" spc="-15" baseline="37037">
                          <a:solidFill>
                            <a:srgbClr val="F83819"/>
                          </a:solidFill>
                          <a:latin typeface="Lucida Sans Unicode"/>
                          <a:cs typeface="Lucida Sans Unicode"/>
                        </a:rPr>
                        <a:t>∗∗∗</a:t>
                      </a:r>
                      <a:endParaRPr sz="1900" baseline="37037">
                        <a:latin typeface="Lucida Sans Unicode"/>
                        <a:cs typeface="Lucida Sans Unicode"/>
                      </a:endParaRPr>
                    </a:p>
                  </a:txBody>
                  <a:tcPr marL="0" marR="0" marT="93945" marB="0">
                    <a:lnT w="9525">
                      <a:solidFill>
                        <a:srgbClr val="22373A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30480"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800" spc="-20">
                          <a:solidFill>
                            <a:srgbClr val="22373A"/>
                          </a:solidFill>
                          <a:latin typeface="Arial"/>
                          <a:cs typeface="Arial"/>
                        </a:rPr>
                        <a:t>7.2%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93945" marB="0">
                    <a:lnR w="9525">
                      <a:solidFill>
                        <a:srgbClr val="22373A"/>
                      </a:solidFill>
                      <a:prstDash val="solid"/>
                    </a:lnR>
                    <a:lnT w="9525">
                      <a:solidFill>
                        <a:srgbClr val="22373A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800" spc="-25">
                          <a:solidFill>
                            <a:srgbClr val="22373A"/>
                          </a:solidFill>
                          <a:latin typeface="Arial"/>
                          <a:cs typeface="Arial"/>
                        </a:rPr>
                        <a:t>393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93945" marB="0">
                    <a:lnL w="9525">
                      <a:solidFill>
                        <a:srgbClr val="22373A"/>
                      </a:solidFill>
                      <a:prstDash val="solid"/>
                    </a:lnL>
                    <a:lnT w="9525">
                      <a:solidFill>
                        <a:srgbClr val="22373A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33655"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800" spc="-10">
                          <a:solidFill>
                            <a:srgbClr val="F83819"/>
                          </a:solidFill>
                          <a:latin typeface="Arial"/>
                          <a:cs typeface="Arial"/>
                        </a:rPr>
                        <a:t>28</a:t>
                      </a:r>
                      <a:r>
                        <a:rPr sz="1800" i="1" spc="-10">
                          <a:solidFill>
                            <a:srgbClr val="F83819"/>
                          </a:solidFill>
                          <a:latin typeface="Brush Script MT"/>
                          <a:cs typeface="Brush Script MT"/>
                        </a:rPr>
                        <a:t>.</a:t>
                      </a:r>
                      <a:r>
                        <a:rPr sz="1800" spc="-10">
                          <a:solidFill>
                            <a:srgbClr val="F83819"/>
                          </a:solidFill>
                          <a:latin typeface="Arial"/>
                          <a:cs typeface="Arial"/>
                        </a:rPr>
                        <a:t>3</a:t>
                      </a:r>
                      <a:r>
                        <a:rPr sz="1900" spc="-15" baseline="37037">
                          <a:solidFill>
                            <a:srgbClr val="F83819"/>
                          </a:solidFill>
                          <a:latin typeface="Lucida Sans Unicode"/>
                          <a:cs typeface="Lucida Sans Unicode"/>
                        </a:rPr>
                        <a:t>∗∗∗</a:t>
                      </a:r>
                      <a:endParaRPr sz="1900" baseline="37037">
                        <a:latin typeface="Lucida Sans Unicode"/>
                        <a:cs typeface="Lucida Sans Unicode"/>
                      </a:endParaRPr>
                    </a:p>
                  </a:txBody>
                  <a:tcPr marL="0" marR="0" marT="93945" marB="0">
                    <a:lnT w="9525">
                      <a:solidFill>
                        <a:srgbClr val="22373A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65405"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800" spc="-20">
                          <a:solidFill>
                            <a:srgbClr val="22373A"/>
                          </a:solidFill>
                          <a:latin typeface="Arial"/>
                          <a:cs typeface="Arial"/>
                        </a:rPr>
                        <a:t>7.2%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93945" marB="0">
                    <a:lnT w="9525">
                      <a:solidFill>
                        <a:srgbClr val="22373A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47975">
                <a:tc>
                  <a:txBody>
                    <a:bodyPr/>
                    <a:lstStyle/>
                    <a:p>
                      <a:pPr marL="135255">
                        <a:lnSpc>
                          <a:spcPts val="990"/>
                        </a:lnSpc>
                      </a:pPr>
                      <a:r>
                        <a:rPr sz="1800">
                          <a:solidFill>
                            <a:srgbClr val="459DDF"/>
                          </a:solidFill>
                          <a:latin typeface="Arial"/>
                          <a:cs typeface="Arial"/>
                        </a:rPr>
                        <a:t>Total</a:t>
                      </a:r>
                      <a:r>
                        <a:rPr sz="1800" spc="200">
                          <a:solidFill>
                            <a:srgbClr val="459DD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>
                          <a:solidFill>
                            <a:srgbClr val="459DDF"/>
                          </a:solidFill>
                          <a:latin typeface="Arial"/>
                          <a:cs typeface="Arial"/>
                        </a:rPr>
                        <a:t>Non-</a:t>
                      </a:r>
                      <a:r>
                        <a:rPr sz="1800" spc="-10">
                          <a:solidFill>
                            <a:srgbClr val="459DDF"/>
                          </a:solidFill>
                          <a:latin typeface="Arial"/>
                          <a:cs typeface="Arial"/>
                        </a:rPr>
                        <a:t>Hospice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12700">
                      <a:solidFill>
                        <a:srgbClr val="22373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0820">
                        <a:lnSpc>
                          <a:spcPts val="990"/>
                        </a:lnSpc>
                      </a:pPr>
                      <a:r>
                        <a:rPr sz="1800" spc="-20">
                          <a:solidFill>
                            <a:srgbClr val="22373A"/>
                          </a:solidFill>
                          <a:latin typeface="Arial"/>
                          <a:cs typeface="Arial"/>
                        </a:rPr>
                        <a:t>4412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12700">
                      <a:solidFill>
                        <a:srgbClr val="22373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0" algn="ctr">
                        <a:lnSpc>
                          <a:spcPts val="990"/>
                        </a:lnSpc>
                      </a:pPr>
                      <a:r>
                        <a:rPr sz="1800" i="1" spc="-10">
                          <a:solidFill>
                            <a:srgbClr val="459DDF"/>
                          </a:solidFill>
                          <a:latin typeface="Arial"/>
                          <a:cs typeface="Arial"/>
                        </a:rPr>
                        <a:t>−</a:t>
                      </a:r>
                      <a:r>
                        <a:rPr sz="1800" spc="-10">
                          <a:solidFill>
                            <a:srgbClr val="459DDF"/>
                          </a:solidFill>
                          <a:latin typeface="Arial"/>
                          <a:cs typeface="Arial"/>
                        </a:rPr>
                        <a:t>48</a:t>
                      </a:r>
                      <a:r>
                        <a:rPr sz="1800" i="1" spc="-10">
                          <a:solidFill>
                            <a:srgbClr val="459DDF"/>
                          </a:solidFill>
                          <a:latin typeface="Brush Script MT"/>
                          <a:cs typeface="Brush Script MT"/>
                        </a:rPr>
                        <a:t>.</a:t>
                      </a:r>
                      <a:r>
                        <a:rPr sz="1800" spc="-10">
                          <a:solidFill>
                            <a:srgbClr val="459DDF"/>
                          </a:solidFill>
                          <a:latin typeface="Arial"/>
                          <a:cs typeface="Arial"/>
                        </a:rPr>
                        <a:t>1</a:t>
                      </a:r>
                      <a:r>
                        <a:rPr sz="1900" spc="-15" baseline="37037">
                          <a:solidFill>
                            <a:srgbClr val="459DDF"/>
                          </a:solidFill>
                          <a:latin typeface="Lucida Sans Unicode"/>
                          <a:cs typeface="Lucida Sans Unicode"/>
                        </a:rPr>
                        <a:t>∗∗</a:t>
                      </a:r>
                      <a:endParaRPr sz="1900" baseline="37037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B w="12700">
                      <a:solidFill>
                        <a:srgbClr val="22373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0480" algn="ctr">
                        <a:lnSpc>
                          <a:spcPts val="990"/>
                        </a:lnSpc>
                      </a:pPr>
                      <a:r>
                        <a:rPr sz="1800">
                          <a:solidFill>
                            <a:srgbClr val="22373A"/>
                          </a:solidFill>
                          <a:latin typeface="Arial"/>
                          <a:cs typeface="Arial"/>
                        </a:rPr>
                        <a:t>-</a:t>
                      </a:r>
                      <a:r>
                        <a:rPr sz="1800" spc="-20">
                          <a:solidFill>
                            <a:srgbClr val="22373A"/>
                          </a:solidFill>
                          <a:latin typeface="Arial"/>
                          <a:cs typeface="Arial"/>
                        </a:rPr>
                        <a:t>1.1%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9525">
                      <a:solidFill>
                        <a:srgbClr val="22373A"/>
                      </a:solidFill>
                      <a:prstDash val="solid"/>
                    </a:lnR>
                    <a:lnB w="12700">
                      <a:solidFill>
                        <a:srgbClr val="22373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ts val="990"/>
                        </a:lnSpc>
                      </a:pPr>
                      <a:r>
                        <a:rPr sz="1800" spc="-20">
                          <a:solidFill>
                            <a:srgbClr val="22373A"/>
                          </a:solidFill>
                          <a:latin typeface="Arial"/>
                          <a:cs typeface="Arial"/>
                        </a:rPr>
                        <a:t>4750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22373A"/>
                      </a:solidFill>
                      <a:prstDash val="solid"/>
                    </a:lnL>
                    <a:lnB w="12700">
                      <a:solidFill>
                        <a:srgbClr val="22373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3655" algn="ctr">
                        <a:lnSpc>
                          <a:spcPts val="990"/>
                        </a:lnSpc>
                      </a:pPr>
                      <a:r>
                        <a:rPr sz="1800" i="1" spc="40">
                          <a:solidFill>
                            <a:srgbClr val="459DDF"/>
                          </a:solidFill>
                          <a:latin typeface="Arial"/>
                          <a:cs typeface="Arial"/>
                        </a:rPr>
                        <a:t>−</a:t>
                      </a:r>
                      <a:r>
                        <a:rPr sz="1800" spc="40">
                          <a:solidFill>
                            <a:srgbClr val="459DDF"/>
                          </a:solidFill>
                          <a:latin typeface="Arial"/>
                          <a:cs typeface="Arial"/>
                        </a:rPr>
                        <a:t>26</a:t>
                      </a:r>
                      <a:r>
                        <a:rPr sz="1800" i="1" spc="40">
                          <a:solidFill>
                            <a:srgbClr val="459DDF"/>
                          </a:solidFill>
                          <a:latin typeface="Brush Script MT"/>
                          <a:cs typeface="Brush Script MT"/>
                        </a:rPr>
                        <a:t>.</a:t>
                      </a:r>
                      <a:r>
                        <a:rPr sz="1800" spc="40">
                          <a:solidFill>
                            <a:srgbClr val="459DDF"/>
                          </a:solidFill>
                          <a:latin typeface="Arial"/>
                          <a:cs typeface="Arial"/>
                        </a:rPr>
                        <a:t>5</a:t>
                      </a:r>
                      <a:r>
                        <a:rPr sz="1900" spc="60" baseline="37037">
                          <a:solidFill>
                            <a:srgbClr val="459DDF"/>
                          </a:solidFill>
                          <a:latin typeface="Lucida Sans Unicode"/>
                          <a:cs typeface="Lucida Sans Unicode"/>
                        </a:rPr>
                        <a:t>†</a:t>
                      </a:r>
                      <a:endParaRPr sz="1900" baseline="37037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B w="12700">
                      <a:solidFill>
                        <a:srgbClr val="22373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65405" algn="ctr">
                        <a:lnSpc>
                          <a:spcPts val="990"/>
                        </a:lnSpc>
                      </a:pPr>
                      <a:r>
                        <a:rPr sz="1800">
                          <a:solidFill>
                            <a:srgbClr val="22373A"/>
                          </a:solidFill>
                          <a:latin typeface="Arial"/>
                          <a:cs typeface="Arial"/>
                        </a:rPr>
                        <a:t>-</a:t>
                      </a:r>
                      <a:r>
                        <a:rPr sz="1800" spc="-20">
                          <a:solidFill>
                            <a:srgbClr val="22373A"/>
                          </a:solidFill>
                          <a:latin typeface="Arial"/>
                          <a:cs typeface="Arial"/>
                        </a:rPr>
                        <a:t>0.6%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12700">
                      <a:solidFill>
                        <a:srgbClr val="22373A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8" name="object 8"/>
          <p:cNvSpPr/>
          <p:nvPr/>
        </p:nvSpPr>
        <p:spPr>
          <a:xfrm>
            <a:off x="3785506" y="2118837"/>
            <a:ext cx="3596759" cy="0"/>
          </a:xfrm>
          <a:custGeom>
            <a:avLst/>
            <a:gdLst/>
            <a:ahLst/>
            <a:cxnLst/>
            <a:rect l="l" t="t" r="r" b="b"/>
            <a:pathLst>
              <a:path w="1701800">
                <a:moveTo>
                  <a:pt x="0" y="0"/>
                </a:moveTo>
                <a:lnTo>
                  <a:pt x="1701482" y="0"/>
                </a:lnTo>
              </a:path>
            </a:pathLst>
          </a:custGeom>
          <a:ln w="4788">
            <a:solidFill>
              <a:srgbClr val="22373A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19325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804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7718831" y="2118837"/>
            <a:ext cx="3445105" cy="0"/>
          </a:xfrm>
          <a:custGeom>
            <a:avLst/>
            <a:gdLst/>
            <a:ahLst/>
            <a:cxnLst/>
            <a:rect l="l" t="t" r="r" b="b"/>
            <a:pathLst>
              <a:path w="1630045">
                <a:moveTo>
                  <a:pt x="0" y="0"/>
                </a:moveTo>
                <a:lnTo>
                  <a:pt x="1629989" y="0"/>
                </a:lnTo>
              </a:path>
            </a:pathLst>
          </a:custGeom>
          <a:ln w="4788">
            <a:solidFill>
              <a:srgbClr val="22373A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19325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804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83306" y="5598569"/>
            <a:ext cx="4482528" cy="285947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marL="80524" marR="0" lvl="0" indent="0" algn="l" defTabSz="1932584" rtl="0" eaLnBrk="1" fontAlgn="auto" latinLnBrk="0" hangingPunct="1">
              <a:lnSpc>
                <a:spcPct val="100000"/>
              </a:lnSpc>
              <a:spcBef>
                <a:spcPts val="20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902" b="0" i="0" u="none" strike="noStrike" kern="0" cap="none" spc="0" normalizeH="0" baseline="27777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†</a:t>
            </a:r>
            <a:r>
              <a:rPr kumimoji="0" sz="1691" b="0" i="1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</a:t>
            </a:r>
            <a:r>
              <a:rPr kumimoji="0" sz="1691" b="0" i="1" u="none" strike="noStrike" kern="0" cap="none" spc="-6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91" b="0" i="1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&lt;</a:t>
            </a:r>
            <a:r>
              <a:rPr kumimoji="0" sz="1691" b="0" i="1" u="none" strike="noStrike" kern="0" cap="none" spc="-159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 </a:t>
            </a:r>
            <a:r>
              <a:rPr kumimoji="0" sz="1691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</a:t>
            </a:r>
            <a:r>
              <a:rPr kumimoji="0" sz="1691" b="0" i="1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.</a:t>
            </a:r>
            <a:r>
              <a:rPr kumimoji="0" sz="1691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</a:t>
            </a:r>
            <a:r>
              <a:rPr kumimoji="0" sz="1691" b="0" i="0" u="none" strike="noStrike" kern="0" cap="none" spc="5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27777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∗</a:t>
            </a:r>
            <a:r>
              <a:rPr kumimoji="0" sz="1691" b="0" i="1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</a:t>
            </a:r>
            <a:r>
              <a:rPr kumimoji="0" sz="1691" b="0" i="1" u="none" strike="noStrike" kern="0" cap="none" spc="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91" b="0" i="1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&lt;</a:t>
            </a:r>
            <a:r>
              <a:rPr kumimoji="0" sz="1691" b="0" i="1" u="none" strike="noStrike" kern="0" cap="none" spc="-159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 </a:t>
            </a:r>
            <a:r>
              <a:rPr kumimoji="0" sz="1691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</a:t>
            </a:r>
            <a:r>
              <a:rPr kumimoji="0" sz="1691" b="0" i="1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.</a:t>
            </a:r>
            <a:r>
              <a:rPr kumimoji="0" sz="1691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05</a:t>
            </a:r>
            <a:r>
              <a:rPr kumimoji="0" sz="1691" b="0" i="0" u="none" strike="noStrike" kern="0" cap="none" spc="5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110" normalizeH="0" baseline="27777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∗∗</a:t>
            </a:r>
            <a:r>
              <a:rPr kumimoji="0" sz="1691" b="0" i="1" u="none" strike="noStrike" kern="0" cap="none" spc="-74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</a:t>
            </a:r>
            <a:r>
              <a:rPr kumimoji="0" sz="1691" b="0" i="1" u="none" strike="noStrike" kern="0" cap="none" spc="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91" b="0" i="1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&lt;</a:t>
            </a:r>
            <a:r>
              <a:rPr kumimoji="0" sz="1691" b="0" i="1" u="none" strike="noStrike" kern="0" cap="none" spc="-159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 </a:t>
            </a:r>
            <a:r>
              <a:rPr kumimoji="0" sz="1691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</a:t>
            </a:r>
            <a:r>
              <a:rPr kumimoji="0" sz="1691" b="0" i="1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.</a:t>
            </a:r>
            <a:r>
              <a:rPr kumimoji="0" sz="1691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01</a:t>
            </a:r>
            <a:r>
              <a:rPr kumimoji="0" sz="1691" b="0" i="0" u="none" strike="noStrike" kern="0" cap="none" spc="5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173" normalizeH="0" baseline="27777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∗∗∗</a:t>
            </a:r>
            <a:r>
              <a:rPr kumimoji="0" sz="1691" b="0" i="1" u="none" strike="noStrike" kern="0" cap="none" spc="-116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</a:t>
            </a:r>
            <a:r>
              <a:rPr kumimoji="0" sz="1691" b="0" i="1" u="none" strike="noStrike" kern="0" cap="none" spc="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91" b="0" i="1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&lt;</a:t>
            </a:r>
            <a:r>
              <a:rPr kumimoji="0" sz="1691" b="0" i="1" u="none" strike="noStrike" kern="0" cap="none" spc="-159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 </a:t>
            </a:r>
            <a:r>
              <a:rPr kumimoji="0" sz="1691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</a:t>
            </a:r>
            <a:r>
              <a:rPr kumimoji="0" sz="1691" b="0" i="1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.</a:t>
            </a:r>
            <a:r>
              <a:rPr kumimoji="0" sz="1691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001</a:t>
            </a:r>
            <a:endParaRPr kumimoji="0" sz="1691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1772731" y="6428884"/>
            <a:ext cx="253650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6841" marR="0" lvl="0" indent="0" algn="l" defTabSz="1932584" rtl="0" eaLnBrk="1" fontAlgn="auto" latinLnBrk="0" hangingPunct="1">
              <a:lnSpc>
                <a:spcPts val="162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79" b="0" i="0" u="none" strike="noStrike" kern="0" cap="none" spc="-5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13</a:t>
            </a:r>
            <a:endParaRPr kumimoji="0" sz="1479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2F4207C6-1A71-6583-441A-477AF420273F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519884" y="3979155"/>
          <a:ext cx="8128001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1143">
                  <a:extLst>
                    <a:ext uri="{9D8B030D-6E8A-4147-A177-3AD203B41FA5}">
                      <a16:colId xmlns:a16="http://schemas.microsoft.com/office/drawing/2014/main" val="871575347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3297166943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1459321262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916980232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2826351667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4223591672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104204768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689677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1542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241027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2511232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BD48C782-C4CC-98FA-2C1D-8EFB8A7BEBD0}"/>
              </a:ext>
            </a:extLst>
          </p:cNvPr>
          <p:cNvSpPr txBox="1"/>
          <p:nvPr/>
        </p:nvSpPr>
        <p:spPr>
          <a:xfrm>
            <a:off x="4252430" y="1668954"/>
            <a:ext cx="26629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Alzheimer’s Disease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33471DD-97D9-F1E1-9599-ADEF8474A76D}"/>
              </a:ext>
            </a:extLst>
          </p:cNvPr>
          <p:cNvSpPr txBox="1"/>
          <p:nvPr/>
        </p:nvSpPr>
        <p:spPr>
          <a:xfrm>
            <a:off x="8977153" y="1668954"/>
            <a:ext cx="9284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ADRD</a:t>
            </a:r>
          </a:p>
        </p:txBody>
      </p:sp>
    </p:spTree>
  </p:cSld>
  <p:clrMapOvr>
    <a:masterClrMapping/>
  </p:clrMapOvr>
  <p:transition>
    <p:cut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263425" y="153241"/>
            <a:ext cx="21249945" cy="415983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marL="26841">
              <a:spcBef>
                <a:spcPts val="201"/>
              </a:spcBef>
            </a:pPr>
            <a:r>
              <a:rPr spc="-95"/>
              <a:t>Hospice</a:t>
            </a:r>
            <a:r>
              <a:rPr spc="53"/>
              <a:t> </a:t>
            </a:r>
            <a:r>
              <a:rPr spc="-127"/>
              <a:t>Expansion</a:t>
            </a:r>
            <a:r>
              <a:rPr spc="63"/>
              <a:t> </a:t>
            </a:r>
            <a:r>
              <a:rPr spc="-116"/>
              <a:t>Reduces</a:t>
            </a:r>
            <a:r>
              <a:rPr spc="63"/>
              <a:t> </a:t>
            </a:r>
            <a:r>
              <a:t>Total</a:t>
            </a:r>
            <a:r>
              <a:rPr spc="63"/>
              <a:t> </a:t>
            </a:r>
            <a:r>
              <a:rPr spc="-106"/>
              <a:t>Spending</a:t>
            </a:r>
            <a:r>
              <a:rPr spc="63"/>
              <a:t> </a:t>
            </a:r>
            <a:r>
              <a:t>for</a:t>
            </a:r>
            <a:r>
              <a:rPr spc="53"/>
              <a:t> </a:t>
            </a:r>
            <a:r>
              <a:rPr spc="159"/>
              <a:t>AD/ADRD</a:t>
            </a:r>
            <a:r>
              <a:rPr spc="63"/>
              <a:t> </a:t>
            </a:r>
            <a:r>
              <a:rPr spc="-21"/>
              <a:t>Patients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2983" y="745777"/>
            <a:ext cx="12173957" cy="10737"/>
            <a:chOff x="0" y="352863"/>
            <a:chExt cx="5760085" cy="5080"/>
          </a:xfrm>
        </p:grpSpPr>
        <p:sp>
          <p:nvSpPr>
            <p:cNvPr id="4" name="object 4"/>
            <p:cNvSpPr/>
            <p:nvPr/>
          </p:nvSpPr>
          <p:spPr>
            <a:xfrm>
              <a:off x="0" y="355396"/>
              <a:ext cx="5760085" cy="0"/>
            </a:xfrm>
            <a:custGeom>
              <a:avLst/>
              <a:gdLst/>
              <a:ahLst/>
              <a:cxnLst/>
              <a:rect l="l" t="t" r="r" b="b"/>
              <a:pathLst>
                <a:path w="5760085">
                  <a:moveTo>
                    <a:pt x="0" y="0"/>
                  </a:moveTo>
                  <a:lnTo>
                    <a:pt x="5759996" y="0"/>
                  </a:lnTo>
                </a:path>
              </a:pathLst>
            </a:custGeom>
            <a:ln w="5054">
              <a:solidFill>
                <a:srgbClr val="F8F8FD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352863"/>
              <a:ext cx="5760085" cy="5080"/>
            </a:xfrm>
            <a:custGeom>
              <a:avLst/>
              <a:gdLst/>
              <a:ahLst/>
              <a:cxnLst/>
              <a:rect l="l" t="t" r="r" b="b"/>
              <a:pathLst>
                <a:path w="5760085" h="5079">
                  <a:moveTo>
                    <a:pt x="0" y="5060"/>
                  </a:moveTo>
                  <a:lnTo>
                    <a:pt x="0" y="0"/>
                  </a:lnTo>
                  <a:lnTo>
                    <a:pt x="5760073" y="0"/>
                  </a:lnTo>
                  <a:lnTo>
                    <a:pt x="5760073" y="5060"/>
                  </a:lnTo>
                  <a:lnTo>
                    <a:pt x="0" y="5060"/>
                  </a:lnTo>
                  <a:close/>
                </a:path>
              </a:pathLst>
            </a:custGeom>
            <a:solidFill>
              <a:srgbClr val="F8F8FD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352863"/>
              <a:ext cx="3566160" cy="5080"/>
            </a:xfrm>
            <a:custGeom>
              <a:avLst/>
              <a:gdLst/>
              <a:ahLst/>
              <a:cxnLst/>
              <a:rect l="l" t="t" r="r" b="b"/>
              <a:pathLst>
                <a:path w="3566160" h="5079">
                  <a:moveTo>
                    <a:pt x="0" y="5060"/>
                  </a:moveTo>
                  <a:lnTo>
                    <a:pt x="0" y="0"/>
                  </a:lnTo>
                  <a:lnTo>
                    <a:pt x="3565768" y="0"/>
                  </a:lnTo>
                  <a:lnTo>
                    <a:pt x="3565768" y="5060"/>
                  </a:lnTo>
                  <a:lnTo>
                    <a:pt x="0" y="5060"/>
                  </a:lnTo>
                  <a:close/>
                </a:path>
              </a:pathLst>
            </a:custGeom>
            <a:solidFill>
              <a:srgbClr val="F83819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916382" y="5241102"/>
            <a:ext cx="4482528" cy="285947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marL="80524" marR="0" lvl="0" indent="0" algn="l" defTabSz="1932584" rtl="0" eaLnBrk="1" fontAlgn="auto" latinLnBrk="0" hangingPunct="1">
              <a:lnSpc>
                <a:spcPct val="100000"/>
              </a:lnSpc>
              <a:spcBef>
                <a:spcPts val="20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902" b="0" i="0" u="none" strike="noStrike" kern="0" cap="none" spc="0" normalizeH="0" baseline="27777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†</a:t>
            </a:r>
            <a:r>
              <a:rPr kumimoji="0" sz="1691" b="0" i="1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</a:t>
            </a:r>
            <a:r>
              <a:rPr kumimoji="0" sz="1691" b="0" i="1" u="none" strike="noStrike" kern="0" cap="none" spc="-6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91" b="0" i="1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&lt;</a:t>
            </a:r>
            <a:r>
              <a:rPr kumimoji="0" sz="1691" b="0" i="1" u="none" strike="noStrike" kern="0" cap="none" spc="-159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 </a:t>
            </a:r>
            <a:r>
              <a:rPr kumimoji="0" sz="1691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</a:t>
            </a:r>
            <a:r>
              <a:rPr kumimoji="0" sz="1691" b="0" i="1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.</a:t>
            </a:r>
            <a:r>
              <a:rPr kumimoji="0" sz="1691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</a:t>
            </a:r>
            <a:r>
              <a:rPr kumimoji="0" sz="1691" b="0" i="0" u="none" strike="noStrike" kern="0" cap="none" spc="5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27777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∗</a:t>
            </a:r>
            <a:r>
              <a:rPr kumimoji="0" sz="1691" b="0" i="1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</a:t>
            </a:r>
            <a:r>
              <a:rPr kumimoji="0" sz="1691" b="0" i="1" u="none" strike="noStrike" kern="0" cap="none" spc="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91" b="0" i="1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&lt;</a:t>
            </a:r>
            <a:r>
              <a:rPr kumimoji="0" sz="1691" b="0" i="1" u="none" strike="noStrike" kern="0" cap="none" spc="-159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 </a:t>
            </a:r>
            <a:r>
              <a:rPr kumimoji="0" sz="1691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</a:t>
            </a:r>
            <a:r>
              <a:rPr kumimoji="0" sz="1691" b="0" i="1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.</a:t>
            </a:r>
            <a:r>
              <a:rPr kumimoji="0" sz="1691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05</a:t>
            </a:r>
            <a:r>
              <a:rPr kumimoji="0" sz="1691" b="0" i="0" u="none" strike="noStrike" kern="0" cap="none" spc="5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110" normalizeH="0" baseline="27777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∗∗</a:t>
            </a:r>
            <a:r>
              <a:rPr kumimoji="0" sz="1691" b="0" i="1" u="none" strike="noStrike" kern="0" cap="none" spc="-74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</a:t>
            </a:r>
            <a:r>
              <a:rPr kumimoji="0" sz="1691" b="0" i="1" u="none" strike="noStrike" kern="0" cap="none" spc="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91" b="0" i="1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&lt;</a:t>
            </a:r>
            <a:r>
              <a:rPr kumimoji="0" sz="1691" b="0" i="1" u="none" strike="noStrike" kern="0" cap="none" spc="-159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 </a:t>
            </a:r>
            <a:r>
              <a:rPr kumimoji="0" sz="1691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</a:t>
            </a:r>
            <a:r>
              <a:rPr kumimoji="0" sz="1691" b="0" i="1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.</a:t>
            </a:r>
            <a:r>
              <a:rPr kumimoji="0" sz="1691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01</a:t>
            </a:r>
            <a:r>
              <a:rPr kumimoji="0" sz="1691" b="0" i="0" u="none" strike="noStrike" kern="0" cap="none" spc="5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173" normalizeH="0" baseline="27777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∗∗∗</a:t>
            </a:r>
            <a:r>
              <a:rPr kumimoji="0" sz="1691" b="0" i="1" u="none" strike="noStrike" kern="0" cap="none" spc="-116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</a:t>
            </a:r>
            <a:r>
              <a:rPr kumimoji="0" sz="1691" b="0" i="1" u="none" strike="noStrike" kern="0" cap="none" spc="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91" b="0" i="1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&lt;</a:t>
            </a:r>
            <a:r>
              <a:rPr kumimoji="0" sz="1691" b="0" i="1" u="none" strike="noStrike" kern="0" cap="none" spc="-159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 </a:t>
            </a:r>
            <a:r>
              <a:rPr kumimoji="0" sz="1691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</a:t>
            </a:r>
            <a:r>
              <a:rPr kumimoji="0" sz="1691" b="0" i="1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.</a:t>
            </a:r>
            <a:r>
              <a:rPr kumimoji="0" sz="1691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001</a:t>
            </a:r>
            <a:endParaRPr kumimoji="0" sz="1691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1772731" y="6428884"/>
            <a:ext cx="253650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6841" marR="0" lvl="0" indent="0" algn="l" defTabSz="1932584" rtl="0" eaLnBrk="1" fontAlgn="auto" latinLnBrk="0" hangingPunct="1">
              <a:lnSpc>
                <a:spcPts val="162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79" b="0" i="0" u="none" strike="noStrike" kern="0" cap="none" spc="-5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13</a:t>
            </a:r>
            <a:endParaRPr kumimoji="0" sz="1479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5CC80F2-CCDC-7DD0-654F-2D185CFD76D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974" t="31212" r="8158" b="12431"/>
          <a:stretch>
            <a:fillRect/>
          </a:stretch>
        </p:blipFill>
        <p:spPr>
          <a:xfrm>
            <a:off x="916382" y="1330951"/>
            <a:ext cx="10347157" cy="3693181"/>
          </a:xfrm>
          <a:prstGeom prst="rect">
            <a:avLst/>
          </a:prstGeom>
        </p:spPr>
      </p:pic>
    </p:spTree>
  </p:cSld>
  <p:clrMapOvr>
    <a:masterClrMapping/>
  </p:clrMapOvr>
  <p:transition>
    <p:cut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499095" y="288630"/>
            <a:ext cx="21249945" cy="415983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marL="26841">
              <a:spcBef>
                <a:spcPts val="201"/>
              </a:spcBef>
            </a:pPr>
            <a:r>
              <a:t>Net</a:t>
            </a:r>
            <a:r>
              <a:rPr spc="63"/>
              <a:t> </a:t>
            </a:r>
            <a:r>
              <a:rPr spc="-106"/>
              <a:t>Spending</a:t>
            </a:r>
            <a:r>
              <a:rPr spc="63"/>
              <a:t> </a:t>
            </a:r>
            <a:r>
              <a:rPr spc="-53"/>
              <a:t>Effects</a:t>
            </a:r>
            <a:r>
              <a:rPr spc="74"/>
              <a:t> </a:t>
            </a:r>
            <a:r>
              <a:t>Vary</a:t>
            </a:r>
            <a:r>
              <a:rPr spc="63"/>
              <a:t> </a:t>
            </a:r>
            <a:r>
              <a:rPr spc="-42"/>
              <a:t>by</a:t>
            </a:r>
            <a:r>
              <a:rPr spc="63"/>
              <a:t> </a:t>
            </a:r>
            <a:r>
              <a:rPr spc="-74"/>
              <a:t>Condition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2983" y="745777"/>
            <a:ext cx="12173957" cy="10737"/>
            <a:chOff x="0" y="352863"/>
            <a:chExt cx="5760085" cy="5080"/>
          </a:xfrm>
        </p:grpSpPr>
        <p:sp>
          <p:nvSpPr>
            <p:cNvPr id="4" name="object 4"/>
            <p:cNvSpPr/>
            <p:nvPr/>
          </p:nvSpPr>
          <p:spPr>
            <a:xfrm>
              <a:off x="0" y="355396"/>
              <a:ext cx="5760085" cy="0"/>
            </a:xfrm>
            <a:custGeom>
              <a:avLst/>
              <a:gdLst/>
              <a:ahLst/>
              <a:cxnLst/>
              <a:rect l="l" t="t" r="r" b="b"/>
              <a:pathLst>
                <a:path w="5760085">
                  <a:moveTo>
                    <a:pt x="0" y="0"/>
                  </a:moveTo>
                  <a:lnTo>
                    <a:pt x="5759996" y="0"/>
                  </a:lnTo>
                </a:path>
              </a:pathLst>
            </a:custGeom>
            <a:ln w="5054">
              <a:solidFill>
                <a:srgbClr val="F8F8FD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352863"/>
              <a:ext cx="5760085" cy="5080"/>
            </a:xfrm>
            <a:custGeom>
              <a:avLst/>
              <a:gdLst/>
              <a:ahLst/>
              <a:cxnLst/>
              <a:rect l="l" t="t" r="r" b="b"/>
              <a:pathLst>
                <a:path w="5760085" h="5079">
                  <a:moveTo>
                    <a:pt x="0" y="5060"/>
                  </a:moveTo>
                  <a:lnTo>
                    <a:pt x="0" y="0"/>
                  </a:lnTo>
                  <a:lnTo>
                    <a:pt x="5760073" y="0"/>
                  </a:lnTo>
                  <a:lnTo>
                    <a:pt x="5760073" y="5060"/>
                  </a:lnTo>
                  <a:lnTo>
                    <a:pt x="0" y="5060"/>
                  </a:lnTo>
                  <a:close/>
                </a:path>
              </a:pathLst>
            </a:custGeom>
            <a:solidFill>
              <a:srgbClr val="F8F8FD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352863"/>
              <a:ext cx="3840479" cy="5080"/>
            </a:xfrm>
            <a:custGeom>
              <a:avLst/>
              <a:gdLst/>
              <a:ahLst/>
              <a:cxnLst/>
              <a:rect l="l" t="t" r="r" b="b"/>
              <a:pathLst>
                <a:path w="3840479" h="5079">
                  <a:moveTo>
                    <a:pt x="0" y="5060"/>
                  </a:moveTo>
                  <a:lnTo>
                    <a:pt x="0" y="0"/>
                  </a:lnTo>
                  <a:lnTo>
                    <a:pt x="3840078" y="0"/>
                  </a:lnTo>
                  <a:lnTo>
                    <a:pt x="3840078" y="5060"/>
                  </a:lnTo>
                  <a:lnTo>
                    <a:pt x="0" y="5060"/>
                  </a:lnTo>
                  <a:close/>
                </a:path>
              </a:pathLst>
            </a:custGeom>
            <a:solidFill>
              <a:srgbClr val="F83819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43" name="object 4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9182" marR="0" lvl="0" indent="0" algn="l" defTabSz="1932584" rtl="0" eaLnBrk="1" fontAlgn="auto" latinLnBrk="0" hangingPunct="1">
              <a:lnSpc>
                <a:spcPts val="162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79" b="0" i="0" u="none" strike="noStrike" kern="0" cap="none" spc="-5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14</a:t>
            </a: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EE8E75CE-3EC9-2DB3-CB41-B6D5863C4E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88604"/>
            <a:ext cx="12192000" cy="5334898"/>
          </a:xfrm>
          <a:prstGeom prst="rect">
            <a:avLst/>
          </a:prstGeom>
        </p:spPr>
      </p:pic>
    </p:spTree>
  </p:cSld>
  <p:clrMapOvr>
    <a:masterClrMapping/>
  </p:clrMapOvr>
  <p:transition>
    <p:cut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21480" y="2772612"/>
            <a:ext cx="5883654" cy="491971"/>
          </a:xfrm>
          <a:prstGeom prst="rect">
            <a:avLst/>
          </a:prstGeom>
        </p:spPr>
        <p:txBody>
          <a:bodyPr vert="horz" wrap="square" lIns="0" tIns="36236" rIns="0" bIns="0" rtlCol="0">
            <a:spAutoFit/>
          </a:bodyPr>
          <a:lstStyle/>
          <a:p>
            <a:pPr marL="26841" marR="0" lvl="0" indent="0" algn="l" defTabSz="1932584" rtl="0" eaLnBrk="1" fontAlgn="auto" latinLnBrk="0" hangingPunct="1">
              <a:lnSpc>
                <a:spcPct val="100000"/>
              </a:lnSpc>
              <a:spcBef>
                <a:spcPts val="28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959" b="1" i="0" u="none" strike="noStrike" kern="0" cap="none" spc="-5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Results:</a:t>
            </a:r>
            <a:r>
              <a:rPr kumimoji="0" sz="2959" b="1" i="0" u="none" strike="noStrike" kern="0" cap="none" spc="59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959" b="1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Patient</a:t>
            </a:r>
            <a:r>
              <a:rPr kumimoji="0" sz="2959" b="1" i="0" u="none" strike="noStrike" kern="0" cap="none" spc="254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959" b="1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Well-</a:t>
            </a:r>
            <a:r>
              <a:rPr kumimoji="0" sz="2959" b="1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being</a:t>
            </a:r>
            <a:endParaRPr kumimoji="0" sz="2959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148321" y="3550898"/>
            <a:ext cx="5883654" cy="10737"/>
            <a:chOff x="1488211" y="1680101"/>
            <a:chExt cx="2783840" cy="5080"/>
          </a:xfrm>
        </p:grpSpPr>
        <p:sp>
          <p:nvSpPr>
            <p:cNvPr id="4" name="object 4"/>
            <p:cNvSpPr/>
            <p:nvPr/>
          </p:nvSpPr>
          <p:spPr>
            <a:xfrm>
              <a:off x="1488211" y="1680101"/>
              <a:ext cx="2783840" cy="5080"/>
            </a:xfrm>
            <a:custGeom>
              <a:avLst/>
              <a:gdLst/>
              <a:ahLst/>
              <a:cxnLst/>
              <a:rect l="l" t="t" r="r" b="b"/>
              <a:pathLst>
                <a:path w="2783840" h="5080">
                  <a:moveTo>
                    <a:pt x="0" y="5060"/>
                  </a:moveTo>
                  <a:lnTo>
                    <a:pt x="0" y="0"/>
                  </a:lnTo>
                  <a:lnTo>
                    <a:pt x="2783601" y="0"/>
                  </a:lnTo>
                  <a:lnTo>
                    <a:pt x="2783601" y="5060"/>
                  </a:lnTo>
                  <a:lnTo>
                    <a:pt x="0" y="5060"/>
                  </a:lnTo>
                  <a:close/>
                </a:path>
              </a:pathLst>
            </a:custGeom>
            <a:solidFill>
              <a:srgbClr val="F8F8FD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1488211" y="1680101"/>
              <a:ext cx="1856105" cy="5080"/>
            </a:xfrm>
            <a:custGeom>
              <a:avLst/>
              <a:gdLst/>
              <a:ahLst/>
              <a:cxnLst/>
              <a:rect l="l" t="t" r="r" b="b"/>
              <a:pathLst>
                <a:path w="1856104" h="5080">
                  <a:moveTo>
                    <a:pt x="0" y="5060"/>
                  </a:moveTo>
                  <a:lnTo>
                    <a:pt x="0" y="0"/>
                  </a:lnTo>
                  <a:lnTo>
                    <a:pt x="1855748" y="0"/>
                  </a:lnTo>
                  <a:lnTo>
                    <a:pt x="1855748" y="5060"/>
                  </a:lnTo>
                  <a:lnTo>
                    <a:pt x="0" y="5060"/>
                  </a:lnTo>
                  <a:close/>
                </a:path>
              </a:pathLst>
            </a:custGeom>
            <a:solidFill>
              <a:srgbClr val="F83819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</p:cSld>
  <p:clrMapOvr>
    <a:masterClrMapping/>
  </p:clrMapOvr>
  <p:transition>
    <p:cu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2983" y="745777"/>
            <a:ext cx="12173957" cy="10737"/>
            <a:chOff x="0" y="352863"/>
            <a:chExt cx="5760085" cy="5080"/>
          </a:xfrm>
        </p:grpSpPr>
        <p:sp>
          <p:nvSpPr>
            <p:cNvPr id="4" name="object 4"/>
            <p:cNvSpPr/>
            <p:nvPr/>
          </p:nvSpPr>
          <p:spPr>
            <a:xfrm>
              <a:off x="0" y="355396"/>
              <a:ext cx="5760085" cy="0"/>
            </a:xfrm>
            <a:custGeom>
              <a:avLst/>
              <a:gdLst/>
              <a:ahLst/>
              <a:cxnLst/>
              <a:rect l="l" t="t" r="r" b="b"/>
              <a:pathLst>
                <a:path w="5760085">
                  <a:moveTo>
                    <a:pt x="0" y="0"/>
                  </a:moveTo>
                  <a:lnTo>
                    <a:pt x="5759996" y="0"/>
                  </a:lnTo>
                </a:path>
              </a:pathLst>
            </a:custGeom>
            <a:ln w="5054">
              <a:solidFill>
                <a:srgbClr val="F8F8FD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352863"/>
              <a:ext cx="5760085" cy="5080"/>
            </a:xfrm>
            <a:custGeom>
              <a:avLst/>
              <a:gdLst/>
              <a:ahLst/>
              <a:cxnLst/>
              <a:rect l="l" t="t" r="r" b="b"/>
              <a:pathLst>
                <a:path w="5760085" h="5079">
                  <a:moveTo>
                    <a:pt x="0" y="5060"/>
                  </a:moveTo>
                  <a:lnTo>
                    <a:pt x="0" y="0"/>
                  </a:lnTo>
                  <a:lnTo>
                    <a:pt x="5760073" y="0"/>
                  </a:lnTo>
                  <a:lnTo>
                    <a:pt x="5760073" y="5060"/>
                  </a:lnTo>
                  <a:lnTo>
                    <a:pt x="0" y="5060"/>
                  </a:lnTo>
                  <a:close/>
                </a:path>
              </a:pathLst>
            </a:custGeom>
            <a:solidFill>
              <a:srgbClr val="F8F8FD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352863"/>
              <a:ext cx="1371600" cy="5080"/>
            </a:xfrm>
            <a:custGeom>
              <a:avLst/>
              <a:gdLst/>
              <a:ahLst/>
              <a:cxnLst/>
              <a:rect l="l" t="t" r="r" b="b"/>
              <a:pathLst>
                <a:path w="1371600" h="5079">
                  <a:moveTo>
                    <a:pt x="0" y="5060"/>
                  </a:moveTo>
                  <a:lnTo>
                    <a:pt x="0" y="0"/>
                  </a:lnTo>
                  <a:lnTo>
                    <a:pt x="1371462" y="0"/>
                  </a:lnTo>
                  <a:lnTo>
                    <a:pt x="1371462" y="5060"/>
                  </a:lnTo>
                  <a:lnTo>
                    <a:pt x="0" y="5060"/>
                  </a:lnTo>
                  <a:close/>
                </a:path>
              </a:pathLst>
            </a:custGeom>
            <a:solidFill>
              <a:srgbClr val="F83819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3832" y="1134802"/>
            <a:ext cx="4473768" cy="4933924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5424775" y="771110"/>
            <a:ext cx="5832655" cy="1267614"/>
          </a:xfrm>
          <a:prstGeom prst="rect">
            <a:avLst/>
          </a:prstGeom>
        </p:spPr>
        <p:txBody>
          <a:bodyPr vert="horz" wrap="square" lIns="0" tIns="182522" rIns="0" bIns="0" rtlCol="0">
            <a:spAutoFit/>
          </a:bodyPr>
          <a:lstStyle/>
          <a:p>
            <a:pPr marL="26841" marR="0" lvl="0" indent="0" algn="l" defTabSz="1932584" rtl="0" eaLnBrk="1" fontAlgn="auto" latinLnBrk="0" hangingPunct="1">
              <a:lnSpc>
                <a:spcPct val="100000"/>
              </a:lnSpc>
              <a:spcBef>
                <a:spcPts val="143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F83819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▷</a:t>
            </a:r>
            <a:r>
              <a:rPr kumimoji="0" sz="1902" b="0" i="0" u="none" strike="noStrike" kern="0" cap="none" spc="391" normalizeH="0" baseline="0" noProof="0">
                <a:ln>
                  <a:noFill/>
                </a:ln>
                <a:solidFill>
                  <a:srgbClr val="F83819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 </a:t>
            </a:r>
            <a:r>
              <a:rPr kumimoji="0" sz="1902" b="1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Eligibility:</a:t>
            </a:r>
            <a:endParaRPr kumimoji="0" sz="1902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560986" marR="0" lvl="0" indent="0" algn="l" defTabSz="1932584" rtl="0" eaLnBrk="1" fontAlgn="auto" latinLnBrk="0" hangingPunct="1">
              <a:lnSpc>
                <a:spcPct val="100000"/>
              </a:lnSpc>
              <a:spcBef>
                <a:spcPts val="12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F83819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▷</a:t>
            </a:r>
            <a:r>
              <a:rPr kumimoji="0" sz="1902" b="0" i="0" u="none" strike="noStrike" kern="0" cap="none" spc="370" normalizeH="0" baseline="0" noProof="0">
                <a:ln>
                  <a:noFill/>
                </a:ln>
                <a:solidFill>
                  <a:srgbClr val="F83819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 </a:t>
            </a:r>
            <a:r>
              <a:rPr kumimoji="0" sz="1902" b="0" i="0" u="none" strike="noStrike" kern="0" cap="none" spc="-6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Physician-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certified</a:t>
            </a:r>
            <a:r>
              <a:rPr kumimoji="0" sz="1902" b="0" i="0" u="none" strike="noStrike" kern="0" cap="none" spc="74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terminal</a:t>
            </a:r>
            <a:r>
              <a:rPr kumimoji="0" sz="1902" b="0" i="0" u="none" strike="noStrike" kern="0" cap="none" spc="74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6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illness</a:t>
            </a:r>
            <a:r>
              <a:rPr kumimoji="0" sz="1902" b="0" i="0" u="none" strike="noStrike" kern="0" cap="none" spc="74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148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</a:t>
            </a:r>
            <a:r>
              <a:rPr kumimoji="0" sz="1902" b="0" i="1" u="none" strike="noStrike" kern="0" cap="none" spc="148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≤</a:t>
            </a:r>
            <a:r>
              <a:rPr kumimoji="0" sz="1902" b="0" i="0" u="none" strike="noStrike" kern="0" cap="none" spc="148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6</a:t>
            </a:r>
            <a:r>
              <a:rPr kumimoji="0" sz="1902" b="0" i="0" u="none" strike="noStrike" kern="0" cap="none" spc="74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months)</a:t>
            </a:r>
            <a:endParaRPr kumimoji="0" sz="1902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560986" marR="0" lvl="0" indent="0" algn="l" defTabSz="1932584" rtl="0" eaLnBrk="1" fontAlgn="auto" latinLnBrk="0" hangingPunct="1">
              <a:lnSpc>
                <a:spcPct val="100000"/>
              </a:lnSpc>
              <a:spcBef>
                <a:spcPts val="38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F83819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▷</a:t>
            </a:r>
            <a:r>
              <a:rPr kumimoji="0" sz="1902" b="0" i="0" u="none" strike="noStrike" kern="0" cap="none" spc="317" normalizeH="0" baseline="0" noProof="0">
                <a:ln>
                  <a:noFill/>
                </a:ln>
                <a:solidFill>
                  <a:srgbClr val="F83819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Must</a:t>
            </a:r>
            <a:r>
              <a:rPr kumimoji="0" sz="1902" b="0" i="0" u="none" strike="noStrike" kern="0" cap="none" spc="3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forgo</a:t>
            </a:r>
            <a:r>
              <a:rPr kumimoji="0" sz="1902" b="0" i="0" u="none" strike="noStrike" kern="0" cap="none" spc="4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curative</a:t>
            </a:r>
            <a:r>
              <a:rPr kumimoji="0" sz="1902" b="0" i="0" u="none" strike="noStrike" kern="0" cap="none" spc="4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treatment</a:t>
            </a:r>
            <a:endParaRPr kumimoji="0" sz="1902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392090" y="6331832"/>
            <a:ext cx="1217261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6841" marR="0" lvl="0" indent="0" algn="l" defTabSz="1932584" rtl="0" eaLnBrk="1" fontAlgn="auto" latinLnBrk="0" hangingPunct="1">
              <a:lnSpc>
                <a:spcPts val="12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7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Source:</a:t>
            </a:r>
            <a:r>
              <a:rPr kumimoji="0" sz="1057" b="0" i="0" u="none" strike="noStrike" kern="0" cap="none" spc="275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057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NYT,</a:t>
            </a:r>
            <a:r>
              <a:rPr kumimoji="0" sz="1057" b="0" i="0" u="none" strike="noStrike" kern="0" cap="none" spc="148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057" b="0" i="0" u="none" strike="noStrike" kern="0" cap="none" spc="-4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2022</a:t>
            </a:r>
            <a:endParaRPr kumimoji="0" sz="1057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872206" y="6428883"/>
            <a:ext cx="154339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6841" marR="0" lvl="0" indent="0" algn="l" defTabSz="1932584" rtl="0" eaLnBrk="1" fontAlgn="auto" latinLnBrk="0" hangingPunct="1">
              <a:lnSpc>
                <a:spcPts val="162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79" b="0" i="0" u="none" strike="noStrike" kern="0" cap="none" spc="-106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5</a:t>
            </a:r>
            <a:endParaRPr kumimoji="0" sz="1479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3" name="object 2" descr="$PPTXTitle">
            <a:extLst>
              <a:ext uri="{FF2B5EF4-FFF2-40B4-BE49-F238E27FC236}">
                <a16:creationId xmlns:a16="http://schemas.microsoft.com/office/drawing/2014/main" id="{9CF24BB6-FEF9-220B-888A-41E8EC42187C}"/>
              </a:ext>
            </a:extLst>
          </p:cNvPr>
          <p:cNvSpPr txBox="1">
            <a:spLocks/>
          </p:cNvSpPr>
          <p:nvPr/>
        </p:nvSpPr>
        <p:spPr>
          <a:xfrm>
            <a:off x="237602" y="136564"/>
            <a:ext cx="5099883" cy="415983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>
            <a:lvl1pPr>
              <a:defRPr sz="2536" b="1" i="0">
                <a:solidFill>
                  <a:srgbClr val="F8F8FD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41" marR="0" lvl="0" indent="0" algn="l" defTabSz="914400" rtl="0" eaLnBrk="1" fontAlgn="auto" latinLnBrk="0" hangingPunct="1">
              <a:lnSpc>
                <a:spcPct val="100000"/>
              </a:lnSpc>
              <a:spcBef>
                <a:spcPts val="20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36" b="1" i="0" u="none" strike="noStrike" kern="0" cap="none" spc="-95" normalizeH="0" baseline="0" noProof="0">
                <a:ln>
                  <a:noFill/>
                </a:ln>
                <a:solidFill>
                  <a:srgbClr val="F8F8FD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Hospice</a:t>
            </a:r>
            <a:r>
              <a:rPr kumimoji="0" lang="en-US" sz="2536" b="1" i="0" u="none" strike="noStrike" kern="0" cap="none" spc="0" normalizeH="0" baseline="0" noProof="0">
                <a:ln>
                  <a:noFill/>
                </a:ln>
                <a:solidFill>
                  <a:srgbClr val="F8F8FD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en-US" sz="2536" b="1" i="0" u="none" strike="noStrike" kern="0" cap="none" spc="-21" normalizeH="0" baseline="0" noProof="0">
                <a:ln>
                  <a:noFill/>
                </a:ln>
                <a:solidFill>
                  <a:srgbClr val="F8F8FD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Care</a:t>
            </a:r>
            <a:r>
              <a:rPr kumimoji="0" lang="en-US" sz="2536" b="1" i="0" u="none" strike="noStrike" kern="0" cap="none" spc="11" normalizeH="0" baseline="0" noProof="0">
                <a:ln>
                  <a:noFill/>
                </a:ln>
                <a:solidFill>
                  <a:srgbClr val="F8F8FD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en-US" sz="2536" b="1" i="0" u="none" strike="noStrike" kern="0" cap="none" spc="0" normalizeH="0" baseline="0" noProof="0">
                <a:ln>
                  <a:noFill/>
                </a:ln>
                <a:solidFill>
                  <a:srgbClr val="F8F8FD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in</a:t>
            </a:r>
            <a:r>
              <a:rPr kumimoji="0" lang="en-US" sz="2536" b="1" i="0" u="none" strike="noStrike" kern="0" cap="none" spc="11" normalizeH="0" baseline="0" noProof="0">
                <a:ln>
                  <a:noFill/>
                </a:ln>
                <a:solidFill>
                  <a:srgbClr val="F8F8FD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en-US" sz="2536" b="1" i="0" u="none" strike="noStrike" kern="0" cap="none" spc="0" normalizeH="0" baseline="0" noProof="0">
                <a:ln>
                  <a:noFill/>
                </a:ln>
                <a:solidFill>
                  <a:srgbClr val="F8F8FD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the</a:t>
            </a:r>
            <a:r>
              <a:rPr kumimoji="0" lang="en-US" sz="2536" b="1" i="0" u="none" strike="noStrike" kern="0" cap="none" spc="11" normalizeH="0" baseline="0" noProof="0">
                <a:ln>
                  <a:noFill/>
                </a:ln>
                <a:solidFill>
                  <a:srgbClr val="F8F8FD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en-US" sz="2536" b="1" i="0" u="none" strike="noStrike" kern="0" cap="none" spc="0" normalizeH="0" baseline="0" noProof="0">
                <a:ln>
                  <a:noFill/>
                </a:ln>
                <a:solidFill>
                  <a:srgbClr val="F8F8FD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United</a:t>
            </a:r>
            <a:r>
              <a:rPr kumimoji="0" lang="en-US" sz="2536" b="1" i="0" u="none" strike="noStrike" kern="0" cap="none" spc="11" normalizeH="0" baseline="0" noProof="0">
                <a:ln>
                  <a:noFill/>
                </a:ln>
                <a:solidFill>
                  <a:srgbClr val="F8F8FD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en-US" sz="2536" b="1" i="0" u="none" strike="noStrike" kern="0" cap="none" spc="-21" normalizeH="0" baseline="0" noProof="0">
                <a:ln>
                  <a:noFill/>
                </a:ln>
                <a:solidFill>
                  <a:srgbClr val="F8F8FD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States</a:t>
            </a:r>
          </a:p>
        </p:txBody>
      </p:sp>
    </p:spTree>
  </p:cSld>
  <p:clrMapOvr>
    <a:masterClrMapping/>
  </p:clrMapOvr>
  <p:transition>
    <p:cut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510233" y="124473"/>
            <a:ext cx="21249945" cy="415983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marL="26841">
              <a:spcBef>
                <a:spcPts val="201"/>
              </a:spcBef>
            </a:pPr>
            <a:r>
              <a:rPr spc="-95"/>
              <a:t>Hospice</a:t>
            </a:r>
            <a:r>
              <a:rPr spc="53"/>
              <a:t> </a:t>
            </a:r>
            <a:r>
              <a:rPr spc="-21"/>
              <a:t>Use</a:t>
            </a:r>
            <a:r>
              <a:rPr spc="63"/>
              <a:t> </a:t>
            </a:r>
            <a:r>
              <a:rPr spc="-21"/>
              <a:t>Does</a:t>
            </a:r>
            <a:r>
              <a:rPr spc="63"/>
              <a:t> </a:t>
            </a:r>
            <a:r>
              <a:t>Not</a:t>
            </a:r>
            <a:r>
              <a:rPr spc="53"/>
              <a:t> </a:t>
            </a:r>
            <a:r>
              <a:t>Affect</a:t>
            </a:r>
            <a:r>
              <a:rPr spc="63"/>
              <a:t> </a:t>
            </a:r>
            <a:r>
              <a:rPr spc="-21"/>
              <a:t>Mortality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2983" y="745777"/>
            <a:ext cx="12173957" cy="10737"/>
            <a:chOff x="0" y="352863"/>
            <a:chExt cx="5760085" cy="5080"/>
          </a:xfrm>
        </p:grpSpPr>
        <p:sp>
          <p:nvSpPr>
            <p:cNvPr id="4" name="object 4"/>
            <p:cNvSpPr/>
            <p:nvPr/>
          </p:nvSpPr>
          <p:spPr>
            <a:xfrm>
              <a:off x="0" y="355396"/>
              <a:ext cx="5760085" cy="0"/>
            </a:xfrm>
            <a:custGeom>
              <a:avLst/>
              <a:gdLst/>
              <a:ahLst/>
              <a:cxnLst/>
              <a:rect l="l" t="t" r="r" b="b"/>
              <a:pathLst>
                <a:path w="5760085">
                  <a:moveTo>
                    <a:pt x="0" y="0"/>
                  </a:moveTo>
                  <a:lnTo>
                    <a:pt x="5759996" y="0"/>
                  </a:lnTo>
                </a:path>
              </a:pathLst>
            </a:custGeom>
            <a:ln w="5054">
              <a:solidFill>
                <a:srgbClr val="F8F8FD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352863"/>
              <a:ext cx="5760085" cy="5080"/>
            </a:xfrm>
            <a:custGeom>
              <a:avLst/>
              <a:gdLst/>
              <a:ahLst/>
              <a:cxnLst/>
              <a:rect l="l" t="t" r="r" b="b"/>
              <a:pathLst>
                <a:path w="5760085" h="5079">
                  <a:moveTo>
                    <a:pt x="0" y="5060"/>
                  </a:moveTo>
                  <a:lnTo>
                    <a:pt x="0" y="0"/>
                  </a:lnTo>
                  <a:lnTo>
                    <a:pt x="5760073" y="0"/>
                  </a:lnTo>
                  <a:lnTo>
                    <a:pt x="5760073" y="5060"/>
                  </a:lnTo>
                  <a:lnTo>
                    <a:pt x="0" y="5060"/>
                  </a:lnTo>
                  <a:close/>
                </a:path>
              </a:pathLst>
            </a:custGeom>
            <a:solidFill>
              <a:srgbClr val="F8F8FD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352863"/>
              <a:ext cx="4114800" cy="5080"/>
            </a:xfrm>
            <a:custGeom>
              <a:avLst/>
              <a:gdLst/>
              <a:ahLst/>
              <a:cxnLst/>
              <a:rect l="l" t="t" r="r" b="b"/>
              <a:pathLst>
                <a:path w="4114800" h="5079">
                  <a:moveTo>
                    <a:pt x="0" y="5060"/>
                  </a:moveTo>
                  <a:lnTo>
                    <a:pt x="0" y="0"/>
                  </a:lnTo>
                  <a:lnTo>
                    <a:pt x="4114300" y="0"/>
                  </a:lnTo>
                  <a:lnTo>
                    <a:pt x="4114300" y="5060"/>
                  </a:lnTo>
                  <a:lnTo>
                    <a:pt x="0" y="5060"/>
                  </a:lnTo>
                  <a:close/>
                </a:path>
              </a:pathLst>
            </a:custGeom>
            <a:solidFill>
              <a:srgbClr val="F83819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5" name="object 65"/>
          <p:cNvSpPr txBox="1"/>
          <p:nvPr/>
        </p:nvSpPr>
        <p:spPr>
          <a:xfrm>
            <a:off x="2447006" y="1076704"/>
            <a:ext cx="7801476" cy="1014608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marL="26841" marR="0" lvl="0" indent="0" algn="l" defTabSz="1932584" rtl="0" eaLnBrk="1" fontAlgn="auto" latinLnBrk="0" hangingPunct="1">
              <a:lnSpc>
                <a:spcPct val="100000"/>
              </a:lnSpc>
              <a:spcBef>
                <a:spcPts val="20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</a:t>
            </a:r>
            <a:r>
              <a:rPr kumimoji="0" sz="2114" b="0" i="0" u="none" strike="noStrike" kern="0" cap="none" spc="-3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sz="2114" b="0" i="0" u="none" strike="noStrike" kern="0" cap="none" spc="-5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significant</a:t>
            </a:r>
            <a:r>
              <a:rPr kumimoji="0" sz="2114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sz="2114" b="0" i="0" u="none" strike="noStrike" kern="0" cap="none" spc="-116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change</a:t>
            </a:r>
            <a:r>
              <a:rPr kumimoji="0" sz="2114" b="0" i="0" u="none" strike="noStrike" kern="0" cap="none" spc="-3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</a:t>
            </a:r>
            <a:r>
              <a:rPr kumimoji="0" sz="2114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sz="2114" b="0" i="0" u="none" strike="noStrike" kern="0" cap="none" spc="-6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quarterly</a:t>
            </a:r>
            <a:r>
              <a:rPr kumimoji="0" sz="2114" b="0" i="0" u="none" strike="noStrike" kern="0" cap="none" spc="-1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sz="2114" b="0" i="0" u="none" strike="noStrike" kern="0" cap="none" spc="-74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deaths</a:t>
            </a:r>
            <a:r>
              <a:rPr kumimoji="0" sz="2114" b="0" i="0" u="none" strike="noStrike" kern="0" cap="none" spc="-3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sz="2114" b="0" i="0" u="none" strike="noStrike" kern="0" cap="none" spc="-4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per</a:t>
            </a:r>
            <a:r>
              <a:rPr kumimoji="0" sz="2114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sz="2114" b="0" i="0" u="none" strike="noStrike" kern="0" cap="none" spc="-85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1,000</a:t>
            </a:r>
            <a:r>
              <a:rPr kumimoji="0" sz="2114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beneficiaries.</a:t>
            </a:r>
            <a:endParaRPr kumimoji="0" sz="2114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1932584" rtl="0" eaLnBrk="1" fontAlgn="auto" latinLnBrk="0" hangingPunct="1">
              <a:lnSpc>
                <a:spcPct val="100000"/>
              </a:lnSpc>
              <a:spcBef>
                <a:spcPts val="13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114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520722" marR="0" lvl="0" indent="0" algn="l" defTabSz="19325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345475" algn="l"/>
              </a:tabLst>
              <a:defRPr/>
            </a:pPr>
            <a:r>
              <a:rPr kumimoji="0" sz="2114" b="1" i="0" u="none" strike="noStrike" kern="0" cap="none" spc="-5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AD</a:t>
            </a:r>
            <a:r>
              <a:rPr kumimoji="0" sz="2114" b="1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</a:t>
            </a:r>
            <a:r>
              <a:rPr kumimoji="0" sz="2114" b="1" i="0" u="none" strike="noStrike" kern="0" cap="none" spc="-6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Alzheimer’s</a:t>
            </a:r>
            <a:r>
              <a:rPr kumimoji="0" sz="2114" b="1" i="0" u="none" strike="noStrike" kern="0" cap="none" spc="4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sz="2114" b="1" i="0" u="none" strike="noStrike" kern="0" cap="none" spc="-74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Disease</a:t>
            </a:r>
            <a:endParaRPr kumimoji="0" sz="2114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25" name="Picture 124">
            <a:extLst>
              <a:ext uri="{FF2B5EF4-FFF2-40B4-BE49-F238E27FC236}">
                <a16:creationId xmlns:a16="http://schemas.microsoft.com/office/drawing/2014/main" id="{B232E1E9-C8CE-7710-0AF7-F6C6FE2EB6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062" y="2049213"/>
            <a:ext cx="5417252" cy="3889309"/>
          </a:xfrm>
          <a:prstGeom prst="rect">
            <a:avLst/>
          </a:prstGeom>
        </p:spPr>
      </p:pic>
      <p:pic>
        <p:nvPicPr>
          <p:cNvPr id="127" name="Picture 126">
            <a:extLst>
              <a:ext uri="{FF2B5EF4-FFF2-40B4-BE49-F238E27FC236}">
                <a16:creationId xmlns:a16="http://schemas.microsoft.com/office/drawing/2014/main" id="{2E285B72-E996-1291-6D82-9908BA3E0C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6898" y="2091311"/>
            <a:ext cx="5417252" cy="3971267"/>
          </a:xfrm>
          <a:prstGeom prst="rect">
            <a:avLst/>
          </a:prstGeom>
        </p:spPr>
      </p:pic>
    </p:spTree>
  </p:cSld>
  <p:clrMapOvr>
    <a:masterClrMapping/>
  </p:clrMapOvr>
  <p:transition>
    <p:cut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337170" y="143925"/>
            <a:ext cx="21249945" cy="415983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marL="26841">
              <a:spcBef>
                <a:spcPts val="201"/>
              </a:spcBef>
            </a:pPr>
            <a:r>
              <a:rPr spc="-95"/>
              <a:t>Hospice</a:t>
            </a:r>
            <a:r>
              <a:rPr spc="42"/>
              <a:t> </a:t>
            </a:r>
            <a:r>
              <a:rPr spc="-53"/>
              <a:t>Shifts</a:t>
            </a:r>
            <a:r>
              <a:rPr spc="53"/>
              <a:t> </a:t>
            </a:r>
            <a:r>
              <a:rPr spc="-21"/>
              <a:t>Place</a:t>
            </a:r>
            <a:r>
              <a:rPr spc="53"/>
              <a:t> </a:t>
            </a:r>
            <a:r>
              <a:t>of</a:t>
            </a:r>
            <a:r>
              <a:rPr spc="53"/>
              <a:t> </a:t>
            </a:r>
            <a:r>
              <a:t>Death</a:t>
            </a:r>
            <a:r>
              <a:rPr spc="42"/>
              <a:t> </a:t>
            </a:r>
            <a:r>
              <a:t>for</a:t>
            </a:r>
            <a:r>
              <a:rPr spc="42"/>
              <a:t> </a:t>
            </a:r>
            <a:r>
              <a:rPr spc="159"/>
              <a:t>AD/ADRD</a:t>
            </a:r>
            <a:r>
              <a:rPr spc="42"/>
              <a:t> </a:t>
            </a:r>
            <a:r>
              <a:rPr spc="-21"/>
              <a:t>Patients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2983" y="745777"/>
            <a:ext cx="12173957" cy="10737"/>
            <a:chOff x="0" y="352863"/>
            <a:chExt cx="5760085" cy="5080"/>
          </a:xfrm>
        </p:grpSpPr>
        <p:sp>
          <p:nvSpPr>
            <p:cNvPr id="4" name="object 4"/>
            <p:cNvSpPr/>
            <p:nvPr/>
          </p:nvSpPr>
          <p:spPr>
            <a:xfrm>
              <a:off x="0" y="355396"/>
              <a:ext cx="5760085" cy="0"/>
            </a:xfrm>
            <a:custGeom>
              <a:avLst/>
              <a:gdLst/>
              <a:ahLst/>
              <a:cxnLst/>
              <a:rect l="l" t="t" r="r" b="b"/>
              <a:pathLst>
                <a:path w="5760085">
                  <a:moveTo>
                    <a:pt x="0" y="0"/>
                  </a:moveTo>
                  <a:lnTo>
                    <a:pt x="5759996" y="0"/>
                  </a:lnTo>
                </a:path>
              </a:pathLst>
            </a:custGeom>
            <a:ln w="5054">
              <a:solidFill>
                <a:srgbClr val="F8F8FD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352863"/>
              <a:ext cx="5760085" cy="5080"/>
            </a:xfrm>
            <a:custGeom>
              <a:avLst/>
              <a:gdLst/>
              <a:ahLst/>
              <a:cxnLst/>
              <a:rect l="l" t="t" r="r" b="b"/>
              <a:pathLst>
                <a:path w="5760085" h="5079">
                  <a:moveTo>
                    <a:pt x="0" y="5060"/>
                  </a:moveTo>
                  <a:lnTo>
                    <a:pt x="0" y="0"/>
                  </a:lnTo>
                  <a:lnTo>
                    <a:pt x="5760073" y="0"/>
                  </a:lnTo>
                  <a:lnTo>
                    <a:pt x="5760073" y="5060"/>
                  </a:lnTo>
                  <a:lnTo>
                    <a:pt x="0" y="5060"/>
                  </a:lnTo>
                  <a:close/>
                </a:path>
              </a:pathLst>
            </a:custGeom>
            <a:solidFill>
              <a:srgbClr val="F8F8FD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352863"/>
              <a:ext cx="4389120" cy="5080"/>
            </a:xfrm>
            <a:custGeom>
              <a:avLst/>
              <a:gdLst/>
              <a:ahLst/>
              <a:cxnLst/>
              <a:rect l="l" t="t" r="r" b="b"/>
              <a:pathLst>
                <a:path w="4389120" h="5079">
                  <a:moveTo>
                    <a:pt x="0" y="5060"/>
                  </a:moveTo>
                  <a:lnTo>
                    <a:pt x="0" y="0"/>
                  </a:lnTo>
                  <a:lnTo>
                    <a:pt x="4388610" y="0"/>
                  </a:lnTo>
                  <a:lnTo>
                    <a:pt x="4388610" y="5060"/>
                  </a:lnTo>
                  <a:lnTo>
                    <a:pt x="0" y="5060"/>
                  </a:lnTo>
                  <a:close/>
                </a:path>
              </a:pathLst>
            </a:custGeom>
            <a:solidFill>
              <a:srgbClr val="F83819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2049455" y="1379798"/>
            <a:ext cx="9652199" cy="1677593"/>
            <a:chOff x="968285" y="652849"/>
            <a:chExt cx="4566920" cy="793750"/>
          </a:xfrm>
        </p:grpSpPr>
        <p:sp>
          <p:nvSpPr>
            <p:cNvPr id="8" name="object 8"/>
            <p:cNvSpPr/>
            <p:nvPr/>
          </p:nvSpPr>
          <p:spPr>
            <a:xfrm>
              <a:off x="996556" y="1410709"/>
              <a:ext cx="4536440" cy="0"/>
            </a:xfrm>
            <a:custGeom>
              <a:avLst/>
              <a:gdLst/>
              <a:ahLst/>
              <a:cxnLst/>
              <a:rect l="l" t="t" r="r" b="b"/>
              <a:pathLst>
                <a:path w="4536440">
                  <a:moveTo>
                    <a:pt x="0" y="0"/>
                  </a:moveTo>
                  <a:lnTo>
                    <a:pt x="4536020" y="0"/>
                  </a:lnTo>
                </a:path>
              </a:pathLst>
            </a:custGeom>
            <a:ln w="5060">
              <a:solidFill>
                <a:srgbClr val="CCCCCC"/>
              </a:solidFill>
              <a:prstDash val="dash"/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" name="object 9"/>
            <p:cNvSpPr/>
            <p:nvPr/>
          </p:nvSpPr>
          <p:spPr>
            <a:xfrm>
              <a:off x="996556" y="1245957"/>
              <a:ext cx="4536440" cy="0"/>
            </a:xfrm>
            <a:custGeom>
              <a:avLst/>
              <a:gdLst/>
              <a:ahLst/>
              <a:cxnLst/>
              <a:rect l="l" t="t" r="r" b="b"/>
              <a:pathLst>
                <a:path w="4536440">
                  <a:moveTo>
                    <a:pt x="0" y="0"/>
                  </a:moveTo>
                  <a:lnTo>
                    <a:pt x="503610" y="0"/>
                  </a:lnTo>
                </a:path>
                <a:path w="4536440">
                  <a:moveTo>
                    <a:pt x="655443" y="0"/>
                  </a:moveTo>
                  <a:lnTo>
                    <a:pt x="1206869" y="0"/>
                  </a:lnTo>
                </a:path>
                <a:path w="4536440">
                  <a:moveTo>
                    <a:pt x="1358702" y="0"/>
                  </a:moveTo>
                  <a:lnTo>
                    <a:pt x="1910128" y="0"/>
                  </a:lnTo>
                </a:path>
                <a:path w="4536440">
                  <a:moveTo>
                    <a:pt x="2061961" y="0"/>
                  </a:moveTo>
                  <a:lnTo>
                    <a:pt x="4197043" y="0"/>
                  </a:lnTo>
                </a:path>
                <a:path w="4536440">
                  <a:moveTo>
                    <a:pt x="4348876" y="0"/>
                  </a:moveTo>
                  <a:lnTo>
                    <a:pt x="4536020" y="0"/>
                  </a:lnTo>
                </a:path>
              </a:pathLst>
            </a:custGeom>
            <a:ln w="5060">
              <a:solidFill>
                <a:srgbClr val="CCCCCC"/>
              </a:solidFill>
              <a:prstDash val="dash"/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996556" y="1081205"/>
              <a:ext cx="4536440" cy="0"/>
            </a:xfrm>
            <a:custGeom>
              <a:avLst/>
              <a:gdLst/>
              <a:ahLst/>
              <a:cxnLst/>
              <a:rect l="l" t="t" r="r" b="b"/>
              <a:pathLst>
                <a:path w="4536440">
                  <a:moveTo>
                    <a:pt x="0" y="0"/>
                  </a:moveTo>
                  <a:lnTo>
                    <a:pt x="4536020" y="0"/>
                  </a:lnTo>
                </a:path>
              </a:pathLst>
            </a:custGeom>
            <a:ln w="5060">
              <a:solidFill>
                <a:srgbClr val="CCCCCC"/>
              </a:solidFill>
              <a:prstDash val="dash"/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996556" y="751701"/>
              <a:ext cx="4536440" cy="165100"/>
            </a:xfrm>
            <a:custGeom>
              <a:avLst/>
              <a:gdLst/>
              <a:ahLst/>
              <a:cxnLst/>
              <a:rect l="l" t="t" r="r" b="b"/>
              <a:pathLst>
                <a:path w="4536440" h="165100">
                  <a:moveTo>
                    <a:pt x="0" y="164752"/>
                  </a:moveTo>
                  <a:lnTo>
                    <a:pt x="3493784" y="164752"/>
                  </a:lnTo>
                </a:path>
                <a:path w="4536440" h="165100">
                  <a:moveTo>
                    <a:pt x="3645617" y="164752"/>
                  </a:moveTo>
                  <a:lnTo>
                    <a:pt x="4536020" y="164752"/>
                  </a:lnTo>
                </a:path>
                <a:path w="4536440" h="165100">
                  <a:moveTo>
                    <a:pt x="0" y="0"/>
                  </a:moveTo>
                  <a:lnTo>
                    <a:pt x="3493784" y="0"/>
                  </a:lnTo>
                </a:path>
                <a:path w="4536440" h="165100">
                  <a:moveTo>
                    <a:pt x="3645617" y="0"/>
                  </a:moveTo>
                  <a:lnTo>
                    <a:pt x="4536020" y="0"/>
                  </a:lnTo>
                </a:path>
              </a:pathLst>
            </a:custGeom>
            <a:ln w="5060">
              <a:solidFill>
                <a:srgbClr val="CCCCCC"/>
              </a:solidFill>
              <a:prstDash val="dash"/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969555" y="751701"/>
              <a:ext cx="54610" cy="659130"/>
            </a:xfrm>
            <a:custGeom>
              <a:avLst/>
              <a:gdLst/>
              <a:ahLst/>
              <a:cxnLst/>
              <a:rect l="l" t="t" r="r" b="b"/>
              <a:pathLst>
                <a:path w="54609" h="659130">
                  <a:moveTo>
                    <a:pt x="0" y="659008"/>
                  </a:moveTo>
                  <a:lnTo>
                    <a:pt x="54002" y="659008"/>
                  </a:lnTo>
                </a:path>
                <a:path w="54609" h="659130">
                  <a:moveTo>
                    <a:pt x="0" y="494256"/>
                  </a:moveTo>
                  <a:lnTo>
                    <a:pt x="54002" y="494256"/>
                  </a:lnTo>
                </a:path>
                <a:path w="54609" h="659130">
                  <a:moveTo>
                    <a:pt x="0" y="329504"/>
                  </a:moveTo>
                  <a:lnTo>
                    <a:pt x="54002" y="329504"/>
                  </a:lnTo>
                </a:path>
                <a:path w="54609" h="659130">
                  <a:moveTo>
                    <a:pt x="0" y="164752"/>
                  </a:moveTo>
                  <a:lnTo>
                    <a:pt x="54002" y="164752"/>
                  </a:lnTo>
                </a:path>
                <a:path w="54609" h="659130">
                  <a:moveTo>
                    <a:pt x="0" y="0"/>
                  </a:moveTo>
                  <a:lnTo>
                    <a:pt x="54002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object 13"/>
            <p:cNvSpPr/>
            <p:nvPr/>
          </p:nvSpPr>
          <p:spPr>
            <a:xfrm>
              <a:off x="996556" y="1081205"/>
              <a:ext cx="4511040" cy="0"/>
            </a:xfrm>
            <a:custGeom>
              <a:avLst/>
              <a:gdLst/>
              <a:ahLst/>
              <a:cxnLst/>
              <a:rect l="l" t="t" r="r" b="b"/>
              <a:pathLst>
                <a:path w="4511040">
                  <a:moveTo>
                    <a:pt x="0" y="0"/>
                  </a:moveTo>
                  <a:lnTo>
                    <a:pt x="4510715" y="0"/>
                  </a:lnTo>
                </a:path>
              </a:pathLst>
            </a:custGeom>
            <a:ln w="50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" name="object 14"/>
            <p:cNvSpPr/>
            <p:nvPr/>
          </p:nvSpPr>
          <p:spPr>
            <a:xfrm>
              <a:off x="5492088" y="1060961"/>
              <a:ext cx="40640" cy="40640"/>
            </a:xfrm>
            <a:custGeom>
              <a:avLst/>
              <a:gdLst/>
              <a:ahLst/>
              <a:cxnLst/>
              <a:rect l="l" t="t" r="r" b="b"/>
              <a:pathLst>
                <a:path w="40639" h="40640">
                  <a:moveTo>
                    <a:pt x="0" y="0"/>
                  </a:moveTo>
                  <a:lnTo>
                    <a:pt x="15182" y="20243"/>
                  </a:lnTo>
                  <a:lnTo>
                    <a:pt x="0" y="40487"/>
                  </a:lnTo>
                  <a:lnTo>
                    <a:pt x="40487" y="202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" name="object 15"/>
            <p:cNvSpPr/>
            <p:nvPr/>
          </p:nvSpPr>
          <p:spPr>
            <a:xfrm>
              <a:off x="996556" y="678154"/>
              <a:ext cx="0" cy="765810"/>
            </a:xfrm>
            <a:custGeom>
              <a:avLst/>
              <a:gdLst/>
              <a:ahLst/>
              <a:cxnLst/>
              <a:rect l="l" t="t" r="r" b="b"/>
              <a:pathLst>
                <a:path h="765810">
                  <a:moveTo>
                    <a:pt x="0" y="765505"/>
                  </a:moveTo>
                  <a:lnTo>
                    <a:pt x="0" y="0"/>
                  </a:lnTo>
                </a:path>
              </a:pathLst>
            </a:custGeom>
            <a:ln w="50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object 16"/>
            <p:cNvSpPr/>
            <p:nvPr/>
          </p:nvSpPr>
          <p:spPr>
            <a:xfrm>
              <a:off x="976312" y="652849"/>
              <a:ext cx="40640" cy="40640"/>
            </a:xfrm>
            <a:custGeom>
              <a:avLst/>
              <a:gdLst/>
              <a:ahLst/>
              <a:cxnLst/>
              <a:rect l="l" t="t" r="r" b="b"/>
              <a:pathLst>
                <a:path w="40640" h="40640">
                  <a:moveTo>
                    <a:pt x="0" y="40487"/>
                  </a:moveTo>
                  <a:lnTo>
                    <a:pt x="20243" y="25305"/>
                  </a:lnTo>
                  <a:lnTo>
                    <a:pt x="40487" y="40487"/>
                  </a:lnTo>
                  <a:lnTo>
                    <a:pt x="20243" y="0"/>
                  </a:lnTo>
                  <a:lnTo>
                    <a:pt x="0" y="4048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1247434" y="1354812"/>
            <a:ext cx="738141" cy="1769348"/>
          </a:xfrm>
          <a:prstGeom prst="rect">
            <a:avLst/>
          </a:prstGeom>
        </p:spPr>
        <p:txBody>
          <a:bodyPr vert="horz" wrap="square" lIns="0" tIns="52341" rIns="0" bIns="0" rtlCol="0">
            <a:spAutoFit/>
          </a:bodyPr>
          <a:lstStyle/>
          <a:p>
            <a:pPr marL="0" marR="10737" lvl="0" indent="0" algn="r" defTabSz="1932584" rtl="0" eaLnBrk="1" fontAlgn="auto" latinLnBrk="0" hangingPunct="1">
              <a:lnSpc>
                <a:spcPct val="100000"/>
              </a:lnSpc>
              <a:spcBef>
                <a:spcPts val="41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14" b="0" i="0" u="none" strike="noStrike" kern="0" cap="none" spc="-5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0</a:t>
            </a:r>
            <a:r>
              <a:rPr kumimoji="0" sz="2114" b="0" i="1" u="none" strike="noStrike" kern="0" cap="none" spc="-5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.</a:t>
            </a:r>
            <a:r>
              <a:rPr kumimoji="0" sz="2114" b="0" i="0" u="none" strike="noStrike" kern="0" cap="none" spc="-5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5</a:t>
            </a:r>
            <a:endParaRPr kumimoji="0" sz="2114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ahoma"/>
              <a:ea typeface="+mn-ea"/>
              <a:cs typeface="Tahoma"/>
            </a:endParaRPr>
          </a:p>
          <a:p>
            <a:pPr marL="0" marR="10737" lvl="0" indent="0" algn="r" defTabSz="1932584" rtl="0" eaLnBrk="1" fontAlgn="auto" latinLnBrk="0" hangingPunct="1">
              <a:lnSpc>
                <a:spcPct val="100000"/>
              </a:lnSpc>
              <a:spcBef>
                <a:spcPts val="21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14" b="0" i="0" u="none" strike="noStrike" kern="0" cap="none" spc="-4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0</a:t>
            </a:r>
            <a:r>
              <a:rPr kumimoji="0" sz="2114" b="0" i="1" u="none" strike="noStrike" kern="0" cap="none" spc="-4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.</a:t>
            </a:r>
            <a:r>
              <a:rPr kumimoji="0" sz="2114" b="0" i="0" u="none" strike="noStrike" kern="0" cap="none" spc="-4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25</a:t>
            </a:r>
            <a:endParaRPr kumimoji="0" sz="2114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ahoma"/>
              <a:ea typeface="+mn-ea"/>
              <a:cs typeface="Tahoma"/>
            </a:endParaRPr>
          </a:p>
          <a:p>
            <a:pPr marL="0" marR="10737" lvl="0" indent="0" algn="r" defTabSz="1932584" rtl="0" eaLnBrk="1" fontAlgn="auto" latinLnBrk="0" hangingPunct="1">
              <a:lnSpc>
                <a:spcPct val="100000"/>
              </a:lnSpc>
              <a:spcBef>
                <a:spcPts val="20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14" b="0" i="0" u="none" strike="noStrike" kern="0" cap="none" spc="-106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0</a:t>
            </a:r>
            <a:endParaRPr kumimoji="0" sz="2114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ahoma"/>
              <a:ea typeface="+mn-ea"/>
              <a:cs typeface="Tahoma"/>
            </a:endParaRPr>
          </a:p>
          <a:p>
            <a:pPr marL="0" marR="10737" lvl="0" indent="0" algn="r" defTabSz="1932584" rtl="0" eaLnBrk="1" fontAlgn="auto" latinLnBrk="0" hangingPunct="1">
              <a:lnSpc>
                <a:spcPct val="100000"/>
              </a:lnSpc>
              <a:spcBef>
                <a:spcPts val="11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14" b="0" i="1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−</a:t>
            </a:r>
            <a:r>
              <a:rPr kumimoji="0" sz="2114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0</a:t>
            </a:r>
            <a:r>
              <a:rPr kumimoji="0" sz="2114" b="0" i="1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.</a:t>
            </a:r>
            <a:r>
              <a:rPr kumimoji="0" sz="2114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25</a:t>
            </a:r>
            <a:endParaRPr kumimoji="0" sz="2114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ahoma"/>
              <a:ea typeface="+mn-ea"/>
              <a:cs typeface="Tahoma"/>
            </a:endParaRPr>
          </a:p>
          <a:p>
            <a:pPr marL="159707" marR="0" lvl="0" indent="0" algn="l" defTabSz="1932584" rtl="0" eaLnBrk="1" fontAlgn="auto" latinLnBrk="0" hangingPunct="1">
              <a:lnSpc>
                <a:spcPct val="100000"/>
              </a:lnSpc>
              <a:spcBef>
                <a:spcPts val="21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14" b="0" i="1" u="none" strike="noStrike" kern="0" cap="none" spc="-4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−</a:t>
            </a:r>
            <a:r>
              <a:rPr kumimoji="0" sz="2114" b="0" i="0" u="none" strike="noStrike" kern="0" cap="none" spc="-4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0</a:t>
            </a:r>
            <a:r>
              <a:rPr kumimoji="0" sz="2114" b="0" i="1" u="none" strike="noStrike" kern="0" cap="none" spc="-4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.</a:t>
            </a:r>
            <a:r>
              <a:rPr kumimoji="0" sz="2114" b="0" i="0" u="none" strike="noStrike" kern="0" cap="none" spc="-4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5</a:t>
            </a:r>
            <a:endParaRPr kumimoji="0" sz="2114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ahoma"/>
              <a:ea typeface="+mn-ea"/>
              <a:cs typeface="Tahoma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3173590" y="1546936"/>
            <a:ext cx="8127602" cy="1379652"/>
            <a:chOff x="1500167" y="731930"/>
            <a:chExt cx="3845560" cy="652780"/>
          </a:xfrm>
        </p:grpSpPr>
        <p:sp>
          <p:nvSpPr>
            <p:cNvPr id="19" name="object 19"/>
            <p:cNvSpPr/>
            <p:nvPr/>
          </p:nvSpPr>
          <p:spPr>
            <a:xfrm>
              <a:off x="1500162" y="1081214"/>
              <a:ext cx="1558925" cy="303530"/>
            </a:xfrm>
            <a:custGeom>
              <a:avLst/>
              <a:gdLst/>
              <a:ahLst/>
              <a:cxnLst/>
              <a:rect l="l" t="t" r="r" b="b"/>
              <a:pathLst>
                <a:path w="1558925" h="303530">
                  <a:moveTo>
                    <a:pt x="151828" y="0"/>
                  </a:moveTo>
                  <a:lnTo>
                    <a:pt x="0" y="0"/>
                  </a:lnTo>
                  <a:lnTo>
                    <a:pt x="0" y="217474"/>
                  </a:lnTo>
                  <a:lnTo>
                    <a:pt x="151828" y="217474"/>
                  </a:lnTo>
                  <a:lnTo>
                    <a:pt x="151828" y="0"/>
                  </a:lnTo>
                  <a:close/>
                </a:path>
                <a:path w="1558925" h="303530">
                  <a:moveTo>
                    <a:pt x="855091" y="0"/>
                  </a:moveTo>
                  <a:lnTo>
                    <a:pt x="703262" y="0"/>
                  </a:lnTo>
                  <a:lnTo>
                    <a:pt x="703262" y="177927"/>
                  </a:lnTo>
                  <a:lnTo>
                    <a:pt x="855091" y="177927"/>
                  </a:lnTo>
                  <a:lnTo>
                    <a:pt x="855091" y="0"/>
                  </a:lnTo>
                  <a:close/>
                </a:path>
                <a:path w="1558925" h="303530">
                  <a:moveTo>
                    <a:pt x="1558353" y="0"/>
                  </a:moveTo>
                  <a:lnTo>
                    <a:pt x="1406512" y="0"/>
                  </a:lnTo>
                  <a:lnTo>
                    <a:pt x="1406512" y="303136"/>
                  </a:lnTo>
                  <a:lnTo>
                    <a:pt x="1558353" y="303136"/>
                  </a:lnTo>
                  <a:lnTo>
                    <a:pt x="1558353" y="0"/>
                  </a:lnTo>
                  <a:close/>
                </a:path>
              </a:pathLst>
            </a:custGeom>
            <a:solidFill>
              <a:srgbClr val="3333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object 20"/>
            <p:cNvSpPr/>
            <p:nvPr/>
          </p:nvSpPr>
          <p:spPr>
            <a:xfrm>
              <a:off x="3787076" y="731938"/>
              <a:ext cx="1558925" cy="580390"/>
            </a:xfrm>
            <a:custGeom>
              <a:avLst/>
              <a:gdLst/>
              <a:ahLst/>
              <a:cxnLst/>
              <a:rect l="l" t="t" r="r" b="b"/>
              <a:pathLst>
                <a:path w="1558925" h="580390">
                  <a:moveTo>
                    <a:pt x="151828" y="250418"/>
                  </a:moveTo>
                  <a:lnTo>
                    <a:pt x="0" y="250418"/>
                  </a:lnTo>
                  <a:lnTo>
                    <a:pt x="0" y="349275"/>
                  </a:lnTo>
                  <a:lnTo>
                    <a:pt x="151828" y="349275"/>
                  </a:lnTo>
                  <a:lnTo>
                    <a:pt x="151828" y="250418"/>
                  </a:lnTo>
                  <a:close/>
                </a:path>
                <a:path w="1558925" h="580390">
                  <a:moveTo>
                    <a:pt x="855091" y="0"/>
                  </a:moveTo>
                  <a:lnTo>
                    <a:pt x="703262" y="0"/>
                  </a:lnTo>
                  <a:lnTo>
                    <a:pt x="703262" y="349275"/>
                  </a:lnTo>
                  <a:lnTo>
                    <a:pt x="855091" y="349275"/>
                  </a:lnTo>
                  <a:lnTo>
                    <a:pt x="855091" y="0"/>
                  </a:lnTo>
                  <a:close/>
                </a:path>
                <a:path w="1558925" h="580390">
                  <a:moveTo>
                    <a:pt x="1558353" y="349275"/>
                  </a:moveTo>
                  <a:lnTo>
                    <a:pt x="1406512" y="349275"/>
                  </a:lnTo>
                  <a:lnTo>
                    <a:pt x="1406512" y="579920"/>
                  </a:lnTo>
                  <a:lnTo>
                    <a:pt x="1558353" y="579920"/>
                  </a:lnTo>
                  <a:lnTo>
                    <a:pt x="1558353" y="349275"/>
                  </a:lnTo>
                  <a:close/>
                </a:path>
              </a:pathLst>
            </a:custGeom>
            <a:solidFill>
              <a:srgbClr val="FF9226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2991110" y="2729204"/>
            <a:ext cx="687142" cy="318457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marL="26841" marR="0" lvl="0" indent="0" algn="l" defTabSz="1932584" rtl="0" eaLnBrk="1" fontAlgn="auto" latinLnBrk="0" hangingPunct="1">
              <a:lnSpc>
                <a:spcPct val="100000"/>
              </a:lnSpc>
              <a:spcBef>
                <a:spcPts val="20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902" b="0" i="1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−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</a:t>
            </a:r>
            <a:r>
              <a:rPr kumimoji="0" sz="1902" b="0" i="1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.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33</a:t>
            </a:r>
            <a:endParaRPr kumimoji="0" sz="1902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477431" y="2645647"/>
            <a:ext cx="687142" cy="318457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marL="26841" marR="0" lvl="0" indent="0" algn="l" defTabSz="1932584" rtl="0" eaLnBrk="1" fontAlgn="auto" latinLnBrk="0" hangingPunct="1">
              <a:lnSpc>
                <a:spcPct val="100000"/>
              </a:lnSpc>
              <a:spcBef>
                <a:spcPts val="20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902" b="0" i="1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−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</a:t>
            </a:r>
            <a:r>
              <a:rPr kumimoji="0" sz="1902" b="0" i="1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.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27</a:t>
            </a:r>
            <a:endParaRPr kumimoji="0" sz="1902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7920658" y="1714220"/>
            <a:ext cx="493881" cy="318457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marL="26841" marR="0" lvl="0" indent="0" algn="l" defTabSz="1932584" rtl="0" eaLnBrk="1" fontAlgn="auto" latinLnBrk="0" hangingPunct="1">
              <a:lnSpc>
                <a:spcPct val="100000"/>
              </a:lnSpc>
              <a:spcBef>
                <a:spcPts val="20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902" b="0" i="0" u="none" strike="noStrike" kern="0" cap="none" spc="-4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</a:t>
            </a:r>
            <a:r>
              <a:rPr kumimoji="0" sz="1902" b="0" i="1" u="none" strike="noStrike" kern="0" cap="none" spc="-4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.</a:t>
            </a:r>
            <a:r>
              <a:rPr kumimoji="0" sz="1902" b="0" i="0" u="none" strike="noStrike" kern="0" cap="none" spc="-4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15</a:t>
            </a:r>
            <a:endParaRPr kumimoji="0" sz="1902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9406979" y="1184958"/>
            <a:ext cx="493881" cy="318457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marL="26841" marR="0" lvl="0" indent="0" algn="l" defTabSz="1932584" rtl="0" eaLnBrk="1" fontAlgn="auto" latinLnBrk="0" hangingPunct="1">
              <a:lnSpc>
                <a:spcPct val="100000"/>
              </a:lnSpc>
              <a:spcBef>
                <a:spcPts val="20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902" b="0" i="0" u="none" strike="noStrike" kern="0" cap="none" spc="-4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</a:t>
            </a:r>
            <a:r>
              <a:rPr kumimoji="0" sz="1902" b="0" i="1" u="none" strike="noStrike" kern="0" cap="none" spc="-4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.</a:t>
            </a:r>
            <a:r>
              <a:rPr kumimoji="0" sz="1902" b="0" i="0" u="none" strike="noStrike" kern="0" cap="none" spc="-4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53</a:t>
            </a:r>
            <a:endParaRPr kumimoji="0" sz="1902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0797098" y="2757064"/>
            <a:ext cx="687142" cy="318457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marL="26841" marR="0" lvl="0" indent="0" algn="l" defTabSz="1932584" rtl="0" eaLnBrk="1" fontAlgn="auto" latinLnBrk="0" hangingPunct="1">
              <a:lnSpc>
                <a:spcPct val="100000"/>
              </a:lnSpc>
              <a:spcBef>
                <a:spcPts val="20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902" b="0" i="1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−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</a:t>
            </a:r>
            <a:r>
              <a:rPr kumimoji="0" sz="1902" b="0" i="1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.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35</a:t>
            </a:r>
            <a:endParaRPr kumimoji="0" sz="1902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808880" y="1684601"/>
            <a:ext cx="282129" cy="1062923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26841" marR="0" lvl="0" indent="0" algn="l" defTabSz="1932584" rtl="0" eaLnBrk="1" fontAlgn="auto" latinLnBrk="0" hangingPunct="1">
              <a:lnSpc>
                <a:spcPts val="22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14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Elasticity</a:t>
            </a:r>
            <a:endParaRPr kumimoji="0" sz="2114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ahoma"/>
              <a:ea typeface="+mn-ea"/>
              <a:cs typeface="Tahoma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5662026" y="830648"/>
            <a:ext cx="2482838" cy="351093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marL="26841" marR="0" lvl="0" indent="0" algn="l" defTabSz="1932584" rtl="0" eaLnBrk="1" fontAlgn="auto" latinLnBrk="0" hangingPunct="1">
              <a:lnSpc>
                <a:spcPct val="100000"/>
              </a:lnSpc>
              <a:spcBef>
                <a:spcPts val="20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14" b="1" i="0" u="none" strike="noStrike" kern="0" cap="none" spc="-6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Alzheimer’s</a:t>
            </a:r>
            <a:r>
              <a:rPr kumimoji="0" sz="2114" b="1" i="0" u="none" strike="noStrike" kern="0" cap="none" spc="4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1" i="0" u="none" strike="noStrike" kern="0" cap="none" spc="-74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Disease</a:t>
            </a:r>
            <a:endParaRPr kumimoji="0" sz="2114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2049455" y="3812013"/>
            <a:ext cx="9652199" cy="1677593"/>
            <a:chOff x="968285" y="1803647"/>
            <a:chExt cx="4566920" cy="793750"/>
          </a:xfrm>
        </p:grpSpPr>
        <p:sp>
          <p:nvSpPr>
            <p:cNvPr id="29" name="object 29"/>
            <p:cNvSpPr/>
            <p:nvPr/>
          </p:nvSpPr>
          <p:spPr>
            <a:xfrm>
              <a:off x="996556" y="2561507"/>
              <a:ext cx="4536440" cy="0"/>
            </a:xfrm>
            <a:custGeom>
              <a:avLst/>
              <a:gdLst/>
              <a:ahLst/>
              <a:cxnLst/>
              <a:rect l="l" t="t" r="r" b="b"/>
              <a:pathLst>
                <a:path w="4536440">
                  <a:moveTo>
                    <a:pt x="0" y="0"/>
                  </a:moveTo>
                  <a:lnTo>
                    <a:pt x="4536020" y="0"/>
                  </a:lnTo>
                </a:path>
              </a:pathLst>
            </a:custGeom>
            <a:ln w="5060">
              <a:solidFill>
                <a:srgbClr val="CCCCCC"/>
              </a:solidFill>
              <a:prstDash val="dash"/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0" name="object 30"/>
            <p:cNvSpPr/>
            <p:nvPr/>
          </p:nvSpPr>
          <p:spPr>
            <a:xfrm>
              <a:off x="996556" y="2396755"/>
              <a:ext cx="4536440" cy="0"/>
            </a:xfrm>
            <a:custGeom>
              <a:avLst/>
              <a:gdLst/>
              <a:ahLst/>
              <a:cxnLst/>
              <a:rect l="l" t="t" r="r" b="b"/>
              <a:pathLst>
                <a:path w="4536440">
                  <a:moveTo>
                    <a:pt x="0" y="0"/>
                  </a:moveTo>
                  <a:lnTo>
                    <a:pt x="4197043" y="0"/>
                  </a:lnTo>
                </a:path>
                <a:path w="4536440">
                  <a:moveTo>
                    <a:pt x="4348876" y="0"/>
                  </a:moveTo>
                  <a:lnTo>
                    <a:pt x="4536020" y="0"/>
                  </a:lnTo>
                </a:path>
              </a:pathLst>
            </a:custGeom>
            <a:ln w="5060">
              <a:solidFill>
                <a:srgbClr val="CCCCCC"/>
              </a:solidFill>
              <a:prstDash val="dash"/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1" name="object 31"/>
            <p:cNvSpPr/>
            <p:nvPr/>
          </p:nvSpPr>
          <p:spPr>
            <a:xfrm>
              <a:off x="996556" y="2232002"/>
              <a:ext cx="4536440" cy="0"/>
            </a:xfrm>
            <a:custGeom>
              <a:avLst/>
              <a:gdLst/>
              <a:ahLst/>
              <a:cxnLst/>
              <a:rect l="l" t="t" r="r" b="b"/>
              <a:pathLst>
                <a:path w="4536440">
                  <a:moveTo>
                    <a:pt x="0" y="0"/>
                  </a:moveTo>
                  <a:lnTo>
                    <a:pt x="4536020" y="0"/>
                  </a:lnTo>
                </a:path>
              </a:pathLst>
            </a:custGeom>
            <a:ln w="5060">
              <a:solidFill>
                <a:srgbClr val="CCCCCC"/>
              </a:solidFill>
              <a:prstDash val="dash"/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" name="object 32"/>
            <p:cNvSpPr/>
            <p:nvPr/>
          </p:nvSpPr>
          <p:spPr>
            <a:xfrm>
              <a:off x="996556" y="2067250"/>
              <a:ext cx="4536440" cy="0"/>
            </a:xfrm>
            <a:custGeom>
              <a:avLst/>
              <a:gdLst/>
              <a:ahLst/>
              <a:cxnLst/>
              <a:rect l="l" t="t" r="r" b="b"/>
              <a:pathLst>
                <a:path w="4536440">
                  <a:moveTo>
                    <a:pt x="0" y="0"/>
                  </a:moveTo>
                  <a:lnTo>
                    <a:pt x="3493784" y="0"/>
                  </a:lnTo>
                </a:path>
                <a:path w="4536440">
                  <a:moveTo>
                    <a:pt x="3645617" y="0"/>
                  </a:moveTo>
                  <a:lnTo>
                    <a:pt x="4536020" y="0"/>
                  </a:lnTo>
                </a:path>
              </a:pathLst>
            </a:custGeom>
            <a:ln w="5060">
              <a:solidFill>
                <a:srgbClr val="CCCCCC"/>
              </a:solidFill>
              <a:prstDash val="dash"/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3" name="object 33"/>
            <p:cNvSpPr/>
            <p:nvPr/>
          </p:nvSpPr>
          <p:spPr>
            <a:xfrm>
              <a:off x="996556" y="1902498"/>
              <a:ext cx="4536440" cy="0"/>
            </a:xfrm>
            <a:custGeom>
              <a:avLst/>
              <a:gdLst/>
              <a:ahLst/>
              <a:cxnLst/>
              <a:rect l="l" t="t" r="r" b="b"/>
              <a:pathLst>
                <a:path w="4536440">
                  <a:moveTo>
                    <a:pt x="0" y="0"/>
                  </a:moveTo>
                  <a:lnTo>
                    <a:pt x="4536020" y="0"/>
                  </a:lnTo>
                </a:path>
              </a:pathLst>
            </a:custGeom>
            <a:ln w="5060">
              <a:solidFill>
                <a:srgbClr val="CCCCCC"/>
              </a:solidFill>
              <a:prstDash val="dash"/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4" name="object 34"/>
            <p:cNvSpPr/>
            <p:nvPr/>
          </p:nvSpPr>
          <p:spPr>
            <a:xfrm>
              <a:off x="969555" y="1902498"/>
              <a:ext cx="54610" cy="659130"/>
            </a:xfrm>
            <a:custGeom>
              <a:avLst/>
              <a:gdLst/>
              <a:ahLst/>
              <a:cxnLst/>
              <a:rect l="l" t="t" r="r" b="b"/>
              <a:pathLst>
                <a:path w="54609" h="659130">
                  <a:moveTo>
                    <a:pt x="0" y="659008"/>
                  </a:moveTo>
                  <a:lnTo>
                    <a:pt x="54002" y="659008"/>
                  </a:lnTo>
                </a:path>
                <a:path w="54609" h="659130">
                  <a:moveTo>
                    <a:pt x="0" y="494256"/>
                  </a:moveTo>
                  <a:lnTo>
                    <a:pt x="54002" y="494256"/>
                  </a:lnTo>
                </a:path>
                <a:path w="54609" h="659130">
                  <a:moveTo>
                    <a:pt x="0" y="329504"/>
                  </a:moveTo>
                  <a:lnTo>
                    <a:pt x="54002" y="329504"/>
                  </a:lnTo>
                </a:path>
                <a:path w="54609" h="659130">
                  <a:moveTo>
                    <a:pt x="0" y="164752"/>
                  </a:moveTo>
                  <a:lnTo>
                    <a:pt x="54002" y="164752"/>
                  </a:lnTo>
                </a:path>
                <a:path w="54609" h="659130">
                  <a:moveTo>
                    <a:pt x="0" y="0"/>
                  </a:moveTo>
                  <a:lnTo>
                    <a:pt x="54002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5" name="object 35"/>
            <p:cNvSpPr/>
            <p:nvPr/>
          </p:nvSpPr>
          <p:spPr>
            <a:xfrm>
              <a:off x="996556" y="2232002"/>
              <a:ext cx="4511040" cy="0"/>
            </a:xfrm>
            <a:custGeom>
              <a:avLst/>
              <a:gdLst/>
              <a:ahLst/>
              <a:cxnLst/>
              <a:rect l="l" t="t" r="r" b="b"/>
              <a:pathLst>
                <a:path w="4511040">
                  <a:moveTo>
                    <a:pt x="0" y="0"/>
                  </a:moveTo>
                  <a:lnTo>
                    <a:pt x="4510715" y="0"/>
                  </a:lnTo>
                </a:path>
              </a:pathLst>
            </a:custGeom>
            <a:ln w="50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6" name="object 36"/>
            <p:cNvSpPr/>
            <p:nvPr/>
          </p:nvSpPr>
          <p:spPr>
            <a:xfrm>
              <a:off x="5492088" y="2211759"/>
              <a:ext cx="40640" cy="40640"/>
            </a:xfrm>
            <a:custGeom>
              <a:avLst/>
              <a:gdLst/>
              <a:ahLst/>
              <a:cxnLst/>
              <a:rect l="l" t="t" r="r" b="b"/>
              <a:pathLst>
                <a:path w="40639" h="40639">
                  <a:moveTo>
                    <a:pt x="0" y="0"/>
                  </a:moveTo>
                  <a:lnTo>
                    <a:pt x="15182" y="20243"/>
                  </a:lnTo>
                  <a:lnTo>
                    <a:pt x="0" y="40487"/>
                  </a:lnTo>
                  <a:lnTo>
                    <a:pt x="40487" y="202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7" name="object 37"/>
            <p:cNvSpPr/>
            <p:nvPr/>
          </p:nvSpPr>
          <p:spPr>
            <a:xfrm>
              <a:off x="996556" y="1828952"/>
              <a:ext cx="0" cy="765810"/>
            </a:xfrm>
            <a:custGeom>
              <a:avLst/>
              <a:gdLst/>
              <a:ahLst/>
              <a:cxnLst/>
              <a:rect l="l" t="t" r="r" b="b"/>
              <a:pathLst>
                <a:path h="765810">
                  <a:moveTo>
                    <a:pt x="0" y="765505"/>
                  </a:moveTo>
                  <a:lnTo>
                    <a:pt x="0" y="0"/>
                  </a:lnTo>
                </a:path>
              </a:pathLst>
            </a:custGeom>
            <a:ln w="50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8" name="object 38"/>
            <p:cNvSpPr/>
            <p:nvPr/>
          </p:nvSpPr>
          <p:spPr>
            <a:xfrm>
              <a:off x="976312" y="1803647"/>
              <a:ext cx="40640" cy="40640"/>
            </a:xfrm>
            <a:custGeom>
              <a:avLst/>
              <a:gdLst/>
              <a:ahLst/>
              <a:cxnLst/>
              <a:rect l="l" t="t" r="r" b="b"/>
              <a:pathLst>
                <a:path w="40640" h="40639">
                  <a:moveTo>
                    <a:pt x="0" y="40487"/>
                  </a:moveTo>
                  <a:lnTo>
                    <a:pt x="20243" y="25305"/>
                  </a:lnTo>
                  <a:lnTo>
                    <a:pt x="40487" y="40487"/>
                  </a:lnTo>
                  <a:lnTo>
                    <a:pt x="20243" y="0"/>
                  </a:lnTo>
                  <a:lnTo>
                    <a:pt x="0" y="4048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9" name="object 39"/>
          <p:cNvSpPr txBox="1"/>
          <p:nvPr/>
        </p:nvSpPr>
        <p:spPr>
          <a:xfrm>
            <a:off x="1247434" y="3787024"/>
            <a:ext cx="738141" cy="1769348"/>
          </a:xfrm>
          <a:prstGeom prst="rect">
            <a:avLst/>
          </a:prstGeom>
        </p:spPr>
        <p:txBody>
          <a:bodyPr vert="horz" wrap="square" lIns="0" tIns="52341" rIns="0" bIns="0" rtlCol="0">
            <a:spAutoFit/>
          </a:bodyPr>
          <a:lstStyle/>
          <a:p>
            <a:pPr marL="0" marR="10737" lvl="0" indent="0" algn="r" defTabSz="1932584" rtl="0" eaLnBrk="1" fontAlgn="auto" latinLnBrk="0" hangingPunct="1">
              <a:lnSpc>
                <a:spcPct val="100000"/>
              </a:lnSpc>
              <a:spcBef>
                <a:spcPts val="41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14" b="0" i="0" u="none" strike="noStrike" kern="0" cap="none" spc="-5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0</a:t>
            </a:r>
            <a:r>
              <a:rPr kumimoji="0" sz="2114" b="0" i="1" u="none" strike="noStrike" kern="0" cap="none" spc="-5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.</a:t>
            </a:r>
            <a:r>
              <a:rPr kumimoji="0" sz="2114" b="0" i="0" u="none" strike="noStrike" kern="0" cap="none" spc="-5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5</a:t>
            </a:r>
            <a:endParaRPr kumimoji="0" sz="2114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ahoma"/>
              <a:ea typeface="+mn-ea"/>
              <a:cs typeface="Tahoma"/>
            </a:endParaRPr>
          </a:p>
          <a:p>
            <a:pPr marL="0" marR="10737" lvl="0" indent="0" algn="r" defTabSz="1932584" rtl="0" eaLnBrk="1" fontAlgn="auto" latinLnBrk="0" hangingPunct="1">
              <a:lnSpc>
                <a:spcPct val="100000"/>
              </a:lnSpc>
              <a:spcBef>
                <a:spcPts val="21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14" b="0" i="0" u="none" strike="noStrike" kern="0" cap="none" spc="-4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0</a:t>
            </a:r>
            <a:r>
              <a:rPr kumimoji="0" sz="2114" b="0" i="1" u="none" strike="noStrike" kern="0" cap="none" spc="-4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.</a:t>
            </a:r>
            <a:r>
              <a:rPr kumimoji="0" sz="2114" b="0" i="0" u="none" strike="noStrike" kern="0" cap="none" spc="-4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25</a:t>
            </a:r>
            <a:endParaRPr kumimoji="0" sz="2114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ahoma"/>
              <a:ea typeface="+mn-ea"/>
              <a:cs typeface="Tahoma"/>
            </a:endParaRPr>
          </a:p>
          <a:p>
            <a:pPr marL="0" marR="10737" lvl="0" indent="0" algn="r" defTabSz="1932584" rtl="0" eaLnBrk="1" fontAlgn="auto" latinLnBrk="0" hangingPunct="1">
              <a:lnSpc>
                <a:spcPct val="100000"/>
              </a:lnSpc>
              <a:spcBef>
                <a:spcPts val="20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14" b="0" i="0" u="none" strike="noStrike" kern="0" cap="none" spc="-106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0</a:t>
            </a:r>
            <a:endParaRPr kumimoji="0" sz="2114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ahoma"/>
              <a:ea typeface="+mn-ea"/>
              <a:cs typeface="Tahoma"/>
            </a:endParaRPr>
          </a:p>
          <a:p>
            <a:pPr marL="0" marR="10737" lvl="0" indent="0" algn="r" defTabSz="1932584" rtl="0" eaLnBrk="1" fontAlgn="auto" latinLnBrk="0" hangingPunct="1">
              <a:lnSpc>
                <a:spcPct val="100000"/>
              </a:lnSpc>
              <a:spcBef>
                <a:spcPts val="11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14" b="0" i="1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−</a:t>
            </a:r>
            <a:r>
              <a:rPr kumimoji="0" sz="2114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0</a:t>
            </a:r>
            <a:r>
              <a:rPr kumimoji="0" sz="2114" b="0" i="1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.</a:t>
            </a:r>
            <a:r>
              <a:rPr kumimoji="0" sz="2114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25</a:t>
            </a:r>
            <a:endParaRPr kumimoji="0" sz="2114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ahoma"/>
              <a:ea typeface="+mn-ea"/>
              <a:cs typeface="Tahoma"/>
            </a:endParaRPr>
          </a:p>
          <a:p>
            <a:pPr marL="159707" marR="0" lvl="0" indent="0" algn="l" defTabSz="1932584" rtl="0" eaLnBrk="1" fontAlgn="auto" latinLnBrk="0" hangingPunct="1">
              <a:lnSpc>
                <a:spcPct val="100000"/>
              </a:lnSpc>
              <a:spcBef>
                <a:spcPts val="21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14" b="0" i="1" u="none" strike="noStrike" kern="0" cap="none" spc="-4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−</a:t>
            </a:r>
            <a:r>
              <a:rPr kumimoji="0" sz="2114" b="0" i="0" u="none" strike="noStrike" kern="0" cap="none" spc="-4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0</a:t>
            </a:r>
            <a:r>
              <a:rPr kumimoji="0" sz="2114" b="0" i="1" u="none" strike="noStrike" kern="0" cap="none" spc="-4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.</a:t>
            </a:r>
            <a:r>
              <a:rPr kumimoji="0" sz="2114" b="0" i="0" u="none" strike="noStrike" kern="0" cap="none" spc="-4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5</a:t>
            </a:r>
            <a:endParaRPr kumimoji="0" sz="2114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ahoma"/>
              <a:ea typeface="+mn-ea"/>
              <a:cs typeface="Tahoma"/>
            </a:endParaRPr>
          </a:p>
        </p:txBody>
      </p:sp>
      <p:grpSp>
        <p:nvGrpSpPr>
          <p:cNvPr id="40" name="object 40"/>
          <p:cNvGrpSpPr/>
          <p:nvPr/>
        </p:nvGrpSpPr>
        <p:grpSpPr>
          <a:xfrm>
            <a:off x="3173590" y="4020935"/>
            <a:ext cx="8127602" cy="1226656"/>
            <a:chOff x="1500167" y="1902498"/>
            <a:chExt cx="3845560" cy="580390"/>
          </a:xfrm>
        </p:grpSpPr>
        <p:sp>
          <p:nvSpPr>
            <p:cNvPr id="41" name="object 41"/>
            <p:cNvSpPr/>
            <p:nvPr/>
          </p:nvSpPr>
          <p:spPr>
            <a:xfrm>
              <a:off x="1500162" y="2232012"/>
              <a:ext cx="1558925" cy="151765"/>
            </a:xfrm>
            <a:custGeom>
              <a:avLst/>
              <a:gdLst/>
              <a:ahLst/>
              <a:cxnLst/>
              <a:rect l="l" t="t" r="r" b="b"/>
              <a:pathLst>
                <a:path w="1558925" h="151764">
                  <a:moveTo>
                    <a:pt x="151828" y="0"/>
                  </a:moveTo>
                  <a:lnTo>
                    <a:pt x="0" y="0"/>
                  </a:lnTo>
                  <a:lnTo>
                    <a:pt x="0" y="138391"/>
                  </a:lnTo>
                  <a:lnTo>
                    <a:pt x="151828" y="138391"/>
                  </a:lnTo>
                  <a:lnTo>
                    <a:pt x="151828" y="0"/>
                  </a:lnTo>
                  <a:close/>
                </a:path>
                <a:path w="1558925" h="151764">
                  <a:moveTo>
                    <a:pt x="855091" y="0"/>
                  </a:moveTo>
                  <a:lnTo>
                    <a:pt x="703262" y="0"/>
                  </a:lnTo>
                  <a:lnTo>
                    <a:pt x="703262" y="151574"/>
                  </a:lnTo>
                  <a:lnTo>
                    <a:pt x="855091" y="151574"/>
                  </a:lnTo>
                  <a:lnTo>
                    <a:pt x="855091" y="0"/>
                  </a:lnTo>
                  <a:close/>
                </a:path>
                <a:path w="1558925" h="151764">
                  <a:moveTo>
                    <a:pt x="1558353" y="0"/>
                  </a:moveTo>
                  <a:lnTo>
                    <a:pt x="1406512" y="0"/>
                  </a:lnTo>
                  <a:lnTo>
                    <a:pt x="1406512" y="105435"/>
                  </a:lnTo>
                  <a:lnTo>
                    <a:pt x="1558353" y="105435"/>
                  </a:lnTo>
                  <a:lnTo>
                    <a:pt x="1558353" y="0"/>
                  </a:lnTo>
                  <a:close/>
                </a:path>
              </a:pathLst>
            </a:custGeom>
            <a:solidFill>
              <a:srgbClr val="3333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2" name="object 42"/>
            <p:cNvSpPr/>
            <p:nvPr/>
          </p:nvSpPr>
          <p:spPr>
            <a:xfrm>
              <a:off x="3787076" y="1902510"/>
              <a:ext cx="1558925" cy="580390"/>
            </a:xfrm>
            <a:custGeom>
              <a:avLst/>
              <a:gdLst/>
              <a:ahLst/>
              <a:cxnLst/>
              <a:rect l="l" t="t" r="r" b="b"/>
              <a:pathLst>
                <a:path w="1558925" h="580389">
                  <a:moveTo>
                    <a:pt x="151828" y="263601"/>
                  </a:moveTo>
                  <a:lnTo>
                    <a:pt x="0" y="263601"/>
                  </a:lnTo>
                  <a:lnTo>
                    <a:pt x="0" y="329501"/>
                  </a:lnTo>
                  <a:lnTo>
                    <a:pt x="151828" y="329501"/>
                  </a:lnTo>
                  <a:lnTo>
                    <a:pt x="151828" y="263601"/>
                  </a:lnTo>
                  <a:close/>
                </a:path>
                <a:path w="1558925" h="580389">
                  <a:moveTo>
                    <a:pt x="855091" y="0"/>
                  </a:moveTo>
                  <a:lnTo>
                    <a:pt x="703262" y="0"/>
                  </a:lnTo>
                  <a:lnTo>
                    <a:pt x="703262" y="329501"/>
                  </a:lnTo>
                  <a:lnTo>
                    <a:pt x="855091" y="329501"/>
                  </a:lnTo>
                  <a:lnTo>
                    <a:pt x="855091" y="0"/>
                  </a:lnTo>
                  <a:close/>
                </a:path>
                <a:path w="1558925" h="580389">
                  <a:moveTo>
                    <a:pt x="1558353" y="329501"/>
                  </a:moveTo>
                  <a:lnTo>
                    <a:pt x="1406512" y="329501"/>
                  </a:lnTo>
                  <a:lnTo>
                    <a:pt x="1406512" y="579920"/>
                  </a:lnTo>
                  <a:lnTo>
                    <a:pt x="1558353" y="579920"/>
                  </a:lnTo>
                  <a:lnTo>
                    <a:pt x="1558353" y="329501"/>
                  </a:lnTo>
                  <a:close/>
                </a:path>
              </a:pathLst>
            </a:custGeom>
            <a:solidFill>
              <a:srgbClr val="FF9226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43" name="object 43"/>
          <p:cNvSpPr txBox="1"/>
          <p:nvPr/>
        </p:nvSpPr>
        <p:spPr>
          <a:xfrm>
            <a:off x="2991110" y="4994277"/>
            <a:ext cx="687142" cy="318457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marL="26841" marR="0" lvl="0" indent="0" algn="l" defTabSz="1932584" rtl="0" eaLnBrk="1" fontAlgn="auto" latinLnBrk="0" hangingPunct="1">
              <a:lnSpc>
                <a:spcPct val="100000"/>
              </a:lnSpc>
              <a:spcBef>
                <a:spcPts val="20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902" b="0" i="1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−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</a:t>
            </a:r>
            <a:r>
              <a:rPr kumimoji="0" sz="1902" b="0" i="1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.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21</a:t>
            </a:r>
            <a:endParaRPr kumimoji="0" sz="1902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4477431" y="5022137"/>
            <a:ext cx="687142" cy="318457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marL="26841" marR="0" lvl="0" indent="0" algn="l" defTabSz="1932584" rtl="0" eaLnBrk="1" fontAlgn="auto" latinLnBrk="0" hangingPunct="1">
              <a:lnSpc>
                <a:spcPct val="100000"/>
              </a:lnSpc>
              <a:spcBef>
                <a:spcPts val="20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902" b="0" i="1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−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</a:t>
            </a:r>
            <a:r>
              <a:rPr kumimoji="0" sz="1902" b="0" i="1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.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23</a:t>
            </a:r>
            <a:endParaRPr kumimoji="0" sz="1902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5963752" y="4924650"/>
            <a:ext cx="687142" cy="318457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marL="26841" marR="0" lvl="0" indent="0" algn="l" defTabSz="1932584" rtl="0" eaLnBrk="1" fontAlgn="auto" latinLnBrk="0" hangingPunct="1">
              <a:lnSpc>
                <a:spcPct val="100000"/>
              </a:lnSpc>
              <a:spcBef>
                <a:spcPts val="20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902" b="0" i="1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−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</a:t>
            </a:r>
            <a:r>
              <a:rPr kumimoji="0" sz="1902" b="0" i="1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.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16</a:t>
            </a:r>
            <a:endParaRPr kumimoji="0" sz="1902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7982472" y="4216087"/>
            <a:ext cx="370413" cy="318457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marL="26841" marR="0" lvl="0" indent="0" algn="l" defTabSz="1932584" rtl="0" eaLnBrk="1" fontAlgn="auto" latinLnBrk="0" hangingPunct="1">
              <a:lnSpc>
                <a:spcPct val="100000"/>
              </a:lnSpc>
              <a:spcBef>
                <a:spcPts val="20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902" b="0" i="0" u="none" strike="noStrike" kern="0" cap="none" spc="-5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</a:t>
            </a:r>
            <a:r>
              <a:rPr kumimoji="0" sz="1902" b="0" i="1" u="none" strike="noStrike" kern="0" cap="none" spc="-5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.</a:t>
            </a:r>
            <a:r>
              <a:rPr kumimoji="0" sz="1902" b="0" i="0" u="none" strike="noStrike" kern="0" cap="none" spc="-5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</a:t>
            </a:r>
            <a:endParaRPr kumimoji="0" sz="1902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9468793" y="3658966"/>
            <a:ext cx="370413" cy="318457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marL="26841" marR="0" lvl="0" indent="0" algn="l" defTabSz="1932584" rtl="0" eaLnBrk="1" fontAlgn="auto" latinLnBrk="0" hangingPunct="1">
              <a:lnSpc>
                <a:spcPct val="100000"/>
              </a:lnSpc>
              <a:spcBef>
                <a:spcPts val="20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902" b="0" i="0" u="none" strike="noStrike" kern="0" cap="none" spc="-5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</a:t>
            </a:r>
            <a:r>
              <a:rPr kumimoji="0" sz="1902" b="0" i="1" u="none" strike="noStrike" kern="0" cap="none" spc="-5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.</a:t>
            </a:r>
            <a:r>
              <a:rPr kumimoji="0" sz="1902" b="0" i="0" u="none" strike="noStrike" kern="0" cap="none" spc="-5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5</a:t>
            </a:r>
            <a:endParaRPr kumimoji="0" sz="1902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10797098" y="5231072"/>
            <a:ext cx="687142" cy="318457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marL="26841" marR="0" lvl="0" indent="0" algn="l" defTabSz="1932584" rtl="0" eaLnBrk="1" fontAlgn="auto" latinLnBrk="0" hangingPunct="1">
              <a:lnSpc>
                <a:spcPct val="100000"/>
              </a:lnSpc>
              <a:spcBef>
                <a:spcPts val="20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902" b="0" i="1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−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</a:t>
            </a:r>
            <a:r>
              <a:rPr kumimoji="0" sz="1902" b="0" i="1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.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38</a:t>
            </a:r>
            <a:endParaRPr kumimoji="0" sz="1902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808880" y="4116816"/>
            <a:ext cx="282129" cy="1062923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26841" marR="0" lvl="0" indent="0" algn="l" defTabSz="1932584" rtl="0" eaLnBrk="1" fontAlgn="auto" latinLnBrk="0" hangingPunct="1">
              <a:lnSpc>
                <a:spcPts val="22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14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Elasticity</a:t>
            </a:r>
            <a:endParaRPr kumimoji="0" sz="2114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ahoma"/>
              <a:ea typeface="+mn-ea"/>
              <a:cs typeface="Tahoma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5963753" y="2852877"/>
            <a:ext cx="1370258" cy="766196"/>
          </a:xfrm>
          <a:prstGeom prst="rect">
            <a:avLst/>
          </a:prstGeom>
        </p:spPr>
        <p:txBody>
          <a:bodyPr vert="horz" wrap="square" lIns="0" tIns="83209" rIns="0" bIns="0" rtlCol="0">
            <a:spAutoFit/>
          </a:bodyPr>
          <a:lstStyle/>
          <a:p>
            <a:pPr marL="26841" marR="0" lvl="0" indent="0" algn="l" defTabSz="1932584" rtl="0" eaLnBrk="1" fontAlgn="auto" latinLnBrk="0" hangingPunct="1">
              <a:lnSpc>
                <a:spcPct val="100000"/>
              </a:lnSpc>
              <a:spcBef>
                <a:spcPts val="65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902" b="0" i="1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−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</a:t>
            </a:r>
            <a:r>
              <a:rPr kumimoji="0" sz="1902" b="0" i="1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.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46</a:t>
            </a:r>
            <a:endParaRPr kumimoji="0" sz="1902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534143" marR="0" lvl="0" indent="0" algn="l" defTabSz="1932584" rtl="0" eaLnBrk="1" fontAlgn="auto" latinLnBrk="0" hangingPunct="1">
              <a:lnSpc>
                <a:spcPct val="100000"/>
              </a:lnSpc>
              <a:spcBef>
                <a:spcPts val="48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14" b="1" i="0" u="none" strike="noStrike" kern="0" cap="none" spc="-4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ADRD</a:t>
            </a:r>
            <a:endParaRPr kumimoji="0" sz="2114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758864" y="5450421"/>
            <a:ext cx="10870802" cy="986780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marL="2233209" marR="0" lvl="0" indent="0" algn="l" defTabSz="1932584" rtl="0" eaLnBrk="1" fontAlgn="auto" latinLnBrk="0" hangingPunct="1">
              <a:lnSpc>
                <a:spcPct val="100000"/>
              </a:lnSpc>
              <a:spcBef>
                <a:spcPts val="201"/>
              </a:spcBef>
              <a:spcAft>
                <a:spcPts val="0"/>
              </a:spcAft>
              <a:buClrTx/>
              <a:buSzTx/>
              <a:buFontTx/>
              <a:buNone/>
              <a:tabLst>
                <a:tab pos="3788671" algn="l"/>
                <a:tab pos="5506523" algn="l"/>
                <a:tab pos="6918384" algn="l"/>
                <a:tab pos="8181274" algn="l"/>
                <a:tab pos="9543478" algn="l"/>
              </a:tabLst>
              <a:defRPr/>
            </a:pPr>
            <a:r>
              <a:rPr kumimoji="0" sz="2853" b="0" i="0" u="none" strike="noStrike" kern="0" cap="none" spc="-32" normalizeH="0" baseline="3086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Institution</a:t>
            </a:r>
            <a:r>
              <a:rPr kumimoji="0" sz="2853" b="0" i="0" u="none" strike="noStrike" kern="0" cap="none" spc="0" normalizeH="0" baseline="3086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	</a:t>
            </a:r>
            <a:r>
              <a:rPr kumimoji="0" sz="2853" b="0" i="0" u="none" strike="noStrike" kern="0" cap="none" spc="-32" normalizeH="0" baseline="3086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Inpatient</a:t>
            </a:r>
            <a:r>
              <a:rPr kumimoji="0" sz="2853" b="0" i="0" u="none" strike="noStrike" kern="0" cap="none" spc="0" normalizeH="0" baseline="3086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	</a:t>
            </a:r>
            <a:r>
              <a:rPr kumimoji="0" sz="2853" b="0" i="0" u="none" strike="noStrike" kern="0" cap="none" spc="-78" normalizeH="0" baseline="3086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SNF</a:t>
            </a:r>
            <a:r>
              <a:rPr kumimoji="0" sz="2853" b="0" i="0" u="none" strike="noStrike" kern="0" cap="none" spc="0" normalizeH="0" baseline="3086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	</a:t>
            </a:r>
            <a:r>
              <a:rPr kumimoji="0" sz="2853" b="0" i="0" u="none" strike="noStrike" kern="0" cap="none" spc="-63" normalizeH="0" baseline="3086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Home</a:t>
            </a:r>
            <a:r>
              <a:rPr kumimoji="0" sz="2853" b="0" i="0" u="none" strike="noStrike" kern="0" cap="none" spc="0" normalizeH="0" baseline="3086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	w</a:t>
            </a:r>
            <a:r>
              <a:rPr kumimoji="0" sz="2853" b="0" i="0" u="none" strike="noStrike" kern="0" cap="none" spc="78" normalizeH="0" baseline="3086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853" b="0" i="0" u="none" strike="noStrike" kern="0" cap="none" spc="-32" normalizeH="0" baseline="3086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Hospice</a:t>
            </a:r>
            <a:r>
              <a:rPr kumimoji="0" sz="2853" b="0" i="0" u="none" strike="noStrike" kern="0" cap="none" spc="0" normalizeH="0" baseline="3086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	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w/o</a:t>
            </a:r>
            <a:r>
              <a:rPr kumimoji="0" sz="1902" b="0" i="0" u="none" strike="noStrike" kern="0" cap="none" spc="41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74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Hospice</a:t>
            </a:r>
            <a:endParaRPr kumimoji="0" sz="1902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1932584" rtl="0" eaLnBrk="1" fontAlgn="auto" latinLnBrk="0" hangingPunct="1">
              <a:lnSpc>
                <a:spcPct val="100000"/>
              </a:lnSpc>
              <a:spcBef>
                <a:spcPts val="87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902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6841" marR="0" lvl="0" indent="0" algn="l" defTabSz="19325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91" b="0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Elasticity</a:t>
            </a:r>
            <a:r>
              <a:rPr kumimoji="0" sz="1691" b="0" i="0" u="none" strike="noStrike" kern="0" cap="none" spc="106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91" b="0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of</a:t>
            </a:r>
            <a:r>
              <a:rPr kumimoji="0" sz="1691" b="0" i="0" u="none" strike="noStrike" kern="0" cap="none" spc="106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91" b="0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</a:t>
            </a:r>
            <a:r>
              <a:rPr kumimoji="0" sz="1691" b="0" i="0" u="none" strike="noStrike" kern="0" cap="none" spc="116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91" b="0" i="0" u="none" strike="noStrike" kern="0" cap="none" spc="-63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share</a:t>
            </a:r>
            <a:r>
              <a:rPr kumimoji="0" sz="1691" b="0" i="0" u="none" strike="noStrike" kern="0" cap="none" spc="106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91" b="0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of</a:t>
            </a:r>
            <a:r>
              <a:rPr kumimoji="0" sz="1691" b="0" i="0" u="none" strike="noStrike" kern="0" cap="none" spc="116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91" b="0" i="0" u="none" strike="noStrike" kern="0" cap="none" spc="-21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deaths</a:t>
            </a:r>
            <a:r>
              <a:rPr kumimoji="0" sz="1691" b="0" i="0" u="none" strike="noStrike" kern="0" cap="none" spc="106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91" b="0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occurring</a:t>
            </a:r>
            <a:r>
              <a:rPr kumimoji="0" sz="1691" b="0" i="0" u="none" strike="noStrike" kern="0" cap="none" spc="116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91" b="0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</a:t>
            </a:r>
            <a:r>
              <a:rPr kumimoji="0" sz="1691" b="0" i="0" u="none" strike="noStrike" kern="0" cap="none" spc="106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91" b="0" i="0" u="none" strike="noStrike" kern="0" cap="none" spc="-42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each</a:t>
            </a:r>
            <a:r>
              <a:rPr kumimoji="0" sz="1691" b="0" i="0" u="none" strike="noStrike" kern="0" cap="none" spc="116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91" b="0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location</a:t>
            </a:r>
            <a:r>
              <a:rPr kumimoji="0" sz="1691" b="0" i="0" u="none" strike="noStrike" kern="0" cap="none" spc="106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91" b="0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wrt</a:t>
            </a:r>
            <a:r>
              <a:rPr kumimoji="0" sz="1691" b="0" i="0" u="none" strike="noStrike" kern="0" cap="none" spc="116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91" b="0" i="0" u="none" strike="noStrike" kern="0" cap="none" spc="-53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hospice</a:t>
            </a:r>
            <a:r>
              <a:rPr kumimoji="0" sz="1691" b="0" i="0" u="none" strike="noStrike" kern="0" cap="none" spc="106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91" b="0" i="0" u="none" strike="noStrike" kern="0" cap="none" spc="-21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use:</a:t>
            </a:r>
            <a:r>
              <a:rPr kumimoji="0" sz="1691" b="0" i="0" u="none" strike="noStrike" kern="0" cap="none" spc="306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91" b="0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%∆Death</a:t>
            </a:r>
            <a:r>
              <a:rPr kumimoji="0" sz="1691" b="0" i="0" u="none" strike="noStrike" kern="0" cap="none" spc="106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91" b="0" i="0" u="none" strike="noStrike" kern="0" cap="none" spc="-21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Share</a:t>
            </a:r>
            <a:r>
              <a:rPr kumimoji="0" sz="1691" b="0" i="1" u="none" strike="noStrike" kern="0" cap="none" spc="-21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/</a:t>
            </a:r>
            <a:r>
              <a:rPr kumimoji="0" sz="1691" b="0" i="0" u="none" strike="noStrike" kern="0" cap="none" spc="-21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%∆Hospice</a:t>
            </a:r>
            <a:r>
              <a:rPr kumimoji="0" sz="1691" b="0" i="0" u="none" strike="noStrike" kern="0" cap="none" spc="116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91" b="0" i="0" u="none" strike="noStrike" kern="0" cap="none" spc="-42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Use.</a:t>
            </a:r>
            <a:endParaRPr kumimoji="0" sz="1691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  <p:transition>
    <p:cut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356220" y="171612"/>
            <a:ext cx="21249945" cy="415983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marL="26841">
              <a:spcBef>
                <a:spcPts val="201"/>
              </a:spcBef>
            </a:pPr>
            <a:r>
              <a:rPr spc="-106"/>
              <a:t>Reduced</a:t>
            </a:r>
            <a:r>
              <a:rPr spc="95"/>
              <a:t> </a:t>
            </a:r>
            <a:r>
              <a:rPr spc="-53"/>
              <a:t>High-</a:t>
            </a:r>
            <a:r>
              <a:rPr spc="-21"/>
              <a:t>Intensity</a:t>
            </a:r>
            <a:r>
              <a:rPr spc="106"/>
              <a:t> </a:t>
            </a:r>
            <a:r>
              <a:rPr spc="-63"/>
              <a:t>Interventions</a:t>
            </a:r>
            <a:r>
              <a:rPr spc="106"/>
              <a:t> </a:t>
            </a:r>
            <a:r>
              <a:t>for</a:t>
            </a:r>
            <a:r>
              <a:rPr spc="95"/>
              <a:t> </a:t>
            </a:r>
            <a:r>
              <a:t>ADRD</a:t>
            </a:r>
            <a:r>
              <a:rPr spc="106"/>
              <a:t> </a:t>
            </a:r>
            <a:r>
              <a:rPr spc="-21"/>
              <a:t>Patients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2983" y="745777"/>
            <a:ext cx="12173957" cy="10737"/>
            <a:chOff x="0" y="352863"/>
            <a:chExt cx="5760085" cy="5080"/>
          </a:xfrm>
        </p:grpSpPr>
        <p:sp>
          <p:nvSpPr>
            <p:cNvPr id="4" name="object 4"/>
            <p:cNvSpPr/>
            <p:nvPr/>
          </p:nvSpPr>
          <p:spPr>
            <a:xfrm>
              <a:off x="0" y="355396"/>
              <a:ext cx="5760085" cy="0"/>
            </a:xfrm>
            <a:custGeom>
              <a:avLst/>
              <a:gdLst/>
              <a:ahLst/>
              <a:cxnLst/>
              <a:rect l="l" t="t" r="r" b="b"/>
              <a:pathLst>
                <a:path w="5760085">
                  <a:moveTo>
                    <a:pt x="0" y="0"/>
                  </a:moveTo>
                  <a:lnTo>
                    <a:pt x="5759996" y="0"/>
                  </a:lnTo>
                </a:path>
              </a:pathLst>
            </a:custGeom>
            <a:ln w="5054">
              <a:solidFill>
                <a:srgbClr val="F8F8FD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352863"/>
              <a:ext cx="5760085" cy="5080"/>
            </a:xfrm>
            <a:custGeom>
              <a:avLst/>
              <a:gdLst/>
              <a:ahLst/>
              <a:cxnLst/>
              <a:rect l="l" t="t" r="r" b="b"/>
              <a:pathLst>
                <a:path w="5760085" h="5079">
                  <a:moveTo>
                    <a:pt x="0" y="5060"/>
                  </a:moveTo>
                  <a:lnTo>
                    <a:pt x="0" y="0"/>
                  </a:lnTo>
                  <a:lnTo>
                    <a:pt x="5760073" y="0"/>
                  </a:lnTo>
                  <a:lnTo>
                    <a:pt x="5760073" y="5060"/>
                  </a:lnTo>
                  <a:lnTo>
                    <a:pt x="0" y="5060"/>
                  </a:lnTo>
                  <a:close/>
                </a:path>
              </a:pathLst>
            </a:custGeom>
            <a:solidFill>
              <a:srgbClr val="F8F8FD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352863"/>
              <a:ext cx="4663440" cy="5080"/>
            </a:xfrm>
            <a:custGeom>
              <a:avLst/>
              <a:gdLst/>
              <a:ahLst/>
              <a:cxnLst/>
              <a:rect l="l" t="t" r="r" b="b"/>
              <a:pathLst>
                <a:path w="4663440" h="5079">
                  <a:moveTo>
                    <a:pt x="0" y="5060"/>
                  </a:moveTo>
                  <a:lnTo>
                    <a:pt x="0" y="0"/>
                  </a:lnTo>
                  <a:lnTo>
                    <a:pt x="4662921" y="0"/>
                  </a:lnTo>
                  <a:lnTo>
                    <a:pt x="4662921" y="5060"/>
                  </a:lnTo>
                  <a:lnTo>
                    <a:pt x="0" y="5060"/>
                  </a:lnTo>
                  <a:close/>
                </a:path>
              </a:pathLst>
            </a:custGeom>
            <a:solidFill>
              <a:srgbClr val="F83819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28" name="object 128"/>
          <p:cNvSpPr txBox="1"/>
          <p:nvPr/>
        </p:nvSpPr>
        <p:spPr>
          <a:xfrm>
            <a:off x="2038318" y="5238814"/>
            <a:ext cx="2776752" cy="619854"/>
          </a:xfrm>
          <a:prstGeom prst="rect">
            <a:avLst/>
          </a:prstGeom>
        </p:spPr>
        <p:txBody>
          <a:bodyPr vert="horz" wrap="square" lIns="0" tIns="60393" rIns="0" bIns="0" rtlCol="0">
            <a:spAutoFit/>
          </a:bodyPr>
          <a:lstStyle/>
          <a:p>
            <a:pPr marL="0" marR="0" lvl="0" indent="0" algn="ctr" defTabSz="1932584" rtl="0" eaLnBrk="1" fontAlgn="auto" latinLnBrk="0" hangingPunct="1">
              <a:lnSpc>
                <a:spcPct val="100000"/>
              </a:lnSpc>
              <a:spcBef>
                <a:spcPts val="47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91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Catheter</a:t>
            </a:r>
            <a:endParaRPr kumimoji="0" sz="1691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ctr" defTabSz="1932584" rtl="0" eaLnBrk="1" fontAlgn="auto" latinLnBrk="0" hangingPunct="1">
              <a:lnSpc>
                <a:spcPct val="100000"/>
              </a:lnSpc>
              <a:spcBef>
                <a:spcPts val="27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91" b="0" i="1" u="none" strike="noStrike" kern="0" cap="none" spc="0" normalizeH="0" baseline="0" noProof="0">
                <a:ln>
                  <a:noFill/>
                </a:ln>
                <a:solidFill>
                  <a:srgbClr val="459DD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↓</a:t>
            </a:r>
            <a:r>
              <a:rPr kumimoji="0" sz="1691" b="0" i="1" u="none" strike="noStrike" kern="0" cap="none" spc="-11" normalizeH="0" baseline="0" noProof="0">
                <a:ln>
                  <a:noFill/>
                </a:ln>
                <a:solidFill>
                  <a:srgbClr val="459DD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91" b="0" i="0" u="none" strike="noStrike" kern="0" cap="none" spc="-21" normalizeH="0" baseline="0" noProof="0">
                <a:ln>
                  <a:noFill/>
                </a:ln>
                <a:solidFill>
                  <a:srgbClr val="459DD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</a:t>
            </a:r>
            <a:r>
              <a:rPr kumimoji="0" sz="1691" b="0" i="1" u="none" strike="noStrike" kern="0" cap="none" spc="-21" normalizeH="0" baseline="0" noProof="0">
                <a:ln>
                  <a:noFill/>
                </a:ln>
                <a:solidFill>
                  <a:srgbClr val="459DD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.</a:t>
            </a:r>
            <a:r>
              <a:rPr kumimoji="0" sz="1691" b="0" i="0" u="none" strike="noStrike" kern="0" cap="none" spc="-21" normalizeH="0" baseline="0" noProof="0">
                <a:ln>
                  <a:noFill/>
                </a:ln>
                <a:solidFill>
                  <a:srgbClr val="459DD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2%</a:t>
            </a:r>
            <a:r>
              <a:rPr kumimoji="0" sz="1691" b="0" i="0" u="none" strike="noStrike" kern="0" cap="none" spc="85" normalizeH="0" baseline="0" noProof="0">
                <a:ln>
                  <a:noFill/>
                </a:ln>
                <a:solidFill>
                  <a:srgbClr val="459DD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91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from</a:t>
            </a:r>
            <a:r>
              <a:rPr kumimoji="0" sz="1691" b="0" i="0" u="none" strike="noStrike" kern="0" cap="none" spc="95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91" b="0" i="0" u="none" strike="noStrike" kern="0" cap="none" spc="-5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baseline</a:t>
            </a:r>
            <a:r>
              <a:rPr kumimoji="0" sz="1691" b="0" i="0" u="none" strike="noStrike" kern="0" cap="none" spc="95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91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(6.8%)</a:t>
            </a:r>
            <a:endParaRPr kumimoji="0" sz="1691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39" name="object 139"/>
          <p:cNvSpPr txBox="1"/>
          <p:nvPr/>
        </p:nvSpPr>
        <p:spPr>
          <a:xfrm>
            <a:off x="7364339" y="5238815"/>
            <a:ext cx="2776752" cy="619854"/>
          </a:xfrm>
          <a:prstGeom prst="rect">
            <a:avLst/>
          </a:prstGeom>
        </p:spPr>
        <p:txBody>
          <a:bodyPr vert="horz" wrap="square" lIns="0" tIns="60393" rIns="0" bIns="0" rtlCol="0">
            <a:spAutoFit/>
          </a:bodyPr>
          <a:lstStyle/>
          <a:p>
            <a:pPr marL="0" marR="0" lvl="0" indent="0" algn="ctr" defTabSz="1932584" rtl="0" eaLnBrk="1" fontAlgn="auto" latinLnBrk="0" hangingPunct="1">
              <a:lnSpc>
                <a:spcPct val="100000"/>
              </a:lnSpc>
              <a:spcBef>
                <a:spcPts val="47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91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Trunk</a:t>
            </a:r>
            <a:r>
              <a:rPr kumimoji="0" sz="1691" b="0" i="0" u="none" strike="noStrike" kern="0" cap="none" spc="169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91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Restraint</a:t>
            </a:r>
            <a:endParaRPr kumimoji="0" sz="1691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ctr" defTabSz="1932584" rtl="0" eaLnBrk="1" fontAlgn="auto" latinLnBrk="0" hangingPunct="1">
              <a:lnSpc>
                <a:spcPct val="100000"/>
              </a:lnSpc>
              <a:spcBef>
                <a:spcPts val="27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91" b="0" i="1" u="none" strike="noStrike" kern="0" cap="none" spc="0" normalizeH="0" baseline="0" noProof="0">
                <a:ln>
                  <a:noFill/>
                </a:ln>
                <a:solidFill>
                  <a:srgbClr val="459DD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↓</a:t>
            </a:r>
            <a:r>
              <a:rPr kumimoji="0" sz="1691" b="0" i="1" u="none" strike="noStrike" kern="0" cap="none" spc="-11" normalizeH="0" baseline="0" noProof="0">
                <a:ln>
                  <a:noFill/>
                </a:ln>
                <a:solidFill>
                  <a:srgbClr val="459DD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91" b="0" i="0" u="none" strike="noStrike" kern="0" cap="none" spc="-21" normalizeH="0" baseline="0" noProof="0">
                <a:ln>
                  <a:noFill/>
                </a:ln>
                <a:solidFill>
                  <a:srgbClr val="459DD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4</a:t>
            </a:r>
            <a:r>
              <a:rPr kumimoji="0" sz="1691" b="0" i="1" u="none" strike="noStrike" kern="0" cap="none" spc="-21" normalizeH="0" baseline="0" noProof="0">
                <a:ln>
                  <a:noFill/>
                </a:ln>
                <a:solidFill>
                  <a:srgbClr val="459DD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.</a:t>
            </a:r>
            <a:r>
              <a:rPr kumimoji="0" sz="1691" b="0" i="0" u="none" strike="noStrike" kern="0" cap="none" spc="-21" normalizeH="0" baseline="0" noProof="0">
                <a:ln>
                  <a:noFill/>
                </a:ln>
                <a:solidFill>
                  <a:srgbClr val="459DD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7%</a:t>
            </a:r>
            <a:r>
              <a:rPr kumimoji="0" sz="1691" b="0" i="0" u="none" strike="noStrike" kern="0" cap="none" spc="85" normalizeH="0" baseline="0" noProof="0">
                <a:ln>
                  <a:noFill/>
                </a:ln>
                <a:solidFill>
                  <a:srgbClr val="459DD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91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from</a:t>
            </a:r>
            <a:r>
              <a:rPr kumimoji="0" sz="1691" b="0" i="0" u="none" strike="noStrike" kern="0" cap="none" spc="95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91" b="0" i="0" u="none" strike="noStrike" kern="0" cap="none" spc="-5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baseline</a:t>
            </a:r>
            <a:r>
              <a:rPr kumimoji="0" sz="1691" b="0" i="0" u="none" strike="noStrike" kern="0" cap="none" spc="95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91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(8.3%)</a:t>
            </a:r>
            <a:endParaRPr kumimoji="0" sz="1691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41" name="Picture 140">
            <a:extLst>
              <a:ext uri="{FF2B5EF4-FFF2-40B4-BE49-F238E27FC236}">
                <a16:creationId xmlns:a16="http://schemas.microsoft.com/office/drawing/2014/main" id="{4203AA9D-9049-47AB-62F5-EFF84B3393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095" y="1330679"/>
            <a:ext cx="10839450" cy="3902753"/>
          </a:xfrm>
          <a:prstGeom prst="rect">
            <a:avLst/>
          </a:prstGeom>
        </p:spPr>
      </p:pic>
    </p:spTree>
  </p:cSld>
  <p:clrMapOvr>
    <a:masterClrMapping/>
  </p:clrMapOvr>
  <p:transition>
    <p:cut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237604" y="136564"/>
            <a:ext cx="6360090" cy="415983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marL="26841">
              <a:spcBef>
                <a:spcPts val="201"/>
              </a:spcBef>
            </a:pPr>
            <a:r>
              <a:t>More</a:t>
            </a:r>
            <a:r>
              <a:rPr spc="106"/>
              <a:t> </a:t>
            </a:r>
            <a:r>
              <a:rPr spc="-21"/>
              <a:t>Comfort</a:t>
            </a:r>
            <a:r>
              <a:rPr spc="95"/>
              <a:t> </a:t>
            </a:r>
            <a:r>
              <a:rPr spc="-116"/>
              <a:t>Services</a:t>
            </a:r>
            <a:r>
              <a:rPr spc="106"/>
              <a:t> </a:t>
            </a:r>
            <a:r>
              <a:t>for</a:t>
            </a:r>
            <a:r>
              <a:rPr spc="106"/>
              <a:t> </a:t>
            </a:r>
            <a:r>
              <a:t>ADRD</a:t>
            </a:r>
            <a:r>
              <a:rPr spc="116"/>
              <a:t> </a:t>
            </a:r>
            <a:r>
              <a:rPr spc="-21"/>
              <a:t>Patients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2983" y="745777"/>
            <a:ext cx="12173957" cy="10737"/>
            <a:chOff x="0" y="352863"/>
            <a:chExt cx="5760085" cy="5080"/>
          </a:xfrm>
        </p:grpSpPr>
        <p:sp>
          <p:nvSpPr>
            <p:cNvPr id="4" name="object 4"/>
            <p:cNvSpPr/>
            <p:nvPr/>
          </p:nvSpPr>
          <p:spPr>
            <a:xfrm>
              <a:off x="0" y="355396"/>
              <a:ext cx="5760085" cy="0"/>
            </a:xfrm>
            <a:custGeom>
              <a:avLst/>
              <a:gdLst/>
              <a:ahLst/>
              <a:cxnLst/>
              <a:rect l="l" t="t" r="r" b="b"/>
              <a:pathLst>
                <a:path w="5760085">
                  <a:moveTo>
                    <a:pt x="0" y="0"/>
                  </a:moveTo>
                  <a:lnTo>
                    <a:pt x="5759996" y="0"/>
                  </a:lnTo>
                </a:path>
              </a:pathLst>
            </a:custGeom>
            <a:ln w="5054">
              <a:solidFill>
                <a:srgbClr val="F8F8FD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352863"/>
              <a:ext cx="5760085" cy="5080"/>
            </a:xfrm>
            <a:custGeom>
              <a:avLst/>
              <a:gdLst/>
              <a:ahLst/>
              <a:cxnLst/>
              <a:rect l="l" t="t" r="r" b="b"/>
              <a:pathLst>
                <a:path w="5760085" h="5079">
                  <a:moveTo>
                    <a:pt x="0" y="5060"/>
                  </a:moveTo>
                  <a:lnTo>
                    <a:pt x="0" y="0"/>
                  </a:lnTo>
                  <a:lnTo>
                    <a:pt x="5760073" y="0"/>
                  </a:lnTo>
                  <a:lnTo>
                    <a:pt x="5760073" y="5060"/>
                  </a:lnTo>
                  <a:lnTo>
                    <a:pt x="0" y="5060"/>
                  </a:lnTo>
                  <a:close/>
                </a:path>
              </a:pathLst>
            </a:custGeom>
            <a:solidFill>
              <a:srgbClr val="F8F8FD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352863"/>
              <a:ext cx="4937760" cy="5080"/>
            </a:xfrm>
            <a:custGeom>
              <a:avLst/>
              <a:gdLst/>
              <a:ahLst/>
              <a:cxnLst/>
              <a:rect l="l" t="t" r="r" b="b"/>
              <a:pathLst>
                <a:path w="4937760" h="5079">
                  <a:moveTo>
                    <a:pt x="0" y="5060"/>
                  </a:moveTo>
                  <a:lnTo>
                    <a:pt x="0" y="0"/>
                  </a:lnTo>
                  <a:lnTo>
                    <a:pt x="4937231" y="0"/>
                  </a:lnTo>
                  <a:lnTo>
                    <a:pt x="4937231" y="5060"/>
                  </a:lnTo>
                  <a:lnTo>
                    <a:pt x="0" y="5060"/>
                  </a:lnTo>
                  <a:close/>
                </a:path>
              </a:pathLst>
            </a:custGeom>
            <a:solidFill>
              <a:srgbClr val="F83819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6" name="object 76"/>
          <p:cNvSpPr txBox="1"/>
          <p:nvPr/>
        </p:nvSpPr>
        <p:spPr>
          <a:xfrm>
            <a:off x="1455107" y="5238815"/>
            <a:ext cx="3765861" cy="619854"/>
          </a:xfrm>
          <a:prstGeom prst="rect">
            <a:avLst/>
          </a:prstGeom>
        </p:spPr>
        <p:txBody>
          <a:bodyPr vert="horz" wrap="square" lIns="0" tIns="60393" rIns="0" bIns="0" rtlCol="0">
            <a:spAutoFit/>
          </a:bodyPr>
          <a:lstStyle/>
          <a:p>
            <a:pPr marL="0" marR="0" lvl="0" indent="0" algn="ctr" defTabSz="1932584" rtl="0" eaLnBrk="1" fontAlgn="auto" latinLnBrk="0" hangingPunct="1">
              <a:lnSpc>
                <a:spcPct val="100000"/>
              </a:lnSpc>
              <a:spcBef>
                <a:spcPts val="47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91" b="0" i="0" u="none" strike="noStrike" kern="0" cap="none" spc="-74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Speech</a:t>
            </a:r>
            <a:r>
              <a:rPr kumimoji="0" sz="1691" b="0" i="0" u="none" strike="noStrike" kern="0" cap="none" spc="1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91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Therapy</a:t>
            </a:r>
            <a:r>
              <a:rPr kumimoji="0" sz="1691" b="0" i="0" u="none" strike="noStrike" kern="0" cap="none" spc="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91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(Swallowing),</a:t>
            </a:r>
            <a:r>
              <a:rPr kumimoji="0" sz="1691" b="0" i="0" u="none" strike="noStrike" kern="0" cap="none" spc="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91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Minutes</a:t>
            </a:r>
            <a:endParaRPr kumimoji="0" sz="1691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ctr" defTabSz="1932584" rtl="0" eaLnBrk="1" fontAlgn="auto" latinLnBrk="0" hangingPunct="1">
              <a:lnSpc>
                <a:spcPct val="100000"/>
              </a:lnSpc>
              <a:spcBef>
                <a:spcPts val="27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91" b="0" i="1" u="none" strike="noStrike" kern="0" cap="none" spc="0" normalizeH="0" baseline="0" noProof="0">
                <a:ln>
                  <a:noFill/>
                </a:ln>
                <a:solidFill>
                  <a:srgbClr val="F8381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↑</a:t>
            </a:r>
            <a:r>
              <a:rPr kumimoji="0" sz="1691" b="0" i="1" u="none" strike="noStrike" kern="0" cap="none" spc="-11" normalizeH="0" baseline="0" noProof="0">
                <a:ln>
                  <a:noFill/>
                </a:ln>
                <a:solidFill>
                  <a:srgbClr val="F8381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91" b="0" i="0" u="none" strike="noStrike" kern="0" cap="none" spc="-21" normalizeH="0" baseline="0" noProof="0">
                <a:ln>
                  <a:noFill/>
                </a:ln>
                <a:solidFill>
                  <a:srgbClr val="F8381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3</a:t>
            </a:r>
            <a:r>
              <a:rPr kumimoji="0" sz="1691" b="0" i="1" u="none" strike="noStrike" kern="0" cap="none" spc="-21" normalizeH="0" baseline="0" noProof="0">
                <a:ln>
                  <a:noFill/>
                </a:ln>
                <a:solidFill>
                  <a:srgbClr val="F83819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.</a:t>
            </a:r>
            <a:r>
              <a:rPr kumimoji="0" sz="1691" b="0" i="0" u="none" strike="noStrike" kern="0" cap="none" spc="-21" normalizeH="0" baseline="0" noProof="0">
                <a:ln>
                  <a:noFill/>
                </a:ln>
                <a:solidFill>
                  <a:srgbClr val="F8381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9%</a:t>
            </a:r>
            <a:r>
              <a:rPr kumimoji="0" sz="1691" b="0" i="0" u="none" strike="noStrike" kern="0" cap="none" spc="85" normalizeH="0" baseline="0" noProof="0">
                <a:ln>
                  <a:noFill/>
                </a:ln>
                <a:solidFill>
                  <a:srgbClr val="F8381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91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from</a:t>
            </a:r>
            <a:r>
              <a:rPr kumimoji="0" sz="1691" b="0" i="0" u="none" strike="noStrike" kern="0" cap="none" spc="95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91" b="0" i="0" u="none" strike="noStrike" kern="0" cap="none" spc="-5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baseline</a:t>
            </a:r>
            <a:r>
              <a:rPr kumimoji="0" sz="1691" b="0" i="0" u="none" strike="noStrike" kern="0" cap="none" spc="95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91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(15.4)</a:t>
            </a:r>
            <a:endParaRPr kumimoji="0" sz="1691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46" name="object 146"/>
          <p:cNvSpPr txBox="1"/>
          <p:nvPr/>
        </p:nvSpPr>
        <p:spPr>
          <a:xfrm>
            <a:off x="7497463" y="5238815"/>
            <a:ext cx="2701596" cy="619854"/>
          </a:xfrm>
          <a:prstGeom prst="rect">
            <a:avLst/>
          </a:prstGeom>
        </p:spPr>
        <p:txBody>
          <a:bodyPr vert="horz" wrap="square" lIns="0" tIns="60393" rIns="0" bIns="0" rtlCol="0">
            <a:spAutoFit/>
          </a:bodyPr>
          <a:lstStyle/>
          <a:p>
            <a:pPr marL="0" marR="0" lvl="0" indent="0" algn="ctr" defTabSz="1932584" rtl="0" eaLnBrk="1" fontAlgn="auto" latinLnBrk="0" hangingPunct="1">
              <a:lnSpc>
                <a:spcPct val="100000"/>
              </a:lnSpc>
              <a:spcBef>
                <a:spcPts val="47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91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Hypnotic</a:t>
            </a:r>
            <a:r>
              <a:rPr kumimoji="0" sz="1691" b="0" i="0" u="none" strike="noStrike" kern="0" cap="none" spc="85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91" b="0" i="0" u="none" strike="noStrike" kern="0" cap="none" spc="-4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Use,</a:t>
            </a:r>
            <a:r>
              <a:rPr kumimoji="0" sz="1691" b="0" i="0" u="none" strike="noStrike" kern="0" cap="none" spc="85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91" b="0" i="0" u="none" strike="noStrike" kern="0" cap="none" spc="-4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Days</a:t>
            </a:r>
            <a:endParaRPr kumimoji="0" sz="1691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ctr" defTabSz="1932584" rtl="0" eaLnBrk="1" fontAlgn="auto" latinLnBrk="0" hangingPunct="1">
              <a:lnSpc>
                <a:spcPct val="100000"/>
              </a:lnSpc>
              <a:spcBef>
                <a:spcPts val="27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91" b="0" i="1" u="none" strike="noStrike" kern="0" cap="none" spc="0" normalizeH="0" baseline="0" noProof="0">
                <a:ln>
                  <a:noFill/>
                </a:ln>
                <a:solidFill>
                  <a:srgbClr val="F8381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↑</a:t>
            </a:r>
            <a:r>
              <a:rPr kumimoji="0" sz="1691" b="0" i="1" u="none" strike="noStrike" kern="0" cap="none" spc="-11" normalizeH="0" baseline="0" noProof="0">
                <a:ln>
                  <a:noFill/>
                </a:ln>
                <a:solidFill>
                  <a:srgbClr val="F8381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91" b="0" i="0" u="none" strike="noStrike" kern="0" cap="none" spc="-21" normalizeH="0" baseline="0" noProof="0">
                <a:ln>
                  <a:noFill/>
                </a:ln>
                <a:solidFill>
                  <a:srgbClr val="F8381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6</a:t>
            </a:r>
            <a:r>
              <a:rPr kumimoji="0" sz="1691" b="0" i="1" u="none" strike="noStrike" kern="0" cap="none" spc="-21" normalizeH="0" baseline="0" noProof="0">
                <a:ln>
                  <a:noFill/>
                </a:ln>
                <a:solidFill>
                  <a:srgbClr val="F83819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.</a:t>
            </a:r>
            <a:r>
              <a:rPr kumimoji="0" sz="1691" b="0" i="0" u="none" strike="noStrike" kern="0" cap="none" spc="-21" normalizeH="0" baseline="0" noProof="0">
                <a:ln>
                  <a:noFill/>
                </a:ln>
                <a:solidFill>
                  <a:srgbClr val="F8381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2%</a:t>
            </a:r>
            <a:r>
              <a:rPr kumimoji="0" sz="1691" b="0" i="0" u="none" strike="noStrike" kern="0" cap="none" spc="85" normalizeH="0" baseline="0" noProof="0">
                <a:ln>
                  <a:noFill/>
                </a:ln>
                <a:solidFill>
                  <a:srgbClr val="F8381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91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from</a:t>
            </a:r>
            <a:r>
              <a:rPr kumimoji="0" sz="1691" b="0" i="0" u="none" strike="noStrike" kern="0" cap="none" spc="95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91" b="0" i="0" u="none" strike="noStrike" kern="0" cap="none" spc="-5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baseline</a:t>
            </a:r>
            <a:r>
              <a:rPr kumimoji="0" sz="1691" b="0" i="0" u="none" strike="noStrike" kern="0" cap="none" spc="95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91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(0.26)</a:t>
            </a:r>
            <a:endParaRPr kumimoji="0" sz="1691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48" name="Picture 147">
            <a:extLst>
              <a:ext uri="{FF2B5EF4-FFF2-40B4-BE49-F238E27FC236}">
                <a16:creationId xmlns:a16="http://schemas.microsoft.com/office/drawing/2014/main" id="{8735EB47-AFBD-B8CB-B89A-78B7ECE25E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604" y="1275353"/>
            <a:ext cx="11097146" cy="4041727"/>
          </a:xfrm>
          <a:prstGeom prst="rect">
            <a:avLst/>
          </a:prstGeom>
        </p:spPr>
      </p:pic>
    </p:spTree>
  </p:cSld>
  <p:clrMapOvr>
    <a:masterClrMapping/>
  </p:clrMapOvr>
  <p:transition>
    <p:cut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378780" y="177792"/>
            <a:ext cx="21249945" cy="415983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marL="26841">
              <a:spcBef>
                <a:spcPts val="201"/>
              </a:spcBef>
            </a:pPr>
            <a:r>
              <a:rPr spc="-21"/>
              <a:t>Patients</a:t>
            </a:r>
            <a:r>
              <a:rPr spc="-11"/>
              <a:t> </a:t>
            </a:r>
            <a:r>
              <a:rPr spc="-137"/>
              <a:t>Across</a:t>
            </a:r>
            <a:r>
              <a:rPr spc="-11"/>
              <a:t> </a:t>
            </a:r>
            <a:r>
              <a:rPr spc="-106"/>
              <a:t>Conditions</a:t>
            </a:r>
            <a:r>
              <a:t> Benefit</a:t>
            </a:r>
            <a:r>
              <a:rPr spc="-11"/>
              <a:t> </a:t>
            </a:r>
            <a:r>
              <a:t>from </a:t>
            </a:r>
            <a:r>
              <a:rPr spc="-85"/>
              <a:t>Hospice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2983" y="745777"/>
            <a:ext cx="12173957" cy="10737"/>
            <a:chOff x="0" y="352863"/>
            <a:chExt cx="5760085" cy="5080"/>
          </a:xfrm>
        </p:grpSpPr>
        <p:sp>
          <p:nvSpPr>
            <p:cNvPr id="4" name="object 4"/>
            <p:cNvSpPr/>
            <p:nvPr/>
          </p:nvSpPr>
          <p:spPr>
            <a:xfrm>
              <a:off x="0" y="355396"/>
              <a:ext cx="5760085" cy="0"/>
            </a:xfrm>
            <a:custGeom>
              <a:avLst/>
              <a:gdLst/>
              <a:ahLst/>
              <a:cxnLst/>
              <a:rect l="l" t="t" r="r" b="b"/>
              <a:pathLst>
                <a:path w="5760085">
                  <a:moveTo>
                    <a:pt x="0" y="0"/>
                  </a:moveTo>
                  <a:lnTo>
                    <a:pt x="5759996" y="0"/>
                  </a:lnTo>
                </a:path>
              </a:pathLst>
            </a:custGeom>
            <a:ln w="5054">
              <a:solidFill>
                <a:srgbClr val="F8F8FD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352863"/>
              <a:ext cx="5760085" cy="5080"/>
            </a:xfrm>
            <a:custGeom>
              <a:avLst/>
              <a:gdLst/>
              <a:ahLst/>
              <a:cxnLst/>
              <a:rect l="l" t="t" r="r" b="b"/>
              <a:pathLst>
                <a:path w="5760085" h="5079">
                  <a:moveTo>
                    <a:pt x="0" y="5060"/>
                  </a:moveTo>
                  <a:lnTo>
                    <a:pt x="0" y="0"/>
                  </a:lnTo>
                  <a:lnTo>
                    <a:pt x="5760073" y="0"/>
                  </a:lnTo>
                  <a:lnTo>
                    <a:pt x="5760073" y="5060"/>
                  </a:lnTo>
                  <a:lnTo>
                    <a:pt x="0" y="5060"/>
                  </a:lnTo>
                  <a:close/>
                </a:path>
              </a:pathLst>
            </a:custGeom>
            <a:solidFill>
              <a:srgbClr val="F8F8FD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352863"/>
              <a:ext cx="5212080" cy="5080"/>
            </a:xfrm>
            <a:custGeom>
              <a:avLst/>
              <a:gdLst/>
              <a:ahLst/>
              <a:cxnLst/>
              <a:rect l="l" t="t" r="r" b="b"/>
              <a:pathLst>
                <a:path w="5212080" h="5079">
                  <a:moveTo>
                    <a:pt x="0" y="5060"/>
                  </a:moveTo>
                  <a:lnTo>
                    <a:pt x="0" y="0"/>
                  </a:lnTo>
                  <a:lnTo>
                    <a:pt x="5211453" y="0"/>
                  </a:lnTo>
                  <a:lnTo>
                    <a:pt x="5211453" y="5060"/>
                  </a:lnTo>
                  <a:lnTo>
                    <a:pt x="0" y="5060"/>
                  </a:lnTo>
                  <a:close/>
                </a:path>
              </a:pathLst>
            </a:custGeom>
            <a:solidFill>
              <a:srgbClr val="F83819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1296190" y="955001"/>
            <a:ext cx="9591805" cy="5754815"/>
            <a:chOff x="611878" y="451857"/>
            <a:chExt cx="4538345" cy="2722880"/>
          </a:xfrm>
        </p:grpSpPr>
        <p:sp>
          <p:nvSpPr>
            <p:cNvPr id="8" name="object 8"/>
            <p:cNvSpPr/>
            <p:nvPr/>
          </p:nvSpPr>
          <p:spPr>
            <a:xfrm>
              <a:off x="612013" y="452798"/>
              <a:ext cx="4536440" cy="2722245"/>
            </a:xfrm>
            <a:custGeom>
              <a:avLst/>
              <a:gdLst/>
              <a:ahLst/>
              <a:cxnLst/>
              <a:rect l="l" t="t" r="r" b="b"/>
              <a:pathLst>
                <a:path w="4536440" h="2722245">
                  <a:moveTo>
                    <a:pt x="4536155" y="0"/>
                  </a:moveTo>
                  <a:lnTo>
                    <a:pt x="0" y="0"/>
                  </a:lnTo>
                  <a:lnTo>
                    <a:pt x="0" y="2721693"/>
                  </a:lnTo>
                  <a:lnTo>
                    <a:pt x="4536155" y="2721693"/>
                  </a:lnTo>
                  <a:lnTo>
                    <a:pt x="453615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" name="object 9"/>
            <p:cNvSpPr/>
            <p:nvPr/>
          </p:nvSpPr>
          <p:spPr>
            <a:xfrm>
              <a:off x="614735" y="454714"/>
              <a:ext cx="4532630" cy="2717165"/>
            </a:xfrm>
            <a:custGeom>
              <a:avLst/>
              <a:gdLst/>
              <a:ahLst/>
              <a:cxnLst/>
              <a:rect l="l" t="t" r="r" b="b"/>
              <a:pathLst>
                <a:path w="4532630" h="2717165">
                  <a:moveTo>
                    <a:pt x="0" y="2717054"/>
                  </a:moveTo>
                  <a:lnTo>
                    <a:pt x="4532054" y="2717054"/>
                  </a:lnTo>
                  <a:lnTo>
                    <a:pt x="4532054" y="0"/>
                  </a:lnTo>
                  <a:lnTo>
                    <a:pt x="0" y="0"/>
                  </a:lnTo>
                  <a:lnTo>
                    <a:pt x="0" y="2717054"/>
                  </a:lnTo>
                  <a:close/>
                </a:path>
                <a:path w="4532630" h="2717165">
                  <a:moveTo>
                    <a:pt x="1615633" y="1679810"/>
                  </a:moveTo>
                  <a:lnTo>
                    <a:pt x="3570388" y="1679810"/>
                  </a:lnTo>
                  <a:lnTo>
                    <a:pt x="3570388" y="95287"/>
                  </a:lnTo>
                  <a:lnTo>
                    <a:pt x="1615633" y="95287"/>
                  </a:lnTo>
                  <a:lnTo>
                    <a:pt x="1615633" y="1679810"/>
                  </a:lnTo>
                  <a:close/>
                </a:path>
              </a:pathLst>
            </a:custGeom>
            <a:ln w="54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2227646" y="712189"/>
              <a:ext cx="54610" cy="0"/>
            </a:xfrm>
            <a:custGeom>
              <a:avLst/>
              <a:gdLst/>
              <a:ahLst/>
              <a:cxnLst/>
              <a:rect l="l" t="t" r="r" b="b"/>
              <a:pathLst>
                <a:path w="54610">
                  <a:moveTo>
                    <a:pt x="0" y="0"/>
                  </a:moveTo>
                  <a:lnTo>
                    <a:pt x="54449" y="0"/>
                  </a:lnTo>
                </a:path>
              </a:pathLst>
            </a:custGeom>
            <a:ln w="8167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4127866" y="712189"/>
              <a:ext cx="33020" cy="0"/>
            </a:xfrm>
            <a:custGeom>
              <a:avLst/>
              <a:gdLst/>
              <a:ahLst/>
              <a:cxnLst/>
              <a:rect l="l" t="t" r="r" b="b"/>
              <a:pathLst>
                <a:path w="33020">
                  <a:moveTo>
                    <a:pt x="0" y="0"/>
                  </a:moveTo>
                  <a:lnTo>
                    <a:pt x="32755" y="0"/>
                  </a:lnTo>
                </a:path>
              </a:pathLst>
            </a:custGeom>
            <a:ln w="8167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4183762" y="708105"/>
              <a:ext cx="8255" cy="8255"/>
            </a:xfrm>
            <a:custGeom>
              <a:avLst/>
              <a:gdLst/>
              <a:ahLst/>
              <a:cxnLst/>
              <a:rect l="l" t="t" r="r" b="b"/>
              <a:pathLst>
                <a:path w="8254" h="8254">
                  <a:moveTo>
                    <a:pt x="0" y="4083"/>
                  </a:moveTo>
                  <a:lnTo>
                    <a:pt x="1196" y="1196"/>
                  </a:lnTo>
                  <a:lnTo>
                    <a:pt x="4083" y="0"/>
                  </a:lnTo>
                  <a:lnTo>
                    <a:pt x="6971" y="1196"/>
                  </a:lnTo>
                  <a:lnTo>
                    <a:pt x="8167" y="4083"/>
                  </a:lnTo>
                  <a:lnTo>
                    <a:pt x="6971" y="6971"/>
                  </a:lnTo>
                  <a:lnTo>
                    <a:pt x="4083" y="8167"/>
                  </a:lnTo>
                  <a:lnTo>
                    <a:pt x="1196" y="6971"/>
                  </a:lnTo>
                  <a:lnTo>
                    <a:pt x="0" y="4083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object 13"/>
            <p:cNvSpPr/>
            <p:nvPr/>
          </p:nvSpPr>
          <p:spPr>
            <a:xfrm>
              <a:off x="2227646" y="922190"/>
              <a:ext cx="54610" cy="0"/>
            </a:xfrm>
            <a:custGeom>
              <a:avLst/>
              <a:gdLst/>
              <a:ahLst/>
              <a:cxnLst/>
              <a:rect l="l" t="t" r="r" b="b"/>
              <a:pathLst>
                <a:path w="54610">
                  <a:moveTo>
                    <a:pt x="0" y="0"/>
                  </a:moveTo>
                  <a:lnTo>
                    <a:pt x="54449" y="0"/>
                  </a:lnTo>
                </a:path>
              </a:pathLst>
            </a:custGeom>
            <a:ln w="8167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" name="object 14"/>
            <p:cNvSpPr/>
            <p:nvPr/>
          </p:nvSpPr>
          <p:spPr>
            <a:xfrm>
              <a:off x="4127866" y="922190"/>
              <a:ext cx="33020" cy="0"/>
            </a:xfrm>
            <a:custGeom>
              <a:avLst/>
              <a:gdLst/>
              <a:ahLst/>
              <a:cxnLst/>
              <a:rect l="l" t="t" r="r" b="b"/>
              <a:pathLst>
                <a:path w="33020">
                  <a:moveTo>
                    <a:pt x="0" y="0"/>
                  </a:moveTo>
                  <a:lnTo>
                    <a:pt x="32755" y="0"/>
                  </a:lnTo>
                </a:path>
              </a:pathLst>
            </a:custGeom>
            <a:ln w="8167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" name="object 15"/>
            <p:cNvSpPr/>
            <p:nvPr/>
          </p:nvSpPr>
          <p:spPr>
            <a:xfrm>
              <a:off x="4183762" y="918106"/>
              <a:ext cx="8255" cy="8255"/>
            </a:xfrm>
            <a:custGeom>
              <a:avLst/>
              <a:gdLst/>
              <a:ahLst/>
              <a:cxnLst/>
              <a:rect l="l" t="t" r="r" b="b"/>
              <a:pathLst>
                <a:path w="8254" h="8255">
                  <a:moveTo>
                    <a:pt x="0" y="4083"/>
                  </a:moveTo>
                  <a:lnTo>
                    <a:pt x="1196" y="1196"/>
                  </a:lnTo>
                  <a:lnTo>
                    <a:pt x="4083" y="0"/>
                  </a:lnTo>
                  <a:lnTo>
                    <a:pt x="6971" y="1196"/>
                  </a:lnTo>
                  <a:lnTo>
                    <a:pt x="8167" y="4083"/>
                  </a:lnTo>
                  <a:lnTo>
                    <a:pt x="6971" y="6971"/>
                  </a:lnTo>
                  <a:lnTo>
                    <a:pt x="4083" y="8167"/>
                  </a:lnTo>
                  <a:lnTo>
                    <a:pt x="1196" y="6971"/>
                  </a:lnTo>
                  <a:lnTo>
                    <a:pt x="0" y="4083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object 16"/>
            <p:cNvSpPr/>
            <p:nvPr/>
          </p:nvSpPr>
          <p:spPr>
            <a:xfrm>
              <a:off x="2227646" y="1132191"/>
              <a:ext cx="54610" cy="0"/>
            </a:xfrm>
            <a:custGeom>
              <a:avLst/>
              <a:gdLst/>
              <a:ahLst/>
              <a:cxnLst/>
              <a:rect l="l" t="t" r="r" b="b"/>
              <a:pathLst>
                <a:path w="54610">
                  <a:moveTo>
                    <a:pt x="0" y="0"/>
                  </a:moveTo>
                  <a:lnTo>
                    <a:pt x="54449" y="0"/>
                  </a:lnTo>
                </a:path>
              </a:pathLst>
            </a:custGeom>
            <a:ln w="8167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" name="object 17"/>
            <p:cNvSpPr/>
            <p:nvPr/>
          </p:nvSpPr>
          <p:spPr>
            <a:xfrm>
              <a:off x="4127866" y="1132191"/>
              <a:ext cx="33020" cy="0"/>
            </a:xfrm>
            <a:custGeom>
              <a:avLst/>
              <a:gdLst/>
              <a:ahLst/>
              <a:cxnLst/>
              <a:rect l="l" t="t" r="r" b="b"/>
              <a:pathLst>
                <a:path w="33020">
                  <a:moveTo>
                    <a:pt x="0" y="0"/>
                  </a:moveTo>
                  <a:lnTo>
                    <a:pt x="32755" y="0"/>
                  </a:lnTo>
                </a:path>
              </a:pathLst>
            </a:custGeom>
            <a:ln w="8167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object 18"/>
            <p:cNvSpPr/>
            <p:nvPr/>
          </p:nvSpPr>
          <p:spPr>
            <a:xfrm>
              <a:off x="4183762" y="1128107"/>
              <a:ext cx="8255" cy="8255"/>
            </a:xfrm>
            <a:custGeom>
              <a:avLst/>
              <a:gdLst/>
              <a:ahLst/>
              <a:cxnLst/>
              <a:rect l="l" t="t" r="r" b="b"/>
              <a:pathLst>
                <a:path w="8254" h="8255">
                  <a:moveTo>
                    <a:pt x="0" y="4083"/>
                  </a:moveTo>
                  <a:lnTo>
                    <a:pt x="1196" y="1196"/>
                  </a:lnTo>
                  <a:lnTo>
                    <a:pt x="4083" y="0"/>
                  </a:lnTo>
                  <a:lnTo>
                    <a:pt x="6971" y="1196"/>
                  </a:lnTo>
                  <a:lnTo>
                    <a:pt x="8167" y="4083"/>
                  </a:lnTo>
                  <a:lnTo>
                    <a:pt x="6971" y="6971"/>
                  </a:lnTo>
                  <a:lnTo>
                    <a:pt x="4083" y="8167"/>
                  </a:lnTo>
                  <a:lnTo>
                    <a:pt x="1196" y="6971"/>
                  </a:lnTo>
                  <a:lnTo>
                    <a:pt x="0" y="4083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" name="object 19"/>
            <p:cNvSpPr/>
            <p:nvPr/>
          </p:nvSpPr>
          <p:spPr>
            <a:xfrm>
              <a:off x="2227646" y="1342334"/>
              <a:ext cx="54610" cy="0"/>
            </a:xfrm>
            <a:custGeom>
              <a:avLst/>
              <a:gdLst/>
              <a:ahLst/>
              <a:cxnLst/>
              <a:rect l="l" t="t" r="r" b="b"/>
              <a:pathLst>
                <a:path w="54610">
                  <a:moveTo>
                    <a:pt x="0" y="0"/>
                  </a:moveTo>
                  <a:lnTo>
                    <a:pt x="54449" y="0"/>
                  </a:lnTo>
                </a:path>
              </a:pathLst>
            </a:custGeom>
            <a:ln w="8167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object 20"/>
            <p:cNvSpPr/>
            <p:nvPr/>
          </p:nvSpPr>
          <p:spPr>
            <a:xfrm>
              <a:off x="4127866" y="1342334"/>
              <a:ext cx="33020" cy="0"/>
            </a:xfrm>
            <a:custGeom>
              <a:avLst/>
              <a:gdLst/>
              <a:ahLst/>
              <a:cxnLst/>
              <a:rect l="l" t="t" r="r" b="b"/>
              <a:pathLst>
                <a:path w="33020">
                  <a:moveTo>
                    <a:pt x="0" y="0"/>
                  </a:moveTo>
                  <a:lnTo>
                    <a:pt x="32755" y="0"/>
                  </a:lnTo>
                </a:path>
              </a:pathLst>
            </a:custGeom>
            <a:ln w="8167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" name="object 21"/>
            <p:cNvSpPr/>
            <p:nvPr/>
          </p:nvSpPr>
          <p:spPr>
            <a:xfrm>
              <a:off x="4183762" y="1338250"/>
              <a:ext cx="8255" cy="8255"/>
            </a:xfrm>
            <a:custGeom>
              <a:avLst/>
              <a:gdLst/>
              <a:ahLst/>
              <a:cxnLst/>
              <a:rect l="l" t="t" r="r" b="b"/>
              <a:pathLst>
                <a:path w="8254" h="8255">
                  <a:moveTo>
                    <a:pt x="0" y="4083"/>
                  </a:moveTo>
                  <a:lnTo>
                    <a:pt x="1196" y="1196"/>
                  </a:lnTo>
                  <a:lnTo>
                    <a:pt x="4083" y="0"/>
                  </a:lnTo>
                  <a:lnTo>
                    <a:pt x="6971" y="1196"/>
                  </a:lnTo>
                  <a:lnTo>
                    <a:pt x="8167" y="4083"/>
                  </a:lnTo>
                  <a:lnTo>
                    <a:pt x="6971" y="6971"/>
                  </a:lnTo>
                  <a:lnTo>
                    <a:pt x="4083" y="8167"/>
                  </a:lnTo>
                  <a:lnTo>
                    <a:pt x="1196" y="6971"/>
                  </a:lnTo>
                  <a:lnTo>
                    <a:pt x="0" y="4083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object 22"/>
            <p:cNvSpPr/>
            <p:nvPr/>
          </p:nvSpPr>
          <p:spPr>
            <a:xfrm>
              <a:off x="2227646" y="1552335"/>
              <a:ext cx="54610" cy="0"/>
            </a:xfrm>
            <a:custGeom>
              <a:avLst/>
              <a:gdLst/>
              <a:ahLst/>
              <a:cxnLst/>
              <a:rect l="l" t="t" r="r" b="b"/>
              <a:pathLst>
                <a:path w="54610">
                  <a:moveTo>
                    <a:pt x="0" y="0"/>
                  </a:moveTo>
                  <a:lnTo>
                    <a:pt x="54449" y="0"/>
                  </a:lnTo>
                </a:path>
              </a:pathLst>
            </a:custGeom>
            <a:ln w="8167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object 23"/>
            <p:cNvSpPr/>
            <p:nvPr/>
          </p:nvSpPr>
          <p:spPr>
            <a:xfrm>
              <a:off x="4127866" y="1552335"/>
              <a:ext cx="33020" cy="0"/>
            </a:xfrm>
            <a:custGeom>
              <a:avLst/>
              <a:gdLst/>
              <a:ahLst/>
              <a:cxnLst/>
              <a:rect l="l" t="t" r="r" b="b"/>
              <a:pathLst>
                <a:path w="33020">
                  <a:moveTo>
                    <a:pt x="0" y="0"/>
                  </a:moveTo>
                  <a:lnTo>
                    <a:pt x="32755" y="0"/>
                  </a:lnTo>
                </a:path>
              </a:pathLst>
            </a:custGeom>
            <a:ln w="8167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object 24"/>
            <p:cNvSpPr/>
            <p:nvPr/>
          </p:nvSpPr>
          <p:spPr>
            <a:xfrm>
              <a:off x="4183762" y="1548252"/>
              <a:ext cx="8255" cy="8255"/>
            </a:xfrm>
            <a:custGeom>
              <a:avLst/>
              <a:gdLst/>
              <a:ahLst/>
              <a:cxnLst/>
              <a:rect l="l" t="t" r="r" b="b"/>
              <a:pathLst>
                <a:path w="8254" h="8255">
                  <a:moveTo>
                    <a:pt x="0" y="4083"/>
                  </a:moveTo>
                  <a:lnTo>
                    <a:pt x="1196" y="1196"/>
                  </a:lnTo>
                  <a:lnTo>
                    <a:pt x="4083" y="0"/>
                  </a:lnTo>
                  <a:lnTo>
                    <a:pt x="6971" y="1196"/>
                  </a:lnTo>
                  <a:lnTo>
                    <a:pt x="8167" y="4083"/>
                  </a:lnTo>
                  <a:lnTo>
                    <a:pt x="6971" y="6971"/>
                  </a:lnTo>
                  <a:lnTo>
                    <a:pt x="4083" y="8167"/>
                  </a:lnTo>
                  <a:lnTo>
                    <a:pt x="1196" y="6971"/>
                  </a:lnTo>
                  <a:lnTo>
                    <a:pt x="0" y="4083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object 25"/>
            <p:cNvSpPr/>
            <p:nvPr/>
          </p:nvSpPr>
          <p:spPr>
            <a:xfrm>
              <a:off x="2227646" y="1762337"/>
              <a:ext cx="54610" cy="0"/>
            </a:xfrm>
            <a:custGeom>
              <a:avLst/>
              <a:gdLst/>
              <a:ahLst/>
              <a:cxnLst/>
              <a:rect l="l" t="t" r="r" b="b"/>
              <a:pathLst>
                <a:path w="54610">
                  <a:moveTo>
                    <a:pt x="0" y="0"/>
                  </a:moveTo>
                  <a:lnTo>
                    <a:pt x="54449" y="0"/>
                  </a:lnTo>
                </a:path>
              </a:pathLst>
            </a:custGeom>
            <a:ln w="8167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6" name="object 26"/>
            <p:cNvSpPr/>
            <p:nvPr/>
          </p:nvSpPr>
          <p:spPr>
            <a:xfrm>
              <a:off x="4127866" y="1762337"/>
              <a:ext cx="33020" cy="0"/>
            </a:xfrm>
            <a:custGeom>
              <a:avLst/>
              <a:gdLst/>
              <a:ahLst/>
              <a:cxnLst/>
              <a:rect l="l" t="t" r="r" b="b"/>
              <a:pathLst>
                <a:path w="33020">
                  <a:moveTo>
                    <a:pt x="0" y="0"/>
                  </a:moveTo>
                  <a:lnTo>
                    <a:pt x="32755" y="0"/>
                  </a:lnTo>
                </a:path>
              </a:pathLst>
            </a:custGeom>
            <a:ln w="8167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" name="object 27"/>
            <p:cNvSpPr/>
            <p:nvPr/>
          </p:nvSpPr>
          <p:spPr>
            <a:xfrm>
              <a:off x="4183762" y="1758253"/>
              <a:ext cx="8255" cy="8255"/>
            </a:xfrm>
            <a:custGeom>
              <a:avLst/>
              <a:gdLst/>
              <a:ahLst/>
              <a:cxnLst/>
              <a:rect l="l" t="t" r="r" b="b"/>
              <a:pathLst>
                <a:path w="8254" h="8255">
                  <a:moveTo>
                    <a:pt x="0" y="4083"/>
                  </a:moveTo>
                  <a:lnTo>
                    <a:pt x="1196" y="1196"/>
                  </a:lnTo>
                  <a:lnTo>
                    <a:pt x="4083" y="0"/>
                  </a:lnTo>
                  <a:lnTo>
                    <a:pt x="6971" y="1196"/>
                  </a:lnTo>
                  <a:lnTo>
                    <a:pt x="8167" y="4083"/>
                  </a:lnTo>
                  <a:lnTo>
                    <a:pt x="6971" y="6971"/>
                  </a:lnTo>
                  <a:lnTo>
                    <a:pt x="4083" y="8167"/>
                  </a:lnTo>
                  <a:lnTo>
                    <a:pt x="1196" y="6971"/>
                  </a:lnTo>
                  <a:lnTo>
                    <a:pt x="0" y="4083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8" name="object 28"/>
            <p:cNvSpPr/>
            <p:nvPr/>
          </p:nvSpPr>
          <p:spPr>
            <a:xfrm>
              <a:off x="2227646" y="1972338"/>
              <a:ext cx="54610" cy="0"/>
            </a:xfrm>
            <a:custGeom>
              <a:avLst/>
              <a:gdLst/>
              <a:ahLst/>
              <a:cxnLst/>
              <a:rect l="l" t="t" r="r" b="b"/>
              <a:pathLst>
                <a:path w="54610">
                  <a:moveTo>
                    <a:pt x="0" y="0"/>
                  </a:moveTo>
                  <a:lnTo>
                    <a:pt x="54449" y="0"/>
                  </a:lnTo>
                </a:path>
              </a:pathLst>
            </a:custGeom>
            <a:ln w="8167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9" name="object 29"/>
            <p:cNvSpPr/>
            <p:nvPr/>
          </p:nvSpPr>
          <p:spPr>
            <a:xfrm>
              <a:off x="4127866" y="1972338"/>
              <a:ext cx="33020" cy="0"/>
            </a:xfrm>
            <a:custGeom>
              <a:avLst/>
              <a:gdLst/>
              <a:ahLst/>
              <a:cxnLst/>
              <a:rect l="l" t="t" r="r" b="b"/>
              <a:pathLst>
                <a:path w="33020">
                  <a:moveTo>
                    <a:pt x="0" y="0"/>
                  </a:moveTo>
                  <a:lnTo>
                    <a:pt x="32755" y="0"/>
                  </a:lnTo>
                </a:path>
              </a:pathLst>
            </a:custGeom>
            <a:ln w="8167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0" name="object 30"/>
            <p:cNvSpPr/>
            <p:nvPr/>
          </p:nvSpPr>
          <p:spPr>
            <a:xfrm>
              <a:off x="4183762" y="1968254"/>
              <a:ext cx="8255" cy="8255"/>
            </a:xfrm>
            <a:custGeom>
              <a:avLst/>
              <a:gdLst/>
              <a:ahLst/>
              <a:cxnLst/>
              <a:rect l="l" t="t" r="r" b="b"/>
              <a:pathLst>
                <a:path w="8254" h="8255">
                  <a:moveTo>
                    <a:pt x="0" y="4083"/>
                  </a:moveTo>
                  <a:lnTo>
                    <a:pt x="1196" y="1196"/>
                  </a:lnTo>
                  <a:lnTo>
                    <a:pt x="4083" y="0"/>
                  </a:lnTo>
                  <a:lnTo>
                    <a:pt x="6971" y="1196"/>
                  </a:lnTo>
                  <a:lnTo>
                    <a:pt x="8167" y="4083"/>
                  </a:lnTo>
                  <a:lnTo>
                    <a:pt x="6971" y="6971"/>
                  </a:lnTo>
                  <a:lnTo>
                    <a:pt x="4083" y="8167"/>
                  </a:lnTo>
                  <a:lnTo>
                    <a:pt x="1196" y="6971"/>
                  </a:lnTo>
                  <a:lnTo>
                    <a:pt x="0" y="4083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1" name="object 31"/>
            <p:cNvSpPr/>
            <p:nvPr/>
          </p:nvSpPr>
          <p:spPr>
            <a:xfrm>
              <a:off x="2440909" y="2082797"/>
              <a:ext cx="0" cy="54610"/>
            </a:xfrm>
            <a:custGeom>
              <a:avLst/>
              <a:gdLst/>
              <a:ahLst/>
              <a:cxnLst/>
              <a:rect l="l" t="t" r="r" b="b"/>
              <a:pathLst>
                <a:path h="54610">
                  <a:moveTo>
                    <a:pt x="0" y="54449"/>
                  </a:moveTo>
                  <a:lnTo>
                    <a:pt x="0" y="0"/>
                  </a:lnTo>
                </a:path>
              </a:pathLst>
            </a:custGeom>
            <a:ln w="8167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" name="object 32"/>
            <p:cNvSpPr/>
            <p:nvPr/>
          </p:nvSpPr>
          <p:spPr>
            <a:xfrm>
              <a:off x="2440909" y="547279"/>
              <a:ext cx="0" cy="38735"/>
            </a:xfrm>
            <a:custGeom>
              <a:avLst/>
              <a:gdLst/>
              <a:ahLst/>
              <a:cxnLst/>
              <a:rect l="l" t="t" r="r" b="b"/>
              <a:pathLst>
                <a:path h="38734">
                  <a:moveTo>
                    <a:pt x="0" y="38143"/>
                  </a:moveTo>
                  <a:lnTo>
                    <a:pt x="0" y="0"/>
                  </a:lnTo>
                </a:path>
              </a:pathLst>
            </a:custGeom>
            <a:ln w="8167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3" name="object 33"/>
            <p:cNvSpPr/>
            <p:nvPr/>
          </p:nvSpPr>
          <p:spPr>
            <a:xfrm>
              <a:off x="2747615" y="2082797"/>
              <a:ext cx="0" cy="54610"/>
            </a:xfrm>
            <a:custGeom>
              <a:avLst/>
              <a:gdLst/>
              <a:ahLst/>
              <a:cxnLst/>
              <a:rect l="l" t="t" r="r" b="b"/>
              <a:pathLst>
                <a:path h="54610">
                  <a:moveTo>
                    <a:pt x="0" y="54449"/>
                  </a:moveTo>
                  <a:lnTo>
                    <a:pt x="0" y="0"/>
                  </a:lnTo>
                </a:path>
              </a:pathLst>
            </a:custGeom>
            <a:ln w="8167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4" name="object 34"/>
            <p:cNvSpPr/>
            <p:nvPr/>
          </p:nvSpPr>
          <p:spPr>
            <a:xfrm>
              <a:off x="2747615" y="547279"/>
              <a:ext cx="0" cy="38735"/>
            </a:xfrm>
            <a:custGeom>
              <a:avLst/>
              <a:gdLst/>
              <a:ahLst/>
              <a:cxnLst/>
              <a:rect l="l" t="t" r="r" b="b"/>
              <a:pathLst>
                <a:path h="38734">
                  <a:moveTo>
                    <a:pt x="0" y="38143"/>
                  </a:moveTo>
                  <a:lnTo>
                    <a:pt x="0" y="0"/>
                  </a:lnTo>
                </a:path>
              </a:pathLst>
            </a:custGeom>
            <a:ln w="8167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5" name="object 35"/>
            <p:cNvSpPr/>
            <p:nvPr/>
          </p:nvSpPr>
          <p:spPr>
            <a:xfrm>
              <a:off x="3054322" y="2082797"/>
              <a:ext cx="0" cy="54610"/>
            </a:xfrm>
            <a:custGeom>
              <a:avLst/>
              <a:gdLst/>
              <a:ahLst/>
              <a:cxnLst/>
              <a:rect l="l" t="t" r="r" b="b"/>
              <a:pathLst>
                <a:path h="54610">
                  <a:moveTo>
                    <a:pt x="0" y="54449"/>
                  </a:moveTo>
                  <a:lnTo>
                    <a:pt x="0" y="0"/>
                  </a:lnTo>
                </a:path>
              </a:pathLst>
            </a:custGeom>
            <a:ln w="8167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6" name="object 36"/>
            <p:cNvSpPr/>
            <p:nvPr/>
          </p:nvSpPr>
          <p:spPr>
            <a:xfrm>
              <a:off x="3054322" y="547279"/>
              <a:ext cx="0" cy="38735"/>
            </a:xfrm>
            <a:custGeom>
              <a:avLst/>
              <a:gdLst/>
              <a:ahLst/>
              <a:cxnLst/>
              <a:rect l="l" t="t" r="r" b="b"/>
              <a:pathLst>
                <a:path h="38734">
                  <a:moveTo>
                    <a:pt x="0" y="38143"/>
                  </a:moveTo>
                  <a:lnTo>
                    <a:pt x="0" y="0"/>
                  </a:lnTo>
                </a:path>
              </a:pathLst>
            </a:custGeom>
            <a:ln w="8167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7" name="object 37"/>
            <p:cNvSpPr/>
            <p:nvPr/>
          </p:nvSpPr>
          <p:spPr>
            <a:xfrm>
              <a:off x="3361028" y="2082797"/>
              <a:ext cx="0" cy="54610"/>
            </a:xfrm>
            <a:custGeom>
              <a:avLst/>
              <a:gdLst/>
              <a:ahLst/>
              <a:cxnLst/>
              <a:rect l="l" t="t" r="r" b="b"/>
              <a:pathLst>
                <a:path h="54610">
                  <a:moveTo>
                    <a:pt x="0" y="54449"/>
                  </a:moveTo>
                  <a:lnTo>
                    <a:pt x="0" y="0"/>
                  </a:lnTo>
                </a:path>
              </a:pathLst>
            </a:custGeom>
            <a:ln w="8167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8" name="object 38"/>
            <p:cNvSpPr/>
            <p:nvPr/>
          </p:nvSpPr>
          <p:spPr>
            <a:xfrm>
              <a:off x="3361028" y="547279"/>
              <a:ext cx="0" cy="38735"/>
            </a:xfrm>
            <a:custGeom>
              <a:avLst/>
              <a:gdLst/>
              <a:ahLst/>
              <a:cxnLst/>
              <a:rect l="l" t="t" r="r" b="b"/>
              <a:pathLst>
                <a:path h="38734">
                  <a:moveTo>
                    <a:pt x="0" y="38143"/>
                  </a:moveTo>
                  <a:lnTo>
                    <a:pt x="0" y="0"/>
                  </a:lnTo>
                </a:path>
              </a:pathLst>
            </a:custGeom>
            <a:ln w="8167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9" name="object 39"/>
            <p:cNvSpPr/>
            <p:nvPr/>
          </p:nvSpPr>
          <p:spPr>
            <a:xfrm>
              <a:off x="3667735" y="2082797"/>
              <a:ext cx="0" cy="54610"/>
            </a:xfrm>
            <a:custGeom>
              <a:avLst/>
              <a:gdLst/>
              <a:ahLst/>
              <a:cxnLst/>
              <a:rect l="l" t="t" r="r" b="b"/>
              <a:pathLst>
                <a:path h="54610">
                  <a:moveTo>
                    <a:pt x="0" y="54449"/>
                  </a:moveTo>
                  <a:lnTo>
                    <a:pt x="0" y="0"/>
                  </a:lnTo>
                </a:path>
              </a:pathLst>
            </a:custGeom>
            <a:ln w="8167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0" name="object 40"/>
            <p:cNvSpPr/>
            <p:nvPr/>
          </p:nvSpPr>
          <p:spPr>
            <a:xfrm>
              <a:off x="3667735" y="547279"/>
              <a:ext cx="0" cy="38735"/>
            </a:xfrm>
            <a:custGeom>
              <a:avLst/>
              <a:gdLst/>
              <a:ahLst/>
              <a:cxnLst/>
              <a:rect l="l" t="t" r="r" b="b"/>
              <a:pathLst>
                <a:path h="38734">
                  <a:moveTo>
                    <a:pt x="0" y="38143"/>
                  </a:moveTo>
                  <a:lnTo>
                    <a:pt x="0" y="0"/>
                  </a:lnTo>
                </a:path>
              </a:pathLst>
            </a:custGeom>
            <a:ln w="8167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1" name="object 41"/>
            <p:cNvSpPr/>
            <p:nvPr/>
          </p:nvSpPr>
          <p:spPr>
            <a:xfrm>
              <a:off x="3974583" y="2082797"/>
              <a:ext cx="0" cy="54610"/>
            </a:xfrm>
            <a:custGeom>
              <a:avLst/>
              <a:gdLst/>
              <a:ahLst/>
              <a:cxnLst/>
              <a:rect l="l" t="t" r="r" b="b"/>
              <a:pathLst>
                <a:path h="54610">
                  <a:moveTo>
                    <a:pt x="0" y="54449"/>
                  </a:moveTo>
                  <a:lnTo>
                    <a:pt x="0" y="0"/>
                  </a:lnTo>
                </a:path>
              </a:pathLst>
            </a:custGeom>
            <a:ln w="8167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2" name="object 42"/>
            <p:cNvSpPr/>
            <p:nvPr/>
          </p:nvSpPr>
          <p:spPr>
            <a:xfrm>
              <a:off x="3974583" y="547279"/>
              <a:ext cx="0" cy="38735"/>
            </a:xfrm>
            <a:custGeom>
              <a:avLst/>
              <a:gdLst/>
              <a:ahLst/>
              <a:cxnLst/>
              <a:rect l="l" t="t" r="r" b="b"/>
              <a:pathLst>
                <a:path h="38734">
                  <a:moveTo>
                    <a:pt x="0" y="38143"/>
                  </a:moveTo>
                  <a:lnTo>
                    <a:pt x="0" y="0"/>
                  </a:lnTo>
                </a:path>
              </a:pathLst>
            </a:custGeom>
            <a:ln w="8167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3" name="object 43"/>
            <p:cNvSpPr/>
            <p:nvPr/>
          </p:nvSpPr>
          <p:spPr>
            <a:xfrm>
              <a:off x="3514311" y="817260"/>
              <a:ext cx="307340" cy="210185"/>
            </a:xfrm>
            <a:custGeom>
              <a:avLst/>
              <a:gdLst/>
              <a:ahLst/>
              <a:cxnLst/>
              <a:rect l="l" t="t" r="r" b="b"/>
              <a:pathLst>
                <a:path w="307339" h="210184">
                  <a:moveTo>
                    <a:pt x="306848" y="0"/>
                  </a:moveTo>
                  <a:lnTo>
                    <a:pt x="0" y="0"/>
                  </a:lnTo>
                  <a:lnTo>
                    <a:pt x="0" y="210001"/>
                  </a:lnTo>
                  <a:lnTo>
                    <a:pt x="306848" y="210001"/>
                  </a:lnTo>
                  <a:lnTo>
                    <a:pt x="306848" y="0"/>
                  </a:lnTo>
                  <a:close/>
                </a:path>
              </a:pathLst>
            </a:custGeom>
            <a:solidFill>
              <a:srgbClr val="440153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4" name="object 44"/>
            <p:cNvSpPr/>
            <p:nvPr/>
          </p:nvSpPr>
          <p:spPr>
            <a:xfrm>
              <a:off x="3514311" y="817260"/>
              <a:ext cx="307340" cy="210185"/>
            </a:xfrm>
            <a:custGeom>
              <a:avLst/>
              <a:gdLst/>
              <a:ahLst/>
              <a:cxnLst/>
              <a:rect l="l" t="t" r="r" b="b"/>
              <a:pathLst>
                <a:path w="307339" h="210184">
                  <a:moveTo>
                    <a:pt x="0" y="0"/>
                  </a:moveTo>
                  <a:lnTo>
                    <a:pt x="0" y="210001"/>
                  </a:lnTo>
                  <a:lnTo>
                    <a:pt x="306848" y="210001"/>
                  </a:lnTo>
                  <a:lnTo>
                    <a:pt x="306848" y="0"/>
                  </a:lnTo>
                  <a:lnTo>
                    <a:pt x="0" y="0"/>
                  </a:lnTo>
                  <a:close/>
                </a:path>
              </a:pathLst>
            </a:custGeom>
            <a:ln w="16334">
              <a:solidFill>
                <a:srgbClr val="44015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5" name="object 45"/>
            <p:cNvSpPr/>
            <p:nvPr/>
          </p:nvSpPr>
          <p:spPr>
            <a:xfrm>
              <a:off x="3514311" y="1027262"/>
              <a:ext cx="307340" cy="210185"/>
            </a:xfrm>
            <a:custGeom>
              <a:avLst/>
              <a:gdLst/>
              <a:ahLst/>
              <a:cxnLst/>
              <a:rect l="l" t="t" r="r" b="b"/>
              <a:pathLst>
                <a:path w="307339" h="210184">
                  <a:moveTo>
                    <a:pt x="306848" y="0"/>
                  </a:moveTo>
                  <a:lnTo>
                    <a:pt x="0" y="0"/>
                  </a:lnTo>
                  <a:lnTo>
                    <a:pt x="0" y="210142"/>
                  </a:lnTo>
                  <a:lnTo>
                    <a:pt x="306848" y="210142"/>
                  </a:lnTo>
                  <a:lnTo>
                    <a:pt x="306848" y="0"/>
                  </a:lnTo>
                  <a:close/>
                </a:path>
              </a:pathLst>
            </a:custGeom>
            <a:solidFill>
              <a:srgbClr val="440153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6" name="object 46"/>
            <p:cNvSpPr/>
            <p:nvPr/>
          </p:nvSpPr>
          <p:spPr>
            <a:xfrm>
              <a:off x="3514311" y="1027262"/>
              <a:ext cx="307340" cy="210185"/>
            </a:xfrm>
            <a:custGeom>
              <a:avLst/>
              <a:gdLst/>
              <a:ahLst/>
              <a:cxnLst/>
              <a:rect l="l" t="t" r="r" b="b"/>
              <a:pathLst>
                <a:path w="307339" h="210184">
                  <a:moveTo>
                    <a:pt x="0" y="0"/>
                  </a:moveTo>
                  <a:lnTo>
                    <a:pt x="0" y="210142"/>
                  </a:lnTo>
                  <a:lnTo>
                    <a:pt x="306848" y="210142"/>
                  </a:lnTo>
                  <a:lnTo>
                    <a:pt x="306848" y="0"/>
                  </a:lnTo>
                  <a:lnTo>
                    <a:pt x="0" y="0"/>
                  </a:lnTo>
                  <a:close/>
                </a:path>
              </a:pathLst>
            </a:custGeom>
            <a:ln w="16334">
              <a:solidFill>
                <a:srgbClr val="44015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7" name="object 47"/>
            <p:cNvSpPr/>
            <p:nvPr/>
          </p:nvSpPr>
          <p:spPr>
            <a:xfrm>
              <a:off x="3514311" y="1237405"/>
              <a:ext cx="307340" cy="210185"/>
            </a:xfrm>
            <a:custGeom>
              <a:avLst/>
              <a:gdLst/>
              <a:ahLst/>
              <a:cxnLst/>
              <a:rect l="l" t="t" r="r" b="b"/>
              <a:pathLst>
                <a:path w="307339" h="210184">
                  <a:moveTo>
                    <a:pt x="306848" y="0"/>
                  </a:moveTo>
                  <a:lnTo>
                    <a:pt x="0" y="0"/>
                  </a:lnTo>
                  <a:lnTo>
                    <a:pt x="0" y="210001"/>
                  </a:lnTo>
                  <a:lnTo>
                    <a:pt x="306848" y="210001"/>
                  </a:lnTo>
                  <a:lnTo>
                    <a:pt x="306848" y="0"/>
                  </a:lnTo>
                  <a:close/>
                </a:path>
              </a:pathLst>
            </a:custGeom>
            <a:solidFill>
              <a:srgbClr val="440153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8" name="object 48"/>
            <p:cNvSpPr/>
            <p:nvPr/>
          </p:nvSpPr>
          <p:spPr>
            <a:xfrm>
              <a:off x="3514311" y="1237405"/>
              <a:ext cx="307340" cy="210185"/>
            </a:xfrm>
            <a:custGeom>
              <a:avLst/>
              <a:gdLst/>
              <a:ahLst/>
              <a:cxnLst/>
              <a:rect l="l" t="t" r="r" b="b"/>
              <a:pathLst>
                <a:path w="307339" h="210184">
                  <a:moveTo>
                    <a:pt x="0" y="0"/>
                  </a:moveTo>
                  <a:lnTo>
                    <a:pt x="0" y="210001"/>
                  </a:lnTo>
                  <a:lnTo>
                    <a:pt x="306848" y="210001"/>
                  </a:lnTo>
                  <a:lnTo>
                    <a:pt x="306848" y="0"/>
                  </a:lnTo>
                  <a:lnTo>
                    <a:pt x="0" y="0"/>
                  </a:lnTo>
                  <a:close/>
                </a:path>
              </a:pathLst>
            </a:custGeom>
            <a:ln w="16334">
              <a:solidFill>
                <a:srgbClr val="44015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9" name="object 49"/>
            <p:cNvSpPr/>
            <p:nvPr/>
          </p:nvSpPr>
          <p:spPr>
            <a:xfrm>
              <a:off x="3514311" y="1867408"/>
              <a:ext cx="307340" cy="210185"/>
            </a:xfrm>
            <a:custGeom>
              <a:avLst/>
              <a:gdLst/>
              <a:ahLst/>
              <a:cxnLst/>
              <a:rect l="l" t="t" r="r" b="b"/>
              <a:pathLst>
                <a:path w="307339" h="210185">
                  <a:moveTo>
                    <a:pt x="306848" y="0"/>
                  </a:moveTo>
                  <a:lnTo>
                    <a:pt x="0" y="0"/>
                  </a:lnTo>
                  <a:lnTo>
                    <a:pt x="0" y="210001"/>
                  </a:lnTo>
                  <a:lnTo>
                    <a:pt x="306848" y="210001"/>
                  </a:lnTo>
                  <a:lnTo>
                    <a:pt x="306848" y="0"/>
                  </a:lnTo>
                  <a:close/>
                </a:path>
              </a:pathLst>
            </a:custGeom>
            <a:solidFill>
              <a:srgbClr val="440153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0" name="object 50"/>
            <p:cNvSpPr/>
            <p:nvPr/>
          </p:nvSpPr>
          <p:spPr>
            <a:xfrm>
              <a:off x="3514311" y="1867408"/>
              <a:ext cx="307340" cy="210185"/>
            </a:xfrm>
            <a:custGeom>
              <a:avLst/>
              <a:gdLst/>
              <a:ahLst/>
              <a:cxnLst/>
              <a:rect l="l" t="t" r="r" b="b"/>
              <a:pathLst>
                <a:path w="307339" h="210185">
                  <a:moveTo>
                    <a:pt x="0" y="0"/>
                  </a:moveTo>
                  <a:lnTo>
                    <a:pt x="0" y="210001"/>
                  </a:lnTo>
                  <a:lnTo>
                    <a:pt x="306848" y="210001"/>
                  </a:lnTo>
                  <a:lnTo>
                    <a:pt x="306848" y="0"/>
                  </a:lnTo>
                  <a:lnTo>
                    <a:pt x="0" y="0"/>
                  </a:lnTo>
                  <a:close/>
                </a:path>
              </a:pathLst>
            </a:custGeom>
            <a:ln w="16334">
              <a:solidFill>
                <a:srgbClr val="44015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1" name="object 51"/>
            <p:cNvSpPr/>
            <p:nvPr/>
          </p:nvSpPr>
          <p:spPr>
            <a:xfrm>
              <a:off x="3514311" y="607259"/>
              <a:ext cx="307340" cy="210185"/>
            </a:xfrm>
            <a:custGeom>
              <a:avLst/>
              <a:gdLst/>
              <a:ahLst/>
              <a:cxnLst/>
              <a:rect l="l" t="t" r="r" b="b"/>
              <a:pathLst>
                <a:path w="307339" h="210184">
                  <a:moveTo>
                    <a:pt x="306848" y="0"/>
                  </a:moveTo>
                  <a:lnTo>
                    <a:pt x="0" y="0"/>
                  </a:lnTo>
                  <a:lnTo>
                    <a:pt x="0" y="210001"/>
                  </a:lnTo>
                  <a:lnTo>
                    <a:pt x="306848" y="210001"/>
                  </a:lnTo>
                  <a:lnTo>
                    <a:pt x="306848" y="0"/>
                  </a:lnTo>
                  <a:close/>
                </a:path>
              </a:pathLst>
            </a:custGeom>
            <a:solidFill>
              <a:srgbClr val="471B6C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2" name="object 52"/>
            <p:cNvSpPr/>
            <p:nvPr/>
          </p:nvSpPr>
          <p:spPr>
            <a:xfrm>
              <a:off x="3514311" y="607259"/>
              <a:ext cx="307340" cy="210185"/>
            </a:xfrm>
            <a:custGeom>
              <a:avLst/>
              <a:gdLst/>
              <a:ahLst/>
              <a:cxnLst/>
              <a:rect l="l" t="t" r="r" b="b"/>
              <a:pathLst>
                <a:path w="307339" h="210184">
                  <a:moveTo>
                    <a:pt x="0" y="0"/>
                  </a:moveTo>
                  <a:lnTo>
                    <a:pt x="0" y="210001"/>
                  </a:lnTo>
                  <a:lnTo>
                    <a:pt x="306848" y="210001"/>
                  </a:lnTo>
                  <a:lnTo>
                    <a:pt x="306848" y="0"/>
                  </a:lnTo>
                  <a:lnTo>
                    <a:pt x="0" y="0"/>
                  </a:lnTo>
                  <a:close/>
                </a:path>
              </a:pathLst>
            </a:custGeom>
            <a:ln w="16334">
              <a:solidFill>
                <a:srgbClr val="471B6C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3" name="object 53"/>
            <p:cNvSpPr/>
            <p:nvPr/>
          </p:nvSpPr>
          <p:spPr>
            <a:xfrm>
              <a:off x="3514311" y="1447406"/>
              <a:ext cx="307340" cy="210185"/>
            </a:xfrm>
            <a:custGeom>
              <a:avLst/>
              <a:gdLst/>
              <a:ahLst/>
              <a:cxnLst/>
              <a:rect l="l" t="t" r="r" b="b"/>
              <a:pathLst>
                <a:path w="307339" h="210185">
                  <a:moveTo>
                    <a:pt x="306848" y="0"/>
                  </a:moveTo>
                  <a:lnTo>
                    <a:pt x="0" y="0"/>
                  </a:lnTo>
                  <a:lnTo>
                    <a:pt x="0" y="210001"/>
                  </a:lnTo>
                  <a:lnTo>
                    <a:pt x="306848" y="210001"/>
                  </a:lnTo>
                  <a:lnTo>
                    <a:pt x="306848" y="0"/>
                  </a:lnTo>
                  <a:close/>
                </a:path>
              </a:pathLst>
            </a:custGeom>
            <a:solidFill>
              <a:srgbClr val="46317E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4" name="object 54"/>
            <p:cNvSpPr/>
            <p:nvPr/>
          </p:nvSpPr>
          <p:spPr>
            <a:xfrm>
              <a:off x="3514311" y="1447406"/>
              <a:ext cx="307340" cy="210185"/>
            </a:xfrm>
            <a:custGeom>
              <a:avLst/>
              <a:gdLst/>
              <a:ahLst/>
              <a:cxnLst/>
              <a:rect l="l" t="t" r="r" b="b"/>
              <a:pathLst>
                <a:path w="307339" h="210185">
                  <a:moveTo>
                    <a:pt x="0" y="0"/>
                  </a:moveTo>
                  <a:lnTo>
                    <a:pt x="0" y="210001"/>
                  </a:lnTo>
                  <a:lnTo>
                    <a:pt x="306848" y="210001"/>
                  </a:lnTo>
                  <a:lnTo>
                    <a:pt x="306848" y="0"/>
                  </a:lnTo>
                  <a:lnTo>
                    <a:pt x="0" y="0"/>
                  </a:lnTo>
                  <a:close/>
                </a:path>
              </a:pathLst>
            </a:custGeom>
            <a:ln w="16334">
              <a:solidFill>
                <a:srgbClr val="46317E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5" name="object 55"/>
            <p:cNvSpPr/>
            <p:nvPr/>
          </p:nvSpPr>
          <p:spPr>
            <a:xfrm>
              <a:off x="3207604" y="1027262"/>
              <a:ext cx="306705" cy="210185"/>
            </a:xfrm>
            <a:custGeom>
              <a:avLst/>
              <a:gdLst/>
              <a:ahLst/>
              <a:cxnLst/>
              <a:rect l="l" t="t" r="r" b="b"/>
              <a:pathLst>
                <a:path w="306704" h="210184">
                  <a:moveTo>
                    <a:pt x="306706" y="0"/>
                  </a:moveTo>
                  <a:lnTo>
                    <a:pt x="0" y="0"/>
                  </a:lnTo>
                  <a:lnTo>
                    <a:pt x="0" y="210142"/>
                  </a:lnTo>
                  <a:lnTo>
                    <a:pt x="306706" y="210142"/>
                  </a:lnTo>
                  <a:lnTo>
                    <a:pt x="306706" y="0"/>
                  </a:lnTo>
                  <a:close/>
                </a:path>
              </a:pathLst>
            </a:custGeom>
            <a:solidFill>
              <a:srgbClr val="3E4788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6" name="object 56"/>
            <p:cNvSpPr/>
            <p:nvPr/>
          </p:nvSpPr>
          <p:spPr>
            <a:xfrm>
              <a:off x="3207604" y="1027262"/>
              <a:ext cx="306705" cy="210185"/>
            </a:xfrm>
            <a:custGeom>
              <a:avLst/>
              <a:gdLst/>
              <a:ahLst/>
              <a:cxnLst/>
              <a:rect l="l" t="t" r="r" b="b"/>
              <a:pathLst>
                <a:path w="306704" h="210184">
                  <a:moveTo>
                    <a:pt x="0" y="0"/>
                  </a:moveTo>
                  <a:lnTo>
                    <a:pt x="0" y="210142"/>
                  </a:lnTo>
                  <a:lnTo>
                    <a:pt x="306706" y="210142"/>
                  </a:lnTo>
                  <a:lnTo>
                    <a:pt x="306706" y="0"/>
                  </a:lnTo>
                  <a:lnTo>
                    <a:pt x="0" y="0"/>
                  </a:lnTo>
                  <a:close/>
                </a:path>
              </a:pathLst>
            </a:custGeom>
            <a:ln w="16334">
              <a:solidFill>
                <a:srgbClr val="3E4788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7" name="object 57"/>
            <p:cNvSpPr/>
            <p:nvPr/>
          </p:nvSpPr>
          <p:spPr>
            <a:xfrm>
              <a:off x="3514311" y="1657407"/>
              <a:ext cx="307340" cy="210185"/>
            </a:xfrm>
            <a:custGeom>
              <a:avLst/>
              <a:gdLst/>
              <a:ahLst/>
              <a:cxnLst/>
              <a:rect l="l" t="t" r="r" b="b"/>
              <a:pathLst>
                <a:path w="307339" h="210185">
                  <a:moveTo>
                    <a:pt x="306848" y="0"/>
                  </a:moveTo>
                  <a:lnTo>
                    <a:pt x="0" y="0"/>
                  </a:lnTo>
                  <a:lnTo>
                    <a:pt x="0" y="210001"/>
                  </a:lnTo>
                  <a:lnTo>
                    <a:pt x="306848" y="210001"/>
                  </a:lnTo>
                  <a:lnTo>
                    <a:pt x="306848" y="0"/>
                  </a:lnTo>
                  <a:close/>
                </a:path>
              </a:pathLst>
            </a:custGeom>
            <a:solidFill>
              <a:srgbClr val="3E4788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8" name="object 58"/>
            <p:cNvSpPr/>
            <p:nvPr/>
          </p:nvSpPr>
          <p:spPr>
            <a:xfrm>
              <a:off x="3514311" y="1657407"/>
              <a:ext cx="307340" cy="210185"/>
            </a:xfrm>
            <a:custGeom>
              <a:avLst/>
              <a:gdLst/>
              <a:ahLst/>
              <a:cxnLst/>
              <a:rect l="l" t="t" r="r" b="b"/>
              <a:pathLst>
                <a:path w="307339" h="210185">
                  <a:moveTo>
                    <a:pt x="0" y="0"/>
                  </a:moveTo>
                  <a:lnTo>
                    <a:pt x="0" y="210001"/>
                  </a:lnTo>
                  <a:lnTo>
                    <a:pt x="306848" y="210001"/>
                  </a:lnTo>
                  <a:lnTo>
                    <a:pt x="306848" y="0"/>
                  </a:lnTo>
                  <a:lnTo>
                    <a:pt x="0" y="0"/>
                  </a:lnTo>
                  <a:close/>
                </a:path>
              </a:pathLst>
            </a:custGeom>
            <a:ln w="16334">
              <a:solidFill>
                <a:srgbClr val="3E4788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9" name="object 59"/>
            <p:cNvSpPr/>
            <p:nvPr/>
          </p:nvSpPr>
          <p:spPr>
            <a:xfrm>
              <a:off x="2900897" y="607259"/>
              <a:ext cx="306705" cy="210185"/>
            </a:xfrm>
            <a:custGeom>
              <a:avLst/>
              <a:gdLst/>
              <a:ahLst/>
              <a:cxnLst/>
              <a:rect l="l" t="t" r="r" b="b"/>
              <a:pathLst>
                <a:path w="306705" h="210184">
                  <a:moveTo>
                    <a:pt x="306706" y="0"/>
                  </a:moveTo>
                  <a:lnTo>
                    <a:pt x="0" y="0"/>
                  </a:lnTo>
                  <a:lnTo>
                    <a:pt x="0" y="210001"/>
                  </a:lnTo>
                  <a:lnTo>
                    <a:pt x="306706" y="210001"/>
                  </a:lnTo>
                  <a:lnTo>
                    <a:pt x="306706" y="0"/>
                  </a:lnTo>
                  <a:close/>
                </a:path>
              </a:pathLst>
            </a:custGeom>
            <a:solidFill>
              <a:srgbClr val="365C8D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0" name="object 60"/>
            <p:cNvSpPr/>
            <p:nvPr/>
          </p:nvSpPr>
          <p:spPr>
            <a:xfrm>
              <a:off x="2900897" y="607259"/>
              <a:ext cx="306705" cy="210185"/>
            </a:xfrm>
            <a:custGeom>
              <a:avLst/>
              <a:gdLst/>
              <a:ahLst/>
              <a:cxnLst/>
              <a:rect l="l" t="t" r="r" b="b"/>
              <a:pathLst>
                <a:path w="306705" h="210184">
                  <a:moveTo>
                    <a:pt x="0" y="0"/>
                  </a:moveTo>
                  <a:lnTo>
                    <a:pt x="0" y="210001"/>
                  </a:lnTo>
                  <a:lnTo>
                    <a:pt x="306706" y="210001"/>
                  </a:lnTo>
                  <a:lnTo>
                    <a:pt x="306706" y="0"/>
                  </a:lnTo>
                  <a:lnTo>
                    <a:pt x="0" y="0"/>
                  </a:lnTo>
                  <a:close/>
                </a:path>
              </a:pathLst>
            </a:custGeom>
            <a:ln w="16334">
              <a:solidFill>
                <a:srgbClr val="365C8D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1" name="object 61"/>
            <p:cNvSpPr/>
            <p:nvPr/>
          </p:nvSpPr>
          <p:spPr>
            <a:xfrm>
              <a:off x="3207604" y="607259"/>
              <a:ext cx="306705" cy="210185"/>
            </a:xfrm>
            <a:custGeom>
              <a:avLst/>
              <a:gdLst/>
              <a:ahLst/>
              <a:cxnLst/>
              <a:rect l="l" t="t" r="r" b="b"/>
              <a:pathLst>
                <a:path w="306704" h="210184">
                  <a:moveTo>
                    <a:pt x="306706" y="0"/>
                  </a:moveTo>
                  <a:lnTo>
                    <a:pt x="0" y="0"/>
                  </a:lnTo>
                  <a:lnTo>
                    <a:pt x="0" y="210001"/>
                  </a:lnTo>
                  <a:lnTo>
                    <a:pt x="306706" y="210001"/>
                  </a:lnTo>
                  <a:lnTo>
                    <a:pt x="306706" y="0"/>
                  </a:lnTo>
                  <a:close/>
                </a:path>
              </a:pathLst>
            </a:custGeom>
            <a:solidFill>
              <a:srgbClr val="365C8D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object 62"/>
            <p:cNvSpPr/>
            <p:nvPr/>
          </p:nvSpPr>
          <p:spPr>
            <a:xfrm>
              <a:off x="3207604" y="607259"/>
              <a:ext cx="306705" cy="210185"/>
            </a:xfrm>
            <a:custGeom>
              <a:avLst/>
              <a:gdLst/>
              <a:ahLst/>
              <a:cxnLst/>
              <a:rect l="l" t="t" r="r" b="b"/>
              <a:pathLst>
                <a:path w="306704" h="210184">
                  <a:moveTo>
                    <a:pt x="0" y="0"/>
                  </a:moveTo>
                  <a:lnTo>
                    <a:pt x="0" y="210001"/>
                  </a:lnTo>
                  <a:lnTo>
                    <a:pt x="306706" y="210001"/>
                  </a:lnTo>
                  <a:lnTo>
                    <a:pt x="306706" y="0"/>
                  </a:lnTo>
                  <a:lnTo>
                    <a:pt x="0" y="0"/>
                  </a:lnTo>
                  <a:close/>
                </a:path>
              </a:pathLst>
            </a:custGeom>
            <a:ln w="16334">
              <a:solidFill>
                <a:srgbClr val="365C8D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3" name="object 63"/>
            <p:cNvSpPr/>
            <p:nvPr/>
          </p:nvSpPr>
          <p:spPr>
            <a:xfrm>
              <a:off x="2900897" y="817260"/>
              <a:ext cx="306705" cy="210185"/>
            </a:xfrm>
            <a:custGeom>
              <a:avLst/>
              <a:gdLst/>
              <a:ahLst/>
              <a:cxnLst/>
              <a:rect l="l" t="t" r="r" b="b"/>
              <a:pathLst>
                <a:path w="306705" h="210184">
                  <a:moveTo>
                    <a:pt x="306706" y="0"/>
                  </a:moveTo>
                  <a:lnTo>
                    <a:pt x="0" y="0"/>
                  </a:lnTo>
                  <a:lnTo>
                    <a:pt x="0" y="210001"/>
                  </a:lnTo>
                  <a:lnTo>
                    <a:pt x="306706" y="210001"/>
                  </a:lnTo>
                  <a:lnTo>
                    <a:pt x="306706" y="0"/>
                  </a:lnTo>
                  <a:close/>
                </a:path>
              </a:pathLst>
            </a:custGeom>
            <a:solidFill>
              <a:srgbClr val="365C8D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4" name="object 64"/>
            <p:cNvSpPr/>
            <p:nvPr/>
          </p:nvSpPr>
          <p:spPr>
            <a:xfrm>
              <a:off x="2900897" y="817260"/>
              <a:ext cx="306705" cy="210185"/>
            </a:xfrm>
            <a:custGeom>
              <a:avLst/>
              <a:gdLst/>
              <a:ahLst/>
              <a:cxnLst/>
              <a:rect l="l" t="t" r="r" b="b"/>
              <a:pathLst>
                <a:path w="306705" h="210184">
                  <a:moveTo>
                    <a:pt x="0" y="0"/>
                  </a:moveTo>
                  <a:lnTo>
                    <a:pt x="0" y="210001"/>
                  </a:lnTo>
                  <a:lnTo>
                    <a:pt x="306706" y="210001"/>
                  </a:lnTo>
                  <a:lnTo>
                    <a:pt x="306706" y="0"/>
                  </a:lnTo>
                  <a:lnTo>
                    <a:pt x="0" y="0"/>
                  </a:lnTo>
                  <a:close/>
                </a:path>
              </a:pathLst>
            </a:custGeom>
            <a:ln w="16334">
              <a:solidFill>
                <a:srgbClr val="365C8D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5" name="object 65"/>
            <p:cNvSpPr/>
            <p:nvPr/>
          </p:nvSpPr>
          <p:spPr>
            <a:xfrm>
              <a:off x="3207604" y="817260"/>
              <a:ext cx="306705" cy="210185"/>
            </a:xfrm>
            <a:custGeom>
              <a:avLst/>
              <a:gdLst/>
              <a:ahLst/>
              <a:cxnLst/>
              <a:rect l="l" t="t" r="r" b="b"/>
              <a:pathLst>
                <a:path w="306704" h="210184">
                  <a:moveTo>
                    <a:pt x="306706" y="0"/>
                  </a:moveTo>
                  <a:lnTo>
                    <a:pt x="0" y="0"/>
                  </a:lnTo>
                  <a:lnTo>
                    <a:pt x="0" y="210001"/>
                  </a:lnTo>
                  <a:lnTo>
                    <a:pt x="306706" y="210001"/>
                  </a:lnTo>
                  <a:lnTo>
                    <a:pt x="306706" y="0"/>
                  </a:lnTo>
                  <a:close/>
                </a:path>
              </a:pathLst>
            </a:custGeom>
            <a:solidFill>
              <a:srgbClr val="365C8D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6" name="object 66"/>
            <p:cNvSpPr/>
            <p:nvPr/>
          </p:nvSpPr>
          <p:spPr>
            <a:xfrm>
              <a:off x="3207604" y="817260"/>
              <a:ext cx="306705" cy="210185"/>
            </a:xfrm>
            <a:custGeom>
              <a:avLst/>
              <a:gdLst/>
              <a:ahLst/>
              <a:cxnLst/>
              <a:rect l="l" t="t" r="r" b="b"/>
              <a:pathLst>
                <a:path w="306704" h="210184">
                  <a:moveTo>
                    <a:pt x="0" y="0"/>
                  </a:moveTo>
                  <a:lnTo>
                    <a:pt x="0" y="210001"/>
                  </a:lnTo>
                  <a:lnTo>
                    <a:pt x="306706" y="210001"/>
                  </a:lnTo>
                  <a:lnTo>
                    <a:pt x="306706" y="0"/>
                  </a:lnTo>
                  <a:lnTo>
                    <a:pt x="0" y="0"/>
                  </a:lnTo>
                  <a:close/>
                </a:path>
              </a:pathLst>
            </a:custGeom>
            <a:ln w="16334">
              <a:solidFill>
                <a:srgbClr val="365C8D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7" name="object 67"/>
            <p:cNvSpPr/>
            <p:nvPr/>
          </p:nvSpPr>
          <p:spPr>
            <a:xfrm>
              <a:off x="2900897" y="1447406"/>
              <a:ext cx="306705" cy="210185"/>
            </a:xfrm>
            <a:custGeom>
              <a:avLst/>
              <a:gdLst/>
              <a:ahLst/>
              <a:cxnLst/>
              <a:rect l="l" t="t" r="r" b="b"/>
              <a:pathLst>
                <a:path w="306705" h="210185">
                  <a:moveTo>
                    <a:pt x="306706" y="0"/>
                  </a:moveTo>
                  <a:lnTo>
                    <a:pt x="0" y="0"/>
                  </a:lnTo>
                  <a:lnTo>
                    <a:pt x="0" y="210001"/>
                  </a:lnTo>
                  <a:lnTo>
                    <a:pt x="306706" y="210001"/>
                  </a:lnTo>
                  <a:lnTo>
                    <a:pt x="306706" y="0"/>
                  </a:lnTo>
                  <a:close/>
                </a:path>
              </a:pathLst>
            </a:custGeom>
            <a:solidFill>
              <a:srgbClr val="2D6D8E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8" name="object 68"/>
            <p:cNvSpPr/>
            <p:nvPr/>
          </p:nvSpPr>
          <p:spPr>
            <a:xfrm>
              <a:off x="2900897" y="1447406"/>
              <a:ext cx="306705" cy="210185"/>
            </a:xfrm>
            <a:custGeom>
              <a:avLst/>
              <a:gdLst/>
              <a:ahLst/>
              <a:cxnLst/>
              <a:rect l="l" t="t" r="r" b="b"/>
              <a:pathLst>
                <a:path w="306705" h="210185">
                  <a:moveTo>
                    <a:pt x="0" y="0"/>
                  </a:moveTo>
                  <a:lnTo>
                    <a:pt x="0" y="210001"/>
                  </a:lnTo>
                  <a:lnTo>
                    <a:pt x="306706" y="210001"/>
                  </a:lnTo>
                  <a:lnTo>
                    <a:pt x="306706" y="0"/>
                  </a:lnTo>
                  <a:lnTo>
                    <a:pt x="0" y="0"/>
                  </a:lnTo>
                  <a:close/>
                </a:path>
              </a:pathLst>
            </a:custGeom>
            <a:ln w="16334">
              <a:solidFill>
                <a:srgbClr val="2D6D8E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9" name="object 69"/>
            <p:cNvSpPr/>
            <p:nvPr/>
          </p:nvSpPr>
          <p:spPr>
            <a:xfrm>
              <a:off x="2900897" y="1867408"/>
              <a:ext cx="306705" cy="210185"/>
            </a:xfrm>
            <a:custGeom>
              <a:avLst/>
              <a:gdLst/>
              <a:ahLst/>
              <a:cxnLst/>
              <a:rect l="l" t="t" r="r" b="b"/>
              <a:pathLst>
                <a:path w="306705" h="210185">
                  <a:moveTo>
                    <a:pt x="306706" y="0"/>
                  </a:moveTo>
                  <a:lnTo>
                    <a:pt x="0" y="0"/>
                  </a:lnTo>
                  <a:lnTo>
                    <a:pt x="0" y="210001"/>
                  </a:lnTo>
                  <a:lnTo>
                    <a:pt x="306706" y="210001"/>
                  </a:lnTo>
                  <a:lnTo>
                    <a:pt x="306706" y="0"/>
                  </a:lnTo>
                  <a:close/>
                </a:path>
              </a:pathLst>
            </a:custGeom>
            <a:solidFill>
              <a:srgbClr val="2D6D8E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0" name="object 70"/>
            <p:cNvSpPr/>
            <p:nvPr/>
          </p:nvSpPr>
          <p:spPr>
            <a:xfrm>
              <a:off x="2900897" y="1867408"/>
              <a:ext cx="306705" cy="210185"/>
            </a:xfrm>
            <a:custGeom>
              <a:avLst/>
              <a:gdLst/>
              <a:ahLst/>
              <a:cxnLst/>
              <a:rect l="l" t="t" r="r" b="b"/>
              <a:pathLst>
                <a:path w="306705" h="210185">
                  <a:moveTo>
                    <a:pt x="0" y="0"/>
                  </a:moveTo>
                  <a:lnTo>
                    <a:pt x="0" y="210001"/>
                  </a:lnTo>
                  <a:lnTo>
                    <a:pt x="306706" y="210001"/>
                  </a:lnTo>
                  <a:lnTo>
                    <a:pt x="306706" y="0"/>
                  </a:lnTo>
                  <a:lnTo>
                    <a:pt x="0" y="0"/>
                  </a:lnTo>
                  <a:close/>
                </a:path>
              </a:pathLst>
            </a:custGeom>
            <a:ln w="16334">
              <a:solidFill>
                <a:srgbClr val="2D6D8E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1" name="object 71"/>
            <p:cNvSpPr/>
            <p:nvPr/>
          </p:nvSpPr>
          <p:spPr>
            <a:xfrm>
              <a:off x="3207604" y="1867408"/>
              <a:ext cx="306705" cy="210185"/>
            </a:xfrm>
            <a:custGeom>
              <a:avLst/>
              <a:gdLst/>
              <a:ahLst/>
              <a:cxnLst/>
              <a:rect l="l" t="t" r="r" b="b"/>
              <a:pathLst>
                <a:path w="306704" h="210185">
                  <a:moveTo>
                    <a:pt x="306706" y="0"/>
                  </a:moveTo>
                  <a:lnTo>
                    <a:pt x="0" y="0"/>
                  </a:lnTo>
                  <a:lnTo>
                    <a:pt x="0" y="210001"/>
                  </a:lnTo>
                  <a:lnTo>
                    <a:pt x="306706" y="210001"/>
                  </a:lnTo>
                  <a:lnTo>
                    <a:pt x="306706" y="0"/>
                  </a:lnTo>
                  <a:close/>
                </a:path>
              </a:pathLst>
            </a:custGeom>
            <a:solidFill>
              <a:srgbClr val="2D6D8E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2" name="object 72"/>
            <p:cNvSpPr/>
            <p:nvPr/>
          </p:nvSpPr>
          <p:spPr>
            <a:xfrm>
              <a:off x="3207604" y="1867408"/>
              <a:ext cx="306705" cy="210185"/>
            </a:xfrm>
            <a:custGeom>
              <a:avLst/>
              <a:gdLst/>
              <a:ahLst/>
              <a:cxnLst/>
              <a:rect l="l" t="t" r="r" b="b"/>
              <a:pathLst>
                <a:path w="306704" h="210185">
                  <a:moveTo>
                    <a:pt x="0" y="0"/>
                  </a:moveTo>
                  <a:lnTo>
                    <a:pt x="0" y="210001"/>
                  </a:lnTo>
                  <a:lnTo>
                    <a:pt x="306706" y="210001"/>
                  </a:lnTo>
                  <a:lnTo>
                    <a:pt x="306706" y="0"/>
                  </a:lnTo>
                  <a:lnTo>
                    <a:pt x="0" y="0"/>
                  </a:lnTo>
                  <a:close/>
                </a:path>
              </a:pathLst>
            </a:custGeom>
            <a:ln w="16334">
              <a:solidFill>
                <a:srgbClr val="2D6D8E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3" name="object 73"/>
            <p:cNvSpPr/>
            <p:nvPr/>
          </p:nvSpPr>
          <p:spPr>
            <a:xfrm>
              <a:off x="2900897" y="1237405"/>
              <a:ext cx="306705" cy="210185"/>
            </a:xfrm>
            <a:custGeom>
              <a:avLst/>
              <a:gdLst/>
              <a:ahLst/>
              <a:cxnLst/>
              <a:rect l="l" t="t" r="r" b="b"/>
              <a:pathLst>
                <a:path w="306705" h="210184">
                  <a:moveTo>
                    <a:pt x="306706" y="0"/>
                  </a:moveTo>
                  <a:lnTo>
                    <a:pt x="0" y="0"/>
                  </a:lnTo>
                  <a:lnTo>
                    <a:pt x="0" y="210001"/>
                  </a:lnTo>
                  <a:lnTo>
                    <a:pt x="306706" y="210001"/>
                  </a:lnTo>
                  <a:lnTo>
                    <a:pt x="306706" y="0"/>
                  </a:lnTo>
                  <a:close/>
                </a:path>
              </a:pathLst>
            </a:custGeom>
            <a:solidFill>
              <a:srgbClr val="277E8E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4" name="object 74"/>
            <p:cNvSpPr/>
            <p:nvPr/>
          </p:nvSpPr>
          <p:spPr>
            <a:xfrm>
              <a:off x="2900897" y="1237405"/>
              <a:ext cx="306705" cy="210185"/>
            </a:xfrm>
            <a:custGeom>
              <a:avLst/>
              <a:gdLst/>
              <a:ahLst/>
              <a:cxnLst/>
              <a:rect l="l" t="t" r="r" b="b"/>
              <a:pathLst>
                <a:path w="306705" h="210184">
                  <a:moveTo>
                    <a:pt x="0" y="0"/>
                  </a:moveTo>
                  <a:lnTo>
                    <a:pt x="0" y="210001"/>
                  </a:lnTo>
                  <a:lnTo>
                    <a:pt x="306706" y="210001"/>
                  </a:lnTo>
                  <a:lnTo>
                    <a:pt x="306706" y="0"/>
                  </a:lnTo>
                  <a:lnTo>
                    <a:pt x="0" y="0"/>
                  </a:lnTo>
                  <a:close/>
                </a:path>
              </a:pathLst>
            </a:custGeom>
            <a:ln w="16334">
              <a:solidFill>
                <a:srgbClr val="277E8E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5" name="object 75"/>
            <p:cNvSpPr/>
            <p:nvPr/>
          </p:nvSpPr>
          <p:spPr>
            <a:xfrm>
              <a:off x="3207604" y="1237405"/>
              <a:ext cx="306705" cy="210185"/>
            </a:xfrm>
            <a:custGeom>
              <a:avLst/>
              <a:gdLst/>
              <a:ahLst/>
              <a:cxnLst/>
              <a:rect l="l" t="t" r="r" b="b"/>
              <a:pathLst>
                <a:path w="306704" h="210184">
                  <a:moveTo>
                    <a:pt x="306706" y="0"/>
                  </a:moveTo>
                  <a:lnTo>
                    <a:pt x="0" y="0"/>
                  </a:lnTo>
                  <a:lnTo>
                    <a:pt x="0" y="210001"/>
                  </a:lnTo>
                  <a:lnTo>
                    <a:pt x="306706" y="210001"/>
                  </a:lnTo>
                  <a:lnTo>
                    <a:pt x="306706" y="0"/>
                  </a:lnTo>
                  <a:close/>
                </a:path>
              </a:pathLst>
            </a:custGeom>
            <a:solidFill>
              <a:srgbClr val="277E8E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6" name="object 76"/>
            <p:cNvSpPr/>
            <p:nvPr/>
          </p:nvSpPr>
          <p:spPr>
            <a:xfrm>
              <a:off x="3207604" y="1237405"/>
              <a:ext cx="306705" cy="210185"/>
            </a:xfrm>
            <a:custGeom>
              <a:avLst/>
              <a:gdLst/>
              <a:ahLst/>
              <a:cxnLst/>
              <a:rect l="l" t="t" r="r" b="b"/>
              <a:pathLst>
                <a:path w="306704" h="210184">
                  <a:moveTo>
                    <a:pt x="0" y="0"/>
                  </a:moveTo>
                  <a:lnTo>
                    <a:pt x="0" y="210001"/>
                  </a:lnTo>
                  <a:lnTo>
                    <a:pt x="306706" y="210001"/>
                  </a:lnTo>
                  <a:lnTo>
                    <a:pt x="306706" y="0"/>
                  </a:lnTo>
                  <a:lnTo>
                    <a:pt x="0" y="0"/>
                  </a:lnTo>
                  <a:close/>
                </a:path>
              </a:pathLst>
            </a:custGeom>
            <a:ln w="16334">
              <a:solidFill>
                <a:srgbClr val="277E8E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7" name="object 77"/>
            <p:cNvSpPr/>
            <p:nvPr/>
          </p:nvSpPr>
          <p:spPr>
            <a:xfrm>
              <a:off x="2900897" y="1657407"/>
              <a:ext cx="306705" cy="210185"/>
            </a:xfrm>
            <a:custGeom>
              <a:avLst/>
              <a:gdLst/>
              <a:ahLst/>
              <a:cxnLst/>
              <a:rect l="l" t="t" r="r" b="b"/>
              <a:pathLst>
                <a:path w="306705" h="210185">
                  <a:moveTo>
                    <a:pt x="306706" y="0"/>
                  </a:moveTo>
                  <a:lnTo>
                    <a:pt x="0" y="0"/>
                  </a:lnTo>
                  <a:lnTo>
                    <a:pt x="0" y="210001"/>
                  </a:lnTo>
                  <a:lnTo>
                    <a:pt x="306706" y="210001"/>
                  </a:lnTo>
                  <a:lnTo>
                    <a:pt x="306706" y="0"/>
                  </a:lnTo>
                  <a:close/>
                </a:path>
              </a:pathLst>
            </a:custGeom>
            <a:solidFill>
              <a:srgbClr val="277E8E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8" name="object 78"/>
            <p:cNvSpPr/>
            <p:nvPr/>
          </p:nvSpPr>
          <p:spPr>
            <a:xfrm>
              <a:off x="2900897" y="1657407"/>
              <a:ext cx="306705" cy="210185"/>
            </a:xfrm>
            <a:custGeom>
              <a:avLst/>
              <a:gdLst/>
              <a:ahLst/>
              <a:cxnLst/>
              <a:rect l="l" t="t" r="r" b="b"/>
              <a:pathLst>
                <a:path w="306705" h="210185">
                  <a:moveTo>
                    <a:pt x="0" y="0"/>
                  </a:moveTo>
                  <a:lnTo>
                    <a:pt x="0" y="210001"/>
                  </a:lnTo>
                  <a:lnTo>
                    <a:pt x="306706" y="210001"/>
                  </a:lnTo>
                  <a:lnTo>
                    <a:pt x="306706" y="0"/>
                  </a:lnTo>
                  <a:lnTo>
                    <a:pt x="0" y="0"/>
                  </a:lnTo>
                  <a:close/>
                </a:path>
              </a:pathLst>
            </a:custGeom>
            <a:ln w="16334">
              <a:solidFill>
                <a:srgbClr val="277E8E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9" name="object 79"/>
            <p:cNvSpPr/>
            <p:nvPr/>
          </p:nvSpPr>
          <p:spPr>
            <a:xfrm>
              <a:off x="3207604" y="1657407"/>
              <a:ext cx="306705" cy="210185"/>
            </a:xfrm>
            <a:custGeom>
              <a:avLst/>
              <a:gdLst/>
              <a:ahLst/>
              <a:cxnLst/>
              <a:rect l="l" t="t" r="r" b="b"/>
              <a:pathLst>
                <a:path w="306704" h="210185">
                  <a:moveTo>
                    <a:pt x="306706" y="0"/>
                  </a:moveTo>
                  <a:lnTo>
                    <a:pt x="0" y="0"/>
                  </a:lnTo>
                  <a:lnTo>
                    <a:pt x="0" y="210001"/>
                  </a:lnTo>
                  <a:lnTo>
                    <a:pt x="306706" y="210001"/>
                  </a:lnTo>
                  <a:lnTo>
                    <a:pt x="306706" y="0"/>
                  </a:lnTo>
                  <a:close/>
                </a:path>
              </a:pathLst>
            </a:custGeom>
            <a:solidFill>
              <a:srgbClr val="277E8E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0" name="object 80"/>
            <p:cNvSpPr/>
            <p:nvPr/>
          </p:nvSpPr>
          <p:spPr>
            <a:xfrm>
              <a:off x="3207604" y="1657407"/>
              <a:ext cx="306705" cy="210185"/>
            </a:xfrm>
            <a:custGeom>
              <a:avLst/>
              <a:gdLst/>
              <a:ahLst/>
              <a:cxnLst/>
              <a:rect l="l" t="t" r="r" b="b"/>
              <a:pathLst>
                <a:path w="306704" h="210185">
                  <a:moveTo>
                    <a:pt x="0" y="0"/>
                  </a:moveTo>
                  <a:lnTo>
                    <a:pt x="0" y="210001"/>
                  </a:lnTo>
                  <a:lnTo>
                    <a:pt x="306706" y="210001"/>
                  </a:lnTo>
                  <a:lnTo>
                    <a:pt x="306706" y="0"/>
                  </a:lnTo>
                  <a:lnTo>
                    <a:pt x="0" y="0"/>
                  </a:lnTo>
                  <a:close/>
                </a:path>
              </a:pathLst>
            </a:custGeom>
            <a:ln w="16334">
              <a:solidFill>
                <a:srgbClr val="277E8E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1" name="object 81"/>
            <p:cNvSpPr/>
            <p:nvPr/>
          </p:nvSpPr>
          <p:spPr>
            <a:xfrm>
              <a:off x="3821159" y="1867408"/>
              <a:ext cx="306705" cy="210185"/>
            </a:xfrm>
            <a:custGeom>
              <a:avLst/>
              <a:gdLst/>
              <a:ahLst/>
              <a:cxnLst/>
              <a:rect l="l" t="t" r="r" b="b"/>
              <a:pathLst>
                <a:path w="306704" h="210185">
                  <a:moveTo>
                    <a:pt x="306706" y="0"/>
                  </a:moveTo>
                  <a:lnTo>
                    <a:pt x="0" y="0"/>
                  </a:lnTo>
                  <a:lnTo>
                    <a:pt x="0" y="210001"/>
                  </a:lnTo>
                  <a:lnTo>
                    <a:pt x="306706" y="210001"/>
                  </a:lnTo>
                  <a:lnTo>
                    <a:pt x="306706" y="0"/>
                  </a:lnTo>
                  <a:close/>
                </a:path>
              </a:pathLst>
            </a:custGeom>
            <a:solidFill>
              <a:srgbClr val="277E8E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2" name="object 82"/>
            <p:cNvSpPr/>
            <p:nvPr/>
          </p:nvSpPr>
          <p:spPr>
            <a:xfrm>
              <a:off x="3821159" y="1867408"/>
              <a:ext cx="306705" cy="210185"/>
            </a:xfrm>
            <a:custGeom>
              <a:avLst/>
              <a:gdLst/>
              <a:ahLst/>
              <a:cxnLst/>
              <a:rect l="l" t="t" r="r" b="b"/>
              <a:pathLst>
                <a:path w="306704" h="210185">
                  <a:moveTo>
                    <a:pt x="0" y="0"/>
                  </a:moveTo>
                  <a:lnTo>
                    <a:pt x="0" y="210001"/>
                  </a:lnTo>
                  <a:lnTo>
                    <a:pt x="306706" y="210001"/>
                  </a:lnTo>
                  <a:lnTo>
                    <a:pt x="306706" y="0"/>
                  </a:lnTo>
                  <a:lnTo>
                    <a:pt x="0" y="0"/>
                  </a:lnTo>
                  <a:close/>
                </a:path>
              </a:pathLst>
            </a:custGeom>
            <a:ln w="16334">
              <a:solidFill>
                <a:srgbClr val="277E8E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3" name="object 83"/>
            <p:cNvSpPr/>
            <p:nvPr/>
          </p:nvSpPr>
          <p:spPr>
            <a:xfrm>
              <a:off x="2900897" y="1027262"/>
              <a:ext cx="306705" cy="210185"/>
            </a:xfrm>
            <a:custGeom>
              <a:avLst/>
              <a:gdLst/>
              <a:ahLst/>
              <a:cxnLst/>
              <a:rect l="l" t="t" r="r" b="b"/>
              <a:pathLst>
                <a:path w="306705" h="210184">
                  <a:moveTo>
                    <a:pt x="306706" y="0"/>
                  </a:moveTo>
                  <a:lnTo>
                    <a:pt x="0" y="0"/>
                  </a:lnTo>
                  <a:lnTo>
                    <a:pt x="0" y="210142"/>
                  </a:lnTo>
                  <a:lnTo>
                    <a:pt x="306706" y="210142"/>
                  </a:lnTo>
                  <a:lnTo>
                    <a:pt x="306706" y="0"/>
                  </a:lnTo>
                  <a:close/>
                </a:path>
              </a:pathLst>
            </a:custGeom>
            <a:solidFill>
              <a:srgbClr val="20908B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4" name="object 84"/>
            <p:cNvSpPr/>
            <p:nvPr/>
          </p:nvSpPr>
          <p:spPr>
            <a:xfrm>
              <a:off x="2900897" y="1027262"/>
              <a:ext cx="306705" cy="210185"/>
            </a:xfrm>
            <a:custGeom>
              <a:avLst/>
              <a:gdLst/>
              <a:ahLst/>
              <a:cxnLst/>
              <a:rect l="l" t="t" r="r" b="b"/>
              <a:pathLst>
                <a:path w="306705" h="210184">
                  <a:moveTo>
                    <a:pt x="0" y="0"/>
                  </a:moveTo>
                  <a:lnTo>
                    <a:pt x="0" y="210142"/>
                  </a:lnTo>
                  <a:lnTo>
                    <a:pt x="306706" y="210142"/>
                  </a:lnTo>
                  <a:lnTo>
                    <a:pt x="306706" y="0"/>
                  </a:lnTo>
                  <a:lnTo>
                    <a:pt x="0" y="0"/>
                  </a:lnTo>
                  <a:close/>
                </a:path>
              </a:pathLst>
            </a:custGeom>
            <a:ln w="16334">
              <a:solidFill>
                <a:srgbClr val="20908B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5" name="object 85"/>
            <p:cNvSpPr/>
            <p:nvPr/>
          </p:nvSpPr>
          <p:spPr>
            <a:xfrm>
              <a:off x="3207604" y="1447406"/>
              <a:ext cx="306705" cy="210185"/>
            </a:xfrm>
            <a:custGeom>
              <a:avLst/>
              <a:gdLst/>
              <a:ahLst/>
              <a:cxnLst/>
              <a:rect l="l" t="t" r="r" b="b"/>
              <a:pathLst>
                <a:path w="306704" h="210185">
                  <a:moveTo>
                    <a:pt x="306706" y="0"/>
                  </a:moveTo>
                  <a:lnTo>
                    <a:pt x="0" y="0"/>
                  </a:lnTo>
                  <a:lnTo>
                    <a:pt x="0" y="210001"/>
                  </a:lnTo>
                  <a:lnTo>
                    <a:pt x="306706" y="210001"/>
                  </a:lnTo>
                  <a:lnTo>
                    <a:pt x="306706" y="0"/>
                  </a:lnTo>
                  <a:close/>
                </a:path>
              </a:pathLst>
            </a:custGeom>
            <a:solidFill>
              <a:srgbClr val="20908B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6" name="object 86"/>
            <p:cNvSpPr/>
            <p:nvPr/>
          </p:nvSpPr>
          <p:spPr>
            <a:xfrm>
              <a:off x="3207604" y="1447406"/>
              <a:ext cx="306705" cy="210185"/>
            </a:xfrm>
            <a:custGeom>
              <a:avLst/>
              <a:gdLst/>
              <a:ahLst/>
              <a:cxnLst/>
              <a:rect l="l" t="t" r="r" b="b"/>
              <a:pathLst>
                <a:path w="306704" h="210185">
                  <a:moveTo>
                    <a:pt x="0" y="0"/>
                  </a:moveTo>
                  <a:lnTo>
                    <a:pt x="0" y="210001"/>
                  </a:lnTo>
                  <a:lnTo>
                    <a:pt x="306706" y="210001"/>
                  </a:lnTo>
                  <a:lnTo>
                    <a:pt x="306706" y="0"/>
                  </a:lnTo>
                  <a:lnTo>
                    <a:pt x="0" y="0"/>
                  </a:lnTo>
                  <a:close/>
                </a:path>
              </a:pathLst>
            </a:custGeom>
            <a:ln w="16334">
              <a:solidFill>
                <a:srgbClr val="20908B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7" name="object 87"/>
            <p:cNvSpPr/>
            <p:nvPr/>
          </p:nvSpPr>
          <p:spPr>
            <a:xfrm>
              <a:off x="3821159" y="1237405"/>
              <a:ext cx="306705" cy="210185"/>
            </a:xfrm>
            <a:custGeom>
              <a:avLst/>
              <a:gdLst/>
              <a:ahLst/>
              <a:cxnLst/>
              <a:rect l="l" t="t" r="r" b="b"/>
              <a:pathLst>
                <a:path w="306704" h="210184">
                  <a:moveTo>
                    <a:pt x="306706" y="0"/>
                  </a:moveTo>
                  <a:lnTo>
                    <a:pt x="0" y="0"/>
                  </a:lnTo>
                  <a:lnTo>
                    <a:pt x="0" y="210001"/>
                  </a:lnTo>
                  <a:lnTo>
                    <a:pt x="306706" y="210001"/>
                  </a:lnTo>
                  <a:lnTo>
                    <a:pt x="306706" y="0"/>
                  </a:lnTo>
                  <a:close/>
                </a:path>
              </a:pathLst>
            </a:custGeom>
            <a:solidFill>
              <a:srgbClr val="2CB17C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8" name="object 88"/>
            <p:cNvSpPr/>
            <p:nvPr/>
          </p:nvSpPr>
          <p:spPr>
            <a:xfrm>
              <a:off x="3821159" y="1237405"/>
              <a:ext cx="306705" cy="210185"/>
            </a:xfrm>
            <a:custGeom>
              <a:avLst/>
              <a:gdLst/>
              <a:ahLst/>
              <a:cxnLst/>
              <a:rect l="l" t="t" r="r" b="b"/>
              <a:pathLst>
                <a:path w="306704" h="210184">
                  <a:moveTo>
                    <a:pt x="0" y="0"/>
                  </a:moveTo>
                  <a:lnTo>
                    <a:pt x="0" y="210001"/>
                  </a:lnTo>
                  <a:lnTo>
                    <a:pt x="306706" y="210001"/>
                  </a:lnTo>
                  <a:lnTo>
                    <a:pt x="306706" y="0"/>
                  </a:lnTo>
                  <a:lnTo>
                    <a:pt x="0" y="0"/>
                  </a:lnTo>
                  <a:close/>
                </a:path>
              </a:pathLst>
            </a:custGeom>
            <a:ln w="16334">
              <a:solidFill>
                <a:srgbClr val="2CB17C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9" name="object 89"/>
            <p:cNvSpPr/>
            <p:nvPr/>
          </p:nvSpPr>
          <p:spPr>
            <a:xfrm>
              <a:off x="2287484" y="1237405"/>
              <a:ext cx="306705" cy="210185"/>
            </a:xfrm>
            <a:custGeom>
              <a:avLst/>
              <a:gdLst/>
              <a:ahLst/>
              <a:cxnLst/>
              <a:rect l="l" t="t" r="r" b="b"/>
              <a:pathLst>
                <a:path w="306705" h="210184">
                  <a:moveTo>
                    <a:pt x="306706" y="0"/>
                  </a:moveTo>
                  <a:lnTo>
                    <a:pt x="0" y="0"/>
                  </a:lnTo>
                  <a:lnTo>
                    <a:pt x="0" y="210001"/>
                  </a:lnTo>
                  <a:lnTo>
                    <a:pt x="306706" y="210001"/>
                  </a:lnTo>
                  <a:lnTo>
                    <a:pt x="306706" y="0"/>
                  </a:lnTo>
                  <a:close/>
                </a:path>
              </a:pathLst>
            </a:custGeom>
            <a:solidFill>
              <a:srgbClr val="49C26C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0" name="object 90"/>
            <p:cNvSpPr/>
            <p:nvPr/>
          </p:nvSpPr>
          <p:spPr>
            <a:xfrm>
              <a:off x="2287484" y="1237405"/>
              <a:ext cx="306705" cy="210185"/>
            </a:xfrm>
            <a:custGeom>
              <a:avLst/>
              <a:gdLst/>
              <a:ahLst/>
              <a:cxnLst/>
              <a:rect l="l" t="t" r="r" b="b"/>
              <a:pathLst>
                <a:path w="306705" h="210184">
                  <a:moveTo>
                    <a:pt x="0" y="0"/>
                  </a:moveTo>
                  <a:lnTo>
                    <a:pt x="0" y="210001"/>
                  </a:lnTo>
                  <a:lnTo>
                    <a:pt x="306706" y="210001"/>
                  </a:lnTo>
                  <a:lnTo>
                    <a:pt x="306706" y="0"/>
                  </a:lnTo>
                  <a:lnTo>
                    <a:pt x="0" y="0"/>
                  </a:lnTo>
                  <a:close/>
                </a:path>
              </a:pathLst>
            </a:custGeom>
            <a:ln w="16334">
              <a:solidFill>
                <a:srgbClr val="49C26C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1" name="object 91"/>
            <p:cNvSpPr/>
            <p:nvPr/>
          </p:nvSpPr>
          <p:spPr>
            <a:xfrm>
              <a:off x="2287484" y="1657407"/>
              <a:ext cx="306705" cy="210185"/>
            </a:xfrm>
            <a:custGeom>
              <a:avLst/>
              <a:gdLst/>
              <a:ahLst/>
              <a:cxnLst/>
              <a:rect l="l" t="t" r="r" b="b"/>
              <a:pathLst>
                <a:path w="306705" h="210185">
                  <a:moveTo>
                    <a:pt x="306706" y="0"/>
                  </a:moveTo>
                  <a:lnTo>
                    <a:pt x="0" y="0"/>
                  </a:lnTo>
                  <a:lnTo>
                    <a:pt x="0" y="210001"/>
                  </a:lnTo>
                  <a:lnTo>
                    <a:pt x="306706" y="210001"/>
                  </a:lnTo>
                  <a:lnTo>
                    <a:pt x="306706" y="0"/>
                  </a:lnTo>
                  <a:close/>
                </a:path>
              </a:pathLst>
            </a:custGeom>
            <a:solidFill>
              <a:srgbClr val="49C26C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2" name="object 92"/>
            <p:cNvSpPr/>
            <p:nvPr/>
          </p:nvSpPr>
          <p:spPr>
            <a:xfrm>
              <a:off x="2287484" y="1657407"/>
              <a:ext cx="306705" cy="210185"/>
            </a:xfrm>
            <a:custGeom>
              <a:avLst/>
              <a:gdLst/>
              <a:ahLst/>
              <a:cxnLst/>
              <a:rect l="l" t="t" r="r" b="b"/>
              <a:pathLst>
                <a:path w="306705" h="210185">
                  <a:moveTo>
                    <a:pt x="0" y="0"/>
                  </a:moveTo>
                  <a:lnTo>
                    <a:pt x="0" y="210001"/>
                  </a:lnTo>
                  <a:lnTo>
                    <a:pt x="306706" y="210001"/>
                  </a:lnTo>
                  <a:lnTo>
                    <a:pt x="306706" y="0"/>
                  </a:lnTo>
                  <a:lnTo>
                    <a:pt x="0" y="0"/>
                  </a:lnTo>
                  <a:close/>
                </a:path>
              </a:pathLst>
            </a:custGeom>
            <a:ln w="16334">
              <a:solidFill>
                <a:srgbClr val="49C26C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3" name="object 93"/>
            <p:cNvSpPr/>
            <p:nvPr/>
          </p:nvSpPr>
          <p:spPr>
            <a:xfrm>
              <a:off x="3821159" y="1657407"/>
              <a:ext cx="306705" cy="210185"/>
            </a:xfrm>
            <a:custGeom>
              <a:avLst/>
              <a:gdLst/>
              <a:ahLst/>
              <a:cxnLst/>
              <a:rect l="l" t="t" r="r" b="b"/>
              <a:pathLst>
                <a:path w="306704" h="210185">
                  <a:moveTo>
                    <a:pt x="306706" y="0"/>
                  </a:moveTo>
                  <a:lnTo>
                    <a:pt x="0" y="0"/>
                  </a:lnTo>
                  <a:lnTo>
                    <a:pt x="0" y="210001"/>
                  </a:lnTo>
                  <a:lnTo>
                    <a:pt x="306706" y="210001"/>
                  </a:lnTo>
                  <a:lnTo>
                    <a:pt x="306706" y="0"/>
                  </a:lnTo>
                  <a:close/>
                </a:path>
              </a:pathLst>
            </a:custGeom>
            <a:solidFill>
              <a:srgbClr val="49C26C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4" name="object 94"/>
            <p:cNvSpPr/>
            <p:nvPr/>
          </p:nvSpPr>
          <p:spPr>
            <a:xfrm>
              <a:off x="3821159" y="1657407"/>
              <a:ext cx="306705" cy="210185"/>
            </a:xfrm>
            <a:custGeom>
              <a:avLst/>
              <a:gdLst/>
              <a:ahLst/>
              <a:cxnLst/>
              <a:rect l="l" t="t" r="r" b="b"/>
              <a:pathLst>
                <a:path w="306704" h="210185">
                  <a:moveTo>
                    <a:pt x="0" y="0"/>
                  </a:moveTo>
                  <a:lnTo>
                    <a:pt x="0" y="210001"/>
                  </a:lnTo>
                  <a:lnTo>
                    <a:pt x="306706" y="210001"/>
                  </a:lnTo>
                  <a:lnTo>
                    <a:pt x="306706" y="0"/>
                  </a:lnTo>
                  <a:lnTo>
                    <a:pt x="0" y="0"/>
                  </a:lnTo>
                  <a:close/>
                </a:path>
              </a:pathLst>
            </a:custGeom>
            <a:ln w="16334">
              <a:solidFill>
                <a:srgbClr val="49C26C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5" name="object 95"/>
            <p:cNvSpPr/>
            <p:nvPr/>
          </p:nvSpPr>
          <p:spPr>
            <a:xfrm>
              <a:off x="2287484" y="607259"/>
              <a:ext cx="306705" cy="210185"/>
            </a:xfrm>
            <a:custGeom>
              <a:avLst/>
              <a:gdLst/>
              <a:ahLst/>
              <a:cxnLst/>
              <a:rect l="l" t="t" r="r" b="b"/>
              <a:pathLst>
                <a:path w="306705" h="210184">
                  <a:moveTo>
                    <a:pt x="306706" y="0"/>
                  </a:moveTo>
                  <a:lnTo>
                    <a:pt x="0" y="0"/>
                  </a:lnTo>
                  <a:lnTo>
                    <a:pt x="0" y="210001"/>
                  </a:lnTo>
                  <a:lnTo>
                    <a:pt x="306706" y="210001"/>
                  </a:lnTo>
                  <a:lnTo>
                    <a:pt x="306706" y="0"/>
                  </a:lnTo>
                  <a:close/>
                </a:path>
              </a:pathLst>
            </a:custGeom>
            <a:solidFill>
              <a:srgbClr val="70CF55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6" name="object 96"/>
            <p:cNvSpPr/>
            <p:nvPr/>
          </p:nvSpPr>
          <p:spPr>
            <a:xfrm>
              <a:off x="2287484" y="607259"/>
              <a:ext cx="306705" cy="210185"/>
            </a:xfrm>
            <a:custGeom>
              <a:avLst/>
              <a:gdLst/>
              <a:ahLst/>
              <a:cxnLst/>
              <a:rect l="l" t="t" r="r" b="b"/>
              <a:pathLst>
                <a:path w="306705" h="210184">
                  <a:moveTo>
                    <a:pt x="0" y="0"/>
                  </a:moveTo>
                  <a:lnTo>
                    <a:pt x="0" y="210001"/>
                  </a:lnTo>
                  <a:lnTo>
                    <a:pt x="306706" y="210001"/>
                  </a:lnTo>
                  <a:lnTo>
                    <a:pt x="306706" y="0"/>
                  </a:lnTo>
                  <a:lnTo>
                    <a:pt x="0" y="0"/>
                  </a:lnTo>
                  <a:close/>
                </a:path>
              </a:pathLst>
            </a:custGeom>
            <a:ln w="16334">
              <a:solidFill>
                <a:srgbClr val="70CF55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7" name="object 97"/>
            <p:cNvSpPr/>
            <p:nvPr/>
          </p:nvSpPr>
          <p:spPr>
            <a:xfrm>
              <a:off x="2287484" y="1027262"/>
              <a:ext cx="306705" cy="210185"/>
            </a:xfrm>
            <a:custGeom>
              <a:avLst/>
              <a:gdLst/>
              <a:ahLst/>
              <a:cxnLst/>
              <a:rect l="l" t="t" r="r" b="b"/>
              <a:pathLst>
                <a:path w="306705" h="210184">
                  <a:moveTo>
                    <a:pt x="306706" y="0"/>
                  </a:moveTo>
                  <a:lnTo>
                    <a:pt x="0" y="0"/>
                  </a:lnTo>
                  <a:lnTo>
                    <a:pt x="0" y="210142"/>
                  </a:lnTo>
                  <a:lnTo>
                    <a:pt x="306706" y="210142"/>
                  </a:lnTo>
                  <a:lnTo>
                    <a:pt x="306706" y="0"/>
                  </a:lnTo>
                  <a:close/>
                </a:path>
              </a:pathLst>
            </a:custGeom>
            <a:solidFill>
              <a:srgbClr val="70CF55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8" name="object 98"/>
            <p:cNvSpPr/>
            <p:nvPr/>
          </p:nvSpPr>
          <p:spPr>
            <a:xfrm>
              <a:off x="2287484" y="1027262"/>
              <a:ext cx="306705" cy="210185"/>
            </a:xfrm>
            <a:custGeom>
              <a:avLst/>
              <a:gdLst/>
              <a:ahLst/>
              <a:cxnLst/>
              <a:rect l="l" t="t" r="r" b="b"/>
              <a:pathLst>
                <a:path w="306705" h="210184">
                  <a:moveTo>
                    <a:pt x="0" y="0"/>
                  </a:moveTo>
                  <a:lnTo>
                    <a:pt x="0" y="210142"/>
                  </a:lnTo>
                  <a:lnTo>
                    <a:pt x="306706" y="210142"/>
                  </a:lnTo>
                  <a:lnTo>
                    <a:pt x="306706" y="0"/>
                  </a:lnTo>
                  <a:lnTo>
                    <a:pt x="0" y="0"/>
                  </a:lnTo>
                  <a:close/>
                </a:path>
              </a:pathLst>
            </a:custGeom>
            <a:ln w="16334">
              <a:solidFill>
                <a:srgbClr val="70CF55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9" name="object 99"/>
            <p:cNvSpPr/>
            <p:nvPr/>
          </p:nvSpPr>
          <p:spPr>
            <a:xfrm>
              <a:off x="2287484" y="1447406"/>
              <a:ext cx="306705" cy="210185"/>
            </a:xfrm>
            <a:custGeom>
              <a:avLst/>
              <a:gdLst/>
              <a:ahLst/>
              <a:cxnLst/>
              <a:rect l="l" t="t" r="r" b="b"/>
              <a:pathLst>
                <a:path w="306705" h="210185">
                  <a:moveTo>
                    <a:pt x="306706" y="0"/>
                  </a:moveTo>
                  <a:lnTo>
                    <a:pt x="0" y="0"/>
                  </a:lnTo>
                  <a:lnTo>
                    <a:pt x="0" y="210001"/>
                  </a:lnTo>
                  <a:lnTo>
                    <a:pt x="306706" y="210001"/>
                  </a:lnTo>
                  <a:lnTo>
                    <a:pt x="306706" y="0"/>
                  </a:lnTo>
                  <a:close/>
                </a:path>
              </a:pathLst>
            </a:custGeom>
            <a:solidFill>
              <a:srgbClr val="70CF55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0" name="object 100"/>
            <p:cNvSpPr/>
            <p:nvPr/>
          </p:nvSpPr>
          <p:spPr>
            <a:xfrm>
              <a:off x="2287484" y="1447406"/>
              <a:ext cx="306705" cy="210185"/>
            </a:xfrm>
            <a:custGeom>
              <a:avLst/>
              <a:gdLst/>
              <a:ahLst/>
              <a:cxnLst/>
              <a:rect l="l" t="t" r="r" b="b"/>
              <a:pathLst>
                <a:path w="306705" h="210185">
                  <a:moveTo>
                    <a:pt x="0" y="0"/>
                  </a:moveTo>
                  <a:lnTo>
                    <a:pt x="0" y="210001"/>
                  </a:lnTo>
                  <a:lnTo>
                    <a:pt x="306706" y="210001"/>
                  </a:lnTo>
                  <a:lnTo>
                    <a:pt x="306706" y="0"/>
                  </a:lnTo>
                  <a:lnTo>
                    <a:pt x="0" y="0"/>
                  </a:lnTo>
                  <a:close/>
                </a:path>
              </a:pathLst>
            </a:custGeom>
            <a:ln w="16334">
              <a:solidFill>
                <a:srgbClr val="70CF55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1" name="object 101"/>
            <p:cNvSpPr/>
            <p:nvPr/>
          </p:nvSpPr>
          <p:spPr>
            <a:xfrm>
              <a:off x="3821159" y="1447406"/>
              <a:ext cx="306705" cy="210185"/>
            </a:xfrm>
            <a:custGeom>
              <a:avLst/>
              <a:gdLst/>
              <a:ahLst/>
              <a:cxnLst/>
              <a:rect l="l" t="t" r="r" b="b"/>
              <a:pathLst>
                <a:path w="306704" h="210185">
                  <a:moveTo>
                    <a:pt x="306706" y="0"/>
                  </a:moveTo>
                  <a:lnTo>
                    <a:pt x="0" y="0"/>
                  </a:lnTo>
                  <a:lnTo>
                    <a:pt x="0" y="210001"/>
                  </a:lnTo>
                  <a:lnTo>
                    <a:pt x="306706" y="210001"/>
                  </a:lnTo>
                  <a:lnTo>
                    <a:pt x="306706" y="0"/>
                  </a:lnTo>
                  <a:close/>
                </a:path>
              </a:pathLst>
            </a:custGeom>
            <a:solidFill>
              <a:srgbClr val="70CF55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2" name="object 102"/>
            <p:cNvSpPr/>
            <p:nvPr/>
          </p:nvSpPr>
          <p:spPr>
            <a:xfrm>
              <a:off x="3821159" y="1447406"/>
              <a:ext cx="306705" cy="210185"/>
            </a:xfrm>
            <a:custGeom>
              <a:avLst/>
              <a:gdLst/>
              <a:ahLst/>
              <a:cxnLst/>
              <a:rect l="l" t="t" r="r" b="b"/>
              <a:pathLst>
                <a:path w="306704" h="210185">
                  <a:moveTo>
                    <a:pt x="0" y="0"/>
                  </a:moveTo>
                  <a:lnTo>
                    <a:pt x="0" y="210001"/>
                  </a:lnTo>
                  <a:lnTo>
                    <a:pt x="306706" y="210001"/>
                  </a:lnTo>
                  <a:lnTo>
                    <a:pt x="306706" y="0"/>
                  </a:lnTo>
                  <a:lnTo>
                    <a:pt x="0" y="0"/>
                  </a:lnTo>
                  <a:close/>
                </a:path>
              </a:pathLst>
            </a:custGeom>
            <a:ln w="16334">
              <a:solidFill>
                <a:srgbClr val="70CF55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3" name="object 103"/>
            <p:cNvSpPr/>
            <p:nvPr/>
          </p:nvSpPr>
          <p:spPr>
            <a:xfrm>
              <a:off x="2594191" y="1657407"/>
              <a:ext cx="306705" cy="210185"/>
            </a:xfrm>
            <a:custGeom>
              <a:avLst/>
              <a:gdLst/>
              <a:ahLst/>
              <a:cxnLst/>
              <a:rect l="l" t="t" r="r" b="b"/>
              <a:pathLst>
                <a:path w="306705" h="210185">
                  <a:moveTo>
                    <a:pt x="306706" y="0"/>
                  </a:moveTo>
                  <a:lnTo>
                    <a:pt x="0" y="0"/>
                  </a:lnTo>
                  <a:lnTo>
                    <a:pt x="0" y="210001"/>
                  </a:lnTo>
                  <a:lnTo>
                    <a:pt x="306706" y="210001"/>
                  </a:lnTo>
                  <a:lnTo>
                    <a:pt x="306706" y="0"/>
                  </a:lnTo>
                  <a:close/>
                </a:path>
              </a:pathLst>
            </a:custGeom>
            <a:solidFill>
              <a:srgbClr val="70CF55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4" name="object 104"/>
            <p:cNvSpPr/>
            <p:nvPr/>
          </p:nvSpPr>
          <p:spPr>
            <a:xfrm>
              <a:off x="2594191" y="1657407"/>
              <a:ext cx="306705" cy="210185"/>
            </a:xfrm>
            <a:custGeom>
              <a:avLst/>
              <a:gdLst/>
              <a:ahLst/>
              <a:cxnLst/>
              <a:rect l="l" t="t" r="r" b="b"/>
              <a:pathLst>
                <a:path w="306705" h="210185">
                  <a:moveTo>
                    <a:pt x="0" y="0"/>
                  </a:moveTo>
                  <a:lnTo>
                    <a:pt x="0" y="210001"/>
                  </a:lnTo>
                  <a:lnTo>
                    <a:pt x="306706" y="210001"/>
                  </a:lnTo>
                  <a:lnTo>
                    <a:pt x="306706" y="0"/>
                  </a:lnTo>
                  <a:lnTo>
                    <a:pt x="0" y="0"/>
                  </a:lnTo>
                  <a:close/>
                </a:path>
              </a:pathLst>
            </a:custGeom>
            <a:ln w="16334">
              <a:solidFill>
                <a:srgbClr val="70CF55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5" name="object 105"/>
            <p:cNvSpPr/>
            <p:nvPr/>
          </p:nvSpPr>
          <p:spPr>
            <a:xfrm>
              <a:off x="3821159" y="817260"/>
              <a:ext cx="306705" cy="210185"/>
            </a:xfrm>
            <a:custGeom>
              <a:avLst/>
              <a:gdLst/>
              <a:ahLst/>
              <a:cxnLst/>
              <a:rect l="l" t="t" r="r" b="b"/>
              <a:pathLst>
                <a:path w="306704" h="210184">
                  <a:moveTo>
                    <a:pt x="306706" y="0"/>
                  </a:moveTo>
                  <a:lnTo>
                    <a:pt x="0" y="0"/>
                  </a:lnTo>
                  <a:lnTo>
                    <a:pt x="0" y="210001"/>
                  </a:lnTo>
                  <a:lnTo>
                    <a:pt x="306706" y="210001"/>
                  </a:lnTo>
                  <a:lnTo>
                    <a:pt x="306706" y="0"/>
                  </a:lnTo>
                  <a:close/>
                </a:path>
              </a:pathLst>
            </a:custGeom>
            <a:solidFill>
              <a:srgbClr val="9FDA39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6" name="object 106"/>
            <p:cNvSpPr/>
            <p:nvPr/>
          </p:nvSpPr>
          <p:spPr>
            <a:xfrm>
              <a:off x="3821159" y="817260"/>
              <a:ext cx="306705" cy="210185"/>
            </a:xfrm>
            <a:custGeom>
              <a:avLst/>
              <a:gdLst/>
              <a:ahLst/>
              <a:cxnLst/>
              <a:rect l="l" t="t" r="r" b="b"/>
              <a:pathLst>
                <a:path w="306704" h="210184">
                  <a:moveTo>
                    <a:pt x="0" y="0"/>
                  </a:moveTo>
                  <a:lnTo>
                    <a:pt x="0" y="210001"/>
                  </a:lnTo>
                  <a:lnTo>
                    <a:pt x="306706" y="210001"/>
                  </a:lnTo>
                  <a:lnTo>
                    <a:pt x="306706" y="0"/>
                  </a:lnTo>
                  <a:lnTo>
                    <a:pt x="0" y="0"/>
                  </a:lnTo>
                  <a:close/>
                </a:path>
              </a:pathLst>
            </a:custGeom>
            <a:ln w="16334">
              <a:solidFill>
                <a:srgbClr val="9FDA39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7" name="object 107"/>
            <p:cNvSpPr/>
            <p:nvPr/>
          </p:nvSpPr>
          <p:spPr>
            <a:xfrm>
              <a:off x="2594191" y="1027262"/>
              <a:ext cx="306705" cy="210185"/>
            </a:xfrm>
            <a:custGeom>
              <a:avLst/>
              <a:gdLst/>
              <a:ahLst/>
              <a:cxnLst/>
              <a:rect l="l" t="t" r="r" b="b"/>
              <a:pathLst>
                <a:path w="306705" h="210184">
                  <a:moveTo>
                    <a:pt x="306706" y="0"/>
                  </a:moveTo>
                  <a:lnTo>
                    <a:pt x="0" y="0"/>
                  </a:lnTo>
                  <a:lnTo>
                    <a:pt x="0" y="210142"/>
                  </a:lnTo>
                  <a:lnTo>
                    <a:pt x="306706" y="210142"/>
                  </a:lnTo>
                  <a:lnTo>
                    <a:pt x="306706" y="0"/>
                  </a:lnTo>
                  <a:close/>
                </a:path>
              </a:pathLst>
            </a:custGeom>
            <a:solidFill>
              <a:srgbClr val="9FDA39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8" name="object 108"/>
            <p:cNvSpPr/>
            <p:nvPr/>
          </p:nvSpPr>
          <p:spPr>
            <a:xfrm>
              <a:off x="2594191" y="1027262"/>
              <a:ext cx="306705" cy="210185"/>
            </a:xfrm>
            <a:custGeom>
              <a:avLst/>
              <a:gdLst/>
              <a:ahLst/>
              <a:cxnLst/>
              <a:rect l="l" t="t" r="r" b="b"/>
              <a:pathLst>
                <a:path w="306705" h="210184">
                  <a:moveTo>
                    <a:pt x="0" y="0"/>
                  </a:moveTo>
                  <a:lnTo>
                    <a:pt x="0" y="210142"/>
                  </a:lnTo>
                  <a:lnTo>
                    <a:pt x="306706" y="210142"/>
                  </a:lnTo>
                  <a:lnTo>
                    <a:pt x="306706" y="0"/>
                  </a:lnTo>
                  <a:lnTo>
                    <a:pt x="0" y="0"/>
                  </a:lnTo>
                  <a:close/>
                </a:path>
              </a:pathLst>
            </a:custGeom>
            <a:ln w="16334">
              <a:solidFill>
                <a:srgbClr val="9FDA39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9" name="object 109"/>
            <p:cNvSpPr/>
            <p:nvPr/>
          </p:nvSpPr>
          <p:spPr>
            <a:xfrm>
              <a:off x="3821159" y="1027262"/>
              <a:ext cx="306705" cy="210185"/>
            </a:xfrm>
            <a:custGeom>
              <a:avLst/>
              <a:gdLst/>
              <a:ahLst/>
              <a:cxnLst/>
              <a:rect l="l" t="t" r="r" b="b"/>
              <a:pathLst>
                <a:path w="306704" h="210184">
                  <a:moveTo>
                    <a:pt x="306706" y="0"/>
                  </a:moveTo>
                  <a:lnTo>
                    <a:pt x="0" y="0"/>
                  </a:lnTo>
                  <a:lnTo>
                    <a:pt x="0" y="210142"/>
                  </a:lnTo>
                  <a:lnTo>
                    <a:pt x="306706" y="210142"/>
                  </a:lnTo>
                  <a:lnTo>
                    <a:pt x="306706" y="0"/>
                  </a:lnTo>
                  <a:close/>
                </a:path>
              </a:pathLst>
            </a:custGeom>
            <a:solidFill>
              <a:srgbClr val="9FDA39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0" name="object 110"/>
            <p:cNvSpPr/>
            <p:nvPr/>
          </p:nvSpPr>
          <p:spPr>
            <a:xfrm>
              <a:off x="3821159" y="1027262"/>
              <a:ext cx="306705" cy="210185"/>
            </a:xfrm>
            <a:custGeom>
              <a:avLst/>
              <a:gdLst/>
              <a:ahLst/>
              <a:cxnLst/>
              <a:rect l="l" t="t" r="r" b="b"/>
              <a:pathLst>
                <a:path w="306704" h="210184">
                  <a:moveTo>
                    <a:pt x="0" y="0"/>
                  </a:moveTo>
                  <a:lnTo>
                    <a:pt x="0" y="210142"/>
                  </a:lnTo>
                  <a:lnTo>
                    <a:pt x="306706" y="210142"/>
                  </a:lnTo>
                  <a:lnTo>
                    <a:pt x="306706" y="0"/>
                  </a:lnTo>
                  <a:lnTo>
                    <a:pt x="0" y="0"/>
                  </a:lnTo>
                  <a:close/>
                </a:path>
              </a:pathLst>
            </a:custGeom>
            <a:ln w="16334">
              <a:solidFill>
                <a:srgbClr val="9FDA39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1" name="object 111"/>
            <p:cNvSpPr/>
            <p:nvPr/>
          </p:nvSpPr>
          <p:spPr>
            <a:xfrm>
              <a:off x="2594191" y="1237405"/>
              <a:ext cx="306705" cy="210185"/>
            </a:xfrm>
            <a:custGeom>
              <a:avLst/>
              <a:gdLst/>
              <a:ahLst/>
              <a:cxnLst/>
              <a:rect l="l" t="t" r="r" b="b"/>
              <a:pathLst>
                <a:path w="306705" h="210184">
                  <a:moveTo>
                    <a:pt x="306706" y="0"/>
                  </a:moveTo>
                  <a:lnTo>
                    <a:pt x="0" y="0"/>
                  </a:lnTo>
                  <a:lnTo>
                    <a:pt x="0" y="210001"/>
                  </a:lnTo>
                  <a:lnTo>
                    <a:pt x="306706" y="210001"/>
                  </a:lnTo>
                  <a:lnTo>
                    <a:pt x="306706" y="0"/>
                  </a:lnTo>
                  <a:close/>
                </a:path>
              </a:pathLst>
            </a:custGeom>
            <a:solidFill>
              <a:srgbClr val="9FDA39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2" name="object 112"/>
            <p:cNvSpPr/>
            <p:nvPr/>
          </p:nvSpPr>
          <p:spPr>
            <a:xfrm>
              <a:off x="2594191" y="1237405"/>
              <a:ext cx="306705" cy="210185"/>
            </a:xfrm>
            <a:custGeom>
              <a:avLst/>
              <a:gdLst/>
              <a:ahLst/>
              <a:cxnLst/>
              <a:rect l="l" t="t" r="r" b="b"/>
              <a:pathLst>
                <a:path w="306705" h="210184">
                  <a:moveTo>
                    <a:pt x="0" y="0"/>
                  </a:moveTo>
                  <a:lnTo>
                    <a:pt x="0" y="210001"/>
                  </a:lnTo>
                  <a:lnTo>
                    <a:pt x="306706" y="210001"/>
                  </a:lnTo>
                  <a:lnTo>
                    <a:pt x="306706" y="0"/>
                  </a:lnTo>
                  <a:lnTo>
                    <a:pt x="0" y="0"/>
                  </a:lnTo>
                  <a:close/>
                </a:path>
              </a:pathLst>
            </a:custGeom>
            <a:ln w="16334">
              <a:solidFill>
                <a:srgbClr val="9FDA39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3" name="object 113"/>
            <p:cNvSpPr/>
            <p:nvPr/>
          </p:nvSpPr>
          <p:spPr>
            <a:xfrm>
              <a:off x="2594191" y="1447406"/>
              <a:ext cx="306705" cy="210185"/>
            </a:xfrm>
            <a:custGeom>
              <a:avLst/>
              <a:gdLst/>
              <a:ahLst/>
              <a:cxnLst/>
              <a:rect l="l" t="t" r="r" b="b"/>
              <a:pathLst>
                <a:path w="306705" h="210185">
                  <a:moveTo>
                    <a:pt x="306706" y="0"/>
                  </a:moveTo>
                  <a:lnTo>
                    <a:pt x="0" y="0"/>
                  </a:lnTo>
                  <a:lnTo>
                    <a:pt x="0" y="210001"/>
                  </a:lnTo>
                  <a:lnTo>
                    <a:pt x="306706" y="210001"/>
                  </a:lnTo>
                  <a:lnTo>
                    <a:pt x="306706" y="0"/>
                  </a:lnTo>
                  <a:close/>
                </a:path>
              </a:pathLst>
            </a:custGeom>
            <a:solidFill>
              <a:srgbClr val="9FDA39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4" name="object 114"/>
            <p:cNvSpPr/>
            <p:nvPr/>
          </p:nvSpPr>
          <p:spPr>
            <a:xfrm>
              <a:off x="2594191" y="1447406"/>
              <a:ext cx="306705" cy="210185"/>
            </a:xfrm>
            <a:custGeom>
              <a:avLst/>
              <a:gdLst/>
              <a:ahLst/>
              <a:cxnLst/>
              <a:rect l="l" t="t" r="r" b="b"/>
              <a:pathLst>
                <a:path w="306705" h="210185">
                  <a:moveTo>
                    <a:pt x="0" y="0"/>
                  </a:moveTo>
                  <a:lnTo>
                    <a:pt x="0" y="210001"/>
                  </a:lnTo>
                  <a:lnTo>
                    <a:pt x="306706" y="210001"/>
                  </a:lnTo>
                  <a:lnTo>
                    <a:pt x="306706" y="0"/>
                  </a:lnTo>
                  <a:lnTo>
                    <a:pt x="0" y="0"/>
                  </a:lnTo>
                  <a:close/>
                </a:path>
              </a:pathLst>
            </a:custGeom>
            <a:ln w="16334">
              <a:solidFill>
                <a:srgbClr val="9FDA39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5" name="object 115"/>
            <p:cNvSpPr/>
            <p:nvPr/>
          </p:nvSpPr>
          <p:spPr>
            <a:xfrm>
              <a:off x="2594191" y="607259"/>
              <a:ext cx="306705" cy="210185"/>
            </a:xfrm>
            <a:custGeom>
              <a:avLst/>
              <a:gdLst/>
              <a:ahLst/>
              <a:cxnLst/>
              <a:rect l="l" t="t" r="r" b="b"/>
              <a:pathLst>
                <a:path w="306705" h="210184">
                  <a:moveTo>
                    <a:pt x="306706" y="0"/>
                  </a:moveTo>
                  <a:lnTo>
                    <a:pt x="0" y="0"/>
                  </a:lnTo>
                  <a:lnTo>
                    <a:pt x="0" y="210001"/>
                  </a:lnTo>
                  <a:lnTo>
                    <a:pt x="306706" y="210001"/>
                  </a:lnTo>
                  <a:lnTo>
                    <a:pt x="306706" y="0"/>
                  </a:lnTo>
                  <a:close/>
                </a:path>
              </a:pathLst>
            </a:custGeom>
            <a:solidFill>
              <a:srgbClr val="CFE01C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6" name="object 116"/>
            <p:cNvSpPr/>
            <p:nvPr/>
          </p:nvSpPr>
          <p:spPr>
            <a:xfrm>
              <a:off x="2594191" y="607259"/>
              <a:ext cx="306705" cy="210185"/>
            </a:xfrm>
            <a:custGeom>
              <a:avLst/>
              <a:gdLst/>
              <a:ahLst/>
              <a:cxnLst/>
              <a:rect l="l" t="t" r="r" b="b"/>
              <a:pathLst>
                <a:path w="306705" h="210184">
                  <a:moveTo>
                    <a:pt x="0" y="0"/>
                  </a:moveTo>
                  <a:lnTo>
                    <a:pt x="0" y="210001"/>
                  </a:lnTo>
                  <a:lnTo>
                    <a:pt x="306706" y="210001"/>
                  </a:lnTo>
                  <a:lnTo>
                    <a:pt x="306706" y="0"/>
                  </a:lnTo>
                  <a:lnTo>
                    <a:pt x="0" y="0"/>
                  </a:lnTo>
                  <a:close/>
                </a:path>
              </a:pathLst>
            </a:custGeom>
            <a:ln w="16334">
              <a:solidFill>
                <a:srgbClr val="CFE01C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7" name="object 117"/>
            <p:cNvSpPr/>
            <p:nvPr/>
          </p:nvSpPr>
          <p:spPr>
            <a:xfrm>
              <a:off x="3821159" y="607259"/>
              <a:ext cx="306705" cy="210185"/>
            </a:xfrm>
            <a:custGeom>
              <a:avLst/>
              <a:gdLst/>
              <a:ahLst/>
              <a:cxnLst/>
              <a:rect l="l" t="t" r="r" b="b"/>
              <a:pathLst>
                <a:path w="306704" h="210184">
                  <a:moveTo>
                    <a:pt x="306706" y="0"/>
                  </a:moveTo>
                  <a:lnTo>
                    <a:pt x="0" y="0"/>
                  </a:lnTo>
                  <a:lnTo>
                    <a:pt x="0" y="210001"/>
                  </a:lnTo>
                  <a:lnTo>
                    <a:pt x="306706" y="210001"/>
                  </a:lnTo>
                  <a:lnTo>
                    <a:pt x="306706" y="0"/>
                  </a:lnTo>
                  <a:close/>
                </a:path>
              </a:pathLst>
            </a:custGeom>
            <a:solidFill>
              <a:srgbClr val="CFE01C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8" name="object 118"/>
            <p:cNvSpPr/>
            <p:nvPr/>
          </p:nvSpPr>
          <p:spPr>
            <a:xfrm>
              <a:off x="3821159" y="607259"/>
              <a:ext cx="306705" cy="210185"/>
            </a:xfrm>
            <a:custGeom>
              <a:avLst/>
              <a:gdLst/>
              <a:ahLst/>
              <a:cxnLst/>
              <a:rect l="l" t="t" r="r" b="b"/>
              <a:pathLst>
                <a:path w="306704" h="210184">
                  <a:moveTo>
                    <a:pt x="0" y="0"/>
                  </a:moveTo>
                  <a:lnTo>
                    <a:pt x="0" y="210001"/>
                  </a:lnTo>
                  <a:lnTo>
                    <a:pt x="306706" y="210001"/>
                  </a:lnTo>
                  <a:lnTo>
                    <a:pt x="306706" y="0"/>
                  </a:lnTo>
                  <a:lnTo>
                    <a:pt x="0" y="0"/>
                  </a:lnTo>
                  <a:close/>
                </a:path>
              </a:pathLst>
            </a:custGeom>
            <a:ln w="16334">
              <a:solidFill>
                <a:srgbClr val="CFE01C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9" name="object 119"/>
            <p:cNvSpPr/>
            <p:nvPr/>
          </p:nvSpPr>
          <p:spPr>
            <a:xfrm>
              <a:off x="2287484" y="817260"/>
              <a:ext cx="306705" cy="210185"/>
            </a:xfrm>
            <a:custGeom>
              <a:avLst/>
              <a:gdLst/>
              <a:ahLst/>
              <a:cxnLst/>
              <a:rect l="l" t="t" r="r" b="b"/>
              <a:pathLst>
                <a:path w="306705" h="210184">
                  <a:moveTo>
                    <a:pt x="306706" y="0"/>
                  </a:moveTo>
                  <a:lnTo>
                    <a:pt x="0" y="0"/>
                  </a:lnTo>
                  <a:lnTo>
                    <a:pt x="0" y="210001"/>
                  </a:lnTo>
                  <a:lnTo>
                    <a:pt x="306706" y="210001"/>
                  </a:lnTo>
                  <a:lnTo>
                    <a:pt x="306706" y="0"/>
                  </a:lnTo>
                  <a:close/>
                </a:path>
              </a:pathLst>
            </a:custGeom>
            <a:solidFill>
              <a:srgbClr val="CFE01C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0" name="object 120"/>
            <p:cNvSpPr/>
            <p:nvPr/>
          </p:nvSpPr>
          <p:spPr>
            <a:xfrm>
              <a:off x="2287484" y="817260"/>
              <a:ext cx="306705" cy="210185"/>
            </a:xfrm>
            <a:custGeom>
              <a:avLst/>
              <a:gdLst/>
              <a:ahLst/>
              <a:cxnLst/>
              <a:rect l="l" t="t" r="r" b="b"/>
              <a:pathLst>
                <a:path w="306705" h="210184">
                  <a:moveTo>
                    <a:pt x="0" y="0"/>
                  </a:moveTo>
                  <a:lnTo>
                    <a:pt x="0" y="210001"/>
                  </a:lnTo>
                  <a:lnTo>
                    <a:pt x="306706" y="210001"/>
                  </a:lnTo>
                  <a:lnTo>
                    <a:pt x="306706" y="0"/>
                  </a:lnTo>
                  <a:lnTo>
                    <a:pt x="0" y="0"/>
                  </a:lnTo>
                  <a:close/>
                </a:path>
              </a:pathLst>
            </a:custGeom>
            <a:ln w="16334">
              <a:solidFill>
                <a:srgbClr val="CFE01C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1" name="object 121"/>
            <p:cNvSpPr/>
            <p:nvPr/>
          </p:nvSpPr>
          <p:spPr>
            <a:xfrm>
              <a:off x="2594191" y="817260"/>
              <a:ext cx="306705" cy="210185"/>
            </a:xfrm>
            <a:custGeom>
              <a:avLst/>
              <a:gdLst/>
              <a:ahLst/>
              <a:cxnLst/>
              <a:rect l="l" t="t" r="r" b="b"/>
              <a:pathLst>
                <a:path w="306705" h="210184">
                  <a:moveTo>
                    <a:pt x="306706" y="0"/>
                  </a:moveTo>
                  <a:lnTo>
                    <a:pt x="0" y="0"/>
                  </a:lnTo>
                  <a:lnTo>
                    <a:pt x="0" y="210001"/>
                  </a:lnTo>
                  <a:lnTo>
                    <a:pt x="306706" y="210001"/>
                  </a:lnTo>
                  <a:lnTo>
                    <a:pt x="306706" y="0"/>
                  </a:lnTo>
                  <a:close/>
                </a:path>
              </a:pathLst>
            </a:custGeom>
            <a:solidFill>
              <a:srgbClr val="FCE724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2" name="object 122"/>
            <p:cNvSpPr/>
            <p:nvPr/>
          </p:nvSpPr>
          <p:spPr>
            <a:xfrm>
              <a:off x="2594191" y="817260"/>
              <a:ext cx="306705" cy="210185"/>
            </a:xfrm>
            <a:custGeom>
              <a:avLst/>
              <a:gdLst/>
              <a:ahLst/>
              <a:cxnLst/>
              <a:rect l="l" t="t" r="r" b="b"/>
              <a:pathLst>
                <a:path w="306705" h="210184">
                  <a:moveTo>
                    <a:pt x="0" y="0"/>
                  </a:moveTo>
                  <a:lnTo>
                    <a:pt x="0" y="210001"/>
                  </a:lnTo>
                  <a:lnTo>
                    <a:pt x="306706" y="210001"/>
                  </a:lnTo>
                  <a:lnTo>
                    <a:pt x="306706" y="0"/>
                  </a:lnTo>
                  <a:lnTo>
                    <a:pt x="0" y="0"/>
                  </a:lnTo>
                  <a:close/>
                </a:path>
              </a:pathLst>
            </a:custGeom>
            <a:ln w="16334">
              <a:solidFill>
                <a:srgbClr val="FCE724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3" name="object 123"/>
            <p:cNvSpPr/>
            <p:nvPr/>
          </p:nvSpPr>
          <p:spPr>
            <a:xfrm>
              <a:off x="2287484" y="1867408"/>
              <a:ext cx="306705" cy="210185"/>
            </a:xfrm>
            <a:custGeom>
              <a:avLst/>
              <a:gdLst/>
              <a:ahLst/>
              <a:cxnLst/>
              <a:rect l="l" t="t" r="r" b="b"/>
              <a:pathLst>
                <a:path w="306705" h="210185">
                  <a:moveTo>
                    <a:pt x="306706" y="0"/>
                  </a:moveTo>
                  <a:lnTo>
                    <a:pt x="0" y="0"/>
                  </a:lnTo>
                  <a:lnTo>
                    <a:pt x="0" y="210001"/>
                  </a:lnTo>
                  <a:lnTo>
                    <a:pt x="306706" y="210001"/>
                  </a:lnTo>
                  <a:lnTo>
                    <a:pt x="306706" y="0"/>
                  </a:lnTo>
                  <a:close/>
                </a:path>
              </a:pathLst>
            </a:custGeom>
            <a:solidFill>
              <a:srgbClr val="FCE724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4" name="object 124"/>
            <p:cNvSpPr/>
            <p:nvPr/>
          </p:nvSpPr>
          <p:spPr>
            <a:xfrm>
              <a:off x="2287484" y="1867408"/>
              <a:ext cx="306705" cy="210185"/>
            </a:xfrm>
            <a:custGeom>
              <a:avLst/>
              <a:gdLst/>
              <a:ahLst/>
              <a:cxnLst/>
              <a:rect l="l" t="t" r="r" b="b"/>
              <a:pathLst>
                <a:path w="306705" h="210185">
                  <a:moveTo>
                    <a:pt x="0" y="0"/>
                  </a:moveTo>
                  <a:lnTo>
                    <a:pt x="0" y="210001"/>
                  </a:lnTo>
                  <a:lnTo>
                    <a:pt x="306706" y="210001"/>
                  </a:lnTo>
                  <a:lnTo>
                    <a:pt x="306706" y="0"/>
                  </a:lnTo>
                  <a:lnTo>
                    <a:pt x="0" y="0"/>
                  </a:lnTo>
                  <a:close/>
                </a:path>
              </a:pathLst>
            </a:custGeom>
            <a:ln w="16334">
              <a:solidFill>
                <a:srgbClr val="FCE724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5" name="object 125"/>
            <p:cNvSpPr/>
            <p:nvPr/>
          </p:nvSpPr>
          <p:spPr>
            <a:xfrm>
              <a:off x="2594191" y="1867408"/>
              <a:ext cx="306705" cy="210185"/>
            </a:xfrm>
            <a:custGeom>
              <a:avLst/>
              <a:gdLst/>
              <a:ahLst/>
              <a:cxnLst/>
              <a:rect l="l" t="t" r="r" b="b"/>
              <a:pathLst>
                <a:path w="306705" h="210185">
                  <a:moveTo>
                    <a:pt x="306706" y="0"/>
                  </a:moveTo>
                  <a:lnTo>
                    <a:pt x="0" y="0"/>
                  </a:lnTo>
                  <a:lnTo>
                    <a:pt x="0" y="210001"/>
                  </a:lnTo>
                  <a:lnTo>
                    <a:pt x="306706" y="210001"/>
                  </a:lnTo>
                  <a:lnTo>
                    <a:pt x="306706" y="0"/>
                  </a:lnTo>
                  <a:close/>
                </a:path>
              </a:pathLst>
            </a:custGeom>
            <a:solidFill>
              <a:srgbClr val="FCE724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6" name="object 126"/>
            <p:cNvSpPr/>
            <p:nvPr/>
          </p:nvSpPr>
          <p:spPr>
            <a:xfrm>
              <a:off x="2594191" y="1867408"/>
              <a:ext cx="306705" cy="210185"/>
            </a:xfrm>
            <a:custGeom>
              <a:avLst/>
              <a:gdLst/>
              <a:ahLst/>
              <a:cxnLst/>
              <a:rect l="l" t="t" r="r" b="b"/>
              <a:pathLst>
                <a:path w="306705" h="210185">
                  <a:moveTo>
                    <a:pt x="0" y="0"/>
                  </a:moveTo>
                  <a:lnTo>
                    <a:pt x="0" y="210001"/>
                  </a:lnTo>
                  <a:lnTo>
                    <a:pt x="306706" y="210001"/>
                  </a:lnTo>
                  <a:lnTo>
                    <a:pt x="306706" y="0"/>
                  </a:lnTo>
                  <a:lnTo>
                    <a:pt x="0" y="0"/>
                  </a:lnTo>
                  <a:close/>
                </a:path>
              </a:pathLst>
            </a:custGeom>
            <a:ln w="16334">
              <a:solidFill>
                <a:srgbClr val="FCE724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7" name="object 127"/>
            <p:cNvSpPr/>
            <p:nvPr/>
          </p:nvSpPr>
          <p:spPr>
            <a:xfrm>
              <a:off x="2227646" y="547279"/>
              <a:ext cx="0" cy="1590040"/>
            </a:xfrm>
            <a:custGeom>
              <a:avLst/>
              <a:gdLst/>
              <a:ahLst/>
              <a:cxnLst/>
              <a:rect l="l" t="t" r="r" b="b"/>
              <a:pathLst>
                <a:path h="1590039">
                  <a:moveTo>
                    <a:pt x="0" y="1589968"/>
                  </a:moveTo>
                  <a:lnTo>
                    <a:pt x="0" y="0"/>
                  </a:lnTo>
                </a:path>
              </a:pathLst>
            </a:custGeom>
            <a:ln w="54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8" name="object 128"/>
            <p:cNvSpPr/>
            <p:nvPr/>
          </p:nvSpPr>
          <p:spPr>
            <a:xfrm>
              <a:off x="2189786" y="712189"/>
              <a:ext cx="38100" cy="0"/>
            </a:xfrm>
            <a:custGeom>
              <a:avLst/>
              <a:gdLst/>
              <a:ahLst/>
              <a:cxnLst/>
              <a:rect l="l" t="t" r="r" b="b"/>
              <a:pathLst>
                <a:path w="38100">
                  <a:moveTo>
                    <a:pt x="37859" y="0"/>
                  </a:moveTo>
                  <a:lnTo>
                    <a:pt x="0" y="0"/>
                  </a:lnTo>
                </a:path>
              </a:pathLst>
            </a:custGeom>
            <a:ln w="54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29" name="object 129"/>
          <p:cNvSpPr txBox="1"/>
          <p:nvPr/>
        </p:nvSpPr>
        <p:spPr>
          <a:xfrm>
            <a:off x="3123124" y="1374191"/>
            <a:ext cx="1497755" cy="220866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marL="26841" marR="0" lvl="0" indent="0" algn="l" defTabSz="1932584" rtl="0" eaLnBrk="1" fontAlgn="auto" latinLnBrk="0" hangingPunct="1">
              <a:lnSpc>
                <a:spcPct val="100000"/>
              </a:lnSpc>
              <a:spcBef>
                <a:spcPts val="20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68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Alzheimer's</a:t>
            </a:r>
            <a:r>
              <a:rPr kumimoji="0" sz="1268" b="0" i="0" u="none" strike="noStrike" kern="0" cap="none" spc="8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68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Disease</a:t>
            </a:r>
            <a:endParaRPr kumimoji="0" sz="1268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30" name="object 130"/>
          <p:cNvSpPr/>
          <p:nvPr/>
        </p:nvSpPr>
        <p:spPr>
          <a:xfrm>
            <a:off x="4631102" y="1949051"/>
            <a:ext cx="80524" cy="0"/>
          </a:xfrm>
          <a:custGeom>
            <a:avLst/>
            <a:gdLst/>
            <a:ahLst/>
            <a:cxnLst/>
            <a:rect l="l" t="t" r="r" b="b"/>
            <a:pathLst>
              <a:path w="38100">
                <a:moveTo>
                  <a:pt x="37859" y="0"/>
                </a:moveTo>
                <a:lnTo>
                  <a:pt x="0" y="0"/>
                </a:lnTo>
              </a:path>
            </a:pathLst>
          </a:custGeom>
          <a:ln w="54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19325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804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1" name="object 131"/>
          <p:cNvSpPr txBox="1"/>
          <p:nvPr/>
        </p:nvSpPr>
        <p:spPr>
          <a:xfrm>
            <a:off x="2031665" y="1818029"/>
            <a:ext cx="2591546" cy="220866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marL="26841" marR="0" lvl="0" indent="0" algn="l" defTabSz="1932584" rtl="0" eaLnBrk="1" fontAlgn="auto" latinLnBrk="0" hangingPunct="1">
              <a:lnSpc>
                <a:spcPct val="100000"/>
              </a:lnSpc>
              <a:spcBef>
                <a:spcPts val="20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68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Alzheimer's</a:t>
            </a:r>
            <a:r>
              <a:rPr kumimoji="0" sz="1268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and </a:t>
            </a:r>
            <a:r>
              <a:rPr kumimoji="0" sz="1268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Related</a:t>
            </a:r>
            <a:r>
              <a:rPr kumimoji="0" sz="1268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68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Dementias</a:t>
            </a:r>
            <a:endParaRPr kumimoji="0" sz="1268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32" name="object 132"/>
          <p:cNvSpPr/>
          <p:nvPr/>
        </p:nvSpPr>
        <p:spPr>
          <a:xfrm>
            <a:off x="4631102" y="2392889"/>
            <a:ext cx="80524" cy="0"/>
          </a:xfrm>
          <a:custGeom>
            <a:avLst/>
            <a:gdLst/>
            <a:ahLst/>
            <a:cxnLst/>
            <a:rect l="l" t="t" r="r" b="b"/>
            <a:pathLst>
              <a:path w="38100">
                <a:moveTo>
                  <a:pt x="37859" y="0"/>
                </a:moveTo>
                <a:lnTo>
                  <a:pt x="0" y="0"/>
                </a:lnTo>
              </a:path>
            </a:pathLst>
          </a:custGeom>
          <a:ln w="54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19325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804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3" name="object 133"/>
          <p:cNvSpPr txBox="1"/>
          <p:nvPr/>
        </p:nvSpPr>
        <p:spPr>
          <a:xfrm>
            <a:off x="2860524" y="2261867"/>
            <a:ext cx="1760799" cy="220866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marL="26841" marR="0" lvl="0" indent="0" algn="l" defTabSz="1932584" rtl="0" eaLnBrk="1" fontAlgn="auto" latinLnBrk="0" hangingPunct="1">
              <a:lnSpc>
                <a:spcPct val="100000"/>
              </a:lnSpc>
              <a:spcBef>
                <a:spcPts val="20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68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Chronic</a:t>
            </a:r>
            <a:r>
              <a:rPr kumimoji="0" sz="1268" b="0" i="0" u="none" strike="noStrike" kern="0" cap="none" spc="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68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Kidney</a:t>
            </a:r>
            <a:r>
              <a:rPr kumimoji="0" sz="1268" b="0" i="0" u="none" strike="noStrike" kern="0" cap="none" spc="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68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Disease</a:t>
            </a:r>
            <a:endParaRPr kumimoji="0" sz="1268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34" name="object 134"/>
          <p:cNvSpPr/>
          <p:nvPr/>
        </p:nvSpPr>
        <p:spPr>
          <a:xfrm>
            <a:off x="4631102" y="2837027"/>
            <a:ext cx="80524" cy="0"/>
          </a:xfrm>
          <a:custGeom>
            <a:avLst/>
            <a:gdLst/>
            <a:ahLst/>
            <a:cxnLst/>
            <a:rect l="l" t="t" r="r" b="b"/>
            <a:pathLst>
              <a:path w="38100">
                <a:moveTo>
                  <a:pt x="37859" y="0"/>
                </a:moveTo>
                <a:lnTo>
                  <a:pt x="0" y="0"/>
                </a:lnTo>
              </a:path>
            </a:pathLst>
          </a:custGeom>
          <a:ln w="54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19325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804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5" name="object 135"/>
          <p:cNvSpPr txBox="1"/>
          <p:nvPr/>
        </p:nvSpPr>
        <p:spPr>
          <a:xfrm>
            <a:off x="1733920" y="2706006"/>
            <a:ext cx="2888144" cy="220866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marL="26841" marR="0" lvl="0" indent="0" algn="l" defTabSz="1932584" rtl="0" eaLnBrk="1" fontAlgn="auto" latinLnBrk="0" hangingPunct="1">
              <a:lnSpc>
                <a:spcPct val="100000"/>
              </a:lnSpc>
              <a:spcBef>
                <a:spcPts val="20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68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Chronic</a:t>
            </a:r>
            <a:r>
              <a:rPr kumimoji="0" sz="1268" b="0" i="0" u="none" strike="noStrike" kern="0" cap="none" spc="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68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Obstructive</a:t>
            </a:r>
            <a:r>
              <a:rPr kumimoji="0" sz="1268" b="0" i="0" u="none" strike="noStrike" kern="0" cap="none" spc="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68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Pulmonary</a:t>
            </a:r>
            <a:r>
              <a:rPr kumimoji="0" sz="1268" b="0" i="0" u="none" strike="noStrike" kern="0" cap="none" spc="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68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Disease</a:t>
            </a:r>
            <a:endParaRPr kumimoji="0" sz="1268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36" name="object 136"/>
          <p:cNvSpPr/>
          <p:nvPr/>
        </p:nvSpPr>
        <p:spPr>
          <a:xfrm>
            <a:off x="4631102" y="3280865"/>
            <a:ext cx="80524" cy="0"/>
          </a:xfrm>
          <a:custGeom>
            <a:avLst/>
            <a:gdLst/>
            <a:ahLst/>
            <a:cxnLst/>
            <a:rect l="l" t="t" r="r" b="b"/>
            <a:pathLst>
              <a:path w="38100">
                <a:moveTo>
                  <a:pt x="37859" y="0"/>
                </a:moveTo>
                <a:lnTo>
                  <a:pt x="0" y="0"/>
                </a:lnTo>
              </a:path>
            </a:pathLst>
          </a:custGeom>
          <a:ln w="54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19325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804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7" name="object 137"/>
          <p:cNvSpPr txBox="1"/>
          <p:nvPr/>
        </p:nvSpPr>
        <p:spPr>
          <a:xfrm>
            <a:off x="2798705" y="3149842"/>
            <a:ext cx="1821193" cy="220866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marL="26841" marR="0" lvl="0" indent="0" algn="l" defTabSz="1932584" rtl="0" eaLnBrk="1" fontAlgn="auto" latinLnBrk="0" hangingPunct="1">
              <a:lnSpc>
                <a:spcPct val="100000"/>
              </a:lnSpc>
              <a:spcBef>
                <a:spcPts val="20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68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Congestive Heart</a:t>
            </a:r>
            <a:r>
              <a:rPr kumimoji="0" sz="1268" b="0" i="0" u="none" strike="noStrike" kern="0" cap="none" spc="-1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68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Failure</a:t>
            </a:r>
            <a:endParaRPr kumimoji="0" sz="1268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38" name="object 138"/>
          <p:cNvSpPr/>
          <p:nvPr/>
        </p:nvSpPr>
        <p:spPr>
          <a:xfrm>
            <a:off x="4631102" y="3724704"/>
            <a:ext cx="80524" cy="0"/>
          </a:xfrm>
          <a:custGeom>
            <a:avLst/>
            <a:gdLst/>
            <a:ahLst/>
            <a:cxnLst/>
            <a:rect l="l" t="t" r="r" b="b"/>
            <a:pathLst>
              <a:path w="38100">
                <a:moveTo>
                  <a:pt x="37859" y="0"/>
                </a:moveTo>
                <a:lnTo>
                  <a:pt x="0" y="0"/>
                </a:lnTo>
              </a:path>
            </a:pathLst>
          </a:custGeom>
          <a:ln w="54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19325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804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9" name="object 139"/>
          <p:cNvSpPr txBox="1"/>
          <p:nvPr/>
        </p:nvSpPr>
        <p:spPr>
          <a:xfrm>
            <a:off x="2878572" y="3593682"/>
            <a:ext cx="1742013" cy="220866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marL="26841" marR="0" lvl="0" indent="0" algn="l" defTabSz="1932584" rtl="0" eaLnBrk="1" fontAlgn="auto" latinLnBrk="0" hangingPunct="1">
              <a:lnSpc>
                <a:spcPct val="100000"/>
              </a:lnSpc>
              <a:spcBef>
                <a:spcPts val="20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68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Ischemic</a:t>
            </a:r>
            <a:r>
              <a:rPr kumimoji="0" sz="1268" b="0" i="0" u="none" strike="noStrike" kern="0" cap="none" spc="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68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Heart</a:t>
            </a:r>
            <a:r>
              <a:rPr kumimoji="0" sz="1268" b="0" i="0" u="none" strike="noStrike" kern="0" cap="none" spc="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68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Disease</a:t>
            </a:r>
            <a:endParaRPr kumimoji="0" sz="1268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40" name="object 140"/>
          <p:cNvSpPr/>
          <p:nvPr/>
        </p:nvSpPr>
        <p:spPr>
          <a:xfrm>
            <a:off x="4631102" y="4168542"/>
            <a:ext cx="80524" cy="0"/>
          </a:xfrm>
          <a:custGeom>
            <a:avLst/>
            <a:gdLst/>
            <a:ahLst/>
            <a:cxnLst/>
            <a:rect l="l" t="t" r="r" b="b"/>
            <a:pathLst>
              <a:path w="38100">
                <a:moveTo>
                  <a:pt x="37859" y="0"/>
                </a:moveTo>
                <a:lnTo>
                  <a:pt x="0" y="0"/>
                </a:lnTo>
              </a:path>
            </a:pathLst>
          </a:custGeom>
          <a:ln w="54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19325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804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1" name="object 141"/>
          <p:cNvSpPr txBox="1"/>
          <p:nvPr/>
        </p:nvSpPr>
        <p:spPr>
          <a:xfrm>
            <a:off x="3624527" y="4037518"/>
            <a:ext cx="995819" cy="220866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marL="26841" marR="0" lvl="0" indent="0" algn="l" defTabSz="1932584" rtl="0" eaLnBrk="1" fontAlgn="auto" latinLnBrk="0" hangingPunct="1">
              <a:lnSpc>
                <a:spcPct val="100000"/>
              </a:lnSpc>
              <a:spcBef>
                <a:spcPts val="20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68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Stroke</a:t>
            </a:r>
            <a:r>
              <a:rPr kumimoji="0" sz="1268" b="0" i="0" u="none" strike="noStrike" kern="0" cap="none" spc="-1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68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or </a:t>
            </a:r>
            <a:r>
              <a:rPr kumimoji="0" sz="1268" b="0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TIA</a:t>
            </a:r>
            <a:endParaRPr kumimoji="0" sz="1268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142" name="object 142"/>
          <p:cNvGrpSpPr/>
          <p:nvPr/>
        </p:nvGrpSpPr>
        <p:grpSpPr>
          <a:xfrm>
            <a:off x="4705081" y="4511041"/>
            <a:ext cx="4155062" cy="92603"/>
            <a:chOff x="2224789" y="2134390"/>
            <a:chExt cx="1965960" cy="43815"/>
          </a:xfrm>
        </p:grpSpPr>
        <p:sp>
          <p:nvSpPr>
            <p:cNvPr id="143" name="object 143"/>
            <p:cNvSpPr/>
            <p:nvPr/>
          </p:nvSpPr>
          <p:spPr>
            <a:xfrm>
              <a:off x="2227646" y="2137247"/>
              <a:ext cx="1960245" cy="0"/>
            </a:xfrm>
            <a:custGeom>
              <a:avLst/>
              <a:gdLst/>
              <a:ahLst/>
              <a:cxnLst/>
              <a:rect l="l" t="t" r="r" b="b"/>
              <a:pathLst>
                <a:path w="1960245">
                  <a:moveTo>
                    <a:pt x="0" y="0"/>
                  </a:moveTo>
                  <a:lnTo>
                    <a:pt x="1960199" y="0"/>
                  </a:lnTo>
                </a:path>
              </a:pathLst>
            </a:custGeom>
            <a:ln w="54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4" name="object 144"/>
            <p:cNvSpPr/>
            <p:nvPr/>
          </p:nvSpPr>
          <p:spPr>
            <a:xfrm>
              <a:off x="2440908" y="2137247"/>
              <a:ext cx="0" cy="38100"/>
            </a:xfrm>
            <a:custGeom>
              <a:avLst/>
              <a:gdLst/>
              <a:ahLst/>
              <a:cxnLst/>
              <a:rect l="l" t="t" r="r" b="b"/>
              <a:pathLst>
                <a:path h="38100">
                  <a:moveTo>
                    <a:pt x="0" y="0"/>
                  </a:moveTo>
                  <a:lnTo>
                    <a:pt x="0" y="37859"/>
                  </a:lnTo>
                </a:path>
              </a:pathLst>
            </a:custGeom>
            <a:ln w="54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45" name="object 145"/>
          <p:cNvSpPr txBox="1"/>
          <p:nvPr/>
        </p:nvSpPr>
        <p:spPr>
          <a:xfrm rot="18900000">
            <a:off x="3746322" y="5145872"/>
            <a:ext cx="1662467" cy="1667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1932584" rtl="0" eaLnBrk="1" fontAlgn="auto" latinLnBrk="0" hangingPunct="1">
              <a:lnSpc>
                <a:spcPts val="125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68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Any</a:t>
            </a:r>
            <a:r>
              <a:rPr kumimoji="0" sz="1268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Hypnotic</a:t>
            </a:r>
            <a:r>
              <a:rPr kumimoji="0" sz="1268" b="0" i="0" u="none" strike="noStrike" kern="0" cap="none" spc="-1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68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Drug</a:t>
            </a:r>
            <a:r>
              <a:rPr kumimoji="0" sz="1268" b="0" i="0" u="none" strike="noStrike" kern="0" cap="none" spc="-1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68" b="0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Use</a:t>
            </a:r>
            <a:endParaRPr kumimoji="0" sz="1268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46" name="object 146"/>
          <p:cNvSpPr/>
          <p:nvPr/>
        </p:nvSpPr>
        <p:spPr>
          <a:xfrm>
            <a:off x="5810075" y="4517078"/>
            <a:ext cx="0" cy="80524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7859"/>
                </a:lnTo>
              </a:path>
            </a:pathLst>
          </a:custGeom>
          <a:ln w="54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19325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804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7" name="object 147"/>
          <p:cNvSpPr txBox="1"/>
          <p:nvPr/>
        </p:nvSpPr>
        <p:spPr>
          <a:xfrm rot="18900000">
            <a:off x="4168085" y="5240327"/>
            <a:ext cx="1927136" cy="1667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1932584" rtl="0" eaLnBrk="1" fontAlgn="auto" latinLnBrk="0" hangingPunct="1">
              <a:lnSpc>
                <a:spcPts val="125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68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Days</a:t>
            </a:r>
            <a:r>
              <a:rPr kumimoji="0" sz="1268" b="0" i="0" u="none" strike="noStrike" kern="0" cap="none" spc="-3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68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of</a:t>
            </a:r>
            <a:r>
              <a:rPr kumimoji="0" sz="1268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Hypnotic Drug </a:t>
            </a:r>
            <a:r>
              <a:rPr kumimoji="0" sz="1268" b="0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Use</a:t>
            </a:r>
            <a:endParaRPr kumimoji="0" sz="1268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48" name="object 148"/>
          <p:cNvSpPr/>
          <p:nvPr/>
        </p:nvSpPr>
        <p:spPr>
          <a:xfrm>
            <a:off x="6458301" y="4517078"/>
            <a:ext cx="0" cy="80524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7859"/>
                </a:lnTo>
              </a:path>
            </a:pathLst>
          </a:custGeom>
          <a:ln w="54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19325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804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9" name="object 149"/>
          <p:cNvSpPr txBox="1"/>
          <p:nvPr/>
        </p:nvSpPr>
        <p:spPr>
          <a:xfrm rot="18900000">
            <a:off x="5652945" y="4891016"/>
            <a:ext cx="951607" cy="1667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1932584" rtl="0" eaLnBrk="1" fontAlgn="auto" latinLnBrk="0" hangingPunct="1">
              <a:lnSpc>
                <a:spcPts val="125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68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Has</a:t>
            </a:r>
            <a:r>
              <a:rPr kumimoji="0" sz="1268" b="0" i="0" u="none" strike="noStrike" kern="0" cap="none" spc="-6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68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Catheter</a:t>
            </a:r>
            <a:endParaRPr kumimoji="0" sz="1268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50" name="object 150"/>
          <p:cNvSpPr/>
          <p:nvPr/>
        </p:nvSpPr>
        <p:spPr>
          <a:xfrm>
            <a:off x="7106525" y="4517078"/>
            <a:ext cx="0" cy="80524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7859"/>
                </a:lnTo>
              </a:path>
            </a:pathLst>
          </a:custGeom>
          <a:ln w="54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19325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804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1" name="object 151"/>
          <p:cNvSpPr txBox="1"/>
          <p:nvPr/>
        </p:nvSpPr>
        <p:spPr>
          <a:xfrm rot="18900000">
            <a:off x="5985036" y="5023281"/>
            <a:ext cx="1319563" cy="1667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1932584" rtl="0" eaLnBrk="1" fontAlgn="auto" latinLnBrk="0" hangingPunct="1">
              <a:lnSpc>
                <a:spcPts val="125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68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Has</a:t>
            </a:r>
            <a:r>
              <a:rPr kumimoji="0" sz="1268" b="0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68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Feeding</a:t>
            </a:r>
            <a:r>
              <a:rPr kumimoji="0" sz="1268" b="0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Tube</a:t>
            </a:r>
            <a:endParaRPr kumimoji="0" sz="1268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52" name="object 152"/>
          <p:cNvSpPr/>
          <p:nvPr/>
        </p:nvSpPr>
        <p:spPr>
          <a:xfrm>
            <a:off x="7754751" y="4517078"/>
            <a:ext cx="0" cy="80524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7859"/>
                </a:lnTo>
              </a:path>
            </a:pathLst>
          </a:custGeom>
          <a:ln w="54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19325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804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3" name="object 153"/>
          <p:cNvSpPr txBox="1"/>
          <p:nvPr/>
        </p:nvSpPr>
        <p:spPr>
          <a:xfrm rot="18900000">
            <a:off x="6543257" y="5061189"/>
            <a:ext cx="1423533" cy="1667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1932584" rtl="0" eaLnBrk="1" fontAlgn="auto" latinLnBrk="0" hangingPunct="1">
              <a:lnSpc>
                <a:spcPts val="125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68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Has</a:t>
            </a:r>
            <a:r>
              <a:rPr kumimoji="0" sz="1268" b="0" i="0" u="none" strike="noStrike" kern="0" cap="none" spc="-74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68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Trunk</a:t>
            </a:r>
            <a:r>
              <a:rPr kumimoji="0" sz="1268" b="0" i="0" u="none" strike="noStrike" kern="0" cap="none" spc="-6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68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Restraint</a:t>
            </a:r>
            <a:endParaRPr kumimoji="0" sz="1268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54" name="object 154"/>
          <p:cNvSpPr/>
          <p:nvPr/>
        </p:nvSpPr>
        <p:spPr>
          <a:xfrm>
            <a:off x="8403275" y="4517078"/>
            <a:ext cx="0" cy="80524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0"/>
                </a:moveTo>
                <a:lnTo>
                  <a:pt x="0" y="37859"/>
                </a:lnTo>
              </a:path>
            </a:pathLst>
          </a:custGeom>
          <a:ln w="54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19325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804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5" name="object 155"/>
          <p:cNvSpPr txBox="1"/>
          <p:nvPr/>
        </p:nvSpPr>
        <p:spPr>
          <a:xfrm rot="18900000">
            <a:off x="6300341" y="5432660"/>
            <a:ext cx="2463860" cy="1667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1932584" rtl="0" eaLnBrk="1" fontAlgn="auto" latinLnBrk="0" hangingPunct="1">
              <a:lnSpc>
                <a:spcPts val="125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68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Speech</a:t>
            </a:r>
            <a:r>
              <a:rPr kumimoji="0" sz="1268" b="0" i="0" u="none" strike="noStrike" kern="0" cap="none" spc="6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68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Therapy</a:t>
            </a:r>
            <a:r>
              <a:rPr kumimoji="0" sz="1268" b="0" i="0" u="none" strike="noStrike" kern="0" cap="none" spc="6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68" b="0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(Swallowing),</a:t>
            </a:r>
            <a:r>
              <a:rPr kumimoji="0" sz="1268" b="0" i="0" u="none" strike="noStrike" kern="0" cap="none" spc="74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68" b="0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Min</a:t>
            </a:r>
            <a:endParaRPr kumimoji="0" sz="1268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156" name="object 156"/>
          <p:cNvGrpSpPr/>
          <p:nvPr/>
        </p:nvGrpSpPr>
        <p:grpSpPr>
          <a:xfrm>
            <a:off x="8922935" y="1225603"/>
            <a:ext cx="1693698" cy="3223663"/>
            <a:chOff x="4220459" y="579892"/>
            <a:chExt cx="801370" cy="1525270"/>
          </a:xfrm>
        </p:grpSpPr>
        <p:sp>
          <p:nvSpPr>
            <p:cNvPr id="157" name="object 157"/>
            <p:cNvSpPr/>
            <p:nvPr/>
          </p:nvSpPr>
          <p:spPr>
            <a:xfrm>
              <a:off x="4223181" y="582615"/>
              <a:ext cx="796290" cy="1519555"/>
            </a:xfrm>
            <a:custGeom>
              <a:avLst/>
              <a:gdLst/>
              <a:ahLst/>
              <a:cxnLst/>
              <a:rect l="l" t="t" r="r" b="b"/>
              <a:pathLst>
                <a:path w="796289" h="1519555">
                  <a:moveTo>
                    <a:pt x="0" y="1519296"/>
                  </a:moveTo>
                  <a:lnTo>
                    <a:pt x="795707" y="1519296"/>
                  </a:lnTo>
                  <a:lnTo>
                    <a:pt x="795707" y="0"/>
                  </a:lnTo>
                  <a:lnTo>
                    <a:pt x="0" y="0"/>
                  </a:lnTo>
                  <a:lnTo>
                    <a:pt x="0" y="1519296"/>
                  </a:lnTo>
                  <a:close/>
                </a:path>
              </a:pathLst>
            </a:custGeom>
            <a:ln w="54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8" name="object 158"/>
            <p:cNvSpPr/>
            <p:nvPr/>
          </p:nvSpPr>
          <p:spPr>
            <a:xfrm>
              <a:off x="4444498" y="739697"/>
              <a:ext cx="113664" cy="88265"/>
            </a:xfrm>
            <a:custGeom>
              <a:avLst/>
              <a:gdLst/>
              <a:ahLst/>
              <a:cxnLst/>
              <a:rect l="l" t="t" r="r" b="b"/>
              <a:pathLst>
                <a:path w="113664" h="88265">
                  <a:moveTo>
                    <a:pt x="113437" y="0"/>
                  </a:moveTo>
                  <a:lnTo>
                    <a:pt x="0" y="0"/>
                  </a:lnTo>
                  <a:lnTo>
                    <a:pt x="0" y="88197"/>
                  </a:lnTo>
                  <a:lnTo>
                    <a:pt x="113437" y="88197"/>
                  </a:lnTo>
                  <a:lnTo>
                    <a:pt x="113437" y="0"/>
                  </a:lnTo>
                  <a:close/>
                </a:path>
              </a:pathLst>
            </a:custGeom>
            <a:solidFill>
              <a:srgbClr val="FCE724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9" name="object 159"/>
            <p:cNvSpPr/>
            <p:nvPr/>
          </p:nvSpPr>
          <p:spPr>
            <a:xfrm>
              <a:off x="4448582" y="743781"/>
              <a:ext cx="105410" cy="80645"/>
            </a:xfrm>
            <a:custGeom>
              <a:avLst/>
              <a:gdLst/>
              <a:ahLst/>
              <a:cxnLst/>
              <a:rect l="l" t="t" r="r" b="b"/>
              <a:pathLst>
                <a:path w="105410" h="80644">
                  <a:moveTo>
                    <a:pt x="0" y="80030"/>
                  </a:moveTo>
                  <a:lnTo>
                    <a:pt x="105269" y="80030"/>
                  </a:lnTo>
                  <a:lnTo>
                    <a:pt x="105269" y="0"/>
                  </a:lnTo>
                  <a:lnTo>
                    <a:pt x="0" y="0"/>
                  </a:lnTo>
                  <a:lnTo>
                    <a:pt x="0" y="80030"/>
                  </a:lnTo>
                  <a:close/>
                </a:path>
              </a:pathLst>
            </a:custGeom>
            <a:ln w="8167">
              <a:solidFill>
                <a:srgbClr val="FCE724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0" name="object 160"/>
            <p:cNvSpPr/>
            <p:nvPr/>
          </p:nvSpPr>
          <p:spPr>
            <a:xfrm>
              <a:off x="4444498" y="827895"/>
              <a:ext cx="113664" cy="88900"/>
            </a:xfrm>
            <a:custGeom>
              <a:avLst/>
              <a:gdLst/>
              <a:ahLst/>
              <a:cxnLst/>
              <a:rect l="l" t="t" r="r" b="b"/>
              <a:pathLst>
                <a:path w="113664" h="88900">
                  <a:moveTo>
                    <a:pt x="113437" y="0"/>
                  </a:moveTo>
                  <a:lnTo>
                    <a:pt x="0" y="0"/>
                  </a:lnTo>
                  <a:lnTo>
                    <a:pt x="0" y="88339"/>
                  </a:lnTo>
                  <a:lnTo>
                    <a:pt x="113437" y="88339"/>
                  </a:lnTo>
                  <a:lnTo>
                    <a:pt x="113437" y="0"/>
                  </a:lnTo>
                  <a:close/>
                </a:path>
              </a:pathLst>
            </a:custGeom>
            <a:solidFill>
              <a:srgbClr val="CFE01C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1" name="object 161"/>
            <p:cNvSpPr/>
            <p:nvPr/>
          </p:nvSpPr>
          <p:spPr>
            <a:xfrm>
              <a:off x="4448582" y="831979"/>
              <a:ext cx="105410" cy="80645"/>
            </a:xfrm>
            <a:custGeom>
              <a:avLst/>
              <a:gdLst/>
              <a:ahLst/>
              <a:cxnLst/>
              <a:rect l="l" t="t" r="r" b="b"/>
              <a:pathLst>
                <a:path w="105410" h="80644">
                  <a:moveTo>
                    <a:pt x="0" y="80171"/>
                  </a:moveTo>
                  <a:lnTo>
                    <a:pt x="105269" y="80171"/>
                  </a:lnTo>
                  <a:lnTo>
                    <a:pt x="105269" y="0"/>
                  </a:lnTo>
                  <a:lnTo>
                    <a:pt x="0" y="0"/>
                  </a:lnTo>
                  <a:lnTo>
                    <a:pt x="0" y="80171"/>
                  </a:lnTo>
                  <a:close/>
                </a:path>
              </a:pathLst>
            </a:custGeom>
            <a:ln w="8167">
              <a:solidFill>
                <a:srgbClr val="CFE01C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2" name="object 162"/>
            <p:cNvSpPr/>
            <p:nvPr/>
          </p:nvSpPr>
          <p:spPr>
            <a:xfrm>
              <a:off x="4444498" y="916235"/>
              <a:ext cx="113664" cy="88265"/>
            </a:xfrm>
            <a:custGeom>
              <a:avLst/>
              <a:gdLst/>
              <a:ahLst/>
              <a:cxnLst/>
              <a:rect l="l" t="t" r="r" b="b"/>
              <a:pathLst>
                <a:path w="113664" h="88265">
                  <a:moveTo>
                    <a:pt x="113437" y="0"/>
                  </a:moveTo>
                  <a:lnTo>
                    <a:pt x="0" y="0"/>
                  </a:lnTo>
                  <a:lnTo>
                    <a:pt x="0" y="88197"/>
                  </a:lnTo>
                  <a:lnTo>
                    <a:pt x="113437" y="88197"/>
                  </a:lnTo>
                  <a:lnTo>
                    <a:pt x="113437" y="0"/>
                  </a:lnTo>
                  <a:close/>
                </a:path>
              </a:pathLst>
            </a:custGeom>
            <a:solidFill>
              <a:srgbClr val="9FDA39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3" name="object 163"/>
            <p:cNvSpPr/>
            <p:nvPr/>
          </p:nvSpPr>
          <p:spPr>
            <a:xfrm>
              <a:off x="4448582" y="920318"/>
              <a:ext cx="105410" cy="80645"/>
            </a:xfrm>
            <a:custGeom>
              <a:avLst/>
              <a:gdLst/>
              <a:ahLst/>
              <a:cxnLst/>
              <a:rect l="l" t="t" r="r" b="b"/>
              <a:pathLst>
                <a:path w="105410" h="80644">
                  <a:moveTo>
                    <a:pt x="0" y="80030"/>
                  </a:moveTo>
                  <a:lnTo>
                    <a:pt x="105269" y="80030"/>
                  </a:lnTo>
                  <a:lnTo>
                    <a:pt x="105269" y="0"/>
                  </a:lnTo>
                  <a:lnTo>
                    <a:pt x="0" y="0"/>
                  </a:lnTo>
                  <a:lnTo>
                    <a:pt x="0" y="80030"/>
                  </a:lnTo>
                  <a:close/>
                </a:path>
              </a:pathLst>
            </a:custGeom>
            <a:ln w="8167">
              <a:solidFill>
                <a:srgbClr val="9FDA39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4" name="object 164"/>
            <p:cNvSpPr/>
            <p:nvPr/>
          </p:nvSpPr>
          <p:spPr>
            <a:xfrm>
              <a:off x="4444498" y="1004432"/>
              <a:ext cx="113664" cy="88900"/>
            </a:xfrm>
            <a:custGeom>
              <a:avLst/>
              <a:gdLst/>
              <a:ahLst/>
              <a:cxnLst/>
              <a:rect l="l" t="t" r="r" b="b"/>
              <a:pathLst>
                <a:path w="113664" h="88900">
                  <a:moveTo>
                    <a:pt x="113437" y="0"/>
                  </a:moveTo>
                  <a:lnTo>
                    <a:pt x="0" y="0"/>
                  </a:lnTo>
                  <a:lnTo>
                    <a:pt x="0" y="88339"/>
                  </a:lnTo>
                  <a:lnTo>
                    <a:pt x="113437" y="88339"/>
                  </a:lnTo>
                  <a:lnTo>
                    <a:pt x="113437" y="0"/>
                  </a:lnTo>
                  <a:close/>
                </a:path>
              </a:pathLst>
            </a:custGeom>
            <a:solidFill>
              <a:srgbClr val="70CF55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5" name="object 165"/>
            <p:cNvSpPr/>
            <p:nvPr/>
          </p:nvSpPr>
          <p:spPr>
            <a:xfrm>
              <a:off x="4448582" y="1008516"/>
              <a:ext cx="105410" cy="80645"/>
            </a:xfrm>
            <a:custGeom>
              <a:avLst/>
              <a:gdLst/>
              <a:ahLst/>
              <a:cxnLst/>
              <a:rect l="l" t="t" r="r" b="b"/>
              <a:pathLst>
                <a:path w="105410" h="80644">
                  <a:moveTo>
                    <a:pt x="0" y="80171"/>
                  </a:moveTo>
                  <a:lnTo>
                    <a:pt x="105269" y="80171"/>
                  </a:lnTo>
                  <a:lnTo>
                    <a:pt x="105269" y="0"/>
                  </a:lnTo>
                  <a:lnTo>
                    <a:pt x="0" y="0"/>
                  </a:lnTo>
                  <a:lnTo>
                    <a:pt x="0" y="80171"/>
                  </a:lnTo>
                  <a:close/>
                </a:path>
              </a:pathLst>
            </a:custGeom>
            <a:ln w="8167">
              <a:solidFill>
                <a:srgbClr val="70CF55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6" name="object 166"/>
            <p:cNvSpPr/>
            <p:nvPr/>
          </p:nvSpPr>
          <p:spPr>
            <a:xfrm>
              <a:off x="4444498" y="1092772"/>
              <a:ext cx="113664" cy="88265"/>
            </a:xfrm>
            <a:custGeom>
              <a:avLst/>
              <a:gdLst/>
              <a:ahLst/>
              <a:cxnLst/>
              <a:rect l="l" t="t" r="r" b="b"/>
              <a:pathLst>
                <a:path w="113664" h="88265">
                  <a:moveTo>
                    <a:pt x="113437" y="0"/>
                  </a:moveTo>
                  <a:lnTo>
                    <a:pt x="0" y="0"/>
                  </a:lnTo>
                  <a:lnTo>
                    <a:pt x="0" y="88197"/>
                  </a:lnTo>
                  <a:lnTo>
                    <a:pt x="113437" y="88197"/>
                  </a:lnTo>
                  <a:lnTo>
                    <a:pt x="113437" y="0"/>
                  </a:lnTo>
                  <a:close/>
                </a:path>
              </a:pathLst>
            </a:custGeom>
            <a:solidFill>
              <a:srgbClr val="49C26C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7" name="object 167"/>
            <p:cNvSpPr/>
            <p:nvPr/>
          </p:nvSpPr>
          <p:spPr>
            <a:xfrm>
              <a:off x="4448582" y="1096855"/>
              <a:ext cx="105410" cy="80645"/>
            </a:xfrm>
            <a:custGeom>
              <a:avLst/>
              <a:gdLst/>
              <a:ahLst/>
              <a:cxnLst/>
              <a:rect l="l" t="t" r="r" b="b"/>
              <a:pathLst>
                <a:path w="105410" h="80644">
                  <a:moveTo>
                    <a:pt x="0" y="80030"/>
                  </a:moveTo>
                  <a:lnTo>
                    <a:pt x="105269" y="80030"/>
                  </a:lnTo>
                  <a:lnTo>
                    <a:pt x="105269" y="0"/>
                  </a:lnTo>
                  <a:lnTo>
                    <a:pt x="0" y="0"/>
                  </a:lnTo>
                  <a:lnTo>
                    <a:pt x="0" y="80030"/>
                  </a:lnTo>
                  <a:close/>
                </a:path>
              </a:pathLst>
            </a:custGeom>
            <a:ln w="8167">
              <a:solidFill>
                <a:srgbClr val="49C26C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8" name="object 168"/>
            <p:cNvSpPr/>
            <p:nvPr/>
          </p:nvSpPr>
          <p:spPr>
            <a:xfrm>
              <a:off x="4444498" y="1180969"/>
              <a:ext cx="113664" cy="88900"/>
            </a:xfrm>
            <a:custGeom>
              <a:avLst/>
              <a:gdLst/>
              <a:ahLst/>
              <a:cxnLst/>
              <a:rect l="l" t="t" r="r" b="b"/>
              <a:pathLst>
                <a:path w="113664" h="88900">
                  <a:moveTo>
                    <a:pt x="113437" y="0"/>
                  </a:moveTo>
                  <a:lnTo>
                    <a:pt x="0" y="0"/>
                  </a:lnTo>
                  <a:lnTo>
                    <a:pt x="0" y="88339"/>
                  </a:lnTo>
                  <a:lnTo>
                    <a:pt x="113437" y="88339"/>
                  </a:lnTo>
                  <a:lnTo>
                    <a:pt x="113437" y="0"/>
                  </a:lnTo>
                  <a:close/>
                </a:path>
              </a:pathLst>
            </a:custGeom>
            <a:solidFill>
              <a:srgbClr val="2CB17C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9" name="object 169"/>
            <p:cNvSpPr/>
            <p:nvPr/>
          </p:nvSpPr>
          <p:spPr>
            <a:xfrm>
              <a:off x="4448582" y="1185053"/>
              <a:ext cx="105410" cy="80645"/>
            </a:xfrm>
            <a:custGeom>
              <a:avLst/>
              <a:gdLst/>
              <a:ahLst/>
              <a:cxnLst/>
              <a:rect l="l" t="t" r="r" b="b"/>
              <a:pathLst>
                <a:path w="105410" h="80644">
                  <a:moveTo>
                    <a:pt x="0" y="80171"/>
                  </a:moveTo>
                  <a:lnTo>
                    <a:pt x="105269" y="80171"/>
                  </a:lnTo>
                  <a:lnTo>
                    <a:pt x="105269" y="0"/>
                  </a:lnTo>
                  <a:lnTo>
                    <a:pt x="0" y="0"/>
                  </a:lnTo>
                  <a:lnTo>
                    <a:pt x="0" y="80171"/>
                  </a:lnTo>
                  <a:close/>
                </a:path>
              </a:pathLst>
            </a:custGeom>
            <a:ln w="8167">
              <a:solidFill>
                <a:srgbClr val="2CB17C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0" name="object 170"/>
            <p:cNvSpPr/>
            <p:nvPr/>
          </p:nvSpPr>
          <p:spPr>
            <a:xfrm>
              <a:off x="4444498" y="1269309"/>
              <a:ext cx="113664" cy="88900"/>
            </a:xfrm>
            <a:custGeom>
              <a:avLst/>
              <a:gdLst/>
              <a:ahLst/>
              <a:cxnLst/>
              <a:rect l="l" t="t" r="r" b="b"/>
              <a:pathLst>
                <a:path w="113664" h="88900">
                  <a:moveTo>
                    <a:pt x="113437" y="0"/>
                  </a:moveTo>
                  <a:lnTo>
                    <a:pt x="0" y="0"/>
                  </a:lnTo>
                  <a:lnTo>
                    <a:pt x="0" y="88339"/>
                  </a:lnTo>
                  <a:lnTo>
                    <a:pt x="113437" y="88339"/>
                  </a:lnTo>
                  <a:lnTo>
                    <a:pt x="113437" y="0"/>
                  </a:lnTo>
                  <a:close/>
                </a:path>
              </a:pathLst>
            </a:custGeom>
            <a:solidFill>
              <a:srgbClr val="1FA086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1" name="object 171"/>
            <p:cNvSpPr/>
            <p:nvPr/>
          </p:nvSpPr>
          <p:spPr>
            <a:xfrm>
              <a:off x="4448582" y="1273393"/>
              <a:ext cx="105410" cy="80645"/>
            </a:xfrm>
            <a:custGeom>
              <a:avLst/>
              <a:gdLst/>
              <a:ahLst/>
              <a:cxnLst/>
              <a:rect l="l" t="t" r="r" b="b"/>
              <a:pathLst>
                <a:path w="105410" h="80644">
                  <a:moveTo>
                    <a:pt x="0" y="80171"/>
                  </a:moveTo>
                  <a:lnTo>
                    <a:pt x="105269" y="80171"/>
                  </a:lnTo>
                  <a:lnTo>
                    <a:pt x="105269" y="0"/>
                  </a:lnTo>
                  <a:lnTo>
                    <a:pt x="0" y="0"/>
                  </a:lnTo>
                  <a:lnTo>
                    <a:pt x="0" y="80171"/>
                  </a:lnTo>
                  <a:close/>
                </a:path>
              </a:pathLst>
            </a:custGeom>
            <a:ln w="8167">
              <a:solidFill>
                <a:srgbClr val="1FA086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2" name="object 172"/>
            <p:cNvSpPr/>
            <p:nvPr/>
          </p:nvSpPr>
          <p:spPr>
            <a:xfrm>
              <a:off x="4444498" y="1357648"/>
              <a:ext cx="113664" cy="88265"/>
            </a:xfrm>
            <a:custGeom>
              <a:avLst/>
              <a:gdLst/>
              <a:ahLst/>
              <a:cxnLst/>
              <a:rect l="l" t="t" r="r" b="b"/>
              <a:pathLst>
                <a:path w="113664" h="88265">
                  <a:moveTo>
                    <a:pt x="113437" y="0"/>
                  </a:moveTo>
                  <a:lnTo>
                    <a:pt x="0" y="0"/>
                  </a:lnTo>
                  <a:lnTo>
                    <a:pt x="0" y="88197"/>
                  </a:lnTo>
                  <a:lnTo>
                    <a:pt x="113437" y="88197"/>
                  </a:lnTo>
                  <a:lnTo>
                    <a:pt x="113437" y="0"/>
                  </a:lnTo>
                  <a:close/>
                </a:path>
              </a:pathLst>
            </a:custGeom>
            <a:solidFill>
              <a:srgbClr val="20908B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3" name="object 173"/>
            <p:cNvSpPr/>
            <p:nvPr/>
          </p:nvSpPr>
          <p:spPr>
            <a:xfrm>
              <a:off x="4448582" y="1361732"/>
              <a:ext cx="105410" cy="80645"/>
            </a:xfrm>
            <a:custGeom>
              <a:avLst/>
              <a:gdLst/>
              <a:ahLst/>
              <a:cxnLst/>
              <a:rect l="l" t="t" r="r" b="b"/>
              <a:pathLst>
                <a:path w="105410" h="80644">
                  <a:moveTo>
                    <a:pt x="0" y="80030"/>
                  </a:moveTo>
                  <a:lnTo>
                    <a:pt x="105269" y="80030"/>
                  </a:lnTo>
                  <a:lnTo>
                    <a:pt x="105269" y="0"/>
                  </a:lnTo>
                  <a:lnTo>
                    <a:pt x="0" y="0"/>
                  </a:lnTo>
                  <a:lnTo>
                    <a:pt x="0" y="80030"/>
                  </a:lnTo>
                  <a:close/>
                </a:path>
              </a:pathLst>
            </a:custGeom>
            <a:ln w="8167">
              <a:solidFill>
                <a:srgbClr val="20908B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4" name="object 174"/>
            <p:cNvSpPr/>
            <p:nvPr/>
          </p:nvSpPr>
          <p:spPr>
            <a:xfrm>
              <a:off x="4444498" y="1445846"/>
              <a:ext cx="113664" cy="88900"/>
            </a:xfrm>
            <a:custGeom>
              <a:avLst/>
              <a:gdLst/>
              <a:ahLst/>
              <a:cxnLst/>
              <a:rect l="l" t="t" r="r" b="b"/>
              <a:pathLst>
                <a:path w="113664" h="88900">
                  <a:moveTo>
                    <a:pt x="113437" y="0"/>
                  </a:moveTo>
                  <a:lnTo>
                    <a:pt x="0" y="0"/>
                  </a:lnTo>
                  <a:lnTo>
                    <a:pt x="0" y="88339"/>
                  </a:lnTo>
                  <a:lnTo>
                    <a:pt x="113437" y="88339"/>
                  </a:lnTo>
                  <a:lnTo>
                    <a:pt x="113437" y="0"/>
                  </a:lnTo>
                  <a:close/>
                </a:path>
              </a:pathLst>
            </a:custGeom>
            <a:solidFill>
              <a:srgbClr val="277E8E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5" name="object 175"/>
            <p:cNvSpPr/>
            <p:nvPr/>
          </p:nvSpPr>
          <p:spPr>
            <a:xfrm>
              <a:off x="4448582" y="1449930"/>
              <a:ext cx="105410" cy="80645"/>
            </a:xfrm>
            <a:custGeom>
              <a:avLst/>
              <a:gdLst/>
              <a:ahLst/>
              <a:cxnLst/>
              <a:rect l="l" t="t" r="r" b="b"/>
              <a:pathLst>
                <a:path w="105410" h="80644">
                  <a:moveTo>
                    <a:pt x="0" y="80171"/>
                  </a:moveTo>
                  <a:lnTo>
                    <a:pt x="105269" y="80171"/>
                  </a:lnTo>
                  <a:lnTo>
                    <a:pt x="105269" y="0"/>
                  </a:lnTo>
                  <a:lnTo>
                    <a:pt x="0" y="0"/>
                  </a:lnTo>
                  <a:lnTo>
                    <a:pt x="0" y="80171"/>
                  </a:lnTo>
                  <a:close/>
                </a:path>
              </a:pathLst>
            </a:custGeom>
            <a:ln w="8167">
              <a:solidFill>
                <a:srgbClr val="277E8E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6" name="object 176"/>
            <p:cNvSpPr/>
            <p:nvPr/>
          </p:nvSpPr>
          <p:spPr>
            <a:xfrm>
              <a:off x="4444498" y="1534185"/>
              <a:ext cx="113664" cy="88265"/>
            </a:xfrm>
            <a:custGeom>
              <a:avLst/>
              <a:gdLst/>
              <a:ahLst/>
              <a:cxnLst/>
              <a:rect l="l" t="t" r="r" b="b"/>
              <a:pathLst>
                <a:path w="113664" h="88265">
                  <a:moveTo>
                    <a:pt x="113437" y="0"/>
                  </a:moveTo>
                  <a:lnTo>
                    <a:pt x="0" y="0"/>
                  </a:lnTo>
                  <a:lnTo>
                    <a:pt x="0" y="88197"/>
                  </a:lnTo>
                  <a:lnTo>
                    <a:pt x="113437" y="88197"/>
                  </a:lnTo>
                  <a:lnTo>
                    <a:pt x="113437" y="0"/>
                  </a:lnTo>
                  <a:close/>
                </a:path>
              </a:pathLst>
            </a:custGeom>
            <a:solidFill>
              <a:srgbClr val="2D6D8E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7" name="object 177"/>
            <p:cNvSpPr/>
            <p:nvPr/>
          </p:nvSpPr>
          <p:spPr>
            <a:xfrm>
              <a:off x="4448582" y="1538269"/>
              <a:ext cx="105410" cy="80645"/>
            </a:xfrm>
            <a:custGeom>
              <a:avLst/>
              <a:gdLst/>
              <a:ahLst/>
              <a:cxnLst/>
              <a:rect l="l" t="t" r="r" b="b"/>
              <a:pathLst>
                <a:path w="105410" h="80644">
                  <a:moveTo>
                    <a:pt x="0" y="80030"/>
                  </a:moveTo>
                  <a:lnTo>
                    <a:pt x="105269" y="80030"/>
                  </a:lnTo>
                  <a:lnTo>
                    <a:pt x="105269" y="0"/>
                  </a:lnTo>
                  <a:lnTo>
                    <a:pt x="0" y="0"/>
                  </a:lnTo>
                  <a:lnTo>
                    <a:pt x="0" y="80030"/>
                  </a:lnTo>
                  <a:close/>
                </a:path>
              </a:pathLst>
            </a:custGeom>
            <a:ln w="8167">
              <a:solidFill>
                <a:srgbClr val="2D6D8E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8" name="object 178"/>
            <p:cNvSpPr/>
            <p:nvPr/>
          </p:nvSpPr>
          <p:spPr>
            <a:xfrm>
              <a:off x="4444498" y="1622383"/>
              <a:ext cx="113664" cy="88900"/>
            </a:xfrm>
            <a:custGeom>
              <a:avLst/>
              <a:gdLst/>
              <a:ahLst/>
              <a:cxnLst/>
              <a:rect l="l" t="t" r="r" b="b"/>
              <a:pathLst>
                <a:path w="113664" h="88900">
                  <a:moveTo>
                    <a:pt x="113437" y="0"/>
                  </a:moveTo>
                  <a:lnTo>
                    <a:pt x="0" y="0"/>
                  </a:lnTo>
                  <a:lnTo>
                    <a:pt x="0" y="88339"/>
                  </a:lnTo>
                  <a:lnTo>
                    <a:pt x="113437" y="88339"/>
                  </a:lnTo>
                  <a:lnTo>
                    <a:pt x="113437" y="0"/>
                  </a:lnTo>
                  <a:close/>
                </a:path>
              </a:pathLst>
            </a:custGeom>
            <a:solidFill>
              <a:srgbClr val="365C8D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9" name="object 179"/>
            <p:cNvSpPr/>
            <p:nvPr/>
          </p:nvSpPr>
          <p:spPr>
            <a:xfrm>
              <a:off x="4448582" y="1626467"/>
              <a:ext cx="105410" cy="80645"/>
            </a:xfrm>
            <a:custGeom>
              <a:avLst/>
              <a:gdLst/>
              <a:ahLst/>
              <a:cxnLst/>
              <a:rect l="l" t="t" r="r" b="b"/>
              <a:pathLst>
                <a:path w="105410" h="80644">
                  <a:moveTo>
                    <a:pt x="0" y="80171"/>
                  </a:moveTo>
                  <a:lnTo>
                    <a:pt x="105269" y="80171"/>
                  </a:lnTo>
                  <a:lnTo>
                    <a:pt x="105269" y="0"/>
                  </a:lnTo>
                  <a:lnTo>
                    <a:pt x="0" y="0"/>
                  </a:lnTo>
                  <a:lnTo>
                    <a:pt x="0" y="80171"/>
                  </a:lnTo>
                  <a:close/>
                </a:path>
              </a:pathLst>
            </a:custGeom>
            <a:ln w="8167">
              <a:solidFill>
                <a:srgbClr val="365C8D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0" name="object 180"/>
            <p:cNvSpPr/>
            <p:nvPr/>
          </p:nvSpPr>
          <p:spPr>
            <a:xfrm>
              <a:off x="4444498" y="1710722"/>
              <a:ext cx="113664" cy="88265"/>
            </a:xfrm>
            <a:custGeom>
              <a:avLst/>
              <a:gdLst/>
              <a:ahLst/>
              <a:cxnLst/>
              <a:rect l="l" t="t" r="r" b="b"/>
              <a:pathLst>
                <a:path w="113664" h="88264">
                  <a:moveTo>
                    <a:pt x="113437" y="0"/>
                  </a:moveTo>
                  <a:lnTo>
                    <a:pt x="0" y="0"/>
                  </a:lnTo>
                  <a:lnTo>
                    <a:pt x="0" y="88197"/>
                  </a:lnTo>
                  <a:lnTo>
                    <a:pt x="113437" y="88197"/>
                  </a:lnTo>
                  <a:lnTo>
                    <a:pt x="113437" y="0"/>
                  </a:lnTo>
                  <a:close/>
                </a:path>
              </a:pathLst>
            </a:custGeom>
            <a:solidFill>
              <a:srgbClr val="3E4788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1" name="object 181"/>
            <p:cNvSpPr/>
            <p:nvPr/>
          </p:nvSpPr>
          <p:spPr>
            <a:xfrm>
              <a:off x="4448582" y="1714806"/>
              <a:ext cx="105410" cy="80645"/>
            </a:xfrm>
            <a:custGeom>
              <a:avLst/>
              <a:gdLst/>
              <a:ahLst/>
              <a:cxnLst/>
              <a:rect l="l" t="t" r="r" b="b"/>
              <a:pathLst>
                <a:path w="105410" h="80644">
                  <a:moveTo>
                    <a:pt x="0" y="80030"/>
                  </a:moveTo>
                  <a:lnTo>
                    <a:pt x="105269" y="80030"/>
                  </a:lnTo>
                  <a:lnTo>
                    <a:pt x="105269" y="0"/>
                  </a:lnTo>
                  <a:lnTo>
                    <a:pt x="0" y="0"/>
                  </a:lnTo>
                  <a:lnTo>
                    <a:pt x="0" y="80030"/>
                  </a:lnTo>
                  <a:close/>
                </a:path>
              </a:pathLst>
            </a:custGeom>
            <a:ln w="8167">
              <a:solidFill>
                <a:srgbClr val="3E4788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2" name="object 182"/>
            <p:cNvSpPr/>
            <p:nvPr/>
          </p:nvSpPr>
          <p:spPr>
            <a:xfrm>
              <a:off x="4444498" y="1798920"/>
              <a:ext cx="113664" cy="88900"/>
            </a:xfrm>
            <a:custGeom>
              <a:avLst/>
              <a:gdLst/>
              <a:ahLst/>
              <a:cxnLst/>
              <a:rect l="l" t="t" r="r" b="b"/>
              <a:pathLst>
                <a:path w="113664" h="88900">
                  <a:moveTo>
                    <a:pt x="113437" y="0"/>
                  </a:moveTo>
                  <a:lnTo>
                    <a:pt x="0" y="0"/>
                  </a:lnTo>
                  <a:lnTo>
                    <a:pt x="0" y="88339"/>
                  </a:lnTo>
                  <a:lnTo>
                    <a:pt x="113437" y="88339"/>
                  </a:lnTo>
                  <a:lnTo>
                    <a:pt x="113437" y="0"/>
                  </a:lnTo>
                  <a:close/>
                </a:path>
              </a:pathLst>
            </a:custGeom>
            <a:solidFill>
              <a:srgbClr val="46317E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3" name="object 183"/>
            <p:cNvSpPr/>
            <p:nvPr/>
          </p:nvSpPr>
          <p:spPr>
            <a:xfrm>
              <a:off x="4448582" y="1803004"/>
              <a:ext cx="105410" cy="80645"/>
            </a:xfrm>
            <a:custGeom>
              <a:avLst/>
              <a:gdLst/>
              <a:ahLst/>
              <a:cxnLst/>
              <a:rect l="l" t="t" r="r" b="b"/>
              <a:pathLst>
                <a:path w="105410" h="80644">
                  <a:moveTo>
                    <a:pt x="0" y="80171"/>
                  </a:moveTo>
                  <a:lnTo>
                    <a:pt x="105269" y="80171"/>
                  </a:lnTo>
                  <a:lnTo>
                    <a:pt x="105269" y="0"/>
                  </a:lnTo>
                  <a:lnTo>
                    <a:pt x="0" y="0"/>
                  </a:lnTo>
                  <a:lnTo>
                    <a:pt x="0" y="80171"/>
                  </a:lnTo>
                  <a:close/>
                </a:path>
              </a:pathLst>
            </a:custGeom>
            <a:ln w="8167">
              <a:solidFill>
                <a:srgbClr val="46317E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4" name="object 184"/>
            <p:cNvSpPr/>
            <p:nvPr/>
          </p:nvSpPr>
          <p:spPr>
            <a:xfrm>
              <a:off x="4444498" y="1887259"/>
              <a:ext cx="113664" cy="88265"/>
            </a:xfrm>
            <a:custGeom>
              <a:avLst/>
              <a:gdLst/>
              <a:ahLst/>
              <a:cxnLst/>
              <a:rect l="l" t="t" r="r" b="b"/>
              <a:pathLst>
                <a:path w="113664" h="88264">
                  <a:moveTo>
                    <a:pt x="113437" y="0"/>
                  </a:moveTo>
                  <a:lnTo>
                    <a:pt x="0" y="0"/>
                  </a:lnTo>
                  <a:lnTo>
                    <a:pt x="0" y="88197"/>
                  </a:lnTo>
                  <a:lnTo>
                    <a:pt x="113437" y="88197"/>
                  </a:lnTo>
                  <a:lnTo>
                    <a:pt x="113437" y="0"/>
                  </a:lnTo>
                  <a:close/>
                </a:path>
              </a:pathLst>
            </a:custGeom>
            <a:solidFill>
              <a:srgbClr val="471B6C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5" name="object 185"/>
            <p:cNvSpPr/>
            <p:nvPr/>
          </p:nvSpPr>
          <p:spPr>
            <a:xfrm>
              <a:off x="4448582" y="1891343"/>
              <a:ext cx="105410" cy="80645"/>
            </a:xfrm>
            <a:custGeom>
              <a:avLst/>
              <a:gdLst/>
              <a:ahLst/>
              <a:cxnLst/>
              <a:rect l="l" t="t" r="r" b="b"/>
              <a:pathLst>
                <a:path w="105410" h="80644">
                  <a:moveTo>
                    <a:pt x="0" y="80030"/>
                  </a:moveTo>
                  <a:lnTo>
                    <a:pt x="105269" y="80030"/>
                  </a:lnTo>
                  <a:lnTo>
                    <a:pt x="105269" y="0"/>
                  </a:lnTo>
                  <a:lnTo>
                    <a:pt x="0" y="0"/>
                  </a:lnTo>
                  <a:lnTo>
                    <a:pt x="0" y="80030"/>
                  </a:lnTo>
                  <a:close/>
                </a:path>
              </a:pathLst>
            </a:custGeom>
            <a:ln w="8167">
              <a:solidFill>
                <a:srgbClr val="471B6C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6" name="object 186"/>
            <p:cNvSpPr/>
            <p:nvPr/>
          </p:nvSpPr>
          <p:spPr>
            <a:xfrm>
              <a:off x="4444498" y="1975457"/>
              <a:ext cx="113664" cy="88900"/>
            </a:xfrm>
            <a:custGeom>
              <a:avLst/>
              <a:gdLst/>
              <a:ahLst/>
              <a:cxnLst/>
              <a:rect l="l" t="t" r="r" b="b"/>
              <a:pathLst>
                <a:path w="113664" h="88900">
                  <a:moveTo>
                    <a:pt x="113437" y="0"/>
                  </a:moveTo>
                  <a:lnTo>
                    <a:pt x="0" y="0"/>
                  </a:lnTo>
                  <a:lnTo>
                    <a:pt x="0" y="88339"/>
                  </a:lnTo>
                  <a:lnTo>
                    <a:pt x="113437" y="88339"/>
                  </a:lnTo>
                  <a:lnTo>
                    <a:pt x="113437" y="0"/>
                  </a:lnTo>
                  <a:close/>
                </a:path>
              </a:pathLst>
            </a:custGeom>
            <a:solidFill>
              <a:srgbClr val="440153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7" name="object 187"/>
            <p:cNvSpPr/>
            <p:nvPr/>
          </p:nvSpPr>
          <p:spPr>
            <a:xfrm>
              <a:off x="4448582" y="1979541"/>
              <a:ext cx="105410" cy="80645"/>
            </a:xfrm>
            <a:custGeom>
              <a:avLst/>
              <a:gdLst/>
              <a:ahLst/>
              <a:cxnLst/>
              <a:rect l="l" t="t" r="r" b="b"/>
              <a:pathLst>
                <a:path w="105410" h="80644">
                  <a:moveTo>
                    <a:pt x="0" y="80171"/>
                  </a:moveTo>
                  <a:lnTo>
                    <a:pt x="105269" y="80171"/>
                  </a:lnTo>
                  <a:lnTo>
                    <a:pt x="105269" y="0"/>
                  </a:lnTo>
                  <a:lnTo>
                    <a:pt x="0" y="0"/>
                  </a:lnTo>
                  <a:lnTo>
                    <a:pt x="0" y="80171"/>
                  </a:lnTo>
                  <a:close/>
                </a:path>
              </a:pathLst>
            </a:custGeom>
            <a:ln w="8167">
              <a:solidFill>
                <a:srgbClr val="44015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88" name="object 188"/>
          <p:cNvSpPr txBox="1"/>
          <p:nvPr/>
        </p:nvSpPr>
        <p:spPr>
          <a:xfrm>
            <a:off x="9689367" y="1508748"/>
            <a:ext cx="461674" cy="2802553"/>
          </a:xfrm>
          <a:prstGeom prst="rect">
            <a:avLst/>
          </a:prstGeom>
        </p:spPr>
        <p:txBody>
          <a:bodyPr vert="horz" wrap="square" lIns="0" tIns="68444" rIns="0" bIns="0" rtlCol="0">
            <a:spAutoFit/>
          </a:bodyPr>
          <a:lstStyle/>
          <a:p>
            <a:pPr marL="26841" marR="0" lvl="0" indent="0" algn="l" defTabSz="1932584" rtl="0" eaLnBrk="1" fontAlgn="auto" latinLnBrk="0" hangingPunct="1">
              <a:lnSpc>
                <a:spcPct val="100000"/>
              </a:lnSpc>
              <a:spcBef>
                <a:spcPts val="53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51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.05763</a:t>
            </a:r>
            <a:endParaRPr kumimoji="0" sz="951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6841" marR="0" lvl="0" indent="0" algn="l" defTabSz="1932584" rtl="0" eaLnBrk="1" fontAlgn="auto" latinLnBrk="0" hangingPunct="1">
              <a:lnSpc>
                <a:spcPct val="100000"/>
              </a:lnSpc>
              <a:spcBef>
                <a:spcPts val="32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51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.04993</a:t>
            </a:r>
            <a:endParaRPr kumimoji="0" sz="951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6841" marR="0" lvl="0" indent="0" algn="l" defTabSz="1932584" rtl="0" eaLnBrk="1" fontAlgn="auto" latinLnBrk="0" hangingPunct="1">
              <a:lnSpc>
                <a:spcPct val="100000"/>
              </a:lnSpc>
              <a:spcBef>
                <a:spcPts val="32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51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.04224</a:t>
            </a:r>
            <a:endParaRPr kumimoji="0" sz="951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6841" marR="0" lvl="0" indent="0" algn="l" defTabSz="1932584" rtl="0" eaLnBrk="1" fontAlgn="auto" latinLnBrk="0" hangingPunct="1">
              <a:lnSpc>
                <a:spcPct val="100000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51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.03454</a:t>
            </a:r>
            <a:endParaRPr kumimoji="0" sz="951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6841" marR="0" lvl="0" indent="0" algn="l" defTabSz="1932584" rtl="0" eaLnBrk="1" fontAlgn="auto" latinLnBrk="0" hangingPunct="1">
              <a:lnSpc>
                <a:spcPct val="100000"/>
              </a:lnSpc>
              <a:spcBef>
                <a:spcPts val="32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51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.02684</a:t>
            </a:r>
            <a:endParaRPr kumimoji="0" sz="951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6841" marR="0" lvl="0" indent="0" algn="l" defTabSz="1932584" rtl="0" eaLnBrk="1" fontAlgn="auto" latinLnBrk="0" hangingPunct="1">
              <a:lnSpc>
                <a:spcPct val="100000"/>
              </a:lnSpc>
              <a:spcBef>
                <a:spcPts val="32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51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.01915</a:t>
            </a:r>
            <a:endParaRPr kumimoji="0" sz="951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6841" marR="0" lvl="0" indent="0" algn="l" defTabSz="1932584" rtl="0" eaLnBrk="1" fontAlgn="auto" latinLnBrk="0" hangingPunct="1">
              <a:lnSpc>
                <a:spcPct val="100000"/>
              </a:lnSpc>
              <a:spcBef>
                <a:spcPts val="32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51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.01145</a:t>
            </a:r>
            <a:endParaRPr kumimoji="0" sz="951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6841" marR="0" lvl="0" indent="0" algn="l" defTabSz="1932584" rtl="0" eaLnBrk="1" fontAlgn="auto" latinLnBrk="0" hangingPunct="1">
              <a:lnSpc>
                <a:spcPct val="100000"/>
              </a:lnSpc>
              <a:spcBef>
                <a:spcPts val="32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51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.00375</a:t>
            </a:r>
            <a:endParaRPr kumimoji="0" sz="951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6841" marR="0" lvl="0" indent="0" algn="l" defTabSz="1932584" rtl="0" eaLnBrk="1" fontAlgn="auto" latinLnBrk="0" hangingPunct="1">
              <a:lnSpc>
                <a:spcPct val="100000"/>
              </a:lnSpc>
              <a:spcBef>
                <a:spcPts val="32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51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-.00395</a:t>
            </a:r>
            <a:endParaRPr kumimoji="0" sz="951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6841" marR="0" lvl="0" indent="0" algn="l" defTabSz="1932584" rtl="0" eaLnBrk="1" fontAlgn="auto" latinLnBrk="0" hangingPunct="1">
              <a:lnSpc>
                <a:spcPct val="100000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51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-.01164</a:t>
            </a:r>
            <a:endParaRPr kumimoji="0" sz="951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6841" marR="0" lvl="0" indent="0" algn="l" defTabSz="1932584" rtl="0" eaLnBrk="1" fontAlgn="auto" latinLnBrk="0" hangingPunct="1">
              <a:lnSpc>
                <a:spcPct val="100000"/>
              </a:lnSpc>
              <a:spcBef>
                <a:spcPts val="32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51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-.01934</a:t>
            </a:r>
            <a:endParaRPr kumimoji="0" sz="951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6841" marR="0" lvl="0" indent="0" algn="l" defTabSz="1932584" rtl="0" eaLnBrk="1" fontAlgn="auto" latinLnBrk="0" hangingPunct="1">
              <a:lnSpc>
                <a:spcPct val="100000"/>
              </a:lnSpc>
              <a:spcBef>
                <a:spcPts val="32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51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-.02704</a:t>
            </a:r>
            <a:endParaRPr kumimoji="0" sz="951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6841" marR="0" lvl="0" indent="0" algn="l" defTabSz="1932584" rtl="0" eaLnBrk="1" fontAlgn="auto" latinLnBrk="0" hangingPunct="1">
              <a:lnSpc>
                <a:spcPct val="100000"/>
              </a:lnSpc>
              <a:spcBef>
                <a:spcPts val="32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51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-.03473</a:t>
            </a:r>
            <a:endParaRPr kumimoji="0" sz="951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6841" marR="0" lvl="0" indent="0" algn="l" defTabSz="1932584" rtl="0" eaLnBrk="1" fontAlgn="auto" latinLnBrk="0" hangingPunct="1">
              <a:lnSpc>
                <a:spcPct val="100000"/>
              </a:lnSpc>
              <a:spcBef>
                <a:spcPts val="32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51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-.04243</a:t>
            </a:r>
            <a:endParaRPr kumimoji="0" sz="951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6841" marR="0" lvl="0" indent="0" algn="l" defTabSz="1932584" rtl="0" eaLnBrk="1" fontAlgn="auto" latinLnBrk="0" hangingPunct="1">
              <a:lnSpc>
                <a:spcPct val="100000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51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-.05013</a:t>
            </a:r>
            <a:endParaRPr kumimoji="0" sz="951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89" name="object 189"/>
          <p:cNvSpPr txBox="1"/>
          <p:nvPr/>
        </p:nvSpPr>
        <p:spPr>
          <a:xfrm>
            <a:off x="9151303" y="1230671"/>
            <a:ext cx="1207867" cy="220866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marL="26841" marR="0" lvl="0" indent="0" algn="l" defTabSz="1932584" rtl="0" eaLnBrk="1" fontAlgn="auto" latinLnBrk="0" hangingPunct="1">
              <a:lnSpc>
                <a:spcPct val="100000"/>
              </a:lnSpc>
              <a:spcBef>
                <a:spcPts val="20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68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Percent</a:t>
            </a:r>
            <a:r>
              <a:rPr kumimoji="0" sz="1268" b="0" i="0" u="none" strike="noStrike" kern="0" cap="none" spc="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68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Change</a:t>
            </a:r>
            <a:endParaRPr kumimoji="0" sz="1268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  <p:transition>
    <p:cut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450968" y="129849"/>
            <a:ext cx="21249945" cy="415983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marL="26841">
              <a:spcBef>
                <a:spcPts val="201"/>
              </a:spcBef>
            </a:pPr>
            <a:r>
              <a:t>Other</a:t>
            </a:r>
            <a:r>
              <a:rPr spc="85"/>
              <a:t> </a:t>
            </a:r>
            <a:r>
              <a:rPr spc="-95"/>
              <a:t>Outcomes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2983" y="745777"/>
            <a:ext cx="12173957" cy="10737"/>
            <a:chOff x="0" y="352863"/>
            <a:chExt cx="5760085" cy="5080"/>
          </a:xfrm>
        </p:grpSpPr>
        <p:sp>
          <p:nvSpPr>
            <p:cNvPr id="4" name="object 4"/>
            <p:cNvSpPr/>
            <p:nvPr/>
          </p:nvSpPr>
          <p:spPr>
            <a:xfrm>
              <a:off x="0" y="355396"/>
              <a:ext cx="5760085" cy="0"/>
            </a:xfrm>
            <a:custGeom>
              <a:avLst/>
              <a:gdLst/>
              <a:ahLst/>
              <a:cxnLst/>
              <a:rect l="l" t="t" r="r" b="b"/>
              <a:pathLst>
                <a:path w="5760085">
                  <a:moveTo>
                    <a:pt x="0" y="0"/>
                  </a:moveTo>
                  <a:lnTo>
                    <a:pt x="5759996" y="0"/>
                  </a:lnTo>
                </a:path>
              </a:pathLst>
            </a:custGeom>
            <a:ln w="5054">
              <a:solidFill>
                <a:srgbClr val="F8F8FD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352863"/>
              <a:ext cx="5760085" cy="5080"/>
            </a:xfrm>
            <a:custGeom>
              <a:avLst/>
              <a:gdLst/>
              <a:ahLst/>
              <a:cxnLst/>
              <a:rect l="l" t="t" r="r" b="b"/>
              <a:pathLst>
                <a:path w="5760085" h="5079">
                  <a:moveTo>
                    <a:pt x="0" y="5060"/>
                  </a:moveTo>
                  <a:lnTo>
                    <a:pt x="0" y="0"/>
                  </a:lnTo>
                  <a:lnTo>
                    <a:pt x="5760073" y="0"/>
                  </a:lnTo>
                  <a:lnTo>
                    <a:pt x="5760073" y="5060"/>
                  </a:lnTo>
                  <a:lnTo>
                    <a:pt x="0" y="5060"/>
                  </a:lnTo>
                  <a:close/>
                </a:path>
              </a:pathLst>
            </a:custGeom>
            <a:solidFill>
              <a:srgbClr val="F8F8FD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352863"/>
              <a:ext cx="5485765" cy="5080"/>
            </a:xfrm>
            <a:custGeom>
              <a:avLst/>
              <a:gdLst/>
              <a:ahLst/>
              <a:cxnLst/>
              <a:rect l="l" t="t" r="r" b="b"/>
              <a:pathLst>
                <a:path w="5485765" h="5079">
                  <a:moveTo>
                    <a:pt x="0" y="5060"/>
                  </a:moveTo>
                  <a:lnTo>
                    <a:pt x="0" y="0"/>
                  </a:lnTo>
                  <a:lnTo>
                    <a:pt x="5485763" y="0"/>
                  </a:lnTo>
                  <a:lnTo>
                    <a:pt x="5485763" y="5060"/>
                  </a:lnTo>
                  <a:lnTo>
                    <a:pt x="0" y="5060"/>
                  </a:lnTo>
                  <a:close/>
                </a:path>
              </a:pathLst>
            </a:custGeom>
            <a:solidFill>
              <a:srgbClr val="F83819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950942" y="2014434"/>
            <a:ext cx="10466838" cy="3044532"/>
          </a:xfrm>
          <a:prstGeom prst="rect">
            <a:avLst/>
          </a:prstGeom>
        </p:spPr>
        <p:txBody>
          <a:bodyPr vert="horz" wrap="square" lIns="0" tIns="26841" rIns="0" bIns="0" rtlCol="0">
            <a:spAutoFit/>
          </a:bodyPr>
          <a:lstStyle/>
          <a:p>
            <a:pPr marL="347597" marR="154338" lvl="0" indent="-322097" algn="l" defTabSz="1932584" rtl="0" eaLnBrk="1" fontAlgn="auto" latinLnBrk="0" hangingPunct="1">
              <a:lnSpc>
                <a:spcPct val="116700"/>
              </a:lnSpc>
              <a:spcBef>
                <a:spcPts val="21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F83819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▷</a:t>
            </a:r>
            <a:r>
              <a:rPr kumimoji="0" sz="1902" b="0" i="0" u="none" strike="noStrike" kern="0" cap="none" spc="349" normalizeH="0" baseline="0" noProof="0">
                <a:ln>
                  <a:noFill/>
                </a:ln>
                <a:solidFill>
                  <a:srgbClr val="F83819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 </a:t>
            </a:r>
            <a:r>
              <a:rPr kumimoji="0" sz="1902" b="1" i="0" u="none" strike="noStrike" kern="0" cap="none" spc="-4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Activities</a:t>
            </a:r>
            <a:r>
              <a:rPr kumimoji="0" sz="1902" b="1" i="0" u="none" strike="noStrike" kern="0" cap="none" spc="95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1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of</a:t>
            </a:r>
            <a:r>
              <a:rPr kumimoji="0" sz="1902" b="1" i="0" u="none" strike="noStrike" kern="0" cap="none" spc="95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1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Daily</a:t>
            </a:r>
            <a:r>
              <a:rPr kumimoji="0" sz="1902" b="1" i="0" u="none" strike="noStrike" kern="0" cap="none" spc="95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1" i="0" u="none" strike="noStrike" kern="0" cap="none" spc="-6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Living</a:t>
            </a:r>
            <a:r>
              <a:rPr kumimoji="0" sz="1902" b="1" i="0" u="none" strike="noStrike" kern="0" cap="none" spc="95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1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(ADLs):</a:t>
            </a:r>
            <a:r>
              <a:rPr kumimoji="0" sz="1902" b="1" i="0" u="none" strike="noStrike" kern="0" cap="none" spc="264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No</a:t>
            </a:r>
            <a:r>
              <a:rPr kumimoji="0" sz="1902" b="0" i="0" u="none" strike="noStrike" kern="0" cap="none" spc="5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significant</a:t>
            </a:r>
            <a:r>
              <a:rPr kumimoji="0" sz="1902" b="0" i="0" u="none" strike="noStrike" kern="0" cap="none" spc="6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106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changes</a:t>
            </a:r>
            <a:r>
              <a:rPr kumimoji="0" sz="1902" b="0" i="0" u="none" strike="noStrike" kern="0" cap="none" spc="5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</a:t>
            </a:r>
            <a:r>
              <a:rPr kumimoji="0" sz="1902" b="0" i="0" u="none" strike="noStrike" kern="0" cap="none" spc="6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requiring</a:t>
            </a:r>
            <a:r>
              <a:rPr kumimoji="0" sz="1902" b="0" i="0" u="none" strike="noStrike" kern="0" cap="none" spc="5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95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assistance</a:t>
            </a:r>
            <a:r>
              <a:rPr kumimoji="0" sz="1902" b="0" i="0" u="none" strike="noStrike" kern="0" cap="none" spc="6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with</a:t>
            </a:r>
            <a:r>
              <a:rPr kumimoji="0" sz="1902" b="0" i="0" u="none" strike="noStrike" kern="0" cap="none" spc="5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mobility, </a:t>
            </a:r>
            <a:r>
              <a:rPr kumimoji="0" sz="1902" b="0" i="0" u="none" strike="noStrike" kern="0" cap="none" spc="-4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transfers,</a:t>
            </a:r>
            <a:r>
              <a:rPr kumimoji="0" sz="1902" b="0" i="0" u="none" strike="noStrike" kern="0" cap="none" spc="4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74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dressing,</a:t>
            </a:r>
            <a:r>
              <a:rPr kumimoji="0" sz="1902" b="0" i="0" u="none" strike="noStrike" kern="0" cap="none" spc="5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or</a:t>
            </a:r>
            <a:r>
              <a:rPr kumimoji="0" sz="1902" b="0" i="0" u="none" strike="noStrike" kern="0" cap="none" spc="5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6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hygiene;</a:t>
            </a:r>
            <a:r>
              <a:rPr kumimoji="0" sz="1902" b="0" i="0" u="none" strike="noStrike" kern="0" cap="none" spc="4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small</a:t>
            </a:r>
            <a:r>
              <a:rPr kumimoji="0" sz="1902" b="0" i="0" u="none" strike="noStrike" kern="0" cap="none" spc="5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85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increase</a:t>
            </a:r>
            <a:r>
              <a:rPr kumimoji="0" sz="1902" b="0" i="0" u="none" strike="noStrike" kern="0" cap="none" spc="5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for</a:t>
            </a:r>
            <a:r>
              <a:rPr kumimoji="0" sz="1902" b="0" i="0" u="none" strike="noStrike" kern="0" cap="none" spc="4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eating</a:t>
            </a:r>
            <a:r>
              <a:rPr kumimoji="0" sz="1902" b="0" i="0" u="none" strike="noStrike" kern="0" cap="none" spc="5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(+0.43%,</a:t>
            </a:r>
            <a:r>
              <a:rPr kumimoji="0" sz="1902" b="0" i="0" u="none" strike="noStrike" kern="0" cap="none" spc="5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1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</a:t>
            </a:r>
            <a:r>
              <a:rPr kumimoji="0" sz="1902" b="0" i="1" u="none" strike="noStrike" kern="0" cap="none" spc="116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902" b="0" i="1" u="none" strike="noStrike" kern="0" cap="none" spc="20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&lt;</a:t>
            </a:r>
            <a:r>
              <a:rPr kumimoji="0" sz="1902" b="0" i="1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</a:t>
            </a:r>
            <a:r>
              <a:rPr kumimoji="0" sz="1902" b="0" i="1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.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05).</a:t>
            </a:r>
            <a:endParaRPr kumimoji="0" sz="1902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47597" marR="10737" lvl="0" indent="-322097" algn="l" defTabSz="1932584" rtl="0" eaLnBrk="1" fontAlgn="auto" latinLnBrk="0" hangingPunct="1">
              <a:lnSpc>
                <a:spcPct val="116700"/>
              </a:lnSpc>
              <a:spcBef>
                <a:spcPts val="84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F83819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▷</a:t>
            </a:r>
            <a:r>
              <a:rPr kumimoji="0" sz="1902" b="0" i="0" u="none" strike="noStrike" kern="0" cap="none" spc="285" normalizeH="0" baseline="0" noProof="0">
                <a:ln>
                  <a:noFill/>
                </a:ln>
                <a:solidFill>
                  <a:srgbClr val="F83819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 </a:t>
            </a:r>
            <a:r>
              <a:rPr kumimoji="0" sz="1902" b="1" i="0" u="none" strike="noStrike" kern="0" cap="none" spc="-74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Physical</a:t>
            </a:r>
            <a:r>
              <a:rPr kumimoji="0" sz="1902" b="1" i="0" u="none" strike="noStrike" kern="0" cap="none" spc="6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1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Health</a:t>
            </a:r>
            <a:r>
              <a:rPr kumimoji="0" sz="1902" b="1" i="0" u="none" strike="noStrike" kern="0" cap="none" spc="6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1" i="0" u="none" strike="noStrike" kern="0" cap="none" spc="-6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Outcomes:</a:t>
            </a:r>
            <a:r>
              <a:rPr kumimoji="0" sz="1902" b="1" i="0" u="none" strike="noStrike" kern="0" cap="none" spc="21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No</a:t>
            </a:r>
            <a:r>
              <a:rPr kumimoji="0" sz="1902" b="0" i="0" u="none" strike="noStrike" kern="0" cap="none" spc="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106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changes</a:t>
            </a:r>
            <a:r>
              <a:rPr kumimoji="0" sz="1902" b="0" i="0" u="none" strike="noStrike" kern="0" cap="none" spc="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</a:t>
            </a:r>
            <a:r>
              <a:rPr kumimoji="0" sz="1902" b="0" i="0" u="none" strike="noStrike" kern="0" cap="none" spc="3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fractures,</a:t>
            </a:r>
            <a:r>
              <a:rPr kumimoji="0" sz="1902" b="0" i="0" u="none" strike="noStrike" kern="0" cap="none" spc="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falls,</a:t>
            </a:r>
            <a:r>
              <a:rPr kumimoji="0" sz="1902" b="0" i="0" u="none" strike="noStrike" kern="0" cap="none" spc="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106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pressure</a:t>
            </a:r>
            <a:r>
              <a:rPr kumimoji="0" sz="1902" b="0" i="0" u="none" strike="noStrike" kern="0" cap="none" spc="3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5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ulcers,</a:t>
            </a:r>
            <a:r>
              <a:rPr kumimoji="0" sz="1902" b="0" i="0" u="none" strike="noStrike" kern="0" cap="none" spc="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5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continence,</a:t>
            </a:r>
            <a:r>
              <a:rPr kumimoji="0" sz="1902" b="0" i="0" u="none" strike="noStrike" kern="0" cap="none" spc="3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or</a:t>
            </a:r>
            <a:r>
              <a:rPr kumimoji="0" sz="1902" b="0" i="0" u="none" strike="noStrike" kern="0" cap="none" spc="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weight </a:t>
            </a:r>
            <a:r>
              <a:rPr kumimoji="0" sz="1902" b="0" i="0" u="none" strike="noStrike" kern="0" cap="none" spc="-6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loss;</a:t>
            </a:r>
            <a:r>
              <a:rPr kumimoji="0" sz="1902" b="0" i="0" u="none" strike="noStrike" kern="0" cap="none" spc="1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small</a:t>
            </a:r>
            <a:r>
              <a:rPr kumimoji="0" sz="1902" b="0" i="0" u="none" strike="noStrike" kern="0" cap="none" spc="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reduction</a:t>
            </a:r>
            <a:r>
              <a:rPr kumimoji="0" sz="1902" b="0" i="0" u="none" strike="noStrike" kern="0" cap="none" spc="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</a:t>
            </a:r>
            <a:r>
              <a:rPr kumimoji="0" sz="1902" b="0" i="0" u="none" strike="noStrike" kern="0" cap="none" spc="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weight</a:t>
            </a:r>
            <a:r>
              <a:rPr kumimoji="0" sz="1902" b="0" i="0" u="none" strike="noStrike" kern="0" cap="none" spc="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gain</a:t>
            </a:r>
            <a:r>
              <a:rPr kumimoji="0" sz="1902" b="0" i="0" u="none" strike="noStrike" kern="0" cap="none" spc="1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(-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2.7%,</a:t>
            </a:r>
            <a:r>
              <a:rPr kumimoji="0" sz="1902" b="0" i="0" u="none" strike="noStrike" kern="0" cap="none" spc="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1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</a:t>
            </a:r>
            <a:r>
              <a:rPr kumimoji="0" sz="1902" b="0" i="1" u="none" strike="noStrike" kern="0" cap="none" spc="95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902" b="0" i="1" u="none" strike="noStrike" kern="0" cap="none" spc="20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&lt;</a:t>
            </a:r>
            <a:r>
              <a:rPr kumimoji="0" sz="1902" b="0" i="1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</a:t>
            </a:r>
            <a:r>
              <a:rPr kumimoji="0" sz="1902" b="0" i="1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.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05).</a:t>
            </a:r>
            <a:endParaRPr kumimoji="0" sz="1902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47597" marR="735456" lvl="0" indent="-322097" algn="l" defTabSz="1932584" rtl="0" eaLnBrk="1" fontAlgn="auto" latinLnBrk="0" hangingPunct="1">
              <a:lnSpc>
                <a:spcPct val="116700"/>
              </a:lnSpc>
              <a:spcBef>
                <a:spcPts val="8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F83819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▷</a:t>
            </a:r>
            <a:r>
              <a:rPr kumimoji="0" sz="1902" b="0" i="0" u="none" strike="noStrike" kern="0" cap="none" spc="306" normalizeH="0" baseline="0" noProof="0">
                <a:ln>
                  <a:noFill/>
                </a:ln>
                <a:solidFill>
                  <a:srgbClr val="F83819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 </a:t>
            </a:r>
            <a:r>
              <a:rPr kumimoji="0" sz="1902" b="1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Medication</a:t>
            </a:r>
            <a:r>
              <a:rPr kumimoji="0" sz="1902" b="1" i="0" u="none" strike="noStrike" kern="0" cap="none" spc="6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1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Use:</a:t>
            </a:r>
            <a:r>
              <a:rPr kumimoji="0" sz="1902" b="1" i="0" u="none" strike="noStrike" kern="0" cap="none" spc="22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No</a:t>
            </a:r>
            <a:r>
              <a:rPr kumimoji="0" sz="1902" b="0" i="0" u="none" strike="noStrike" kern="0" cap="none" spc="4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statistically</a:t>
            </a:r>
            <a:r>
              <a:rPr kumimoji="0" sz="1902" b="0" i="0" u="none" strike="noStrike" kern="0" cap="none" spc="3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significant</a:t>
            </a:r>
            <a:r>
              <a:rPr kumimoji="0" sz="1902" b="0" i="0" u="none" strike="noStrike" kern="0" cap="none" spc="3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106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changes</a:t>
            </a:r>
            <a:r>
              <a:rPr kumimoji="0" sz="1902" b="0" i="0" u="none" strike="noStrike" kern="0" cap="none" spc="3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</a:t>
            </a:r>
            <a:r>
              <a:rPr kumimoji="0" sz="1902" b="0" i="0" u="none" strike="noStrike" kern="0" cap="none" spc="3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116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use</a:t>
            </a:r>
            <a:r>
              <a:rPr kumimoji="0" sz="1902" b="0" i="0" u="none" strike="noStrike" kern="0" cap="none" spc="3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of</a:t>
            </a:r>
            <a:r>
              <a:rPr kumimoji="0" sz="1902" b="0" i="0" u="none" strike="noStrike" kern="0" cap="none" spc="3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74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antidepressants,</a:t>
            </a:r>
            <a:r>
              <a:rPr kumimoji="0" sz="1902" b="0" i="0" u="none" strike="noStrike" kern="0" cap="none" spc="3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anxiolytics, </a:t>
            </a:r>
            <a:r>
              <a:rPr kumimoji="0" sz="1902" b="0" i="0" u="none" strike="noStrike" kern="0" cap="none" spc="-4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antipsychotics,</a:t>
            </a:r>
            <a:r>
              <a:rPr kumimoji="0" sz="1902" b="0" i="0" u="none" strike="noStrike" kern="0" cap="none" spc="5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or</a:t>
            </a:r>
            <a:r>
              <a:rPr kumimoji="0" sz="1902" b="0" i="0" u="none" strike="noStrike" kern="0" cap="none" spc="6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diuretics.</a:t>
            </a:r>
            <a:endParaRPr kumimoji="0" sz="1902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47597" marR="718009" lvl="0" indent="-322097" algn="l" defTabSz="1932584" rtl="0" eaLnBrk="1" fontAlgn="auto" latinLnBrk="0" hangingPunct="1">
              <a:lnSpc>
                <a:spcPct val="116700"/>
              </a:lnSpc>
              <a:spcBef>
                <a:spcPts val="84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F83819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▷</a:t>
            </a:r>
            <a:r>
              <a:rPr kumimoji="0" sz="1902" b="0" i="0" u="none" strike="noStrike" kern="0" cap="none" spc="306" normalizeH="0" baseline="0" noProof="0">
                <a:ln>
                  <a:noFill/>
                </a:ln>
                <a:solidFill>
                  <a:srgbClr val="F83819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 </a:t>
            </a:r>
            <a:r>
              <a:rPr kumimoji="0" sz="1902" b="1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Mental</a:t>
            </a:r>
            <a:r>
              <a:rPr kumimoji="0" sz="1902" b="1" i="0" u="none" strike="noStrike" kern="0" cap="none" spc="6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1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Health</a:t>
            </a:r>
            <a:r>
              <a:rPr kumimoji="0" sz="1902" b="1" i="0" u="none" strike="noStrike" kern="0" cap="none" spc="74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1" i="0" u="none" strike="noStrike" kern="0" cap="none" spc="19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&amp;</a:t>
            </a:r>
            <a:r>
              <a:rPr kumimoji="0" sz="1902" b="1" i="0" u="none" strike="noStrike" kern="0" cap="none" spc="74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1" i="0" u="none" strike="noStrike" kern="0" cap="none" spc="-5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Cognition:</a:t>
            </a:r>
            <a:r>
              <a:rPr kumimoji="0" sz="1902" b="1" i="0" u="none" strike="noStrike" kern="0" cap="none" spc="21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No</a:t>
            </a:r>
            <a:r>
              <a:rPr kumimoji="0" sz="1902" b="0" i="0" u="none" strike="noStrike" kern="0" cap="none" spc="4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4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meaningful</a:t>
            </a:r>
            <a:r>
              <a:rPr kumimoji="0" sz="1902" b="0" i="0" u="none" strike="noStrike" kern="0" cap="none" spc="3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106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changes</a:t>
            </a:r>
            <a:r>
              <a:rPr kumimoji="0" sz="1902" b="0" i="0" u="none" strike="noStrike" kern="0" cap="none" spc="3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</a:t>
            </a:r>
            <a:r>
              <a:rPr kumimoji="0" sz="1902" b="0" i="0" u="none" strike="noStrike" kern="0" cap="none" spc="3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reported</a:t>
            </a:r>
            <a:r>
              <a:rPr kumimoji="0" sz="1902" b="0" i="0" u="none" strike="noStrike" kern="0" cap="none" spc="3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pain,</a:t>
            </a:r>
            <a:r>
              <a:rPr kumimoji="0" sz="1902" b="0" i="0" u="none" strike="noStrike" kern="0" cap="none" spc="4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mood,</a:t>
            </a:r>
            <a:r>
              <a:rPr kumimoji="0" sz="1902" b="0" i="0" u="none" strike="noStrike" kern="0" cap="none" spc="3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74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memory,</a:t>
            </a:r>
            <a:r>
              <a:rPr kumimoji="0" sz="1902" b="0" i="0" u="none" strike="noStrike" kern="0" cap="none" spc="3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5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or 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inattention.</a:t>
            </a:r>
            <a:endParaRPr kumimoji="0" sz="1902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  <p:transition>
    <p:cut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378779" y="129849"/>
            <a:ext cx="21249945" cy="415983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marL="26841">
              <a:spcBef>
                <a:spcPts val="201"/>
              </a:spcBef>
            </a:pPr>
            <a:r>
              <a:rPr spc="-148"/>
              <a:t>Conclusion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2983" y="745777"/>
            <a:ext cx="12173957" cy="10737"/>
            <a:chOff x="0" y="352863"/>
            <a:chExt cx="5760085" cy="5080"/>
          </a:xfrm>
        </p:grpSpPr>
        <p:sp>
          <p:nvSpPr>
            <p:cNvPr id="4" name="object 4"/>
            <p:cNvSpPr/>
            <p:nvPr/>
          </p:nvSpPr>
          <p:spPr>
            <a:xfrm>
              <a:off x="0" y="355396"/>
              <a:ext cx="5760085" cy="0"/>
            </a:xfrm>
            <a:custGeom>
              <a:avLst/>
              <a:gdLst/>
              <a:ahLst/>
              <a:cxnLst/>
              <a:rect l="l" t="t" r="r" b="b"/>
              <a:pathLst>
                <a:path w="5760085">
                  <a:moveTo>
                    <a:pt x="0" y="0"/>
                  </a:moveTo>
                  <a:lnTo>
                    <a:pt x="5759996" y="0"/>
                  </a:lnTo>
                </a:path>
              </a:pathLst>
            </a:custGeom>
            <a:ln w="5054">
              <a:solidFill>
                <a:srgbClr val="F8F8FD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352863"/>
              <a:ext cx="5760085" cy="5080"/>
            </a:xfrm>
            <a:custGeom>
              <a:avLst/>
              <a:gdLst/>
              <a:ahLst/>
              <a:cxnLst/>
              <a:rect l="l" t="t" r="r" b="b"/>
              <a:pathLst>
                <a:path w="5760085" h="5079">
                  <a:moveTo>
                    <a:pt x="0" y="5060"/>
                  </a:moveTo>
                  <a:lnTo>
                    <a:pt x="0" y="0"/>
                  </a:lnTo>
                  <a:lnTo>
                    <a:pt x="5760073" y="0"/>
                  </a:lnTo>
                  <a:lnTo>
                    <a:pt x="5760073" y="5060"/>
                  </a:lnTo>
                  <a:lnTo>
                    <a:pt x="0" y="5060"/>
                  </a:lnTo>
                  <a:close/>
                </a:path>
              </a:pathLst>
            </a:custGeom>
            <a:solidFill>
              <a:srgbClr val="F8F8FD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352863"/>
              <a:ext cx="5760085" cy="5080"/>
            </a:xfrm>
            <a:custGeom>
              <a:avLst/>
              <a:gdLst/>
              <a:ahLst/>
              <a:cxnLst/>
              <a:rect l="l" t="t" r="r" b="b"/>
              <a:pathLst>
                <a:path w="5760085" h="5079">
                  <a:moveTo>
                    <a:pt x="0" y="5060"/>
                  </a:moveTo>
                  <a:lnTo>
                    <a:pt x="0" y="0"/>
                  </a:lnTo>
                  <a:lnTo>
                    <a:pt x="5760073" y="0"/>
                  </a:lnTo>
                  <a:lnTo>
                    <a:pt x="5760073" y="5060"/>
                  </a:lnTo>
                  <a:lnTo>
                    <a:pt x="0" y="5060"/>
                  </a:lnTo>
                  <a:close/>
                </a:path>
              </a:pathLst>
            </a:custGeom>
            <a:solidFill>
              <a:srgbClr val="F83819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930140" y="2279903"/>
            <a:ext cx="10511126" cy="2469951"/>
          </a:xfrm>
          <a:prstGeom prst="rect">
            <a:avLst/>
          </a:prstGeom>
        </p:spPr>
        <p:txBody>
          <a:bodyPr vert="horz" wrap="square" lIns="0" tIns="26841" rIns="0" bIns="0" rtlCol="0">
            <a:spAutoFit/>
          </a:bodyPr>
          <a:lstStyle/>
          <a:p>
            <a:pPr marL="367728" marR="234863" lvl="0" indent="-342228" algn="l" defTabSz="1932584" rtl="0" eaLnBrk="1" fontAlgn="auto" latinLnBrk="0" hangingPunct="1">
              <a:lnSpc>
                <a:spcPct val="114599"/>
              </a:lnSpc>
              <a:spcBef>
                <a:spcPts val="21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rgbClr val="F83819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▷</a:t>
            </a:r>
            <a:r>
              <a:rPr kumimoji="0" sz="2114" b="0" i="0" u="none" strike="noStrike" kern="0" cap="none" spc="306" normalizeH="0" baseline="0" noProof="0">
                <a:ln>
                  <a:noFill/>
                </a:ln>
                <a:solidFill>
                  <a:srgbClr val="F83819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</a:t>
            </a:r>
            <a:r>
              <a:rPr kumimoji="0" sz="2114" b="0" i="0" u="none" strike="noStrike" kern="0" cap="none" spc="-1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sz="2114" b="0" i="0" u="none" strike="noStrike" kern="0" cap="none" spc="-5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patients</a:t>
            </a:r>
            <a:r>
              <a:rPr kumimoji="0" sz="2114" b="0" i="0" u="none" strike="noStrike" kern="0" cap="none" spc="-1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with AD/ADRD, </a:t>
            </a:r>
            <a:r>
              <a:rPr kumimoji="0" sz="2114" b="0" i="0" u="none" strike="noStrike" kern="0" cap="none" spc="-74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higher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sz="2114" b="0" i="0" u="none" strike="noStrike" kern="0" cap="none" spc="-74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hospice</a:t>
            </a:r>
            <a:r>
              <a:rPr kumimoji="0" sz="2114" b="0" i="0" u="none" strike="noStrike" kern="0" cap="none" spc="-1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sz="2114" b="0" i="0" u="none" strike="noStrike" kern="0" cap="none" spc="-85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spending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is</a:t>
            </a:r>
            <a:r>
              <a:rPr kumimoji="0" sz="2114" b="0" i="0" u="none" strike="noStrike" kern="0" cap="none" spc="-1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sz="2114" b="0" i="0" u="none" strike="noStrike" kern="0" cap="none" spc="-6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largely</a:t>
            </a:r>
            <a:r>
              <a:rPr kumimoji="0" sz="2114" b="0" i="0" u="none" strike="noStrike" kern="0" cap="none" spc="-1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sz="2114" b="0" i="0" u="none" strike="noStrike" kern="0" cap="none" spc="-6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offset</a:t>
            </a:r>
            <a:r>
              <a:rPr kumimoji="0" sz="2114" b="0" i="0" u="none" strike="noStrike" kern="0" cap="none" spc="-1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sz="2114" b="0" i="0" u="none" strike="noStrike" kern="0" cap="none" spc="-6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by</a:t>
            </a:r>
            <a:r>
              <a:rPr kumimoji="0" sz="2114" b="0" i="0" u="none" strike="noStrike" kern="0" cap="none" spc="-1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sz="2114" b="0" i="0" u="none" strike="noStrike" kern="0" cap="none" spc="-85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lower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sz="2114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inpatient </a:t>
            </a:r>
            <a:r>
              <a:rPr kumimoji="0" sz="2114" b="0" i="0" u="none" strike="noStrike" kern="0" cap="none" spc="-5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and</a:t>
            </a:r>
            <a:r>
              <a:rPr kumimoji="0" sz="2114" b="0" i="0" u="none" strike="noStrike" kern="0" cap="none" spc="-85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sz="2114" b="0" i="0" u="none" strike="noStrike" kern="0" cap="none" spc="-4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skilled</a:t>
            </a:r>
            <a:r>
              <a:rPr kumimoji="0" sz="2114" b="0" i="0" u="none" strike="noStrike" kern="0" cap="none" spc="-85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sz="2114" b="0" i="0" u="none" strike="noStrike" kern="0" cap="none" spc="-74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nursing</a:t>
            </a:r>
            <a:r>
              <a:rPr kumimoji="0" sz="2114" b="0" i="0" u="none" strike="noStrike" kern="0" cap="none" spc="-85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sz="2114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spending.</a:t>
            </a:r>
            <a:endParaRPr kumimoji="0" sz="2114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6841" marR="0" lvl="0" indent="0" algn="l" defTabSz="1932584" rtl="0" eaLnBrk="1" fontAlgn="auto" latinLnBrk="0" hangingPunct="1">
              <a:lnSpc>
                <a:spcPct val="100000"/>
              </a:lnSpc>
              <a:spcBef>
                <a:spcPts val="100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rgbClr val="F83819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▷</a:t>
            </a:r>
            <a:r>
              <a:rPr kumimoji="0" sz="2114" b="0" i="0" u="none" strike="noStrike" kern="0" cap="none" spc="241" normalizeH="0" baseline="0" noProof="0">
                <a:ln>
                  <a:noFill/>
                </a:ln>
                <a:solidFill>
                  <a:srgbClr val="F83819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</a:t>
            </a:r>
            <a:r>
              <a:rPr kumimoji="0" sz="2114" b="0" i="0" u="none" strike="noStrike" kern="0" cap="none" spc="-5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sz="2114" b="0" i="0" u="none" strike="noStrike" kern="0" cap="none" spc="-4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</a:t>
            </a:r>
            <a:r>
              <a:rPr kumimoji="0" sz="2114" b="0" i="0" u="none" strike="noStrike" kern="0" cap="none" spc="-5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overall</a:t>
            </a:r>
            <a:r>
              <a:rPr kumimoji="0" sz="2114" b="0" i="0" u="none" strike="noStrike" kern="0" cap="none" spc="-4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sz="2114" b="0" i="0" u="none" strike="noStrike" kern="0" cap="none" spc="-5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Medicare population,</a:t>
            </a:r>
            <a:r>
              <a:rPr kumimoji="0" sz="2114" b="0" i="0" u="none" strike="noStrike" kern="0" cap="none" spc="-4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sz="2114" b="0" i="0" u="none" strike="noStrike" kern="0" cap="none" spc="-74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hospice</a:t>
            </a:r>
            <a:r>
              <a:rPr kumimoji="0" sz="2114" b="0" i="0" u="none" strike="noStrike" kern="0" cap="none" spc="-5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sz="2114" b="0" i="0" u="none" strike="noStrike" kern="0" cap="none" spc="-85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expansion</a:t>
            </a:r>
            <a:r>
              <a:rPr kumimoji="0" sz="2114" b="0" i="0" u="none" strike="noStrike" kern="0" cap="none" spc="-4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sz="2114" b="0" i="0" u="none" strike="noStrike" kern="0" cap="none" spc="-106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reduces</a:t>
            </a:r>
            <a:r>
              <a:rPr kumimoji="0" sz="2114" b="0" i="0" u="none" strike="noStrike" kern="0" cap="none" spc="-5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total</a:t>
            </a:r>
            <a:r>
              <a:rPr kumimoji="0" sz="2114" b="0" i="0" u="none" strike="noStrike" kern="0" cap="none" spc="-4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sz="2114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spending.</a:t>
            </a:r>
            <a:endParaRPr kumimoji="0" sz="2114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6841" marR="0" lvl="0" indent="0" algn="l" defTabSz="1932584" rtl="0" eaLnBrk="1" fontAlgn="auto" latinLnBrk="0" hangingPunct="1">
              <a:lnSpc>
                <a:spcPct val="100000"/>
              </a:lnSpc>
              <a:spcBef>
                <a:spcPts val="99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rgbClr val="F83819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▷</a:t>
            </a:r>
            <a:r>
              <a:rPr kumimoji="0" sz="2114" b="0" i="0" u="none" strike="noStrike" kern="0" cap="none" spc="359" normalizeH="0" baseline="0" noProof="0">
                <a:ln>
                  <a:noFill/>
                </a:ln>
                <a:solidFill>
                  <a:srgbClr val="F83819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 </a:t>
            </a:r>
            <a:r>
              <a:rPr kumimoji="0" sz="2114" b="0" i="0" u="none" strike="noStrike" kern="0" cap="none" spc="-6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Hospice</a:t>
            </a:r>
            <a:r>
              <a:rPr kumimoji="0" sz="2114" b="0" i="0" u="none" strike="noStrike" kern="0" cap="none" spc="-4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sz="2114" b="0" i="0" u="none" strike="noStrike" kern="0" cap="none" spc="-106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increases</a:t>
            </a:r>
            <a:r>
              <a:rPr kumimoji="0" sz="2114" b="0" i="0" u="none" strike="noStrike" kern="0" cap="none" spc="-3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sz="2114" b="0" i="0" u="none" strike="noStrike" kern="0" cap="none" spc="-6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comfort</a:t>
            </a:r>
            <a:r>
              <a:rPr kumimoji="0" sz="2114" b="0" i="0" u="none" strike="noStrike" kern="0" cap="none" spc="-5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sz="2114" b="0" i="0" u="none" strike="noStrike" kern="0" cap="none" spc="-116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care</a:t>
            </a:r>
            <a:r>
              <a:rPr kumimoji="0" sz="2114" b="0" i="0" u="none" strike="noStrike" kern="0" cap="none" spc="-4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without </a:t>
            </a:r>
            <a:r>
              <a:rPr kumimoji="0" sz="2114" b="0" i="0" u="none" strike="noStrike" kern="0" cap="none" spc="-85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increasing</a:t>
            </a:r>
            <a:r>
              <a:rPr kumimoji="0" sz="2114" b="0" i="0" u="none" strike="noStrike" kern="0" cap="none" spc="-4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sz="2114" b="0" i="0" u="none" strike="noStrike" kern="0" cap="none" spc="-5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mortality</a:t>
            </a:r>
            <a:r>
              <a:rPr kumimoji="0" sz="2114" b="0" i="0" u="none" strike="noStrike" kern="0" cap="none" spc="-3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sz="2114" b="0" i="0" u="none" strike="noStrike" kern="0" cap="none" spc="-95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or</a:t>
            </a:r>
            <a:r>
              <a:rPr kumimoji="0" sz="2114" b="0" i="0" u="none" strike="noStrike" kern="0" cap="none" spc="-4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sz="2114" b="0" i="0" u="none" strike="noStrike" kern="0" cap="none" spc="-116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worsening</a:t>
            </a:r>
            <a:r>
              <a:rPr kumimoji="0" sz="2114" b="0" i="0" u="none" strike="noStrike" kern="0" cap="none" spc="-3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sz="2114" b="0" i="0" u="none" strike="noStrike" kern="0" cap="none" spc="-5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patient </a:t>
            </a:r>
            <a:r>
              <a:rPr kumimoji="0" sz="2114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outcomes.</a:t>
            </a:r>
            <a:endParaRPr kumimoji="0" sz="2114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67728" marR="10737" lvl="0" indent="-342228" algn="l" defTabSz="1932584" rtl="0" eaLnBrk="1" fontAlgn="auto" latinLnBrk="0" hangingPunct="1">
              <a:lnSpc>
                <a:spcPct val="114599"/>
              </a:lnSpc>
              <a:spcBef>
                <a:spcPts val="63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rgbClr val="F83819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▷</a:t>
            </a:r>
            <a:r>
              <a:rPr kumimoji="0" sz="2114" b="0" i="0" u="none" strike="noStrike" kern="0" cap="none" spc="254" normalizeH="0" baseline="0" noProof="0">
                <a:ln>
                  <a:noFill/>
                </a:ln>
                <a:solidFill>
                  <a:srgbClr val="F83819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 </a:t>
            </a:r>
            <a:r>
              <a:rPr kumimoji="0" sz="2114" b="0" i="0" u="none" strike="noStrike" kern="0" cap="none" spc="-6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Expanding</a:t>
            </a:r>
            <a:r>
              <a:rPr kumimoji="0" sz="2114" b="0" i="0" u="none" strike="noStrike" kern="0" cap="none" spc="-5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sz="2114" b="0" i="0" u="none" strike="noStrike" kern="0" cap="none" spc="-116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access</a:t>
            </a:r>
            <a:r>
              <a:rPr kumimoji="0" sz="2114" b="0" i="0" u="none" strike="noStrike" kern="0" cap="none" spc="-5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</a:t>
            </a:r>
            <a:r>
              <a:rPr kumimoji="0" sz="2114" b="0" i="0" u="none" strike="noStrike" kern="0" cap="none" spc="-5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sz="2114" b="0" i="0" u="none" strike="noStrike" kern="0" cap="none" spc="-85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hospice</a:t>
            </a:r>
            <a:r>
              <a:rPr kumimoji="0" sz="2114" b="0" i="0" u="none" strike="noStrike" kern="0" cap="none" spc="-5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sz="2114" b="0" i="0" u="none" strike="noStrike" kern="0" cap="none" spc="-6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can </a:t>
            </a:r>
            <a:r>
              <a:rPr kumimoji="0" sz="2114" b="0" i="0" u="none" strike="noStrike" kern="0" cap="none" spc="-85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improve</a:t>
            </a:r>
            <a:r>
              <a:rPr kumimoji="0" sz="2114" b="0" i="0" u="none" strike="noStrike" kern="0" cap="none" spc="-5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sz="2114" b="0" i="0" u="none" strike="noStrike" kern="0" cap="none" spc="-85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end-of-</a:t>
            </a:r>
            <a:r>
              <a:rPr kumimoji="0" sz="2114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life</a:t>
            </a:r>
            <a:r>
              <a:rPr kumimoji="0" sz="2114" b="0" i="0" u="none" strike="noStrike" kern="0" cap="none" spc="-5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sz="2114" b="0" i="0" u="none" strike="noStrike" kern="0" cap="none" spc="-106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care</a:t>
            </a:r>
            <a:r>
              <a:rPr kumimoji="0" sz="2114" b="0" i="0" u="none" strike="noStrike" kern="0" cap="none" spc="-6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at</a:t>
            </a:r>
            <a:r>
              <a:rPr kumimoji="0" sz="2114" b="0" i="0" u="none" strike="noStrike" kern="0" cap="none" spc="-5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sz="2114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</a:t>
            </a:r>
            <a:r>
              <a:rPr kumimoji="0" sz="2114" b="0" i="0" u="none" strike="noStrike" kern="0" cap="none" spc="-5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sz="2114" b="0" i="0" u="none" strike="noStrike" kern="0" cap="none" spc="-4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net</a:t>
            </a:r>
            <a:r>
              <a:rPr kumimoji="0" sz="2114" b="0" i="0" u="none" strike="noStrike" kern="0" cap="none" spc="-5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sz="2114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cost</a:t>
            </a:r>
            <a:r>
              <a:rPr kumimoji="0" sz="2114" b="0" i="0" u="none" strike="noStrike" kern="0" cap="none" spc="-6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sz="2114" b="0" i="0" u="none" strike="noStrike" kern="0" cap="none" spc="-4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</a:t>
            </a:r>
            <a:r>
              <a:rPr kumimoji="0" sz="2114" b="0" i="0" u="none" strike="noStrike" kern="0" cap="none" spc="-5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sz="2114" b="0" i="0" u="none" strike="noStrike" kern="0" cap="none" spc="-4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</a:t>
            </a:r>
            <a:r>
              <a:rPr kumimoji="0" sz="2114" b="0" i="0" u="none" strike="noStrike" kern="0" cap="none" spc="-5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sz="2114" b="0" i="0" u="none" strike="noStrike" kern="0" cap="none" spc="85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AD/ADRD </a:t>
            </a:r>
            <a:r>
              <a:rPr kumimoji="0" sz="2114" b="0" i="0" u="none" strike="noStrike" kern="0" cap="none" spc="-5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population and </a:t>
            </a:r>
            <a:r>
              <a:rPr kumimoji="0" sz="2114" b="0" i="0" u="none" strike="noStrike" kern="0" cap="none" spc="-106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generate</a:t>
            </a:r>
            <a:r>
              <a:rPr kumimoji="0" sz="2114" b="0" i="0" u="none" strike="noStrike" kern="0" cap="none" spc="-5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sz="2114" b="0" i="0" u="none" strike="noStrike" kern="0" cap="none" spc="-85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savings</a:t>
            </a:r>
            <a:r>
              <a:rPr kumimoji="0" sz="2114" b="0" i="0" u="none" strike="noStrike" kern="0" cap="none" spc="-5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sz="2114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</a:t>
            </a:r>
            <a:r>
              <a:rPr kumimoji="0" sz="2114" b="0" i="0" u="none" strike="noStrike" kern="0" cap="none" spc="-5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Medicare</a:t>
            </a:r>
            <a:r>
              <a:rPr kumimoji="0" sz="2114" b="0" i="0" u="none" strike="noStrike" kern="0" cap="none" spc="-6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sz="2114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overall.</a:t>
            </a:r>
            <a:endParaRPr kumimoji="0" sz="2114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1772759" y="6428884"/>
            <a:ext cx="253650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6841" marR="0" lvl="0" indent="0" algn="l" defTabSz="1932584" rtl="0" eaLnBrk="1" fontAlgn="auto" latinLnBrk="0" hangingPunct="1">
              <a:lnSpc>
                <a:spcPts val="162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79" b="0" i="0" u="none" strike="noStrike" kern="0" cap="none" spc="-5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21</a:t>
            </a:r>
            <a:endParaRPr kumimoji="0" sz="1479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  <p:transition>
    <p:cut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983" y="1"/>
            <a:ext cx="12173957" cy="6848605"/>
          </a:xfrm>
          <a:custGeom>
            <a:avLst/>
            <a:gdLst/>
            <a:ahLst/>
            <a:cxnLst/>
            <a:rect l="l" t="t" r="r" b="b"/>
            <a:pathLst>
              <a:path w="5760085" h="3240405">
                <a:moveTo>
                  <a:pt x="5759996" y="0"/>
                </a:moveTo>
                <a:lnTo>
                  <a:pt x="0" y="0"/>
                </a:lnTo>
                <a:lnTo>
                  <a:pt x="0" y="3239998"/>
                </a:lnTo>
                <a:lnTo>
                  <a:pt x="5759996" y="3239998"/>
                </a:lnTo>
                <a:lnTo>
                  <a:pt x="5759996" y="0"/>
                </a:lnTo>
                <a:close/>
              </a:path>
            </a:pathLst>
          </a:custGeom>
          <a:solidFill>
            <a:srgbClr val="F8F8FD"/>
          </a:solidFill>
        </p:spPr>
        <p:txBody>
          <a:bodyPr wrap="square" lIns="0" tIns="0" rIns="0" bIns="0" rtlCol="0"/>
          <a:lstStyle/>
          <a:p>
            <a:pPr marL="0" marR="0" lvl="0" indent="0" algn="l" defTabSz="19325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804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222546" y="1999975"/>
            <a:ext cx="3734993" cy="2363547"/>
          </a:xfrm>
          <a:prstGeom prst="rect">
            <a:avLst/>
          </a:prstGeom>
        </p:spPr>
        <p:txBody>
          <a:bodyPr vert="horz" wrap="square" lIns="0" tIns="32210" rIns="0" bIns="0" rtlCol="0">
            <a:spAutoFit/>
          </a:bodyPr>
          <a:lstStyle/>
          <a:p>
            <a:pPr marL="620037" marR="0" lvl="0" indent="0" algn="l" defTabSz="1932584" rtl="0" eaLnBrk="1" fontAlgn="auto" latinLnBrk="0" hangingPunct="1">
              <a:lnSpc>
                <a:spcPct val="100000"/>
              </a:lnSpc>
              <a:spcBef>
                <a:spcPts val="25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593" b="1" i="0" u="none" strike="noStrike" kern="0" cap="none" spc="0" normalizeH="0" baseline="0" noProof="0">
                <a:ln>
                  <a:noFill/>
                </a:ln>
                <a:solidFill>
                  <a:srgbClr val="13204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Thank</a:t>
            </a:r>
            <a:r>
              <a:rPr kumimoji="0" sz="3593" b="1" i="0" u="none" strike="noStrike" kern="0" cap="none" spc="222" normalizeH="0" baseline="0" noProof="0">
                <a:ln>
                  <a:noFill/>
                </a:ln>
                <a:solidFill>
                  <a:srgbClr val="13204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593" b="1" i="0" u="none" strike="noStrike" kern="0" cap="none" spc="-42" normalizeH="0" baseline="0" noProof="0">
                <a:ln>
                  <a:noFill/>
                </a:ln>
                <a:solidFill>
                  <a:srgbClr val="13204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You!</a:t>
            </a:r>
            <a:endParaRPr kumimoji="0" sz="3593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48315" marR="10737" lvl="0" indent="-22815" algn="l" defTabSz="1932584" rtl="0" eaLnBrk="1" fontAlgn="auto" latinLnBrk="0" hangingPunct="1">
              <a:lnSpc>
                <a:spcPct val="111400"/>
              </a:lnSpc>
              <a:spcBef>
                <a:spcPts val="399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536" b="1" i="0" u="none" strike="noStrike" kern="0" cap="none" spc="-137" normalizeH="0" baseline="0" noProof="0">
                <a:ln>
                  <a:noFill/>
                </a:ln>
                <a:solidFill>
                  <a:srgbClr val="459DDF"/>
                </a:solidFill>
                <a:effectLst/>
                <a:uLnTx/>
                <a:uFillTx/>
                <a:latin typeface="Arial"/>
                <a:ea typeface="+mn-ea"/>
                <a:cs typeface="Arial"/>
                <a:hlinkClick r:id="rId2"/>
              </a:rPr>
              <a:t>yunan.ji@georgetown.edu</a:t>
            </a:r>
            <a:r>
              <a:rPr kumimoji="0" sz="2536" b="1" i="0" u="none" strike="noStrike" kern="0" cap="none" spc="-137" normalizeH="0" baseline="0" noProof="0">
                <a:ln>
                  <a:noFill/>
                </a:ln>
                <a:solidFill>
                  <a:srgbClr val="459DD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536" b="1" i="0" u="none" strike="noStrike" kern="0" cap="none" spc="-21" normalizeH="0" baseline="0" noProof="0">
                <a:ln>
                  <a:noFill/>
                </a:ln>
                <a:solidFill>
                  <a:srgbClr val="459DDF"/>
                </a:solidFill>
                <a:effectLst/>
                <a:uLnTx/>
                <a:uFillTx/>
                <a:latin typeface="Arial"/>
                <a:ea typeface="+mn-ea"/>
                <a:cs typeface="Arial"/>
                <a:hlinkClick r:id="rId3"/>
              </a:rPr>
              <a:t>edk571@g.harvard.edu</a:t>
            </a:r>
            <a:r>
              <a:rPr kumimoji="0" sz="2536" b="1" i="0" u="none" strike="noStrike" kern="0" cap="none" spc="-21" normalizeH="0" baseline="0" noProof="0">
                <a:ln>
                  <a:noFill/>
                </a:ln>
                <a:solidFill>
                  <a:srgbClr val="459DD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536" b="1" i="0" u="none" strike="noStrike" kern="0" cap="none" spc="-63" normalizeH="0" baseline="0" noProof="0">
                <a:ln>
                  <a:noFill/>
                </a:ln>
                <a:solidFill>
                  <a:srgbClr val="459DDF"/>
                </a:solidFill>
                <a:effectLst/>
                <a:uLnTx/>
                <a:uFillTx/>
                <a:latin typeface="Arial"/>
                <a:ea typeface="+mn-ea"/>
                <a:cs typeface="Arial"/>
                <a:hlinkClick r:id="rId4"/>
              </a:rPr>
              <a:t>mayaroy@g.harvard.edu</a:t>
            </a:r>
            <a:endParaRPr kumimoji="0" sz="2536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772759" y="6428884"/>
            <a:ext cx="253650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6841" marR="0" lvl="0" indent="0" algn="l" defTabSz="1932584" rtl="0" eaLnBrk="1" fontAlgn="auto" latinLnBrk="0" hangingPunct="1">
              <a:lnSpc>
                <a:spcPts val="162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79" b="0" i="0" u="none" strike="noStrike" kern="0" cap="none" spc="-5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21</a:t>
            </a:r>
            <a:endParaRPr kumimoji="0" sz="1479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  <p:transition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237602" y="136564"/>
            <a:ext cx="5099883" cy="415983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marL="26841">
              <a:spcBef>
                <a:spcPts val="201"/>
              </a:spcBef>
            </a:pPr>
            <a:r>
              <a:rPr spc="-95"/>
              <a:t>Hospice</a:t>
            </a:r>
            <a:r>
              <a:t> </a:t>
            </a:r>
            <a:r>
              <a:rPr spc="-21"/>
              <a:t>Care</a:t>
            </a:r>
            <a:r>
              <a:rPr spc="11"/>
              <a:t> </a:t>
            </a:r>
            <a:r>
              <a:t>in</a:t>
            </a:r>
            <a:r>
              <a:rPr spc="11"/>
              <a:t> </a:t>
            </a:r>
            <a:r>
              <a:t>the</a:t>
            </a:r>
            <a:r>
              <a:rPr spc="11"/>
              <a:t> </a:t>
            </a:r>
            <a:r>
              <a:t>United</a:t>
            </a:r>
            <a:r>
              <a:rPr spc="11"/>
              <a:t> </a:t>
            </a:r>
            <a:r>
              <a:rPr spc="-21"/>
              <a:t>States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2983" y="745777"/>
            <a:ext cx="12173957" cy="10737"/>
            <a:chOff x="0" y="352863"/>
            <a:chExt cx="5760085" cy="5080"/>
          </a:xfrm>
        </p:grpSpPr>
        <p:sp>
          <p:nvSpPr>
            <p:cNvPr id="4" name="object 4"/>
            <p:cNvSpPr/>
            <p:nvPr/>
          </p:nvSpPr>
          <p:spPr>
            <a:xfrm>
              <a:off x="0" y="355396"/>
              <a:ext cx="5760085" cy="0"/>
            </a:xfrm>
            <a:custGeom>
              <a:avLst/>
              <a:gdLst/>
              <a:ahLst/>
              <a:cxnLst/>
              <a:rect l="l" t="t" r="r" b="b"/>
              <a:pathLst>
                <a:path w="5760085">
                  <a:moveTo>
                    <a:pt x="0" y="0"/>
                  </a:moveTo>
                  <a:lnTo>
                    <a:pt x="5759996" y="0"/>
                  </a:lnTo>
                </a:path>
              </a:pathLst>
            </a:custGeom>
            <a:ln w="5054">
              <a:solidFill>
                <a:srgbClr val="F8F8FD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352863"/>
              <a:ext cx="5760085" cy="5080"/>
            </a:xfrm>
            <a:custGeom>
              <a:avLst/>
              <a:gdLst/>
              <a:ahLst/>
              <a:cxnLst/>
              <a:rect l="l" t="t" r="r" b="b"/>
              <a:pathLst>
                <a:path w="5760085" h="5079">
                  <a:moveTo>
                    <a:pt x="0" y="5060"/>
                  </a:moveTo>
                  <a:lnTo>
                    <a:pt x="0" y="0"/>
                  </a:lnTo>
                  <a:lnTo>
                    <a:pt x="5760073" y="0"/>
                  </a:lnTo>
                  <a:lnTo>
                    <a:pt x="5760073" y="5060"/>
                  </a:lnTo>
                  <a:lnTo>
                    <a:pt x="0" y="5060"/>
                  </a:lnTo>
                  <a:close/>
                </a:path>
              </a:pathLst>
            </a:custGeom>
            <a:solidFill>
              <a:srgbClr val="F8F8FD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352863"/>
              <a:ext cx="1371600" cy="5080"/>
            </a:xfrm>
            <a:custGeom>
              <a:avLst/>
              <a:gdLst/>
              <a:ahLst/>
              <a:cxnLst/>
              <a:rect l="l" t="t" r="r" b="b"/>
              <a:pathLst>
                <a:path w="1371600" h="5079">
                  <a:moveTo>
                    <a:pt x="0" y="5060"/>
                  </a:moveTo>
                  <a:lnTo>
                    <a:pt x="0" y="0"/>
                  </a:lnTo>
                  <a:lnTo>
                    <a:pt x="1371462" y="0"/>
                  </a:lnTo>
                  <a:lnTo>
                    <a:pt x="1371462" y="5060"/>
                  </a:lnTo>
                  <a:lnTo>
                    <a:pt x="0" y="5060"/>
                  </a:lnTo>
                  <a:close/>
                </a:path>
              </a:pathLst>
            </a:custGeom>
            <a:solidFill>
              <a:srgbClr val="F83819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3832" y="1134802"/>
            <a:ext cx="4473768" cy="4933924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5424775" y="771111"/>
            <a:ext cx="5832655" cy="3158132"/>
          </a:xfrm>
          <a:prstGeom prst="rect">
            <a:avLst/>
          </a:prstGeom>
        </p:spPr>
        <p:txBody>
          <a:bodyPr vert="horz" wrap="square" lIns="0" tIns="182522" rIns="0" bIns="0" rtlCol="0">
            <a:spAutoFit/>
          </a:bodyPr>
          <a:lstStyle/>
          <a:p>
            <a:pPr marL="26841" marR="0" lvl="0" indent="0" algn="l" defTabSz="1932584" rtl="0" eaLnBrk="1" fontAlgn="auto" latinLnBrk="0" hangingPunct="1">
              <a:lnSpc>
                <a:spcPct val="100000"/>
              </a:lnSpc>
              <a:spcBef>
                <a:spcPts val="143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F83819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▷</a:t>
            </a:r>
            <a:r>
              <a:rPr kumimoji="0" sz="1902" b="0" i="0" u="none" strike="noStrike" kern="0" cap="none" spc="391" normalizeH="0" baseline="0" noProof="0">
                <a:ln>
                  <a:noFill/>
                </a:ln>
                <a:solidFill>
                  <a:srgbClr val="F83819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 </a:t>
            </a:r>
            <a:r>
              <a:rPr kumimoji="0" sz="1902" b="1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Eligibility:</a:t>
            </a:r>
            <a:endParaRPr kumimoji="0" sz="1902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560986" marR="0" lvl="0" indent="0" algn="l" defTabSz="1932584" rtl="0" eaLnBrk="1" fontAlgn="auto" latinLnBrk="0" hangingPunct="1">
              <a:lnSpc>
                <a:spcPct val="100000"/>
              </a:lnSpc>
              <a:spcBef>
                <a:spcPts val="12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F83819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▷</a:t>
            </a:r>
            <a:r>
              <a:rPr kumimoji="0" sz="1902" b="0" i="0" u="none" strike="noStrike" kern="0" cap="none" spc="370" normalizeH="0" baseline="0" noProof="0">
                <a:ln>
                  <a:noFill/>
                </a:ln>
                <a:solidFill>
                  <a:srgbClr val="F83819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 </a:t>
            </a:r>
            <a:r>
              <a:rPr kumimoji="0" sz="1902" b="0" i="0" u="none" strike="noStrike" kern="0" cap="none" spc="-6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Physician-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certified</a:t>
            </a:r>
            <a:r>
              <a:rPr kumimoji="0" sz="1902" b="0" i="0" u="none" strike="noStrike" kern="0" cap="none" spc="74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terminal</a:t>
            </a:r>
            <a:r>
              <a:rPr kumimoji="0" sz="1902" b="0" i="0" u="none" strike="noStrike" kern="0" cap="none" spc="74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6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illness</a:t>
            </a:r>
            <a:r>
              <a:rPr kumimoji="0" sz="1902" b="0" i="0" u="none" strike="noStrike" kern="0" cap="none" spc="74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148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</a:t>
            </a:r>
            <a:r>
              <a:rPr kumimoji="0" sz="1902" b="0" i="1" u="none" strike="noStrike" kern="0" cap="none" spc="148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≤</a:t>
            </a:r>
            <a:r>
              <a:rPr kumimoji="0" sz="1902" b="0" i="0" u="none" strike="noStrike" kern="0" cap="none" spc="148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6</a:t>
            </a:r>
            <a:r>
              <a:rPr kumimoji="0" sz="1902" b="0" i="0" u="none" strike="noStrike" kern="0" cap="none" spc="74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months)</a:t>
            </a:r>
            <a:endParaRPr kumimoji="0" sz="1902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560986" marR="0" lvl="0" indent="0" algn="l" defTabSz="1932584" rtl="0" eaLnBrk="1" fontAlgn="auto" latinLnBrk="0" hangingPunct="1">
              <a:lnSpc>
                <a:spcPct val="100000"/>
              </a:lnSpc>
              <a:spcBef>
                <a:spcPts val="38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F83819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▷</a:t>
            </a:r>
            <a:r>
              <a:rPr kumimoji="0" sz="1902" b="0" i="0" u="none" strike="noStrike" kern="0" cap="none" spc="317" normalizeH="0" baseline="0" noProof="0">
                <a:ln>
                  <a:noFill/>
                </a:ln>
                <a:solidFill>
                  <a:srgbClr val="F83819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Must</a:t>
            </a:r>
            <a:r>
              <a:rPr kumimoji="0" sz="1902" b="0" i="0" u="none" strike="noStrike" kern="0" cap="none" spc="3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forgo</a:t>
            </a:r>
            <a:r>
              <a:rPr kumimoji="0" sz="1902" b="0" i="0" u="none" strike="noStrike" kern="0" cap="none" spc="4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curative</a:t>
            </a:r>
            <a:r>
              <a:rPr kumimoji="0" sz="1902" b="0" i="0" u="none" strike="noStrike" kern="0" cap="none" spc="4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treatment</a:t>
            </a:r>
            <a:endParaRPr kumimoji="0" sz="1902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6841" marR="0" lvl="0" indent="0" algn="l" defTabSz="1932584" rtl="0" eaLnBrk="1" fontAlgn="auto" latinLnBrk="0" hangingPunct="1">
              <a:lnSpc>
                <a:spcPct val="100000"/>
              </a:lnSpc>
              <a:spcBef>
                <a:spcPts val="122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F83819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▷</a:t>
            </a:r>
            <a:r>
              <a:rPr kumimoji="0" sz="1902" b="0" i="0" u="none" strike="noStrike" kern="0" cap="none" spc="391" normalizeH="0" baseline="0" noProof="0">
                <a:ln>
                  <a:noFill/>
                </a:ln>
                <a:solidFill>
                  <a:srgbClr val="F83819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 </a:t>
            </a:r>
            <a:r>
              <a:rPr kumimoji="0" sz="1902" b="1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Services:</a:t>
            </a:r>
            <a:endParaRPr kumimoji="0" sz="1902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560986" marR="0" lvl="0" indent="0" algn="l" defTabSz="1932584" rtl="0" eaLnBrk="1" fontAlgn="auto" latinLnBrk="0" hangingPunct="1">
              <a:lnSpc>
                <a:spcPct val="100000"/>
              </a:lnSpc>
              <a:spcBef>
                <a:spcPts val="122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F83819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▷</a:t>
            </a:r>
            <a:r>
              <a:rPr kumimoji="0" sz="1902" b="0" i="0" u="none" strike="noStrike" kern="0" cap="none" spc="359" normalizeH="0" baseline="0" noProof="0">
                <a:ln>
                  <a:noFill/>
                </a:ln>
                <a:solidFill>
                  <a:srgbClr val="F83819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 </a:t>
            </a:r>
            <a:r>
              <a:rPr kumimoji="0" sz="1902" b="0" i="0" u="none" strike="noStrike" kern="0" cap="none" spc="-74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Generally</a:t>
            </a:r>
            <a:r>
              <a:rPr kumimoji="0" sz="1902" b="0" i="0" u="none" strike="noStrike" kern="0" cap="none" spc="6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5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provided</a:t>
            </a:r>
            <a:r>
              <a:rPr kumimoji="0" sz="1902" b="0" i="0" u="none" strike="noStrike" kern="0" cap="none" spc="6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at</a:t>
            </a:r>
            <a:r>
              <a:rPr kumimoji="0" sz="1902" b="0" i="0" u="none" strike="noStrike" kern="0" cap="none" spc="6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</a:t>
            </a:r>
            <a:r>
              <a:rPr kumimoji="0" sz="1902" b="0" i="0" u="none" strike="noStrike" kern="0" cap="none" spc="6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patient’s</a:t>
            </a:r>
            <a:r>
              <a:rPr kumimoji="0" sz="1902" b="0" i="0" u="none" strike="noStrike" kern="0" cap="none" spc="6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4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home</a:t>
            </a:r>
            <a:endParaRPr kumimoji="0" sz="1902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881742" marR="68444" lvl="0" indent="-322097" algn="l" defTabSz="1932584" rtl="0" eaLnBrk="1" fontAlgn="auto" latinLnBrk="0" hangingPunct="1">
              <a:lnSpc>
                <a:spcPct val="116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F83819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▷</a:t>
            </a:r>
            <a:r>
              <a:rPr kumimoji="0" sz="1902" b="0" i="0" u="none" strike="noStrike" kern="0" cap="none" spc="285" normalizeH="0" baseline="0" noProof="0">
                <a:ln>
                  <a:noFill/>
                </a:ln>
                <a:solidFill>
                  <a:srgbClr val="F83819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 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Palliative</a:t>
            </a:r>
            <a:r>
              <a:rPr kumimoji="0" sz="1902" b="0" i="0" u="none" strike="noStrike" kern="0" cap="none" spc="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5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medical</a:t>
            </a:r>
            <a:r>
              <a:rPr kumimoji="0" sz="1902" b="0" i="0" u="none" strike="noStrike" kern="0" cap="none" spc="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5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care,</a:t>
            </a:r>
            <a:r>
              <a:rPr kumimoji="0" sz="1902" b="0" i="0" u="none" strike="noStrike" kern="0" cap="none" spc="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symptom</a:t>
            </a:r>
            <a:r>
              <a:rPr kumimoji="0" sz="1902" b="0" i="0" u="none" strike="noStrike" kern="0" cap="none" spc="3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6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management, </a:t>
            </a:r>
            <a:r>
              <a:rPr kumimoji="0" sz="1902" b="0" i="0" u="none" strike="noStrike" kern="0" cap="none" spc="-74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psychosocial</a:t>
            </a:r>
            <a:r>
              <a:rPr kumimoji="0" sz="1902" b="0" i="0" u="none" strike="noStrike" kern="0" cap="none" spc="5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support,</a:t>
            </a:r>
            <a:r>
              <a:rPr kumimoji="0" sz="1902" b="0" i="0" u="none" strike="noStrike" kern="0" cap="none" spc="5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5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medications,</a:t>
            </a:r>
            <a:r>
              <a:rPr kumimoji="0" sz="1902" b="0" i="0" u="none" strike="noStrike" kern="0" cap="none" spc="5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equipment,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grief</a:t>
            </a:r>
            <a:r>
              <a:rPr kumimoji="0" sz="1902" b="0" i="0" u="none" strike="noStrike" kern="0" cap="none" spc="85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6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counseling,</a:t>
            </a:r>
            <a:r>
              <a:rPr kumimoji="0" sz="1902" b="0" i="0" u="none" strike="noStrike" kern="0" cap="none" spc="85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24/7</a:t>
            </a:r>
            <a:r>
              <a:rPr kumimoji="0" sz="1902" b="0" i="0" u="none" strike="noStrike" kern="0" cap="none" spc="85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6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on-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call</a:t>
            </a:r>
            <a:r>
              <a:rPr kumimoji="0" sz="1902" b="0" i="0" u="none" strike="noStrike" kern="0" cap="none" spc="85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support</a:t>
            </a:r>
            <a:endParaRPr kumimoji="0" sz="1902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392090" y="6331832"/>
            <a:ext cx="1217261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6841" marR="0" lvl="0" indent="0" algn="l" defTabSz="1932584" rtl="0" eaLnBrk="1" fontAlgn="auto" latinLnBrk="0" hangingPunct="1">
              <a:lnSpc>
                <a:spcPts val="12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7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Source:</a:t>
            </a:r>
            <a:r>
              <a:rPr kumimoji="0" sz="1057" b="0" i="0" u="none" strike="noStrike" kern="0" cap="none" spc="275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057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NYT,</a:t>
            </a:r>
            <a:r>
              <a:rPr kumimoji="0" sz="1057" b="0" i="0" u="none" strike="noStrike" kern="0" cap="none" spc="148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057" b="0" i="0" u="none" strike="noStrike" kern="0" cap="none" spc="-4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2022</a:t>
            </a:r>
            <a:endParaRPr kumimoji="0" sz="1057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872206" y="6428883"/>
            <a:ext cx="154339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6841" marR="0" lvl="0" indent="0" algn="l" defTabSz="1932584" rtl="0" eaLnBrk="1" fontAlgn="auto" latinLnBrk="0" hangingPunct="1">
              <a:lnSpc>
                <a:spcPts val="162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79" b="0" i="0" u="none" strike="noStrike" kern="0" cap="none" spc="-106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5</a:t>
            </a:r>
            <a:endParaRPr kumimoji="0" sz="1479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  <p:transition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237602" y="136564"/>
            <a:ext cx="5099883" cy="415983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marL="26841">
              <a:spcBef>
                <a:spcPts val="201"/>
              </a:spcBef>
            </a:pPr>
            <a:r>
              <a:rPr spc="-95"/>
              <a:t>Hospice</a:t>
            </a:r>
            <a:r>
              <a:t> </a:t>
            </a:r>
            <a:r>
              <a:rPr spc="-21"/>
              <a:t>Care</a:t>
            </a:r>
            <a:r>
              <a:rPr spc="11"/>
              <a:t> </a:t>
            </a:r>
            <a:r>
              <a:t>in</a:t>
            </a:r>
            <a:r>
              <a:rPr spc="11"/>
              <a:t> </a:t>
            </a:r>
            <a:r>
              <a:t>the</a:t>
            </a:r>
            <a:r>
              <a:rPr spc="11"/>
              <a:t> </a:t>
            </a:r>
            <a:r>
              <a:t>United</a:t>
            </a:r>
            <a:r>
              <a:rPr spc="11"/>
              <a:t> </a:t>
            </a:r>
            <a:r>
              <a:rPr spc="-21"/>
              <a:t>States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2983" y="745777"/>
            <a:ext cx="12173957" cy="10737"/>
            <a:chOff x="0" y="352863"/>
            <a:chExt cx="5760085" cy="5080"/>
          </a:xfrm>
        </p:grpSpPr>
        <p:sp>
          <p:nvSpPr>
            <p:cNvPr id="4" name="object 4"/>
            <p:cNvSpPr/>
            <p:nvPr/>
          </p:nvSpPr>
          <p:spPr>
            <a:xfrm>
              <a:off x="0" y="355396"/>
              <a:ext cx="5760085" cy="0"/>
            </a:xfrm>
            <a:custGeom>
              <a:avLst/>
              <a:gdLst/>
              <a:ahLst/>
              <a:cxnLst/>
              <a:rect l="l" t="t" r="r" b="b"/>
              <a:pathLst>
                <a:path w="5760085">
                  <a:moveTo>
                    <a:pt x="0" y="0"/>
                  </a:moveTo>
                  <a:lnTo>
                    <a:pt x="5759996" y="0"/>
                  </a:lnTo>
                </a:path>
              </a:pathLst>
            </a:custGeom>
            <a:ln w="5054">
              <a:solidFill>
                <a:srgbClr val="F8F8FD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352863"/>
              <a:ext cx="5760085" cy="5080"/>
            </a:xfrm>
            <a:custGeom>
              <a:avLst/>
              <a:gdLst/>
              <a:ahLst/>
              <a:cxnLst/>
              <a:rect l="l" t="t" r="r" b="b"/>
              <a:pathLst>
                <a:path w="5760085" h="5079">
                  <a:moveTo>
                    <a:pt x="0" y="5060"/>
                  </a:moveTo>
                  <a:lnTo>
                    <a:pt x="0" y="0"/>
                  </a:lnTo>
                  <a:lnTo>
                    <a:pt x="5760073" y="0"/>
                  </a:lnTo>
                  <a:lnTo>
                    <a:pt x="5760073" y="5060"/>
                  </a:lnTo>
                  <a:lnTo>
                    <a:pt x="0" y="5060"/>
                  </a:lnTo>
                  <a:close/>
                </a:path>
              </a:pathLst>
            </a:custGeom>
            <a:solidFill>
              <a:srgbClr val="F8F8FD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352863"/>
              <a:ext cx="1371600" cy="5080"/>
            </a:xfrm>
            <a:custGeom>
              <a:avLst/>
              <a:gdLst/>
              <a:ahLst/>
              <a:cxnLst/>
              <a:rect l="l" t="t" r="r" b="b"/>
              <a:pathLst>
                <a:path w="1371600" h="5079">
                  <a:moveTo>
                    <a:pt x="0" y="5060"/>
                  </a:moveTo>
                  <a:lnTo>
                    <a:pt x="0" y="0"/>
                  </a:lnTo>
                  <a:lnTo>
                    <a:pt x="1371462" y="0"/>
                  </a:lnTo>
                  <a:lnTo>
                    <a:pt x="1371462" y="5060"/>
                  </a:lnTo>
                  <a:lnTo>
                    <a:pt x="0" y="5060"/>
                  </a:lnTo>
                  <a:close/>
                </a:path>
              </a:pathLst>
            </a:custGeom>
            <a:solidFill>
              <a:srgbClr val="F83819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3832" y="1134802"/>
            <a:ext cx="4473768" cy="4933924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5424775" y="771111"/>
            <a:ext cx="5832655" cy="5084172"/>
          </a:xfrm>
          <a:prstGeom prst="rect">
            <a:avLst/>
          </a:prstGeom>
        </p:spPr>
        <p:txBody>
          <a:bodyPr vert="horz" wrap="square" lIns="0" tIns="182522" rIns="0" bIns="0" rtlCol="0">
            <a:spAutoFit/>
          </a:bodyPr>
          <a:lstStyle/>
          <a:p>
            <a:pPr marL="26841" marR="0" lvl="0" indent="0" algn="l" defTabSz="1932584" rtl="0" eaLnBrk="1" fontAlgn="auto" latinLnBrk="0" hangingPunct="1">
              <a:lnSpc>
                <a:spcPct val="100000"/>
              </a:lnSpc>
              <a:spcBef>
                <a:spcPts val="143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F83819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▷</a:t>
            </a:r>
            <a:r>
              <a:rPr kumimoji="0" sz="1902" b="0" i="0" u="none" strike="noStrike" kern="0" cap="none" spc="391" normalizeH="0" baseline="0" noProof="0">
                <a:ln>
                  <a:noFill/>
                </a:ln>
                <a:solidFill>
                  <a:srgbClr val="F83819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 </a:t>
            </a:r>
            <a:r>
              <a:rPr kumimoji="0" sz="1902" b="1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Eligibility:</a:t>
            </a:r>
            <a:endParaRPr kumimoji="0" sz="1902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560986" marR="0" lvl="0" indent="0" algn="l" defTabSz="1932584" rtl="0" eaLnBrk="1" fontAlgn="auto" latinLnBrk="0" hangingPunct="1">
              <a:lnSpc>
                <a:spcPct val="100000"/>
              </a:lnSpc>
              <a:spcBef>
                <a:spcPts val="12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F83819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▷</a:t>
            </a:r>
            <a:r>
              <a:rPr kumimoji="0" sz="1902" b="0" i="0" u="none" strike="noStrike" kern="0" cap="none" spc="370" normalizeH="0" baseline="0" noProof="0">
                <a:ln>
                  <a:noFill/>
                </a:ln>
                <a:solidFill>
                  <a:srgbClr val="F83819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 </a:t>
            </a:r>
            <a:r>
              <a:rPr kumimoji="0" sz="1902" b="0" i="0" u="none" strike="noStrike" kern="0" cap="none" spc="-6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Physician-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certified</a:t>
            </a:r>
            <a:r>
              <a:rPr kumimoji="0" sz="1902" b="0" i="0" u="none" strike="noStrike" kern="0" cap="none" spc="74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terminal</a:t>
            </a:r>
            <a:r>
              <a:rPr kumimoji="0" sz="1902" b="0" i="0" u="none" strike="noStrike" kern="0" cap="none" spc="74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6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illness</a:t>
            </a:r>
            <a:r>
              <a:rPr kumimoji="0" sz="1902" b="0" i="0" u="none" strike="noStrike" kern="0" cap="none" spc="74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148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</a:t>
            </a:r>
            <a:r>
              <a:rPr kumimoji="0" sz="1902" b="0" i="1" u="none" strike="noStrike" kern="0" cap="none" spc="148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≤</a:t>
            </a:r>
            <a:r>
              <a:rPr kumimoji="0" sz="1902" b="0" i="0" u="none" strike="noStrike" kern="0" cap="none" spc="148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6</a:t>
            </a:r>
            <a:r>
              <a:rPr kumimoji="0" sz="1902" b="0" i="0" u="none" strike="noStrike" kern="0" cap="none" spc="74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months)</a:t>
            </a:r>
            <a:endParaRPr kumimoji="0" sz="1902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560986" marR="0" lvl="0" indent="0" algn="l" defTabSz="1932584" rtl="0" eaLnBrk="1" fontAlgn="auto" latinLnBrk="0" hangingPunct="1">
              <a:lnSpc>
                <a:spcPct val="100000"/>
              </a:lnSpc>
              <a:spcBef>
                <a:spcPts val="38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F83819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▷</a:t>
            </a:r>
            <a:r>
              <a:rPr kumimoji="0" sz="1902" b="0" i="0" u="none" strike="noStrike" kern="0" cap="none" spc="317" normalizeH="0" baseline="0" noProof="0">
                <a:ln>
                  <a:noFill/>
                </a:ln>
                <a:solidFill>
                  <a:srgbClr val="F83819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Must</a:t>
            </a:r>
            <a:r>
              <a:rPr kumimoji="0" sz="1902" b="0" i="0" u="none" strike="noStrike" kern="0" cap="none" spc="3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forgo</a:t>
            </a:r>
            <a:r>
              <a:rPr kumimoji="0" sz="1902" b="0" i="0" u="none" strike="noStrike" kern="0" cap="none" spc="4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curative</a:t>
            </a:r>
            <a:r>
              <a:rPr kumimoji="0" sz="1902" b="0" i="0" u="none" strike="noStrike" kern="0" cap="none" spc="4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treatment</a:t>
            </a:r>
            <a:endParaRPr kumimoji="0" sz="1902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6841" marR="0" lvl="0" indent="0" algn="l" defTabSz="1932584" rtl="0" eaLnBrk="1" fontAlgn="auto" latinLnBrk="0" hangingPunct="1">
              <a:lnSpc>
                <a:spcPct val="100000"/>
              </a:lnSpc>
              <a:spcBef>
                <a:spcPts val="122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F83819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▷</a:t>
            </a:r>
            <a:r>
              <a:rPr kumimoji="0" sz="1902" b="0" i="0" u="none" strike="noStrike" kern="0" cap="none" spc="391" normalizeH="0" baseline="0" noProof="0">
                <a:ln>
                  <a:noFill/>
                </a:ln>
                <a:solidFill>
                  <a:srgbClr val="F83819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 </a:t>
            </a:r>
            <a:r>
              <a:rPr kumimoji="0" sz="1902" b="1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Services:</a:t>
            </a:r>
            <a:endParaRPr kumimoji="0" sz="1902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560986" marR="0" lvl="0" indent="0" algn="l" defTabSz="1932584" rtl="0" eaLnBrk="1" fontAlgn="auto" latinLnBrk="0" hangingPunct="1">
              <a:lnSpc>
                <a:spcPct val="100000"/>
              </a:lnSpc>
              <a:spcBef>
                <a:spcPts val="122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F83819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▷</a:t>
            </a:r>
            <a:r>
              <a:rPr kumimoji="0" sz="1902" b="0" i="0" u="none" strike="noStrike" kern="0" cap="none" spc="359" normalizeH="0" baseline="0" noProof="0">
                <a:ln>
                  <a:noFill/>
                </a:ln>
                <a:solidFill>
                  <a:srgbClr val="F83819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 </a:t>
            </a:r>
            <a:r>
              <a:rPr kumimoji="0" sz="1902" b="0" i="0" u="none" strike="noStrike" kern="0" cap="none" spc="-74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Generally</a:t>
            </a:r>
            <a:r>
              <a:rPr kumimoji="0" sz="1902" b="0" i="0" u="none" strike="noStrike" kern="0" cap="none" spc="6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5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provided</a:t>
            </a:r>
            <a:r>
              <a:rPr kumimoji="0" sz="1902" b="0" i="0" u="none" strike="noStrike" kern="0" cap="none" spc="6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at</a:t>
            </a:r>
            <a:r>
              <a:rPr kumimoji="0" sz="1902" b="0" i="0" u="none" strike="noStrike" kern="0" cap="none" spc="6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</a:t>
            </a:r>
            <a:r>
              <a:rPr kumimoji="0" sz="1902" b="0" i="0" u="none" strike="noStrike" kern="0" cap="none" spc="6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patient’s</a:t>
            </a:r>
            <a:r>
              <a:rPr kumimoji="0" sz="1902" b="0" i="0" u="none" strike="noStrike" kern="0" cap="none" spc="6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4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home</a:t>
            </a:r>
            <a:endParaRPr kumimoji="0" sz="1902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881742" marR="68444" lvl="0" indent="-322097" algn="l" defTabSz="1932584" rtl="0" eaLnBrk="1" fontAlgn="auto" latinLnBrk="0" hangingPunct="1">
              <a:lnSpc>
                <a:spcPct val="116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F83819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▷</a:t>
            </a:r>
            <a:r>
              <a:rPr kumimoji="0" sz="1902" b="0" i="0" u="none" strike="noStrike" kern="0" cap="none" spc="285" normalizeH="0" baseline="0" noProof="0">
                <a:ln>
                  <a:noFill/>
                </a:ln>
                <a:solidFill>
                  <a:srgbClr val="F83819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 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Palliative</a:t>
            </a:r>
            <a:r>
              <a:rPr kumimoji="0" sz="1902" b="0" i="0" u="none" strike="noStrike" kern="0" cap="none" spc="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5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medical</a:t>
            </a:r>
            <a:r>
              <a:rPr kumimoji="0" sz="1902" b="0" i="0" u="none" strike="noStrike" kern="0" cap="none" spc="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5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care,</a:t>
            </a:r>
            <a:r>
              <a:rPr kumimoji="0" sz="1902" b="0" i="0" u="none" strike="noStrike" kern="0" cap="none" spc="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symptom</a:t>
            </a:r>
            <a:r>
              <a:rPr kumimoji="0" sz="1902" b="0" i="0" u="none" strike="noStrike" kern="0" cap="none" spc="3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6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management, </a:t>
            </a:r>
            <a:r>
              <a:rPr kumimoji="0" sz="1902" b="0" i="0" u="none" strike="noStrike" kern="0" cap="none" spc="-74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psychosocial</a:t>
            </a:r>
            <a:r>
              <a:rPr kumimoji="0" sz="1902" b="0" i="0" u="none" strike="noStrike" kern="0" cap="none" spc="5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support,</a:t>
            </a:r>
            <a:r>
              <a:rPr kumimoji="0" sz="1902" b="0" i="0" u="none" strike="noStrike" kern="0" cap="none" spc="5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5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medications,</a:t>
            </a:r>
            <a:r>
              <a:rPr kumimoji="0" sz="1902" b="0" i="0" u="none" strike="noStrike" kern="0" cap="none" spc="5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equipment,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grief</a:t>
            </a:r>
            <a:r>
              <a:rPr kumimoji="0" sz="1902" b="0" i="0" u="none" strike="noStrike" kern="0" cap="none" spc="85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6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counseling,</a:t>
            </a:r>
            <a:r>
              <a:rPr kumimoji="0" sz="1902" b="0" i="0" u="none" strike="noStrike" kern="0" cap="none" spc="85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24/7</a:t>
            </a:r>
            <a:r>
              <a:rPr kumimoji="0" sz="1902" b="0" i="0" u="none" strike="noStrike" kern="0" cap="none" spc="85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6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on-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call</a:t>
            </a:r>
            <a:r>
              <a:rPr kumimoji="0" sz="1902" b="0" i="0" u="none" strike="noStrike" kern="0" cap="none" spc="85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support</a:t>
            </a:r>
            <a:endParaRPr kumimoji="0" sz="1902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6841" marR="0" lvl="0" indent="0" algn="l" defTabSz="1932584" rtl="0" eaLnBrk="1" fontAlgn="auto" latinLnBrk="0" hangingPunct="1">
              <a:lnSpc>
                <a:spcPct val="100000"/>
              </a:lnSpc>
              <a:spcBef>
                <a:spcPts val="122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F83819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▷</a:t>
            </a:r>
            <a:r>
              <a:rPr kumimoji="0" sz="1902" b="0" i="0" u="none" strike="noStrike" kern="0" cap="none" spc="391" normalizeH="0" baseline="0" noProof="0">
                <a:ln>
                  <a:noFill/>
                </a:ln>
                <a:solidFill>
                  <a:srgbClr val="F83819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 </a:t>
            </a:r>
            <a:r>
              <a:rPr kumimoji="0" sz="1902" b="1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Financing:</a:t>
            </a:r>
            <a:endParaRPr kumimoji="0" sz="1902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881742" marR="166417" lvl="0" indent="-322097" algn="l" defTabSz="1932584" rtl="0" eaLnBrk="1" fontAlgn="auto" latinLnBrk="0" hangingPunct="1">
              <a:lnSpc>
                <a:spcPct val="116700"/>
              </a:lnSpc>
              <a:spcBef>
                <a:spcPts val="8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F83819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▷</a:t>
            </a:r>
            <a:r>
              <a:rPr kumimoji="0" sz="1902" b="0" i="0" u="none" strike="noStrike" kern="0" cap="none" spc="254" normalizeH="0" baseline="0" noProof="0">
                <a:ln>
                  <a:noFill/>
                </a:ln>
                <a:solidFill>
                  <a:srgbClr val="F83819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 </a:t>
            </a:r>
            <a:r>
              <a:rPr kumimoji="0" sz="1902" b="0" i="0" u="none" strike="noStrike" kern="0" cap="none" spc="-6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Financed</a:t>
            </a:r>
            <a:r>
              <a:rPr kumimoji="0" sz="1902" b="0" i="0" u="none" strike="noStrike" kern="0" cap="none" spc="1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mainly via</a:t>
            </a:r>
            <a:r>
              <a:rPr kumimoji="0" sz="1902" b="0" i="0" u="none" strike="noStrike" kern="0" cap="none" spc="1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5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Medicare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74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Hospice</a:t>
            </a:r>
            <a:r>
              <a:rPr kumimoji="0" sz="1902" b="0" i="0" u="none" strike="noStrike" kern="0" cap="none" spc="1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Benefit </a:t>
            </a:r>
            <a:r>
              <a:rPr kumimoji="0" sz="1902" b="0" i="0" u="none" strike="noStrike" kern="0" cap="none" spc="-4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(since 1983)</a:t>
            </a:r>
            <a:endParaRPr kumimoji="0" sz="1902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881742" marR="236205" lvl="0" indent="-322097" algn="l" defTabSz="1932584" rtl="0" eaLnBrk="1" fontAlgn="auto" latinLnBrk="0" hangingPunct="1">
              <a:lnSpc>
                <a:spcPct val="116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F83819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▷</a:t>
            </a:r>
            <a:r>
              <a:rPr kumimoji="0" sz="1902" b="0" i="0" u="none" strike="noStrike" kern="0" cap="none" spc="275" normalizeH="0" baseline="0" noProof="0">
                <a:ln>
                  <a:noFill/>
                </a:ln>
                <a:solidFill>
                  <a:srgbClr val="F83819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 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Fixed</a:t>
            </a:r>
            <a:r>
              <a:rPr kumimoji="0" sz="1902" b="0" i="0" u="none" strike="noStrike" kern="0" cap="none" spc="1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5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per-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diem</a:t>
            </a:r>
            <a:r>
              <a:rPr kumimoji="0" sz="1902" b="0" i="0" u="none" strike="noStrike" kern="0" cap="none" spc="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5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payment</a:t>
            </a:r>
            <a:r>
              <a:rPr kumimoji="0" sz="1902" b="0" i="0" u="none" strike="noStrike" kern="0" cap="none" spc="1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85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covers</a:t>
            </a:r>
            <a:r>
              <a:rPr kumimoji="0" sz="1902" b="0" i="0" u="none" strike="noStrike" kern="0" cap="none" spc="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all</a:t>
            </a:r>
            <a:r>
              <a:rPr kumimoji="0" sz="1902" b="0" i="0" u="none" strike="noStrike" kern="0" cap="none" spc="1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related </a:t>
            </a:r>
            <a:r>
              <a:rPr kumimoji="0" sz="1902" b="0" i="0" u="none" strike="noStrike" kern="0" cap="none" spc="-106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services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(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$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196 for routine </a:t>
            </a:r>
            <a:r>
              <a:rPr kumimoji="0" sz="1902" b="0" i="0" u="none" strike="noStrike" kern="0" cap="none" spc="-5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home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74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care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in 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2019)</a:t>
            </a:r>
            <a:endParaRPr kumimoji="0" sz="1902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392090" y="6331832"/>
            <a:ext cx="1217261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6841" marR="0" lvl="0" indent="0" algn="l" defTabSz="1932584" rtl="0" eaLnBrk="1" fontAlgn="auto" latinLnBrk="0" hangingPunct="1">
              <a:lnSpc>
                <a:spcPts val="12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7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Source:</a:t>
            </a:r>
            <a:r>
              <a:rPr kumimoji="0" sz="1057" b="0" i="0" u="none" strike="noStrike" kern="0" cap="none" spc="275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057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NYT,</a:t>
            </a:r>
            <a:r>
              <a:rPr kumimoji="0" sz="1057" b="0" i="0" u="none" strike="noStrike" kern="0" cap="none" spc="148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057" b="0" i="0" u="none" strike="noStrike" kern="0" cap="none" spc="-4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2022</a:t>
            </a:r>
            <a:endParaRPr kumimoji="0" sz="1057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872206" y="6428883"/>
            <a:ext cx="154339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6841" marR="0" lvl="0" indent="0" algn="l" defTabSz="1932584" rtl="0" eaLnBrk="1" fontAlgn="auto" latinLnBrk="0" hangingPunct="1">
              <a:lnSpc>
                <a:spcPts val="162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79" b="0" i="0" u="none" strike="noStrike" kern="0" cap="none" spc="-106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5</a:t>
            </a:r>
            <a:endParaRPr kumimoji="0" sz="1479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  <p:transition>
    <p:cut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244571" y="169635"/>
            <a:ext cx="21249945" cy="415983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marL="26841">
              <a:spcBef>
                <a:spcPts val="201"/>
              </a:spcBef>
            </a:pPr>
            <a:r>
              <a:rPr spc="-95"/>
              <a:t>Hospice</a:t>
            </a:r>
            <a:r>
              <a:rPr spc="32"/>
              <a:t> </a:t>
            </a:r>
            <a:r>
              <a:rPr spc="-116"/>
              <a:t>Agencies</a:t>
            </a:r>
            <a:r>
              <a:rPr spc="32"/>
              <a:t> </a:t>
            </a:r>
            <a:r>
              <a:t>per</a:t>
            </a:r>
            <a:r>
              <a:rPr spc="32"/>
              <a:t> </a:t>
            </a:r>
            <a:r>
              <a:t>1,000</a:t>
            </a:r>
            <a:r>
              <a:rPr spc="32"/>
              <a:t> </a:t>
            </a:r>
            <a:r>
              <a:rPr spc="-106"/>
              <a:t>Beneficiaries</a:t>
            </a:r>
            <a:r>
              <a:rPr spc="32"/>
              <a:t> </a:t>
            </a:r>
            <a:r>
              <a:rPr spc="-42"/>
              <a:t>by</a:t>
            </a:r>
            <a:r>
              <a:rPr spc="32"/>
              <a:t> </a:t>
            </a:r>
            <a:r>
              <a:rPr spc="-63"/>
              <a:t>County</a:t>
            </a:r>
            <a:r>
              <a:rPr spc="32"/>
              <a:t> </a:t>
            </a:r>
            <a:r>
              <a:t>in</a:t>
            </a:r>
            <a:r>
              <a:rPr spc="32"/>
              <a:t> </a:t>
            </a:r>
            <a:r>
              <a:rPr spc="-42"/>
              <a:t>1999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2983" y="745777"/>
            <a:ext cx="12173957" cy="10737"/>
            <a:chOff x="0" y="352863"/>
            <a:chExt cx="5760085" cy="5080"/>
          </a:xfrm>
        </p:grpSpPr>
        <p:sp>
          <p:nvSpPr>
            <p:cNvPr id="4" name="object 4"/>
            <p:cNvSpPr/>
            <p:nvPr/>
          </p:nvSpPr>
          <p:spPr>
            <a:xfrm>
              <a:off x="0" y="355396"/>
              <a:ext cx="5760085" cy="0"/>
            </a:xfrm>
            <a:custGeom>
              <a:avLst/>
              <a:gdLst/>
              <a:ahLst/>
              <a:cxnLst/>
              <a:rect l="l" t="t" r="r" b="b"/>
              <a:pathLst>
                <a:path w="5760085">
                  <a:moveTo>
                    <a:pt x="0" y="0"/>
                  </a:moveTo>
                  <a:lnTo>
                    <a:pt x="5759996" y="0"/>
                  </a:lnTo>
                </a:path>
              </a:pathLst>
            </a:custGeom>
            <a:ln w="5054">
              <a:solidFill>
                <a:srgbClr val="F8F8FD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352863"/>
              <a:ext cx="5760085" cy="5080"/>
            </a:xfrm>
            <a:custGeom>
              <a:avLst/>
              <a:gdLst/>
              <a:ahLst/>
              <a:cxnLst/>
              <a:rect l="l" t="t" r="r" b="b"/>
              <a:pathLst>
                <a:path w="5760085" h="5079">
                  <a:moveTo>
                    <a:pt x="0" y="5060"/>
                  </a:moveTo>
                  <a:lnTo>
                    <a:pt x="0" y="0"/>
                  </a:lnTo>
                  <a:lnTo>
                    <a:pt x="5760073" y="0"/>
                  </a:lnTo>
                  <a:lnTo>
                    <a:pt x="5760073" y="5060"/>
                  </a:lnTo>
                  <a:lnTo>
                    <a:pt x="0" y="5060"/>
                  </a:lnTo>
                  <a:close/>
                </a:path>
              </a:pathLst>
            </a:custGeom>
            <a:solidFill>
              <a:srgbClr val="F8F8FD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352863"/>
              <a:ext cx="1645920" cy="5080"/>
            </a:xfrm>
            <a:custGeom>
              <a:avLst/>
              <a:gdLst/>
              <a:ahLst/>
              <a:cxnLst/>
              <a:rect l="l" t="t" r="r" b="b"/>
              <a:pathLst>
                <a:path w="1645920" h="5079">
                  <a:moveTo>
                    <a:pt x="0" y="5060"/>
                  </a:moveTo>
                  <a:lnTo>
                    <a:pt x="0" y="0"/>
                  </a:lnTo>
                  <a:lnTo>
                    <a:pt x="1645772" y="0"/>
                  </a:lnTo>
                  <a:lnTo>
                    <a:pt x="1645772" y="5060"/>
                  </a:lnTo>
                  <a:lnTo>
                    <a:pt x="0" y="5060"/>
                  </a:lnTo>
                  <a:close/>
                </a:path>
              </a:pathLst>
            </a:custGeom>
            <a:solidFill>
              <a:srgbClr val="F83819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5865" y="1217951"/>
            <a:ext cx="10668075" cy="4604201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1057818" y="4291321"/>
            <a:ext cx="1058897" cy="1445877"/>
          </a:xfrm>
          <a:prstGeom prst="rect">
            <a:avLst/>
          </a:prstGeom>
        </p:spPr>
        <p:txBody>
          <a:bodyPr vert="horz" wrap="square" lIns="0" tIns="34894" rIns="0" bIns="0" rtlCol="0">
            <a:spAutoFit/>
          </a:bodyPr>
          <a:lstStyle/>
          <a:p>
            <a:pPr marL="26841" marR="0" lvl="0" indent="0" algn="l" defTabSz="1932584" rtl="0" eaLnBrk="1" fontAlgn="auto" latinLnBrk="0" hangingPunct="1">
              <a:lnSpc>
                <a:spcPts val="1889"/>
              </a:lnSpc>
              <a:spcBef>
                <a:spcPts val="27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91" b="0" i="0" u="none" strike="noStrike" kern="0" cap="none" spc="-106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0</a:t>
            </a:r>
            <a:endParaRPr kumimoji="0" sz="1691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  <a:p>
            <a:pPr marL="26841" marR="0" lvl="0" indent="0" algn="l" defTabSz="1932584" rtl="0" eaLnBrk="1" fontAlgn="auto" latinLnBrk="0" hangingPunct="1">
              <a:lnSpc>
                <a:spcPts val="175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91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(0,</a:t>
            </a:r>
            <a:r>
              <a:rPr kumimoji="0" sz="1691" b="0" i="0" u="none" strike="noStrike" kern="0" cap="none" spc="-106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1691" b="0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0.1)</a:t>
            </a:r>
            <a:endParaRPr kumimoji="0" sz="1691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  <a:p>
            <a:pPr marL="26841" marR="0" lvl="0" indent="0" algn="l" defTabSz="1932584" rtl="0" eaLnBrk="1" fontAlgn="auto" latinLnBrk="0" hangingPunct="1">
              <a:lnSpc>
                <a:spcPts val="175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91" b="0" i="0" u="none" strike="noStrike" kern="0" cap="none" spc="-127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[</a:t>
            </a:r>
            <a:r>
              <a:rPr kumimoji="0" sz="1691" b="0" i="0" u="none" strike="noStrike" kern="0" cap="none" spc="-127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0.1,</a:t>
            </a:r>
            <a:r>
              <a:rPr kumimoji="0" sz="1691" b="0" i="0" u="none" strike="noStrike" kern="0" cap="none" spc="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1691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0.25)</a:t>
            </a:r>
            <a:endParaRPr kumimoji="0" sz="1691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  <a:p>
            <a:pPr marL="26841" marR="0" lvl="0" indent="0" algn="l" defTabSz="1932584" rtl="0" eaLnBrk="1" fontAlgn="auto" latinLnBrk="0" hangingPunct="1">
              <a:lnSpc>
                <a:spcPts val="175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91" b="0" i="0" u="none" strike="noStrike" kern="0" cap="none" spc="-8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[</a:t>
            </a:r>
            <a:r>
              <a:rPr kumimoji="0" sz="1691" b="0" i="0" u="none" strike="noStrike" kern="0" cap="none" spc="-8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0.25,</a:t>
            </a:r>
            <a:r>
              <a:rPr kumimoji="0" sz="1691" b="0" i="0" u="none" strike="noStrike" kern="0" cap="none" spc="-1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1691" b="0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0.5)</a:t>
            </a:r>
            <a:endParaRPr kumimoji="0" sz="1691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  <a:p>
            <a:pPr marL="26841" marR="0" lvl="0" indent="0" algn="l" defTabSz="1932584" rtl="0" eaLnBrk="1" fontAlgn="auto" latinLnBrk="0" hangingPunct="1">
              <a:lnSpc>
                <a:spcPts val="175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91" b="0" i="0" u="none" strike="noStrike" kern="0" cap="none" spc="-127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[</a:t>
            </a:r>
            <a:r>
              <a:rPr kumimoji="0" sz="1691" b="0" i="0" u="none" strike="noStrike" kern="0" cap="none" spc="-127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0.5,</a:t>
            </a:r>
            <a:r>
              <a:rPr kumimoji="0" sz="1691" b="0" i="0" u="none" strike="noStrike" kern="0" cap="none" spc="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1691" b="0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1)</a:t>
            </a:r>
            <a:endParaRPr kumimoji="0" sz="1691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  <a:p>
            <a:pPr marL="26841" marR="0" lvl="0" indent="0" algn="l" defTabSz="1932584" rtl="0" eaLnBrk="1" fontAlgn="auto" latinLnBrk="0" hangingPunct="1">
              <a:lnSpc>
                <a:spcPts val="188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91" b="0" i="0" u="none" strike="noStrike" kern="0" cap="none" spc="-18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[</a:t>
            </a:r>
            <a:r>
              <a:rPr kumimoji="0" sz="1691" b="0" i="0" u="none" strike="noStrike" kern="0" cap="none" spc="-18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1,</a:t>
            </a:r>
            <a:r>
              <a:rPr kumimoji="0" sz="1691" b="0" i="0" u="none" strike="noStrike" kern="0" cap="none" spc="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1691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2.577</a:t>
            </a:r>
            <a:r>
              <a:rPr kumimoji="0" lang="en-US" sz="1691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]</a:t>
            </a:r>
            <a:endParaRPr kumimoji="0" sz="1691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79838" marR="0" lvl="0" indent="0" algn="l" defTabSz="1932584" rtl="0" eaLnBrk="1" fontAlgn="auto" latinLnBrk="0" hangingPunct="1">
              <a:lnSpc>
                <a:spcPts val="162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79" b="0" i="0" u="none" strike="noStrike" kern="0" cap="none" spc="-106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6</a:t>
            </a:r>
          </a:p>
        </p:txBody>
      </p:sp>
    </p:spTree>
  </p:cSld>
  <p:clrMapOvr>
    <a:masterClrMapping/>
  </p:clrMapOvr>
  <p:transition>
    <p:cu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244571" y="169635"/>
            <a:ext cx="21249945" cy="415983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marL="26841">
              <a:spcBef>
                <a:spcPts val="201"/>
              </a:spcBef>
            </a:pPr>
            <a:r>
              <a:rPr spc="-95"/>
              <a:t>Hospice</a:t>
            </a:r>
            <a:r>
              <a:rPr spc="32"/>
              <a:t> </a:t>
            </a:r>
            <a:r>
              <a:rPr spc="-116"/>
              <a:t>Agencies</a:t>
            </a:r>
            <a:r>
              <a:rPr spc="32"/>
              <a:t> </a:t>
            </a:r>
            <a:r>
              <a:t>per</a:t>
            </a:r>
            <a:r>
              <a:rPr spc="32"/>
              <a:t> </a:t>
            </a:r>
            <a:r>
              <a:t>1,000</a:t>
            </a:r>
            <a:r>
              <a:rPr spc="32"/>
              <a:t> </a:t>
            </a:r>
            <a:r>
              <a:rPr spc="-106"/>
              <a:t>Beneficiaries</a:t>
            </a:r>
            <a:r>
              <a:rPr spc="32"/>
              <a:t> </a:t>
            </a:r>
            <a:r>
              <a:rPr spc="-42"/>
              <a:t>by</a:t>
            </a:r>
            <a:r>
              <a:rPr spc="32"/>
              <a:t> </a:t>
            </a:r>
            <a:r>
              <a:rPr spc="-63"/>
              <a:t>County</a:t>
            </a:r>
            <a:r>
              <a:rPr spc="32"/>
              <a:t> </a:t>
            </a:r>
            <a:r>
              <a:t>in</a:t>
            </a:r>
            <a:r>
              <a:rPr spc="32"/>
              <a:t> </a:t>
            </a:r>
            <a:r>
              <a:rPr spc="-42"/>
              <a:t>2010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2983" y="745777"/>
            <a:ext cx="12173957" cy="10737"/>
            <a:chOff x="0" y="352863"/>
            <a:chExt cx="5760085" cy="5080"/>
          </a:xfrm>
        </p:grpSpPr>
        <p:sp>
          <p:nvSpPr>
            <p:cNvPr id="4" name="object 4"/>
            <p:cNvSpPr/>
            <p:nvPr/>
          </p:nvSpPr>
          <p:spPr>
            <a:xfrm>
              <a:off x="0" y="355396"/>
              <a:ext cx="5760085" cy="0"/>
            </a:xfrm>
            <a:custGeom>
              <a:avLst/>
              <a:gdLst/>
              <a:ahLst/>
              <a:cxnLst/>
              <a:rect l="l" t="t" r="r" b="b"/>
              <a:pathLst>
                <a:path w="5760085">
                  <a:moveTo>
                    <a:pt x="0" y="0"/>
                  </a:moveTo>
                  <a:lnTo>
                    <a:pt x="5759996" y="0"/>
                  </a:lnTo>
                </a:path>
              </a:pathLst>
            </a:custGeom>
            <a:ln w="5054">
              <a:solidFill>
                <a:srgbClr val="F8F8FD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352863"/>
              <a:ext cx="5760085" cy="5080"/>
            </a:xfrm>
            <a:custGeom>
              <a:avLst/>
              <a:gdLst/>
              <a:ahLst/>
              <a:cxnLst/>
              <a:rect l="l" t="t" r="r" b="b"/>
              <a:pathLst>
                <a:path w="5760085" h="5079">
                  <a:moveTo>
                    <a:pt x="0" y="5060"/>
                  </a:moveTo>
                  <a:lnTo>
                    <a:pt x="0" y="0"/>
                  </a:lnTo>
                  <a:lnTo>
                    <a:pt x="5760073" y="0"/>
                  </a:lnTo>
                  <a:lnTo>
                    <a:pt x="5760073" y="5060"/>
                  </a:lnTo>
                  <a:lnTo>
                    <a:pt x="0" y="5060"/>
                  </a:lnTo>
                  <a:close/>
                </a:path>
              </a:pathLst>
            </a:custGeom>
            <a:solidFill>
              <a:srgbClr val="F8F8FD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352863"/>
              <a:ext cx="1920239" cy="5080"/>
            </a:xfrm>
            <a:custGeom>
              <a:avLst/>
              <a:gdLst/>
              <a:ahLst/>
              <a:cxnLst/>
              <a:rect l="l" t="t" r="r" b="b"/>
              <a:pathLst>
                <a:path w="1920239" h="5079">
                  <a:moveTo>
                    <a:pt x="0" y="5060"/>
                  </a:moveTo>
                  <a:lnTo>
                    <a:pt x="0" y="0"/>
                  </a:lnTo>
                  <a:lnTo>
                    <a:pt x="1919995" y="0"/>
                  </a:lnTo>
                  <a:lnTo>
                    <a:pt x="1919995" y="5060"/>
                  </a:lnTo>
                  <a:lnTo>
                    <a:pt x="0" y="5060"/>
                  </a:lnTo>
                  <a:close/>
                </a:path>
              </a:pathLst>
            </a:custGeom>
            <a:solidFill>
              <a:srgbClr val="F83819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5865" y="1217951"/>
            <a:ext cx="10668075" cy="4604201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1057818" y="4291321"/>
            <a:ext cx="1058897" cy="1445877"/>
          </a:xfrm>
          <a:prstGeom prst="rect">
            <a:avLst/>
          </a:prstGeom>
        </p:spPr>
        <p:txBody>
          <a:bodyPr vert="horz" wrap="square" lIns="0" tIns="34894" rIns="0" bIns="0" rtlCol="0">
            <a:spAutoFit/>
          </a:bodyPr>
          <a:lstStyle/>
          <a:p>
            <a:pPr marL="26841" marR="0" lvl="0" indent="0" algn="l" defTabSz="1932584" rtl="0" eaLnBrk="1" fontAlgn="auto" latinLnBrk="0" hangingPunct="1">
              <a:lnSpc>
                <a:spcPts val="1889"/>
              </a:lnSpc>
              <a:spcBef>
                <a:spcPts val="27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91" b="0" i="0" u="none" strike="noStrike" kern="0" cap="none" spc="-106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0</a:t>
            </a:r>
            <a:endParaRPr kumimoji="0" sz="1691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  <a:p>
            <a:pPr marL="26841" marR="0" lvl="0" indent="0" algn="l" defTabSz="1932584" rtl="0" eaLnBrk="1" fontAlgn="auto" latinLnBrk="0" hangingPunct="1">
              <a:lnSpc>
                <a:spcPts val="175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91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(0,</a:t>
            </a:r>
            <a:r>
              <a:rPr kumimoji="0" sz="1691" b="0" i="0" u="none" strike="noStrike" kern="0" cap="none" spc="-106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1691" b="0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0.1)</a:t>
            </a:r>
            <a:endParaRPr kumimoji="0" sz="1691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  <a:p>
            <a:pPr marL="26841" marR="0" lvl="0" indent="0" algn="l" defTabSz="1932584" rtl="0" eaLnBrk="1" fontAlgn="auto" latinLnBrk="0" hangingPunct="1">
              <a:lnSpc>
                <a:spcPts val="175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91" b="0" i="0" u="none" strike="noStrike" kern="0" cap="none" spc="-127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[</a:t>
            </a:r>
            <a:r>
              <a:rPr kumimoji="0" sz="1691" b="0" i="0" u="none" strike="noStrike" kern="0" cap="none" spc="-127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0.1,</a:t>
            </a:r>
            <a:r>
              <a:rPr kumimoji="0" sz="1691" b="0" i="0" u="none" strike="noStrike" kern="0" cap="none" spc="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1691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0.25)</a:t>
            </a:r>
            <a:endParaRPr kumimoji="0" sz="1691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  <a:p>
            <a:pPr marL="26841" marR="0" lvl="0" indent="0" algn="l" defTabSz="1932584" rtl="0" eaLnBrk="1" fontAlgn="auto" latinLnBrk="0" hangingPunct="1">
              <a:lnSpc>
                <a:spcPts val="175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91" b="0" i="0" u="none" strike="noStrike" kern="0" cap="none" spc="-8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[</a:t>
            </a:r>
            <a:r>
              <a:rPr kumimoji="0" sz="1691" b="0" i="0" u="none" strike="noStrike" kern="0" cap="none" spc="-8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0.25,</a:t>
            </a:r>
            <a:r>
              <a:rPr kumimoji="0" sz="1691" b="0" i="0" u="none" strike="noStrike" kern="0" cap="none" spc="-1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1691" b="0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0.5)</a:t>
            </a:r>
            <a:endParaRPr kumimoji="0" sz="1691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  <a:p>
            <a:pPr marL="26841" marR="0" lvl="0" indent="0" algn="l" defTabSz="1932584" rtl="0" eaLnBrk="1" fontAlgn="auto" latinLnBrk="0" hangingPunct="1">
              <a:lnSpc>
                <a:spcPts val="175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91" b="0" i="0" u="none" strike="noStrike" kern="0" cap="none" spc="-127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[</a:t>
            </a:r>
            <a:r>
              <a:rPr kumimoji="0" sz="1691" b="0" i="0" u="none" strike="noStrike" kern="0" cap="none" spc="-127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0.5,</a:t>
            </a:r>
            <a:r>
              <a:rPr kumimoji="0" sz="1691" b="0" i="0" u="none" strike="noStrike" kern="0" cap="none" spc="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1691" b="0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1)</a:t>
            </a:r>
            <a:endParaRPr kumimoji="0" sz="1691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  <a:p>
            <a:pPr marL="26841" marR="0" lvl="0" indent="0" algn="l" defTabSz="1932584" rtl="0" eaLnBrk="1" fontAlgn="auto" latinLnBrk="0" hangingPunct="1">
              <a:lnSpc>
                <a:spcPts val="188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91" b="0" i="0" u="none" strike="noStrike" kern="0" cap="none" spc="-18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[</a:t>
            </a:r>
            <a:r>
              <a:rPr kumimoji="0" sz="1691" b="0" i="0" u="none" strike="noStrike" kern="0" cap="none" spc="-18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1,</a:t>
            </a:r>
            <a:r>
              <a:rPr kumimoji="0" sz="1691" b="0" i="0" u="none" strike="noStrike" kern="0" cap="none" spc="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1691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2.492</a:t>
            </a:r>
            <a:r>
              <a:rPr kumimoji="0" lang="en-US" sz="1691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]</a:t>
            </a:r>
            <a:endParaRPr kumimoji="0" sz="1691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79838" marR="0" lvl="0" indent="0" algn="l" defTabSz="1932584" rtl="0" eaLnBrk="1" fontAlgn="auto" latinLnBrk="0" hangingPunct="1">
              <a:lnSpc>
                <a:spcPts val="162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79" b="0" i="0" u="none" strike="noStrike" kern="0" cap="none" spc="-106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7</a:t>
            </a:r>
          </a:p>
        </p:txBody>
      </p:sp>
    </p:spTree>
  </p:cSld>
  <p:clrMapOvr>
    <a:masterClrMapping/>
  </p:clrMapOvr>
  <p:transition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244571" y="169635"/>
            <a:ext cx="21249945" cy="415983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marL="26841">
              <a:spcBef>
                <a:spcPts val="201"/>
              </a:spcBef>
            </a:pPr>
            <a:r>
              <a:rPr spc="-95"/>
              <a:t>Hospice</a:t>
            </a:r>
            <a:r>
              <a:rPr spc="32"/>
              <a:t> </a:t>
            </a:r>
            <a:r>
              <a:rPr spc="-116"/>
              <a:t>Agencies</a:t>
            </a:r>
            <a:r>
              <a:rPr spc="32"/>
              <a:t> </a:t>
            </a:r>
            <a:r>
              <a:t>per</a:t>
            </a:r>
            <a:r>
              <a:rPr spc="32"/>
              <a:t> </a:t>
            </a:r>
            <a:r>
              <a:t>1,000</a:t>
            </a:r>
            <a:r>
              <a:rPr spc="32"/>
              <a:t> </a:t>
            </a:r>
            <a:r>
              <a:rPr spc="-106"/>
              <a:t>Beneficiaries</a:t>
            </a:r>
            <a:r>
              <a:rPr spc="32"/>
              <a:t> </a:t>
            </a:r>
            <a:r>
              <a:rPr spc="-42"/>
              <a:t>by</a:t>
            </a:r>
            <a:r>
              <a:rPr spc="32"/>
              <a:t> </a:t>
            </a:r>
            <a:r>
              <a:rPr spc="-63"/>
              <a:t>County</a:t>
            </a:r>
            <a:r>
              <a:rPr spc="32"/>
              <a:t> </a:t>
            </a:r>
            <a:r>
              <a:t>in</a:t>
            </a:r>
            <a:r>
              <a:rPr spc="32"/>
              <a:t> </a:t>
            </a:r>
            <a:r>
              <a:rPr spc="-42"/>
              <a:t>2019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2983" y="745777"/>
            <a:ext cx="12173957" cy="10737"/>
            <a:chOff x="0" y="352863"/>
            <a:chExt cx="5760085" cy="5080"/>
          </a:xfrm>
        </p:grpSpPr>
        <p:sp>
          <p:nvSpPr>
            <p:cNvPr id="4" name="object 4"/>
            <p:cNvSpPr/>
            <p:nvPr/>
          </p:nvSpPr>
          <p:spPr>
            <a:xfrm>
              <a:off x="0" y="355396"/>
              <a:ext cx="5760085" cy="0"/>
            </a:xfrm>
            <a:custGeom>
              <a:avLst/>
              <a:gdLst/>
              <a:ahLst/>
              <a:cxnLst/>
              <a:rect l="l" t="t" r="r" b="b"/>
              <a:pathLst>
                <a:path w="5760085">
                  <a:moveTo>
                    <a:pt x="0" y="0"/>
                  </a:moveTo>
                  <a:lnTo>
                    <a:pt x="5759996" y="0"/>
                  </a:lnTo>
                </a:path>
              </a:pathLst>
            </a:custGeom>
            <a:ln w="5054">
              <a:solidFill>
                <a:srgbClr val="F8F8FD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352863"/>
              <a:ext cx="5760085" cy="5080"/>
            </a:xfrm>
            <a:custGeom>
              <a:avLst/>
              <a:gdLst/>
              <a:ahLst/>
              <a:cxnLst/>
              <a:rect l="l" t="t" r="r" b="b"/>
              <a:pathLst>
                <a:path w="5760085" h="5079">
                  <a:moveTo>
                    <a:pt x="0" y="5060"/>
                  </a:moveTo>
                  <a:lnTo>
                    <a:pt x="0" y="0"/>
                  </a:lnTo>
                  <a:lnTo>
                    <a:pt x="5760073" y="0"/>
                  </a:lnTo>
                  <a:lnTo>
                    <a:pt x="5760073" y="5060"/>
                  </a:lnTo>
                  <a:lnTo>
                    <a:pt x="0" y="5060"/>
                  </a:lnTo>
                  <a:close/>
                </a:path>
              </a:pathLst>
            </a:custGeom>
            <a:solidFill>
              <a:srgbClr val="F8F8FD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352863"/>
              <a:ext cx="2194560" cy="5080"/>
            </a:xfrm>
            <a:custGeom>
              <a:avLst/>
              <a:gdLst/>
              <a:ahLst/>
              <a:cxnLst/>
              <a:rect l="l" t="t" r="r" b="b"/>
              <a:pathLst>
                <a:path w="2194560" h="5079">
                  <a:moveTo>
                    <a:pt x="0" y="5060"/>
                  </a:moveTo>
                  <a:lnTo>
                    <a:pt x="0" y="0"/>
                  </a:lnTo>
                  <a:lnTo>
                    <a:pt x="2194305" y="0"/>
                  </a:lnTo>
                  <a:lnTo>
                    <a:pt x="2194305" y="5060"/>
                  </a:lnTo>
                  <a:lnTo>
                    <a:pt x="0" y="5060"/>
                  </a:lnTo>
                  <a:close/>
                </a:path>
              </a:pathLst>
            </a:custGeom>
            <a:solidFill>
              <a:srgbClr val="F83819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5865" y="1217951"/>
            <a:ext cx="10668075" cy="4604201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1057818" y="4291321"/>
            <a:ext cx="1058897" cy="1445877"/>
          </a:xfrm>
          <a:prstGeom prst="rect">
            <a:avLst/>
          </a:prstGeom>
        </p:spPr>
        <p:txBody>
          <a:bodyPr vert="horz" wrap="square" lIns="0" tIns="34894" rIns="0" bIns="0" rtlCol="0">
            <a:spAutoFit/>
          </a:bodyPr>
          <a:lstStyle/>
          <a:p>
            <a:pPr marL="26841" marR="0" lvl="0" indent="0" algn="l" defTabSz="1932584" rtl="0" eaLnBrk="1" fontAlgn="auto" latinLnBrk="0" hangingPunct="1">
              <a:lnSpc>
                <a:spcPts val="1889"/>
              </a:lnSpc>
              <a:spcBef>
                <a:spcPts val="27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91" b="0" i="0" u="none" strike="noStrike" kern="0" cap="none" spc="-106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0</a:t>
            </a:r>
            <a:endParaRPr kumimoji="0" sz="1691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  <a:p>
            <a:pPr marL="26841" marR="0" lvl="0" indent="0" algn="l" defTabSz="1932584" rtl="0" eaLnBrk="1" fontAlgn="auto" latinLnBrk="0" hangingPunct="1">
              <a:lnSpc>
                <a:spcPts val="175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91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(0,</a:t>
            </a:r>
            <a:r>
              <a:rPr kumimoji="0" sz="1691" b="0" i="0" u="none" strike="noStrike" kern="0" cap="none" spc="-106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1691" b="0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0.1)</a:t>
            </a:r>
            <a:endParaRPr kumimoji="0" sz="1691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  <a:p>
            <a:pPr marL="26841" marR="0" lvl="0" indent="0" algn="l" defTabSz="1932584" rtl="0" eaLnBrk="1" fontAlgn="auto" latinLnBrk="0" hangingPunct="1">
              <a:lnSpc>
                <a:spcPts val="175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91" b="0" i="0" u="none" strike="noStrike" kern="0" cap="none" spc="-127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[</a:t>
            </a:r>
            <a:r>
              <a:rPr kumimoji="0" sz="1691" b="0" i="0" u="none" strike="noStrike" kern="0" cap="none" spc="-127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0.1,</a:t>
            </a:r>
            <a:r>
              <a:rPr kumimoji="0" sz="1691" b="0" i="0" u="none" strike="noStrike" kern="0" cap="none" spc="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1691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0.25)</a:t>
            </a:r>
            <a:endParaRPr kumimoji="0" sz="1691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  <a:p>
            <a:pPr marL="26841" marR="0" lvl="0" indent="0" algn="l" defTabSz="1932584" rtl="0" eaLnBrk="1" fontAlgn="auto" latinLnBrk="0" hangingPunct="1">
              <a:lnSpc>
                <a:spcPts val="175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91" b="0" i="0" u="none" strike="noStrike" kern="0" cap="none" spc="-8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[</a:t>
            </a:r>
            <a:r>
              <a:rPr kumimoji="0" sz="1691" b="0" i="0" u="none" strike="noStrike" kern="0" cap="none" spc="-8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0.25,</a:t>
            </a:r>
            <a:r>
              <a:rPr kumimoji="0" sz="1691" b="0" i="0" u="none" strike="noStrike" kern="0" cap="none" spc="-1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1691" b="0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0.5)</a:t>
            </a:r>
            <a:endParaRPr kumimoji="0" sz="1691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  <a:p>
            <a:pPr marL="26841" marR="0" lvl="0" indent="0" algn="l" defTabSz="1932584" rtl="0" eaLnBrk="1" fontAlgn="auto" latinLnBrk="0" hangingPunct="1">
              <a:lnSpc>
                <a:spcPts val="175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91" b="0" i="0" u="none" strike="noStrike" kern="0" cap="none" spc="-127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[</a:t>
            </a:r>
            <a:r>
              <a:rPr kumimoji="0" sz="1691" b="0" i="0" u="none" strike="noStrike" kern="0" cap="none" spc="-127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0.5,</a:t>
            </a:r>
            <a:r>
              <a:rPr kumimoji="0" sz="1691" b="0" i="0" u="none" strike="noStrike" kern="0" cap="none" spc="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1691" b="0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1)</a:t>
            </a:r>
            <a:endParaRPr kumimoji="0" sz="1691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  <a:p>
            <a:pPr marL="26841" marR="0" lvl="0" indent="0" algn="l" defTabSz="1932584" rtl="0" eaLnBrk="1" fontAlgn="auto" latinLnBrk="0" hangingPunct="1">
              <a:lnSpc>
                <a:spcPts val="188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91" b="0" i="0" u="none" strike="noStrike" kern="0" cap="none" spc="-18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[</a:t>
            </a:r>
            <a:r>
              <a:rPr kumimoji="0" sz="1691" b="0" i="0" u="none" strike="noStrike" kern="0" cap="none" spc="-18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1,</a:t>
            </a:r>
            <a:r>
              <a:rPr kumimoji="0" sz="1691" b="0" i="0" u="none" strike="noStrike" kern="0" cap="none" spc="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1691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4.843</a:t>
            </a:r>
            <a:r>
              <a:rPr kumimoji="0" lang="en-US" sz="1691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]</a:t>
            </a:r>
            <a:endParaRPr kumimoji="0" sz="1691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79838" marR="0" lvl="0" indent="0" algn="l" defTabSz="1932584" rtl="0" eaLnBrk="1" fontAlgn="auto" latinLnBrk="0" hangingPunct="1">
              <a:lnSpc>
                <a:spcPts val="162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79" b="0" i="0" u="none" strike="noStrike" kern="0" cap="none" spc="-106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8</a:t>
            </a:r>
          </a:p>
        </p:txBody>
      </p:sp>
    </p:spTree>
  </p:cSld>
  <p:clrMapOvr>
    <a:masterClrMapping/>
  </p:clrMapOvr>
  <p:transition>
    <p:cu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2983" y="745777"/>
            <a:ext cx="12173957" cy="10737"/>
            <a:chOff x="0" y="352863"/>
            <a:chExt cx="5760085" cy="5080"/>
          </a:xfrm>
        </p:grpSpPr>
        <p:sp>
          <p:nvSpPr>
            <p:cNvPr id="4" name="object 4"/>
            <p:cNvSpPr/>
            <p:nvPr/>
          </p:nvSpPr>
          <p:spPr>
            <a:xfrm>
              <a:off x="0" y="355396"/>
              <a:ext cx="5760085" cy="0"/>
            </a:xfrm>
            <a:custGeom>
              <a:avLst/>
              <a:gdLst/>
              <a:ahLst/>
              <a:cxnLst/>
              <a:rect l="l" t="t" r="r" b="b"/>
              <a:pathLst>
                <a:path w="5760085">
                  <a:moveTo>
                    <a:pt x="0" y="0"/>
                  </a:moveTo>
                  <a:lnTo>
                    <a:pt x="5759996" y="0"/>
                  </a:lnTo>
                </a:path>
              </a:pathLst>
            </a:custGeom>
            <a:ln w="5054">
              <a:solidFill>
                <a:srgbClr val="F8F8FD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352863"/>
              <a:ext cx="5760085" cy="5080"/>
            </a:xfrm>
            <a:custGeom>
              <a:avLst/>
              <a:gdLst/>
              <a:ahLst/>
              <a:cxnLst/>
              <a:rect l="l" t="t" r="r" b="b"/>
              <a:pathLst>
                <a:path w="5760085" h="5079">
                  <a:moveTo>
                    <a:pt x="0" y="5060"/>
                  </a:moveTo>
                  <a:lnTo>
                    <a:pt x="0" y="0"/>
                  </a:lnTo>
                  <a:lnTo>
                    <a:pt x="5760073" y="0"/>
                  </a:lnTo>
                  <a:lnTo>
                    <a:pt x="5760073" y="5060"/>
                  </a:lnTo>
                  <a:lnTo>
                    <a:pt x="0" y="5060"/>
                  </a:lnTo>
                  <a:close/>
                </a:path>
              </a:pathLst>
            </a:custGeom>
            <a:solidFill>
              <a:srgbClr val="F8F8FD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352863"/>
              <a:ext cx="2468880" cy="5080"/>
            </a:xfrm>
            <a:custGeom>
              <a:avLst/>
              <a:gdLst/>
              <a:ahLst/>
              <a:cxnLst/>
              <a:rect l="l" t="t" r="r" b="b"/>
              <a:pathLst>
                <a:path w="2468880" h="5079">
                  <a:moveTo>
                    <a:pt x="0" y="5060"/>
                  </a:moveTo>
                  <a:lnTo>
                    <a:pt x="0" y="0"/>
                  </a:lnTo>
                  <a:lnTo>
                    <a:pt x="2468615" y="0"/>
                  </a:lnTo>
                  <a:lnTo>
                    <a:pt x="2468615" y="5060"/>
                  </a:lnTo>
                  <a:lnTo>
                    <a:pt x="0" y="5060"/>
                  </a:lnTo>
                  <a:close/>
                </a:path>
              </a:pathLst>
            </a:custGeom>
            <a:solidFill>
              <a:srgbClr val="F83819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5865" y="1117940"/>
            <a:ext cx="10668075" cy="4604201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736989" y="4191307"/>
            <a:ext cx="5985652" cy="1898437"/>
          </a:xfrm>
          <a:prstGeom prst="rect">
            <a:avLst/>
          </a:prstGeom>
        </p:spPr>
        <p:txBody>
          <a:bodyPr vert="horz" wrap="square" lIns="0" tIns="34894" rIns="0" bIns="0" rtlCol="0">
            <a:spAutoFit/>
          </a:bodyPr>
          <a:lstStyle/>
          <a:p>
            <a:pPr marL="347597" marR="0" lvl="0" indent="0" algn="l" defTabSz="1932584" rtl="0" eaLnBrk="1" fontAlgn="auto" latinLnBrk="0" hangingPunct="1">
              <a:lnSpc>
                <a:spcPts val="1889"/>
              </a:lnSpc>
              <a:spcBef>
                <a:spcPts val="27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91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(-0.41,</a:t>
            </a:r>
            <a:r>
              <a:rPr kumimoji="0" sz="1691" b="0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1691" b="0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0)</a:t>
            </a:r>
            <a:endParaRPr kumimoji="0" sz="1691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  <a:p>
            <a:pPr marL="347597" marR="0" lvl="0" indent="0" algn="l" defTabSz="1932584" rtl="0" eaLnBrk="1" fontAlgn="auto" latinLnBrk="0" hangingPunct="1">
              <a:lnSpc>
                <a:spcPts val="175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91" b="0" i="0" u="none" strike="noStrike" kern="0" cap="none" spc="-106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0</a:t>
            </a:r>
            <a:endParaRPr kumimoji="0" sz="1691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  <a:p>
            <a:pPr marL="347597" marR="0" lvl="0" indent="0" algn="l" defTabSz="1932584" rtl="0" eaLnBrk="1" fontAlgn="auto" latinLnBrk="0" hangingPunct="1">
              <a:lnSpc>
                <a:spcPts val="175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91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(0,</a:t>
            </a:r>
            <a:r>
              <a:rPr kumimoji="0" sz="1691" b="0" i="0" u="none" strike="noStrike" kern="0" cap="none" spc="-106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1691" b="0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0.1)</a:t>
            </a:r>
            <a:endParaRPr kumimoji="0" sz="1691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  <a:p>
            <a:pPr marL="347597" marR="0" lvl="0" indent="0" algn="l" defTabSz="1932584" rtl="0" eaLnBrk="1" fontAlgn="auto" latinLnBrk="0" hangingPunct="1">
              <a:lnSpc>
                <a:spcPts val="175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91" b="0" i="0" u="none" strike="noStrike" kern="0" cap="none" spc="-127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[</a:t>
            </a:r>
            <a:r>
              <a:rPr kumimoji="0" sz="1691" b="0" i="0" u="none" strike="noStrike" kern="0" cap="none" spc="-127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0.1,</a:t>
            </a:r>
            <a:r>
              <a:rPr kumimoji="0" sz="1691" b="0" i="0" u="none" strike="noStrike" kern="0" cap="none" spc="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1691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0.25)</a:t>
            </a:r>
            <a:endParaRPr kumimoji="0" sz="1691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  <a:p>
            <a:pPr marL="347597" marR="0" lvl="0" indent="0" algn="l" defTabSz="1932584" rtl="0" eaLnBrk="1" fontAlgn="auto" latinLnBrk="0" hangingPunct="1">
              <a:lnSpc>
                <a:spcPts val="175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91" b="0" i="0" u="none" strike="noStrike" kern="0" cap="none" spc="-8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[</a:t>
            </a:r>
            <a:r>
              <a:rPr kumimoji="0" sz="1691" b="0" i="0" u="none" strike="noStrike" kern="0" cap="none" spc="-8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0.25,</a:t>
            </a:r>
            <a:r>
              <a:rPr kumimoji="0" sz="1691" b="0" i="0" u="none" strike="noStrike" kern="0" cap="none" spc="-1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1691" b="0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0.5)</a:t>
            </a:r>
            <a:endParaRPr kumimoji="0" sz="1691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  <a:p>
            <a:pPr marL="347597" marR="0" lvl="0" indent="0" algn="l" defTabSz="1932584" rtl="0" eaLnBrk="1" fontAlgn="auto" latinLnBrk="0" hangingPunct="1">
              <a:lnSpc>
                <a:spcPts val="188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91" b="0" i="0" u="none" strike="noStrike" kern="0" cap="none" spc="-127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[</a:t>
            </a:r>
            <a:r>
              <a:rPr kumimoji="0" sz="1691" b="0" i="0" u="none" strike="noStrike" kern="0" cap="none" spc="-127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0.5,</a:t>
            </a:r>
            <a:r>
              <a:rPr kumimoji="0" sz="1691" b="0" i="0" u="none" strike="noStrike" kern="0" cap="none" spc="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 </a:t>
            </a:r>
            <a:r>
              <a:rPr kumimoji="0" sz="1691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2.42</a:t>
            </a:r>
            <a:r>
              <a:rPr kumimoji="0" lang="en-US" sz="1691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]</a:t>
            </a:r>
            <a:endParaRPr kumimoji="0" sz="1691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  <a:p>
            <a:pPr marL="26841" marR="0" lvl="0" indent="0" algn="l" defTabSz="1932584" rtl="0" eaLnBrk="1" fontAlgn="auto" latinLnBrk="0" hangingPunct="1">
              <a:lnSpc>
                <a:spcPct val="100000"/>
              </a:lnSpc>
              <a:spcBef>
                <a:spcPts val="151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91" b="0" i="0" u="none" strike="noStrike" kern="0" cap="none" spc="-6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Change</a:t>
            </a:r>
            <a:r>
              <a:rPr kumimoji="0" sz="1691" b="0" i="0" u="none" strike="noStrike" kern="0" cap="none" spc="6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91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</a:t>
            </a:r>
            <a:r>
              <a:rPr kumimoji="0" sz="1691" b="0" i="0" u="none" strike="noStrike" kern="0" cap="none" spc="74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91" b="0" i="0" u="none" strike="noStrike" kern="0" cap="none" spc="-5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hospice</a:t>
            </a:r>
            <a:r>
              <a:rPr kumimoji="0" sz="1691" b="0" i="0" u="none" strike="noStrike" kern="0" cap="none" spc="74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91" b="0" i="0" u="none" strike="noStrike" kern="0" cap="none" spc="-74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agencies</a:t>
            </a:r>
            <a:r>
              <a:rPr kumimoji="0" sz="1691" b="0" i="0" u="none" strike="noStrike" kern="0" cap="none" spc="74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91" b="0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per</a:t>
            </a:r>
            <a:r>
              <a:rPr kumimoji="0" sz="1691" b="0" i="0" u="none" strike="noStrike" kern="0" cap="none" spc="6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91" b="0" i="0" u="none" strike="noStrike" kern="0" cap="none" spc="-21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1,000</a:t>
            </a:r>
            <a:r>
              <a:rPr kumimoji="0" sz="1691" b="0" i="0" u="none" strike="noStrike" kern="0" cap="none" spc="74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91" b="0" i="0" u="none" strike="noStrike" kern="0" cap="none" spc="-4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beneficiaries,</a:t>
            </a:r>
            <a:r>
              <a:rPr kumimoji="0" sz="1691" b="0" i="0" u="none" strike="noStrike" kern="0" cap="none" spc="74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91" b="0" i="0" u="none" strike="noStrike" kern="0" cap="none" spc="-74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1999–</a:t>
            </a:r>
            <a:r>
              <a:rPr kumimoji="0" sz="1691" b="0" i="0" u="none" strike="noStrike" kern="0" cap="none" spc="-42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2019</a:t>
            </a:r>
            <a:endParaRPr kumimoji="0" sz="1691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79838" marR="0" lvl="0" indent="0" algn="l" defTabSz="1932584" rtl="0" eaLnBrk="1" fontAlgn="auto" latinLnBrk="0" hangingPunct="1">
              <a:lnSpc>
                <a:spcPts val="162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79" b="0" i="0" u="none" strike="noStrike" kern="0" cap="none" spc="-106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9</a:t>
            </a:r>
          </a:p>
        </p:txBody>
      </p:sp>
      <p:sp>
        <p:nvSpPr>
          <p:cNvPr id="10" name="object 2" descr="$PPTXTitle">
            <a:extLst>
              <a:ext uri="{FF2B5EF4-FFF2-40B4-BE49-F238E27FC236}">
                <a16:creationId xmlns:a16="http://schemas.microsoft.com/office/drawing/2014/main" id="{52DBE314-9D28-B5C3-C5F0-40ED5723C00A}"/>
              </a:ext>
            </a:extLst>
          </p:cNvPr>
          <p:cNvSpPr txBox="1">
            <a:spLocks/>
          </p:cNvSpPr>
          <p:nvPr/>
        </p:nvSpPr>
        <p:spPr>
          <a:xfrm>
            <a:off x="244571" y="169635"/>
            <a:ext cx="21249945" cy="415983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>
            <a:lvl1pPr>
              <a:defRPr sz="2536" b="1" i="0">
                <a:solidFill>
                  <a:srgbClr val="F8F8FD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41" marR="0" lvl="0" indent="0" algn="l" defTabSz="914400" rtl="0" eaLnBrk="1" fontAlgn="auto" latinLnBrk="0" hangingPunct="1">
              <a:lnSpc>
                <a:spcPct val="100000"/>
              </a:lnSpc>
              <a:spcBef>
                <a:spcPts val="20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36" b="1" i="0" u="none" strike="noStrike" kern="1200" cap="none" spc="-95" normalizeH="0" baseline="0" noProof="0">
                <a:ln>
                  <a:noFill/>
                </a:ln>
                <a:solidFill>
                  <a:srgbClr val="F8F8FD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Hospice</a:t>
            </a:r>
            <a:r>
              <a:rPr kumimoji="0" lang="en-US" sz="2536" b="1" i="0" u="none" strike="noStrike" kern="1200" cap="none" spc="85" normalizeH="0" baseline="0" noProof="0">
                <a:ln>
                  <a:noFill/>
                </a:ln>
                <a:solidFill>
                  <a:srgbClr val="F8F8FD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en-US" sz="2536" b="1" i="0" u="none" strike="noStrike" kern="1200" cap="none" spc="-85" normalizeH="0" baseline="0" noProof="0">
                <a:ln>
                  <a:noFill/>
                </a:ln>
                <a:solidFill>
                  <a:srgbClr val="F8F8FD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Agency</a:t>
            </a:r>
            <a:r>
              <a:rPr kumimoji="0" lang="en-US" sz="2536" b="1" i="0" u="none" strike="noStrike" kern="1200" cap="none" spc="74" normalizeH="0" baseline="0" noProof="0">
                <a:ln>
                  <a:noFill/>
                </a:ln>
                <a:solidFill>
                  <a:srgbClr val="F8F8FD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en-US" sz="2536" b="1" i="0" u="none" strike="noStrike" kern="1200" cap="none" spc="-53" normalizeH="0" baseline="0" noProof="0">
                <a:ln>
                  <a:noFill/>
                </a:ln>
                <a:solidFill>
                  <a:srgbClr val="F8F8FD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Entries</a:t>
            </a:r>
            <a:r>
              <a:rPr kumimoji="0" lang="en-US" sz="2536" b="1" i="0" u="none" strike="noStrike" kern="1200" cap="none" spc="95" normalizeH="0" baseline="0" noProof="0">
                <a:ln>
                  <a:noFill/>
                </a:ln>
                <a:solidFill>
                  <a:srgbClr val="F8F8FD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en-US" sz="2536" b="1" i="0" u="none" strike="noStrike" kern="1200" cap="none" spc="0" normalizeH="0" baseline="0" noProof="0">
                <a:ln>
                  <a:noFill/>
                </a:ln>
                <a:solidFill>
                  <a:srgbClr val="F8F8FD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per</a:t>
            </a:r>
            <a:r>
              <a:rPr kumimoji="0" lang="en-US" sz="2536" b="1" i="0" u="none" strike="noStrike" kern="1200" cap="none" spc="74" normalizeH="0" baseline="0" noProof="0">
                <a:ln>
                  <a:noFill/>
                </a:ln>
                <a:solidFill>
                  <a:srgbClr val="F8F8FD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en-US" sz="2536" b="1" i="0" u="none" strike="noStrike" kern="1200" cap="none" spc="0" normalizeH="0" baseline="0" noProof="0">
                <a:ln>
                  <a:noFill/>
                </a:ln>
                <a:solidFill>
                  <a:srgbClr val="F8F8FD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1,000</a:t>
            </a:r>
            <a:r>
              <a:rPr kumimoji="0" lang="en-US" sz="2536" b="1" i="0" u="none" strike="noStrike" kern="1200" cap="none" spc="95" normalizeH="0" baseline="0" noProof="0">
                <a:ln>
                  <a:noFill/>
                </a:ln>
                <a:solidFill>
                  <a:srgbClr val="F8F8FD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en-US" sz="2536" b="1" i="0" u="none" strike="noStrike" kern="1200" cap="none" spc="-106" normalizeH="0" baseline="0" noProof="0">
                <a:ln>
                  <a:noFill/>
                </a:ln>
                <a:solidFill>
                  <a:srgbClr val="F8F8FD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Beneficiaries</a:t>
            </a:r>
            <a:r>
              <a:rPr kumimoji="0" lang="en-US" sz="2536" b="1" i="0" u="none" strike="noStrike" kern="1200" cap="none" spc="85" normalizeH="0" baseline="0" noProof="0">
                <a:ln>
                  <a:noFill/>
                </a:ln>
                <a:solidFill>
                  <a:srgbClr val="F8F8FD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en-US" sz="2536" b="1" i="0" u="none" strike="noStrike" kern="1200" cap="none" spc="0" normalizeH="0" baseline="0" noProof="0">
                <a:ln>
                  <a:noFill/>
                </a:ln>
                <a:solidFill>
                  <a:srgbClr val="F8F8FD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1999</a:t>
            </a:r>
            <a:r>
              <a:rPr kumimoji="0" lang="en-US" sz="2536" b="1" i="0" u="none" strike="noStrike" kern="1200" cap="none" spc="85" normalizeH="0" baseline="0" noProof="0">
                <a:ln>
                  <a:noFill/>
                </a:ln>
                <a:solidFill>
                  <a:srgbClr val="F8F8FD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en-US" sz="2536" b="1" i="0" u="none" strike="noStrike" kern="1200" cap="none" spc="0" normalizeH="0" baseline="0" noProof="0">
                <a:ln>
                  <a:noFill/>
                </a:ln>
                <a:solidFill>
                  <a:srgbClr val="F8F8FD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to</a:t>
            </a:r>
            <a:r>
              <a:rPr kumimoji="0" lang="en-US" sz="2536" b="1" i="0" u="none" strike="noStrike" kern="1200" cap="none" spc="85" normalizeH="0" baseline="0" noProof="0">
                <a:ln>
                  <a:noFill/>
                </a:ln>
                <a:solidFill>
                  <a:srgbClr val="F8F8FD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en-US" sz="2536" b="1" i="0" u="none" strike="noStrike" kern="1200" cap="none" spc="-42" normalizeH="0" baseline="0" noProof="0">
                <a:ln>
                  <a:noFill/>
                </a:ln>
                <a:solidFill>
                  <a:srgbClr val="F8F8FD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2019</a:t>
            </a:r>
            <a:endParaRPr kumimoji="0" lang="en-US" sz="2536" b="1" i="0" u="none" strike="noStrike" kern="0" cap="none" spc="-42" normalizeH="0" baseline="0" noProof="0">
              <a:ln>
                <a:noFill/>
              </a:ln>
              <a:solidFill>
                <a:srgbClr val="F8F8FD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</p:spTree>
  </p:cSld>
  <p:clrMapOvr>
    <a:masterClrMapping/>
  </p:clrMapOvr>
  <p:transition>
    <p:cut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21479" y="2772612"/>
            <a:ext cx="3118981" cy="491971"/>
          </a:xfrm>
          <a:prstGeom prst="rect">
            <a:avLst/>
          </a:prstGeom>
        </p:spPr>
        <p:txBody>
          <a:bodyPr vert="horz" wrap="square" lIns="0" tIns="36236" rIns="0" bIns="0" rtlCol="0">
            <a:spAutoFit/>
          </a:bodyPr>
          <a:lstStyle/>
          <a:p>
            <a:pPr marL="26841" marR="0" lvl="0" indent="0" algn="l" defTabSz="1932584" rtl="0" eaLnBrk="1" fontAlgn="auto" latinLnBrk="0" hangingPunct="1">
              <a:lnSpc>
                <a:spcPct val="100000"/>
              </a:lnSpc>
              <a:spcBef>
                <a:spcPts val="28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959" b="1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Data</a:t>
            </a:r>
            <a:r>
              <a:rPr kumimoji="0" sz="2959" b="1" i="0" u="none" strike="noStrike" kern="0" cap="none" spc="338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959" b="1" i="0" u="none" strike="noStrike" kern="0" cap="none" spc="0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and</a:t>
            </a:r>
            <a:r>
              <a:rPr kumimoji="0" sz="2959" b="1" i="0" u="none" strike="noStrike" kern="0" cap="none" spc="349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959" b="1" i="0" u="none" strike="noStrike" kern="0" cap="none" spc="-5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Sam</a:t>
            </a:r>
            <a:r>
              <a:rPr kumimoji="0" lang="en-US" sz="2959" b="1" i="0" u="none" strike="noStrike" kern="0" cap="none" spc="-53" normalizeH="0" baseline="0" noProof="0">
                <a:ln>
                  <a:noFill/>
                </a:ln>
                <a:solidFill>
                  <a:srgbClr val="2237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ple</a:t>
            </a:r>
            <a:endParaRPr kumimoji="0" sz="2959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148321" y="3550898"/>
            <a:ext cx="5883654" cy="10737"/>
            <a:chOff x="1488211" y="1680101"/>
            <a:chExt cx="2783840" cy="5080"/>
          </a:xfrm>
        </p:grpSpPr>
        <p:sp>
          <p:nvSpPr>
            <p:cNvPr id="4" name="object 4"/>
            <p:cNvSpPr/>
            <p:nvPr/>
          </p:nvSpPr>
          <p:spPr>
            <a:xfrm>
              <a:off x="1488211" y="1680101"/>
              <a:ext cx="2783840" cy="5080"/>
            </a:xfrm>
            <a:custGeom>
              <a:avLst/>
              <a:gdLst/>
              <a:ahLst/>
              <a:cxnLst/>
              <a:rect l="l" t="t" r="r" b="b"/>
              <a:pathLst>
                <a:path w="2783840" h="5080">
                  <a:moveTo>
                    <a:pt x="0" y="5060"/>
                  </a:moveTo>
                  <a:lnTo>
                    <a:pt x="0" y="0"/>
                  </a:lnTo>
                  <a:lnTo>
                    <a:pt x="2783601" y="0"/>
                  </a:lnTo>
                  <a:lnTo>
                    <a:pt x="2783601" y="5060"/>
                  </a:lnTo>
                  <a:lnTo>
                    <a:pt x="0" y="5060"/>
                  </a:lnTo>
                  <a:close/>
                </a:path>
              </a:pathLst>
            </a:custGeom>
            <a:solidFill>
              <a:srgbClr val="F8F8FD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1488211" y="1680101"/>
              <a:ext cx="1193165" cy="5080"/>
            </a:xfrm>
            <a:custGeom>
              <a:avLst/>
              <a:gdLst/>
              <a:ahLst/>
              <a:cxnLst/>
              <a:rect l="l" t="t" r="r" b="b"/>
              <a:pathLst>
                <a:path w="1193164" h="5080">
                  <a:moveTo>
                    <a:pt x="0" y="5060"/>
                  </a:moveTo>
                  <a:lnTo>
                    <a:pt x="0" y="0"/>
                  </a:lnTo>
                  <a:lnTo>
                    <a:pt x="1192978" y="0"/>
                  </a:lnTo>
                  <a:lnTo>
                    <a:pt x="1192978" y="5060"/>
                  </a:lnTo>
                  <a:lnTo>
                    <a:pt x="0" y="5060"/>
                  </a:lnTo>
                  <a:close/>
                </a:path>
              </a:pathLst>
            </a:custGeom>
            <a:solidFill>
              <a:srgbClr val="F83819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</p:cSld>
  <p:clrMapOvr>
    <a:masterClrMapping/>
  </p:clrMapOvr>
  <p:transition>
    <p:cut/>
  </p:transition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1300</Words>
  <Application>Microsoft Office PowerPoint</Application>
  <PresentationFormat>Widescreen</PresentationFormat>
  <Paragraphs>263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6" baseType="lpstr">
      <vt:lpstr>Arial</vt:lpstr>
      <vt:lpstr>Brush Script MT</vt:lpstr>
      <vt:lpstr>Calibri</vt:lpstr>
      <vt:lpstr>Lucida Sans Unicode</vt:lpstr>
      <vt:lpstr>Tahoma</vt:lpstr>
      <vt:lpstr>Times New Roman</vt:lpstr>
      <vt:lpstr>Trebuchet MS</vt:lpstr>
      <vt:lpstr>Verdana</vt:lpstr>
      <vt:lpstr>2_Office Theme</vt:lpstr>
      <vt:lpstr>PowerPoint Presentation</vt:lpstr>
      <vt:lpstr>PowerPoint Presentation</vt:lpstr>
      <vt:lpstr>Hospice Care in the United States</vt:lpstr>
      <vt:lpstr>Hospice Care in the United States</vt:lpstr>
      <vt:lpstr>Hospice Agencies per 1,000 Beneficiaries by County in 1999</vt:lpstr>
      <vt:lpstr>Hospice Agencies per 1,000 Beneficiaries by County in 2010</vt:lpstr>
      <vt:lpstr>Hospice Agencies per 1,000 Beneficiaries by County in 2019</vt:lpstr>
      <vt:lpstr>PowerPoint Presentation</vt:lpstr>
      <vt:lpstr>PowerPoint Presentation</vt:lpstr>
      <vt:lpstr>Data</vt:lpstr>
      <vt:lpstr>PowerPoint Presentation</vt:lpstr>
      <vt:lpstr>PowerPoint Presentation</vt:lpstr>
      <vt:lpstr>Stacked DiD Event Study with Matched Control</vt:lpstr>
      <vt:lpstr>PowerPoint Presentation</vt:lpstr>
      <vt:lpstr>First Stage: Hospice Spending per Beneficiary-Quarter</vt:lpstr>
      <vt:lpstr>Hospice Expansion Reduces Total Spending for AD/ADRD Patients</vt:lpstr>
      <vt:lpstr>Hospice Expansion Reduces Total Spending for AD/ADRD Patients</vt:lpstr>
      <vt:lpstr>Net Spending Effects Vary by Condition</vt:lpstr>
      <vt:lpstr>PowerPoint Presentation</vt:lpstr>
      <vt:lpstr>Hospice Use Does Not Affect Mortality</vt:lpstr>
      <vt:lpstr>Hospice Shifts Place of Death for AD/ADRD Patients</vt:lpstr>
      <vt:lpstr>Reduced High-Intensity Interventions for ADRD Patients</vt:lpstr>
      <vt:lpstr>More Comfort Services for ADRD Patients</vt:lpstr>
      <vt:lpstr>Patients Across Conditions Benefit from Hospice</vt:lpstr>
      <vt:lpstr>Other Outcomes</vt:lpstr>
      <vt:lpstr>Conclusion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Debbie Burke</dc:creator>
  <cp:lastModifiedBy>Debbie Burke</cp:lastModifiedBy>
  <cp:revision>1</cp:revision>
  <dcterms:created xsi:type="dcterms:W3CDTF">2026-08-10T14:18:56Z</dcterms:created>
  <dcterms:modified xsi:type="dcterms:W3CDTF">2026-08-10T14:19:37Z</dcterms:modified>
</cp:coreProperties>
</file>