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xlsx" ContentType="application/vnd.openxmlformats-officedocument.spreadsheetml.sheet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973" r:id="rId2"/>
    <p:sldId id="1097" r:id="rId3"/>
    <p:sldId id="1098" r:id="rId4"/>
    <p:sldId id="1099" r:id="rId5"/>
    <p:sldId id="260" r:id="rId6"/>
    <p:sldId id="1100" r:id="rId7"/>
    <p:sldId id="273" r:id="rId8"/>
    <p:sldId id="1101" r:id="rId9"/>
    <p:sldId id="262" r:id="rId10"/>
    <p:sldId id="1102" r:id="rId11"/>
    <p:sldId id="1103" r:id="rId12"/>
    <p:sldId id="1104" r:id="rId13"/>
    <p:sldId id="1105" r:id="rId14"/>
    <p:sldId id="269" r:id="rId15"/>
    <p:sldId id="27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tx>
        <c:rich>
          <a:bodyPr/>
          <a:lstStyle/>
          <a:p>
            <a:pPr>
              <a:defRPr sz="1200" b="0" i="0" u="none" strike="noStrike">
                <a:solidFill>
                  <a:srgbClr val="1A1F36"/>
                </a:solidFill>
                <a:latin typeface="Arial"/>
              </a:defRPr>
            </a:pPr>
            <a:r>
              <a:rPr lang="en-US" sz="1200" b="0" i="0" u="none" strike="noStrike">
                <a:solidFill>
                  <a:srgbClr val="1A1F36"/>
                </a:solidFill>
                <a:latin typeface="Arial"/>
              </a:rPr>
              <a:t>HIPAA CI Prevalence (%) by Age Band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1984</c:v>
                </c:pt>
              </c:strCache>
            </c:strRef>
          </c:tx>
          <c:spPr>
            <a:solidFill>
              <a:srgbClr val="1C2B5E"/>
            </a:solidFill>
            <a:effectLst/>
          </c:spPr>
          <c:invertIfNegative val="0"/>
          <c:cat>
            <c:strRef>
              <c:f>Sheet1!$A$2:$A$8</c:f>
              <c:strCache>
                <c:ptCount val="7"/>
                <c:pt idx="0">
                  <c:v>65–69</c:v>
                </c:pt>
                <c:pt idx="1">
                  <c:v>70–74</c:v>
                </c:pt>
                <c:pt idx="2">
                  <c:v>75–79</c:v>
                </c:pt>
                <c:pt idx="3">
                  <c:v>80–84</c:v>
                </c:pt>
                <c:pt idx="4">
                  <c:v>85–89</c:v>
                </c:pt>
                <c:pt idx="5">
                  <c:v>90–94</c:v>
                </c:pt>
                <c:pt idx="6">
                  <c:v>95+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2.31</c:v>
                </c:pt>
                <c:pt idx="1">
                  <c:v>4.78</c:v>
                </c:pt>
                <c:pt idx="2">
                  <c:v>8.6</c:v>
                </c:pt>
                <c:pt idx="3">
                  <c:v>16.77</c:v>
                </c:pt>
                <c:pt idx="4">
                  <c:v>29.7</c:v>
                </c:pt>
                <c:pt idx="5">
                  <c:v>45.16</c:v>
                </c:pt>
                <c:pt idx="6">
                  <c:v>57.48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64-4DB6-8179-B5A33BA4AB9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2004</c:v>
                </c:pt>
              </c:strCache>
            </c:strRef>
          </c:tx>
          <c:spPr>
            <a:solidFill>
              <a:srgbClr val="128C96"/>
            </a:solidFill>
            <a:effectLst/>
          </c:spPr>
          <c:invertIfNegative val="0"/>
          <c:cat>
            <c:strRef>
              <c:f>Sheet1!$A$2:$A$8</c:f>
              <c:strCache>
                <c:ptCount val="7"/>
                <c:pt idx="0">
                  <c:v>65–69</c:v>
                </c:pt>
                <c:pt idx="1">
                  <c:v>70–74</c:v>
                </c:pt>
                <c:pt idx="2">
                  <c:v>75–79</c:v>
                </c:pt>
                <c:pt idx="3">
                  <c:v>80–84</c:v>
                </c:pt>
                <c:pt idx="4">
                  <c:v>85–89</c:v>
                </c:pt>
                <c:pt idx="5">
                  <c:v>90–94</c:v>
                </c:pt>
                <c:pt idx="6">
                  <c:v>95+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1.22</c:v>
                </c:pt>
                <c:pt idx="1">
                  <c:v>2.2599999999999998</c:v>
                </c:pt>
                <c:pt idx="2">
                  <c:v>4.93</c:v>
                </c:pt>
                <c:pt idx="3">
                  <c:v>9.07</c:v>
                </c:pt>
                <c:pt idx="4">
                  <c:v>17.7</c:v>
                </c:pt>
                <c:pt idx="5">
                  <c:v>26.69</c:v>
                </c:pt>
                <c:pt idx="6">
                  <c:v>44.67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64-4DB6-8179-B5A33BA4AB9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E8A020"/>
            </a:solidFill>
            <a:effectLst/>
          </c:spPr>
          <c:invertIfNegative val="0"/>
          <c:cat>
            <c:strRef>
              <c:f>Sheet1!$A$2:$A$8</c:f>
              <c:strCache>
                <c:ptCount val="7"/>
                <c:pt idx="0">
                  <c:v>65–69</c:v>
                </c:pt>
                <c:pt idx="1">
                  <c:v>70–74</c:v>
                </c:pt>
                <c:pt idx="2">
                  <c:v>75–79</c:v>
                </c:pt>
                <c:pt idx="3">
                  <c:v>80–84</c:v>
                </c:pt>
                <c:pt idx="4">
                  <c:v>85–89</c:v>
                </c:pt>
                <c:pt idx="5">
                  <c:v>90–94</c:v>
                </c:pt>
                <c:pt idx="6">
                  <c:v>95+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0.65</c:v>
                </c:pt>
                <c:pt idx="1">
                  <c:v>1.07</c:v>
                </c:pt>
                <c:pt idx="2">
                  <c:v>2.83</c:v>
                </c:pt>
                <c:pt idx="3">
                  <c:v>4.91</c:v>
                </c:pt>
                <c:pt idx="4">
                  <c:v>10.55</c:v>
                </c:pt>
                <c:pt idx="5">
                  <c:v>15.77</c:v>
                </c:pt>
                <c:pt idx="6">
                  <c:v>34.71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D64-4DB6-8179-B5A33BA4AB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2528176"/>
        <c:axId val="672534160"/>
      </c:barChart>
      <c:catAx>
        <c:axId val="6725281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4A5568"/>
                </a:solidFill>
                <a:latin typeface="Arial"/>
              </a:defRPr>
            </a:pPr>
            <a:endParaRPr lang="en-US"/>
          </a:p>
        </c:txPr>
        <c:crossAx val="672534160"/>
        <c:crosses val="autoZero"/>
        <c:auto val="1"/>
        <c:lblAlgn val="ctr"/>
        <c:lblOffset val="100"/>
        <c:noMultiLvlLbl val="1"/>
      </c:catAx>
      <c:valAx>
        <c:axId val="672534160"/>
        <c:scaling>
          <c:orientation val="minMax"/>
          <c:max val="65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4A5568"/>
                </a:solidFill>
                <a:latin typeface="Arial"/>
              </a:defRPr>
            </a:pPr>
            <a:endParaRPr lang="en-US"/>
          </a:p>
        </c:txPr>
        <c:crossAx val="672528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100"/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tx>
        <c:rich>
          <a:bodyPr/>
          <a:lstStyle/>
          <a:p>
            <a:pPr>
              <a:defRPr sz="1200" b="0" i="0" u="none" strike="noStrike">
                <a:solidFill>
                  <a:srgbClr val="1A1F36"/>
                </a:solidFill>
                <a:latin typeface="Arial"/>
              </a:defRPr>
            </a:pPr>
            <a:r>
              <a:rPr lang="en-US" sz="1200" b="0" i="0" u="none" strike="noStrike">
                <a:solidFill>
                  <a:srgbClr val="1A1F36"/>
                </a:solidFill>
                <a:latin typeface="Arial"/>
              </a:rPr>
              <a:t>65+ Population by Age Band (thousands)</a:t>
            </a:r>
          </a:p>
        </c:rich>
      </c:tx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65–74</c:v>
                </c:pt>
              </c:strCache>
            </c:strRef>
          </c:tx>
          <c:spPr>
            <a:solidFill>
              <a:srgbClr val="128C96"/>
            </a:solidFill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  <c:pt idx="3">
                  <c:v>2040</c:v>
                </c:pt>
                <c:pt idx="4">
                  <c:v>2045</c:v>
                </c:pt>
                <c:pt idx="5">
                  <c:v>2050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35942</c:v>
                </c:pt>
                <c:pt idx="1">
                  <c:v>37989</c:v>
                </c:pt>
                <c:pt idx="2">
                  <c:v>36909</c:v>
                </c:pt>
                <c:pt idx="3">
                  <c:v>35141</c:v>
                </c:pt>
                <c:pt idx="4">
                  <c:v>35044</c:v>
                </c:pt>
                <c:pt idx="5">
                  <c:v>36998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2E-4600-84B8-EBB51E115B8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75–84</c:v>
                </c:pt>
              </c:strCache>
            </c:strRef>
          </c:tx>
          <c:spPr>
            <a:solidFill>
              <a:srgbClr val="243570"/>
            </a:solidFill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  <c:pt idx="3">
                  <c:v>2040</c:v>
                </c:pt>
                <c:pt idx="4">
                  <c:v>2045</c:v>
                </c:pt>
                <c:pt idx="5">
                  <c:v>2050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20337</c:v>
                </c:pt>
                <c:pt idx="1">
                  <c:v>24635</c:v>
                </c:pt>
                <c:pt idx="2">
                  <c:v>27741</c:v>
                </c:pt>
                <c:pt idx="3">
                  <c:v>29477</c:v>
                </c:pt>
                <c:pt idx="4">
                  <c:v>28838</c:v>
                </c:pt>
                <c:pt idx="5">
                  <c:v>27757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F2E-4600-84B8-EBB51E115B8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85+</c:v>
                </c:pt>
              </c:strCache>
            </c:strRef>
          </c:tx>
          <c:spPr>
            <a:solidFill>
              <a:srgbClr val="C0392B"/>
            </a:solidFill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  <c:pt idx="3">
                  <c:v>2040</c:v>
                </c:pt>
                <c:pt idx="4">
                  <c:v>2045</c:v>
                </c:pt>
                <c:pt idx="5">
                  <c:v>2050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7048</c:v>
                </c:pt>
                <c:pt idx="1">
                  <c:v>8560</c:v>
                </c:pt>
                <c:pt idx="2">
                  <c:v>11180</c:v>
                </c:pt>
                <c:pt idx="3">
                  <c:v>13676</c:v>
                </c:pt>
                <c:pt idx="4">
                  <c:v>15951</c:v>
                </c:pt>
                <c:pt idx="5">
                  <c:v>17376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F2E-4600-84B8-EBB51E115B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72523824"/>
        <c:axId val="672524368"/>
      </c:barChart>
      <c:catAx>
        <c:axId val="6725238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4A5568"/>
                </a:solidFill>
                <a:latin typeface="Arial"/>
              </a:defRPr>
            </a:pPr>
            <a:endParaRPr lang="en-US"/>
          </a:p>
        </c:txPr>
        <c:crossAx val="672524368"/>
        <c:crosses val="autoZero"/>
        <c:auto val="1"/>
        <c:lblAlgn val="ctr"/>
        <c:lblOffset val="100"/>
        <c:noMultiLvlLbl val="1"/>
      </c:catAx>
      <c:valAx>
        <c:axId val="672524368"/>
        <c:scaling>
          <c:orientation val="minMax"/>
          <c:max val="90000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4A5568"/>
                </a:solidFill>
                <a:latin typeface="Arial"/>
              </a:defRPr>
            </a:pPr>
            <a:endParaRPr lang="en-US"/>
          </a:p>
        </c:txPr>
        <c:crossAx val="672523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100"/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tx>
        <c:rich>
          <a:bodyPr/>
          <a:lstStyle/>
          <a:p>
            <a:pPr>
              <a:defRPr sz="1200" b="0" i="0" u="none" strike="noStrike">
                <a:solidFill>
                  <a:srgbClr val="1A1F36"/>
                </a:solidFill>
                <a:latin typeface="Arial"/>
              </a:defRPr>
            </a:pPr>
            <a:r>
              <a:rPr lang="en-US" sz="1200" b="0" i="0" u="none" strike="noStrike">
                <a:solidFill>
                  <a:srgbClr val="1A1F36"/>
                </a:solidFill>
                <a:latin typeface="Arial"/>
              </a:rPr>
              <a:t>HIPAA CI Prevalence (%) by Age Band, 1984–2024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1984</c:v>
                </c:pt>
              </c:strCache>
            </c:strRef>
          </c:tx>
          <c:spPr>
            <a:ln w="38100" cap="flat">
              <a:solidFill>
                <a:srgbClr val="1C2B5E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1C2B5E"/>
              </a:solidFill>
              <a:ln w="9525" cap="flat">
                <a:solidFill>
                  <a:srgbClr val="1C2B5E"/>
                </a:solidFill>
                <a:prstDash val="solid"/>
                <a:round/>
              </a:ln>
              <a:effectLst/>
            </c:spPr>
          </c:marker>
          <c:cat>
            <c:strRef>
              <c:f>Sheet1!$A$2:$A$7</c:f>
              <c:strCache>
                <c:ptCount val="6"/>
                <c:pt idx="0">
                  <c:v>65–69</c:v>
                </c:pt>
                <c:pt idx="1">
                  <c:v>70–74</c:v>
                </c:pt>
                <c:pt idx="2">
                  <c:v>75–79</c:v>
                </c:pt>
                <c:pt idx="3">
                  <c:v>80–84</c:v>
                </c:pt>
                <c:pt idx="4">
                  <c:v>85–89</c:v>
                </c:pt>
                <c:pt idx="5">
                  <c:v>90–94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2.31</c:v>
                </c:pt>
                <c:pt idx="1">
                  <c:v>4.78</c:v>
                </c:pt>
                <c:pt idx="2">
                  <c:v>8.6</c:v>
                </c:pt>
                <c:pt idx="3">
                  <c:v>16.77</c:v>
                </c:pt>
                <c:pt idx="4">
                  <c:v>29.7</c:v>
                </c:pt>
                <c:pt idx="5">
                  <c:v>45.16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3632-43E5-AB0A-C876640492A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2004</c:v>
                </c:pt>
              </c:strCache>
            </c:strRef>
          </c:tx>
          <c:spPr>
            <a:ln w="38100" cap="flat">
              <a:solidFill>
                <a:srgbClr val="128C96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128C96"/>
              </a:solidFill>
              <a:ln w="9525" cap="flat">
                <a:solidFill>
                  <a:srgbClr val="128C96"/>
                </a:solidFill>
                <a:prstDash val="solid"/>
                <a:round/>
              </a:ln>
              <a:effectLst/>
            </c:spPr>
          </c:marker>
          <c:cat>
            <c:strRef>
              <c:f>Sheet1!$A$2:$A$7</c:f>
              <c:strCache>
                <c:ptCount val="6"/>
                <c:pt idx="0">
                  <c:v>65–69</c:v>
                </c:pt>
                <c:pt idx="1">
                  <c:v>70–74</c:v>
                </c:pt>
                <c:pt idx="2">
                  <c:v>75–79</c:v>
                </c:pt>
                <c:pt idx="3">
                  <c:v>80–84</c:v>
                </c:pt>
                <c:pt idx="4">
                  <c:v>85–89</c:v>
                </c:pt>
                <c:pt idx="5">
                  <c:v>90–94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1.22</c:v>
                </c:pt>
                <c:pt idx="1">
                  <c:v>2.2599999999999998</c:v>
                </c:pt>
                <c:pt idx="2">
                  <c:v>4.93</c:v>
                </c:pt>
                <c:pt idx="3">
                  <c:v>9.07</c:v>
                </c:pt>
                <c:pt idx="4">
                  <c:v>17.7</c:v>
                </c:pt>
                <c:pt idx="5">
                  <c:v>26.69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3632-43E5-AB0A-C876640492A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2024</c:v>
                </c:pt>
              </c:strCache>
            </c:strRef>
          </c:tx>
          <c:spPr>
            <a:ln w="38100" cap="flat">
              <a:solidFill>
                <a:srgbClr val="E8A020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E8A020"/>
              </a:solidFill>
              <a:ln w="9525" cap="flat">
                <a:solidFill>
                  <a:srgbClr val="E8A020"/>
                </a:solidFill>
                <a:prstDash val="solid"/>
                <a:round/>
              </a:ln>
              <a:effectLst/>
            </c:spPr>
          </c:marker>
          <c:cat>
            <c:strRef>
              <c:f>Sheet1!$A$2:$A$7</c:f>
              <c:strCache>
                <c:ptCount val="6"/>
                <c:pt idx="0">
                  <c:v>65–69</c:v>
                </c:pt>
                <c:pt idx="1">
                  <c:v>70–74</c:v>
                </c:pt>
                <c:pt idx="2">
                  <c:v>75–79</c:v>
                </c:pt>
                <c:pt idx="3">
                  <c:v>80–84</c:v>
                </c:pt>
                <c:pt idx="4">
                  <c:v>85–89</c:v>
                </c:pt>
                <c:pt idx="5">
                  <c:v>90–94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0.65</c:v>
                </c:pt>
                <c:pt idx="1">
                  <c:v>1.07</c:v>
                </c:pt>
                <c:pt idx="2">
                  <c:v>2.83</c:v>
                </c:pt>
                <c:pt idx="3">
                  <c:v>4.91</c:v>
                </c:pt>
                <c:pt idx="4">
                  <c:v>10.55</c:v>
                </c:pt>
                <c:pt idx="5">
                  <c:v>15.77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3632-43E5-AB0A-C876640492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72524912"/>
        <c:axId val="672526000"/>
      </c:lineChart>
      <c:catAx>
        <c:axId val="6725249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4A5568"/>
                </a:solidFill>
                <a:latin typeface="Arial"/>
              </a:defRPr>
            </a:pPr>
            <a:endParaRPr lang="en-US"/>
          </a:p>
        </c:txPr>
        <c:crossAx val="672526000"/>
        <c:crosses val="autoZero"/>
        <c:auto val="1"/>
        <c:lblAlgn val="ctr"/>
        <c:lblOffset val="100"/>
        <c:noMultiLvlLbl val="1"/>
      </c:catAx>
      <c:valAx>
        <c:axId val="672526000"/>
        <c:scaling>
          <c:orientation val="minMax"/>
          <c:max val="50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4A5568"/>
                </a:solidFill>
                <a:latin typeface="Arial"/>
              </a:defRPr>
            </a:pPr>
            <a:endParaRPr lang="en-US"/>
          </a:p>
        </c:txPr>
        <c:crossAx val="672524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tx>
        <c:rich>
          <a:bodyPr/>
          <a:lstStyle/>
          <a:p>
            <a:pPr>
              <a:defRPr sz="1200" b="0" i="0" u="none" strike="noStrike">
                <a:solidFill>
                  <a:srgbClr val="1A1F36"/>
                </a:solidFill>
                <a:latin typeface="Arial"/>
              </a:defRPr>
            </a:pPr>
            <a:r>
              <a:rPr lang="en-US" sz="1200" b="0" i="0" u="none" strike="noStrike">
                <a:solidFill>
                  <a:srgbClr val="1A1F36"/>
                </a:solidFill>
                <a:latin typeface="Arial"/>
              </a:rPr>
              <a:t>Projected Dementia Cases by Sex (thousands)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Women — no decline</c:v>
                </c:pt>
              </c:strCache>
            </c:strRef>
          </c:tx>
          <c:spPr>
            <a:ln w="25400" cap="flat">
              <a:solidFill>
                <a:srgbClr val="C0392B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C0392B"/>
              </a:solidFill>
              <a:ln w="9525" cap="flat">
                <a:solidFill>
                  <a:srgbClr val="C0392B"/>
                </a:solidFill>
                <a:prstDash val="solid"/>
                <a:round/>
              </a:ln>
              <a:effectLst/>
            </c:spPr>
          </c:marker>
          <c:cat>
            <c:strRef>
              <c:f>Sheet1!$A$2:$A$7</c:f>
              <c:strCache>
                <c:ptCount val="6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  <c:pt idx="3">
                  <c:v>2040</c:v>
                </c:pt>
                <c:pt idx="4">
                  <c:v>2045</c:v>
                </c:pt>
                <c:pt idx="5">
                  <c:v>2050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2813</c:v>
                </c:pt>
                <c:pt idx="1">
                  <c:v>3151</c:v>
                </c:pt>
                <c:pt idx="2">
                  <c:v>3354</c:v>
                </c:pt>
                <c:pt idx="3">
                  <c:v>3467</c:v>
                </c:pt>
                <c:pt idx="4">
                  <c:v>3536</c:v>
                </c:pt>
                <c:pt idx="5">
                  <c:v>3628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704-4F4A-BD50-2B0957B75D0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Women — cohort adj.</c:v>
                </c:pt>
              </c:strCache>
            </c:strRef>
          </c:tx>
          <c:spPr>
            <a:ln w="25400" cap="flat">
              <a:solidFill>
                <a:srgbClr val="E87070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E87070"/>
              </a:solidFill>
              <a:ln w="9525" cap="flat">
                <a:solidFill>
                  <a:srgbClr val="E87070"/>
                </a:solidFill>
                <a:prstDash val="solid"/>
                <a:round/>
              </a:ln>
              <a:effectLst/>
            </c:spPr>
          </c:marker>
          <c:cat>
            <c:strRef>
              <c:f>Sheet1!$A$2:$A$7</c:f>
              <c:strCache>
                <c:ptCount val="6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  <c:pt idx="3">
                  <c:v>2040</c:v>
                </c:pt>
                <c:pt idx="4">
                  <c:v>2045</c:v>
                </c:pt>
                <c:pt idx="5">
                  <c:v>2050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2813</c:v>
                </c:pt>
                <c:pt idx="1">
                  <c:v>2742</c:v>
                </c:pt>
                <c:pt idx="2">
                  <c:v>2540</c:v>
                </c:pt>
                <c:pt idx="3">
                  <c:v>2285</c:v>
                </c:pt>
                <c:pt idx="4">
                  <c:v>2029</c:v>
                </c:pt>
                <c:pt idx="5">
                  <c:v>1812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704-4F4A-BD50-2B0957B75D0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Men — no decline</c:v>
                </c:pt>
              </c:strCache>
            </c:strRef>
          </c:tx>
          <c:spPr>
            <a:ln w="25400" cap="flat">
              <a:solidFill>
                <a:srgbClr val="1C2B5E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1C2B5E"/>
              </a:solidFill>
              <a:ln w="9525" cap="flat">
                <a:solidFill>
                  <a:srgbClr val="1C2B5E"/>
                </a:solidFill>
                <a:prstDash val="solid"/>
                <a:round/>
              </a:ln>
              <a:effectLst/>
            </c:spPr>
          </c:marker>
          <c:cat>
            <c:strRef>
              <c:f>Sheet1!$A$2:$A$7</c:f>
              <c:strCache>
                <c:ptCount val="6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  <c:pt idx="3">
                  <c:v>2040</c:v>
                </c:pt>
                <c:pt idx="4">
                  <c:v>2045</c:v>
                </c:pt>
                <c:pt idx="5">
                  <c:v>2050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1344</c:v>
                </c:pt>
                <c:pt idx="1">
                  <c:v>1518</c:v>
                </c:pt>
                <c:pt idx="2">
                  <c:v>1618</c:v>
                </c:pt>
                <c:pt idx="3">
                  <c:v>1668</c:v>
                </c:pt>
                <c:pt idx="4">
                  <c:v>1700</c:v>
                </c:pt>
                <c:pt idx="5">
                  <c:v>1755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704-4F4A-BD50-2B0957B75D0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Men — cohort adj.</c:v>
                </c:pt>
              </c:strCache>
            </c:strRef>
          </c:tx>
          <c:spPr>
            <a:ln w="25400" cap="flat">
              <a:solidFill>
                <a:srgbClr val="128C96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128C96"/>
              </a:solidFill>
              <a:ln w="9525" cap="flat">
                <a:solidFill>
                  <a:srgbClr val="128C96"/>
                </a:solidFill>
                <a:prstDash val="solid"/>
                <a:round/>
              </a:ln>
              <a:effectLst/>
            </c:spPr>
          </c:marker>
          <c:cat>
            <c:strRef>
              <c:f>Sheet1!$A$2:$A$7</c:f>
              <c:strCache>
                <c:ptCount val="6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  <c:pt idx="3">
                  <c:v>2040</c:v>
                </c:pt>
                <c:pt idx="4">
                  <c:v>2045</c:v>
                </c:pt>
                <c:pt idx="5">
                  <c:v>2050</c:v>
                </c:pt>
              </c:strCache>
            </c:strRef>
          </c:cat>
          <c:val>
            <c:numRef>
              <c:f>Sheet1!$E$2:$E$7</c:f>
              <c:numCache>
                <c:formatCode>General</c:formatCode>
                <c:ptCount val="6"/>
                <c:pt idx="0">
                  <c:v>1344</c:v>
                </c:pt>
                <c:pt idx="1">
                  <c:v>1321</c:v>
                </c:pt>
                <c:pt idx="2">
                  <c:v>1225</c:v>
                </c:pt>
                <c:pt idx="3">
                  <c:v>1100</c:v>
                </c:pt>
                <c:pt idx="4">
                  <c:v>975</c:v>
                </c:pt>
                <c:pt idx="5">
                  <c:v>876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704-4F4A-BD50-2B0957B75D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72532528"/>
        <c:axId val="672522192"/>
      </c:lineChart>
      <c:catAx>
        <c:axId val="6725325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4A5568"/>
                </a:solidFill>
                <a:latin typeface="Arial"/>
              </a:defRPr>
            </a:pPr>
            <a:endParaRPr lang="en-US"/>
          </a:p>
        </c:txPr>
        <c:crossAx val="672522192"/>
        <c:crosses val="autoZero"/>
        <c:auto val="1"/>
        <c:lblAlgn val="ctr"/>
        <c:lblOffset val="100"/>
        <c:noMultiLvlLbl val="1"/>
      </c:catAx>
      <c:valAx>
        <c:axId val="672522192"/>
        <c:scaling>
          <c:orientation val="minMax"/>
          <c:max val="4000"/>
          <c:min val="500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4A5568"/>
                </a:solidFill>
                <a:latin typeface="Arial"/>
              </a:defRPr>
            </a:pPr>
            <a:endParaRPr lang="en-US"/>
          </a:p>
        </c:txPr>
        <c:crossAx val="672532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50"/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08C5A3-00C5-4CC6-B98E-D67E3BE68E7F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371233-7544-4CD4-8F9C-77F8D7E4C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02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6F356-263F-EB87-F519-C173B80F66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BED0C1-82DD-2678-3638-29E1736A4B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2B2FD1-7819-DE05-ACAC-8618DEFDD8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145C58-D2D0-7208-26CC-4439341975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946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86123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750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3415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74882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23041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4376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4F7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12192000" cy="975360"/>
          </a:xfrm>
          <a:custGeom>
            <a:avLst/>
            <a:gdLst/>
            <a:ahLst/>
            <a:cxnLst/>
            <a:rect l="l" t="t" r="r" b="b"/>
            <a:pathLst>
              <a:path w="12192000" h="975360">
                <a:moveTo>
                  <a:pt x="12192000" y="0"/>
                </a:moveTo>
                <a:lnTo>
                  <a:pt x="0" y="0"/>
                </a:lnTo>
                <a:lnTo>
                  <a:pt x="0" y="975360"/>
                </a:lnTo>
                <a:lnTo>
                  <a:pt x="12192000" y="975360"/>
                </a:lnTo>
                <a:lnTo>
                  <a:pt x="12192000" y="0"/>
                </a:lnTo>
                <a:close/>
              </a:path>
            </a:pathLst>
          </a:custGeom>
          <a:solidFill>
            <a:srgbClr val="1C2B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0"/>
            <a:ext cx="12192000" cy="975360"/>
          </a:xfrm>
          <a:custGeom>
            <a:avLst/>
            <a:gdLst/>
            <a:ahLst/>
            <a:cxnLst/>
            <a:rect l="l" t="t" r="r" b="b"/>
            <a:pathLst>
              <a:path w="12192000" h="975360">
                <a:moveTo>
                  <a:pt x="0" y="975360"/>
                </a:moveTo>
                <a:lnTo>
                  <a:pt x="12192000" y="975360"/>
                </a:lnTo>
                <a:lnTo>
                  <a:pt x="12192000" y="0"/>
                </a:lnTo>
                <a:lnTo>
                  <a:pt x="0" y="0"/>
                </a:lnTo>
                <a:lnTo>
                  <a:pt x="0" y="975360"/>
                </a:lnTo>
                <a:close/>
              </a:path>
            </a:pathLst>
          </a:custGeom>
          <a:ln w="12700">
            <a:solidFill>
              <a:srgbClr val="1C2B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6419" y="239013"/>
            <a:ext cx="10719435" cy="452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21663" y="1853183"/>
            <a:ext cx="4913630" cy="20974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22171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1C2B5E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9432670" y="4163314"/>
            <a:ext cx="2705100" cy="2527300"/>
            <a:chOff x="9432670" y="4163314"/>
            <a:chExt cx="2705100" cy="2527300"/>
          </a:xfrm>
        </p:grpSpPr>
        <p:sp>
          <p:nvSpPr>
            <p:cNvPr id="4" name="object 4"/>
            <p:cNvSpPr/>
            <p:nvPr/>
          </p:nvSpPr>
          <p:spPr>
            <a:xfrm>
              <a:off x="9439020" y="4169664"/>
              <a:ext cx="2692400" cy="2514600"/>
            </a:xfrm>
            <a:custGeom>
              <a:avLst/>
              <a:gdLst/>
              <a:ahLst/>
              <a:cxnLst/>
              <a:rect l="l" t="t" r="r" b="b"/>
              <a:pathLst>
                <a:path w="2692400" h="2514600">
                  <a:moveTo>
                    <a:pt x="2692019" y="0"/>
                  </a:moveTo>
                  <a:lnTo>
                    <a:pt x="0" y="0"/>
                  </a:lnTo>
                  <a:lnTo>
                    <a:pt x="0" y="2514600"/>
                  </a:lnTo>
                  <a:lnTo>
                    <a:pt x="2692019" y="2514600"/>
                  </a:lnTo>
                  <a:lnTo>
                    <a:pt x="2692019" y="0"/>
                  </a:lnTo>
                  <a:close/>
                </a:path>
              </a:pathLst>
            </a:custGeom>
            <a:solidFill>
              <a:srgbClr val="23356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9439020" y="4169664"/>
              <a:ext cx="2692400" cy="2514600"/>
            </a:xfrm>
            <a:custGeom>
              <a:avLst/>
              <a:gdLst/>
              <a:ahLst/>
              <a:cxnLst/>
              <a:rect l="l" t="t" r="r" b="b"/>
              <a:pathLst>
                <a:path w="2692400" h="2514600">
                  <a:moveTo>
                    <a:pt x="0" y="2514600"/>
                  </a:moveTo>
                  <a:lnTo>
                    <a:pt x="2692019" y="2514600"/>
                  </a:lnTo>
                  <a:lnTo>
                    <a:pt x="2692019" y="0"/>
                  </a:lnTo>
                  <a:lnTo>
                    <a:pt x="0" y="0"/>
                  </a:lnTo>
                  <a:lnTo>
                    <a:pt x="0" y="2514600"/>
                  </a:lnTo>
                  <a:close/>
                </a:path>
              </a:pathLst>
            </a:custGeom>
            <a:ln w="12700">
              <a:solidFill>
                <a:srgbClr val="23356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565766" y="4245864"/>
              <a:ext cx="2438400" cy="2438400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627380" y="795274"/>
            <a:ext cx="10142855" cy="11633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700"/>
              <a:t>Cohort</a:t>
            </a:r>
            <a:r>
              <a:rPr sz="3700" spc="-90"/>
              <a:t> </a:t>
            </a:r>
            <a:r>
              <a:rPr sz="3700"/>
              <a:t>Replacement,</a:t>
            </a:r>
            <a:r>
              <a:rPr sz="3700" spc="-110"/>
              <a:t> </a:t>
            </a:r>
            <a:r>
              <a:rPr sz="3700" spc="-10"/>
              <a:t>Trajectory</a:t>
            </a:r>
            <a:r>
              <a:rPr sz="3700" spc="-95"/>
              <a:t> </a:t>
            </a:r>
            <a:r>
              <a:rPr sz="3700" spc="-10"/>
              <a:t>Heterogeneity,</a:t>
            </a:r>
            <a:endParaRPr sz="3700"/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3700"/>
              <a:t>and</a:t>
            </a:r>
            <a:r>
              <a:rPr sz="3700" spc="-40"/>
              <a:t> </a:t>
            </a:r>
            <a:r>
              <a:rPr sz="3700"/>
              <a:t>the</a:t>
            </a:r>
            <a:r>
              <a:rPr sz="3700" spc="-30"/>
              <a:t> </a:t>
            </a:r>
            <a:r>
              <a:rPr sz="3700"/>
              <a:t>Fiscal</a:t>
            </a:r>
            <a:r>
              <a:rPr sz="3700" spc="-30"/>
              <a:t> </a:t>
            </a:r>
            <a:r>
              <a:rPr sz="3700"/>
              <a:t>Architecture</a:t>
            </a:r>
            <a:r>
              <a:rPr sz="3700" spc="-30"/>
              <a:t> </a:t>
            </a:r>
            <a:r>
              <a:rPr sz="3700"/>
              <a:t>of</a:t>
            </a:r>
            <a:r>
              <a:rPr sz="3700" spc="-30"/>
              <a:t> </a:t>
            </a:r>
            <a:r>
              <a:rPr sz="3700"/>
              <a:t>Dementia</a:t>
            </a:r>
            <a:r>
              <a:rPr sz="3700" spc="-45"/>
              <a:t> </a:t>
            </a:r>
            <a:r>
              <a:rPr sz="3700" spc="-10"/>
              <a:t>Forecasting</a:t>
            </a:r>
            <a:endParaRPr sz="3700"/>
          </a:p>
        </p:txBody>
      </p:sp>
      <p:grpSp>
        <p:nvGrpSpPr>
          <p:cNvPr id="8" name="object 8"/>
          <p:cNvGrpSpPr/>
          <p:nvPr/>
        </p:nvGrpSpPr>
        <p:grpSpPr>
          <a:xfrm>
            <a:off x="542290" y="3407409"/>
            <a:ext cx="7937500" cy="61594"/>
            <a:chOff x="542290" y="3407409"/>
            <a:chExt cx="7937500" cy="61594"/>
          </a:xfrm>
        </p:grpSpPr>
        <p:sp>
          <p:nvSpPr>
            <p:cNvPr id="9" name="object 9"/>
            <p:cNvSpPr/>
            <p:nvPr/>
          </p:nvSpPr>
          <p:spPr>
            <a:xfrm>
              <a:off x="548640" y="3413759"/>
              <a:ext cx="7924800" cy="48895"/>
            </a:xfrm>
            <a:custGeom>
              <a:avLst/>
              <a:gdLst/>
              <a:ahLst/>
              <a:cxnLst/>
              <a:rect l="l" t="t" r="r" b="b"/>
              <a:pathLst>
                <a:path w="7924800" h="48895">
                  <a:moveTo>
                    <a:pt x="7924800" y="0"/>
                  </a:moveTo>
                  <a:lnTo>
                    <a:pt x="0" y="0"/>
                  </a:lnTo>
                  <a:lnTo>
                    <a:pt x="0" y="48767"/>
                  </a:lnTo>
                  <a:lnTo>
                    <a:pt x="7924800" y="48767"/>
                  </a:lnTo>
                  <a:lnTo>
                    <a:pt x="7924800" y="0"/>
                  </a:lnTo>
                  <a:close/>
                </a:path>
              </a:pathLst>
            </a:custGeom>
            <a:solidFill>
              <a:srgbClr val="0D768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548640" y="3413759"/>
              <a:ext cx="7924800" cy="48895"/>
            </a:xfrm>
            <a:custGeom>
              <a:avLst/>
              <a:gdLst/>
              <a:ahLst/>
              <a:cxnLst/>
              <a:rect l="l" t="t" r="r" b="b"/>
              <a:pathLst>
                <a:path w="7924800" h="48895">
                  <a:moveTo>
                    <a:pt x="0" y="48767"/>
                  </a:moveTo>
                  <a:lnTo>
                    <a:pt x="7924800" y="48767"/>
                  </a:lnTo>
                  <a:lnTo>
                    <a:pt x="7924800" y="0"/>
                  </a:lnTo>
                  <a:lnTo>
                    <a:pt x="0" y="0"/>
                  </a:lnTo>
                  <a:lnTo>
                    <a:pt x="0" y="48767"/>
                  </a:lnTo>
                  <a:close/>
                </a:path>
              </a:pathLst>
            </a:custGeom>
            <a:ln w="12699">
              <a:solidFill>
                <a:srgbClr val="0D768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627380" y="3743909"/>
            <a:ext cx="5230495" cy="7988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50" b="0" i="0" u="none" strike="noStrike" kern="0" cap="none" spc="0" normalizeH="0" baseline="0" noProof="0">
                <a:ln>
                  <a:noFill/>
                </a:ln>
                <a:solidFill>
                  <a:srgbClr val="D5E3F7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Arseniy</a:t>
            </a:r>
            <a:r>
              <a:rPr kumimoji="0" sz="1850" b="0" i="0" u="none" strike="noStrike" kern="0" cap="none" spc="-35" normalizeH="0" baseline="0" noProof="0">
                <a:ln>
                  <a:noFill/>
                </a:ln>
                <a:solidFill>
                  <a:srgbClr val="D5E3F7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50" b="0" i="0" u="none" strike="noStrike" kern="0" cap="none" spc="-120" normalizeH="0" baseline="0" noProof="0">
                <a:ln>
                  <a:noFill/>
                </a:ln>
                <a:solidFill>
                  <a:srgbClr val="D5E3F7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P.</a:t>
            </a:r>
            <a:r>
              <a:rPr kumimoji="0" sz="1850" b="0" i="0" u="none" strike="noStrike" kern="0" cap="none" spc="0" normalizeH="0" baseline="0" noProof="0">
                <a:ln>
                  <a:noFill/>
                </a:ln>
                <a:solidFill>
                  <a:srgbClr val="D5E3F7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Yashkin</a:t>
            </a:r>
            <a:r>
              <a:rPr kumimoji="0" sz="1850" b="0" i="0" u="none" strike="noStrike" kern="0" cap="none" spc="380" normalizeH="0" baseline="0" noProof="0">
                <a:ln>
                  <a:noFill/>
                </a:ln>
                <a:solidFill>
                  <a:srgbClr val="D5E3F7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50" b="0" i="0" u="none" strike="noStrike" kern="0" cap="none" spc="0" normalizeH="0" baseline="0" noProof="0">
                <a:ln>
                  <a:noFill/>
                </a:ln>
                <a:solidFill>
                  <a:srgbClr val="D5E3F7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|</a:t>
            </a:r>
            <a:r>
              <a:rPr kumimoji="0" sz="1850" b="0" i="0" u="none" strike="noStrike" kern="0" cap="none" spc="409" normalizeH="0" baseline="0" noProof="0">
                <a:ln>
                  <a:noFill/>
                </a:ln>
                <a:solidFill>
                  <a:srgbClr val="D5E3F7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50" b="0" i="0" u="none" strike="noStrike" kern="0" cap="none" spc="0" normalizeH="0" baseline="0" noProof="0">
                <a:ln>
                  <a:noFill/>
                </a:ln>
                <a:solidFill>
                  <a:srgbClr val="D5E3F7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Galina</a:t>
            </a:r>
            <a:r>
              <a:rPr kumimoji="0" sz="1850" b="0" i="0" u="none" strike="noStrike" kern="0" cap="none" spc="-10" normalizeH="0" baseline="0" noProof="0">
                <a:ln>
                  <a:noFill/>
                </a:ln>
                <a:solidFill>
                  <a:srgbClr val="D5E3F7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50" b="0" i="0" u="none" strike="noStrike" kern="0" cap="none" spc="0" normalizeH="0" baseline="0" noProof="0">
                <a:ln>
                  <a:noFill/>
                </a:ln>
                <a:solidFill>
                  <a:srgbClr val="D5E3F7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Gorbunova</a:t>
            </a:r>
            <a:r>
              <a:rPr kumimoji="0" sz="1850" b="0" i="0" u="none" strike="noStrike" kern="0" cap="none" spc="400" normalizeH="0" baseline="0" noProof="0">
                <a:ln>
                  <a:noFill/>
                </a:ln>
                <a:solidFill>
                  <a:srgbClr val="D5E3F7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50" b="0" i="0" u="none" strike="noStrike" kern="0" cap="none" spc="0" normalizeH="0" baseline="0" noProof="0">
                <a:ln>
                  <a:noFill/>
                </a:ln>
                <a:solidFill>
                  <a:srgbClr val="D5E3F7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|</a:t>
            </a:r>
            <a:r>
              <a:rPr kumimoji="0" sz="1850" b="0" i="0" u="none" strike="noStrike" kern="0" cap="none" spc="409" normalizeH="0" baseline="0" noProof="0">
                <a:ln>
                  <a:noFill/>
                </a:ln>
                <a:solidFill>
                  <a:srgbClr val="D5E3F7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50" b="0" i="0" u="none" strike="noStrike" kern="0" cap="none" spc="0" normalizeH="0" baseline="0" noProof="0">
                <a:ln>
                  <a:noFill/>
                </a:ln>
                <a:solidFill>
                  <a:srgbClr val="D5E3F7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Eric</a:t>
            </a:r>
            <a:r>
              <a:rPr kumimoji="0" sz="1850" b="0" i="0" u="none" strike="noStrike" kern="0" cap="none" spc="-15" normalizeH="0" baseline="0" noProof="0">
                <a:ln>
                  <a:noFill/>
                </a:ln>
                <a:solidFill>
                  <a:srgbClr val="D5E3F7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50" b="0" i="0" u="none" strike="noStrike" kern="0" cap="none" spc="-10" normalizeH="0" baseline="0" noProof="0">
                <a:ln>
                  <a:noFill/>
                </a:ln>
                <a:solidFill>
                  <a:srgbClr val="D5E3F7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Stallard</a:t>
            </a:r>
            <a:endParaRPr kumimoji="0" sz="18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9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0" cap="none" spc="-10" normalizeH="0" baseline="0" noProof="0">
                <a:ln>
                  <a:noFill/>
                </a:ln>
                <a:solidFill>
                  <a:srgbClr val="899BB5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Biodemography</a:t>
            </a:r>
            <a:r>
              <a:rPr kumimoji="0" sz="1600" b="0" i="0" u="none" strike="noStrike" kern="0" cap="none" spc="-30" normalizeH="0" baseline="0" noProof="0">
                <a:ln>
                  <a:noFill/>
                </a:ln>
                <a:solidFill>
                  <a:srgbClr val="899BB5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0" cap="none" spc="0" normalizeH="0" baseline="0" noProof="0">
                <a:ln>
                  <a:noFill/>
                </a:ln>
                <a:solidFill>
                  <a:srgbClr val="899BB5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of</a:t>
            </a:r>
            <a:r>
              <a:rPr kumimoji="0" sz="1600" b="0" i="0" u="none" strike="noStrike" kern="0" cap="none" spc="-25" normalizeH="0" baseline="0" noProof="0">
                <a:ln>
                  <a:noFill/>
                </a:ln>
                <a:solidFill>
                  <a:srgbClr val="899BB5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0" cap="none" spc="0" normalizeH="0" baseline="0" noProof="0">
                <a:ln>
                  <a:noFill/>
                </a:ln>
                <a:solidFill>
                  <a:srgbClr val="899BB5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Aging</a:t>
            </a:r>
            <a:r>
              <a:rPr kumimoji="0" sz="1600" b="0" i="0" u="none" strike="noStrike" kern="0" cap="none" spc="-60" normalizeH="0" baseline="0" noProof="0">
                <a:ln>
                  <a:noFill/>
                </a:ln>
                <a:solidFill>
                  <a:srgbClr val="899BB5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0" cap="none" spc="0" normalizeH="0" baseline="0" noProof="0">
                <a:ln>
                  <a:noFill/>
                </a:ln>
                <a:solidFill>
                  <a:srgbClr val="899BB5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Research</a:t>
            </a:r>
            <a:r>
              <a:rPr kumimoji="0" sz="1600" b="0" i="0" u="none" strike="noStrike" kern="0" cap="none" spc="-10" normalizeH="0" baseline="0" noProof="0">
                <a:ln>
                  <a:noFill/>
                </a:ln>
                <a:solidFill>
                  <a:srgbClr val="899BB5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0" cap="none" spc="0" normalizeH="0" baseline="0" noProof="0">
                <a:ln>
                  <a:noFill/>
                </a:ln>
                <a:solidFill>
                  <a:srgbClr val="899BB5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Unit,</a:t>
            </a:r>
            <a:r>
              <a:rPr kumimoji="0" sz="1600" b="0" i="0" u="none" strike="noStrike" kern="0" cap="none" spc="280" normalizeH="0" baseline="0" noProof="0">
                <a:ln>
                  <a:noFill/>
                </a:ln>
                <a:solidFill>
                  <a:srgbClr val="899BB5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0" cap="none" spc="0" normalizeH="0" baseline="0" noProof="0">
                <a:ln>
                  <a:noFill/>
                </a:ln>
                <a:solidFill>
                  <a:srgbClr val="899BB5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Duke</a:t>
            </a:r>
            <a:r>
              <a:rPr kumimoji="0" sz="1600" b="0" i="0" u="none" strike="noStrike" kern="0" cap="none" spc="-35" normalizeH="0" baseline="0" noProof="0">
                <a:ln>
                  <a:noFill/>
                </a:ln>
                <a:solidFill>
                  <a:srgbClr val="899BB5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0" cap="none" spc="-10" normalizeH="0" baseline="0" noProof="0">
                <a:ln>
                  <a:noFill/>
                </a:ln>
                <a:solidFill>
                  <a:srgbClr val="899BB5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University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75583D61-BD2E-95CE-A4EA-99F507438F38}"/>
              </a:ext>
            </a:extLst>
          </p:cNvPr>
          <p:cNvSpPr/>
          <p:nvPr/>
        </p:nvSpPr>
        <p:spPr>
          <a:xfrm>
            <a:off x="0" y="0"/>
            <a:ext cx="12122331" cy="729175"/>
          </a:xfrm>
          <a:prstGeom prst="rect">
            <a:avLst/>
          </a:prstGeom>
          <a:solidFill>
            <a:srgbClr val="1C2B5E"/>
          </a:solidFill>
          <a:ln w="12700">
            <a:solidFill>
              <a:srgbClr val="1C2B5E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87680" y="0"/>
            <a:ext cx="11216640" cy="7291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Why The Decline Is Not Already In The Forecasts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87680" y="912055"/>
            <a:ext cx="11216640" cy="164592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4F7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87680" y="912055"/>
            <a:ext cx="121920" cy="1645920"/>
          </a:xfrm>
          <a:prstGeom prst="rect">
            <a:avLst/>
          </a:prstGeom>
          <a:solidFill>
            <a:srgbClr val="243570"/>
          </a:solidFill>
          <a:ln w="12700">
            <a:solidFill>
              <a:srgbClr val="24357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755904" y="985207"/>
            <a:ext cx="719328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>
                <a:ln>
                  <a:noFill/>
                </a:ln>
                <a:solidFill>
                  <a:srgbClr val="1C2B5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Aggregate Prevalence Models (e.g., Global Burden of Disease [GBD])</a:t>
            </a:r>
            <a:endParaRPr kumimoji="0" lang="en-US" sz="17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755904" y="1424119"/>
            <a:ext cx="7193280" cy="999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Apply Bayesian meta-regression to aggregate rates. Model risk-factor trends but do not simulate individual disease trajectories — fiscal exposure derived by multiplying average per-case costs by projected prevalence totals.</a:t>
            </a:r>
            <a:endParaRPr kumimoji="0" lang="en-US" sz="15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8229600" y="1009591"/>
            <a:ext cx="3291840" cy="1438656"/>
          </a:xfrm>
          <a:prstGeom prst="rect">
            <a:avLst/>
          </a:prstGeom>
          <a:solidFill>
            <a:srgbClr val="FFF5F5"/>
          </a:solidFill>
          <a:ln w="12700">
            <a:solidFill>
              <a:srgbClr val="FFCCCC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8351520" y="1058359"/>
            <a:ext cx="3048000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>
                <a:ln>
                  <a:noFill/>
                </a:ln>
                <a:solidFill>
                  <a:srgbClr val="C0392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Key limit:</a:t>
            </a:r>
            <a:endParaRPr kumimoji="0" lang="en-US" sz="14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8351520" y="1399735"/>
            <a:ext cx="3048000" cy="9509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>
                <a:ln>
                  <a:noFill/>
                </a:ln>
                <a:solidFill>
                  <a:srgbClr val="C0392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No trajectory heterogeneity. No survival timing</a:t>
            </a:r>
            <a:endParaRPr kumimoji="0" lang="en-US" sz="14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487680" y="2740855"/>
            <a:ext cx="11216640" cy="164592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4F7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87680" y="2740855"/>
            <a:ext cx="121920" cy="1645920"/>
          </a:xfrm>
          <a:prstGeom prst="rect">
            <a:avLst/>
          </a:prstGeom>
          <a:solidFill>
            <a:srgbClr val="243570"/>
          </a:solidFill>
          <a:ln w="12700">
            <a:solidFill>
              <a:srgbClr val="24357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755904" y="2935927"/>
            <a:ext cx="7193280" cy="268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>
                <a:ln>
                  <a:noFill/>
                </a:ln>
                <a:solidFill>
                  <a:srgbClr val="1C2B5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Stage-Based Microsimulation (e.g., Future Elderly Model [FEM], Dynamic Simulation of Income Model [DYNASIM])</a:t>
            </a:r>
            <a:endParaRPr kumimoji="0" lang="en-US" sz="17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755904" y="3288557"/>
            <a:ext cx="7193280" cy="999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Estimate disease transitions and expenditure equations jointly within a single historical data environment. Fiscal outcomes are statistically embedded in discrete disease-state definitions.</a:t>
            </a:r>
            <a:endParaRPr kumimoji="0" lang="en-US" sz="15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8229600" y="2838391"/>
            <a:ext cx="3291840" cy="1438656"/>
          </a:xfrm>
          <a:prstGeom prst="rect">
            <a:avLst/>
          </a:prstGeom>
          <a:solidFill>
            <a:srgbClr val="FFF5F5"/>
          </a:solidFill>
          <a:ln w="12700">
            <a:solidFill>
              <a:srgbClr val="FFCCCC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8351520" y="2887159"/>
            <a:ext cx="3048000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>
                <a:ln>
                  <a:noFill/>
                </a:ln>
                <a:solidFill>
                  <a:srgbClr val="C0392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Key limit:</a:t>
            </a:r>
            <a:endParaRPr kumimoji="0" lang="en-US" sz="14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8351520" y="3228535"/>
            <a:ext cx="3048000" cy="9509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>
                <a:ln>
                  <a:noFill/>
                </a:ln>
                <a:solidFill>
                  <a:srgbClr val="C0392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Payment reform cannot be evaluated without redefining disease states. Heterogeneity averaged within stages.</a:t>
            </a:r>
            <a:endParaRPr kumimoji="0" lang="en-US" sz="14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487680" y="4569655"/>
            <a:ext cx="11216640" cy="164592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4F7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487680" y="4569655"/>
            <a:ext cx="121920" cy="1645920"/>
          </a:xfrm>
          <a:prstGeom prst="rect">
            <a:avLst/>
          </a:prstGeom>
          <a:solidFill>
            <a:srgbClr val="243570"/>
          </a:solidFill>
          <a:ln w="12700">
            <a:solidFill>
              <a:srgbClr val="24357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755904" y="4642807"/>
            <a:ext cx="7193280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>
                <a:ln>
                  <a:noFill/>
                </a:ln>
                <a:solidFill>
                  <a:srgbClr val="1C2B5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Regression-Based Cost Models</a:t>
            </a:r>
            <a:endParaRPr kumimoji="0" lang="en-US" sz="17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755904" y="5081719"/>
            <a:ext cx="7193280" cy="999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Estimate average costs conditional on observed covariates and disease states. Assume stability in the relationship between health states and spending across time and policy regimes.</a:t>
            </a:r>
            <a:endParaRPr kumimoji="0" lang="en-US" sz="15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8229600" y="4667191"/>
            <a:ext cx="3291840" cy="1438656"/>
          </a:xfrm>
          <a:prstGeom prst="rect">
            <a:avLst/>
          </a:prstGeom>
          <a:solidFill>
            <a:srgbClr val="FFF5F5"/>
          </a:solidFill>
          <a:ln w="12700">
            <a:solidFill>
              <a:srgbClr val="FFCCCC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8351520" y="4715959"/>
            <a:ext cx="3048000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>
                <a:ln>
                  <a:noFill/>
                </a:ln>
                <a:solidFill>
                  <a:srgbClr val="C0392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Key limit:</a:t>
            </a:r>
            <a:endParaRPr kumimoji="0" lang="en-US" sz="14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8351520" y="5057335"/>
            <a:ext cx="3048000" cy="9509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>
                <a:ln>
                  <a:noFill/>
                </a:ln>
                <a:solidFill>
                  <a:srgbClr val="C0392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Cohort replacement not modeled. Structural breaks under policy reform invalidate projections.</a:t>
            </a:r>
            <a:endParaRPr kumimoji="0" lang="en-US" sz="14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487680" y="6313111"/>
            <a:ext cx="11216640" cy="426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0" i="1" u="none" strike="noStrike" kern="1200" cap="none" spc="0" normalizeH="0" baseline="0" noProof="0">
                <a:ln>
                  <a:noFill/>
                </a:ln>
                <a:solidFill>
                  <a:srgbClr val="0D768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In each case, disease progression and fiscal exposure are fused — payment reform cannot be evaluated independently of disease dynamics.</a:t>
            </a:r>
            <a:endParaRPr kumimoji="0" lang="en-US" sz="15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975360"/>
          </a:xfrm>
          <a:prstGeom prst="rect">
            <a:avLst/>
          </a:prstGeom>
          <a:solidFill>
            <a:srgbClr val="1C2B5E"/>
          </a:solidFill>
          <a:ln w="12700">
            <a:solidFill>
              <a:srgbClr val="1C2B5E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87680" y="0"/>
            <a:ext cx="11216640" cy="975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 Modular Alternative: The L-GoM Trajectory Framework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365760" y="1072896"/>
            <a:ext cx="365760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4F7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65760" y="1072896"/>
            <a:ext cx="3657600" cy="999744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365760" y="1097280"/>
            <a:ext cx="2577737" cy="268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365760" y="1097280"/>
            <a:ext cx="3657600" cy="902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Cohort</a:t>
            </a:r>
            <a:endParaRPr kumimoji="0" lang="en-US" sz="18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Replacement</a:t>
            </a:r>
            <a:endParaRPr kumimoji="0" lang="en-US" sz="18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585216" y="2340864"/>
            <a:ext cx="85344" cy="633984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792480" y="2218944"/>
            <a:ext cx="304800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Cohort-specific age-hazard schedules (NLTCS, HRS, NHATS)</a:t>
            </a:r>
            <a:endParaRPr kumimoji="0" lang="en-US" sz="15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585216" y="3511296"/>
            <a:ext cx="85344" cy="633984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792480" y="3389376"/>
            <a:ext cx="304800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Replaces cohort-stable prevalence assumption</a:t>
            </a:r>
            <a:endParaRPr kumimoji="0" lang="en-US" sz="15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585216" y="4681728"/>
            <a:ext cx="85344" cy="633984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792480" y="4559808"/>
            <a:ext cx="304800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Population exposure estimated without cost data</a:t>
            </a:r>
            <a:endParaRPr kumimoji="0" lang="en-US" sz="15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291584" y="1072896"/>
            <a:ext cx="365760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4F7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291584" y="1072896"/>
            <a:ext cx="3657600" cy="999744"/>
          </a:xfrm>
          <a:prstGeom prst="rect">
            <a:avLst/>
          </a:prstGeom>
          <a:solidFill>
            <a:srgbClr val="1C2B5E"/>
          </a:solidFill>
          <a:ln w="12700">
            <a:solidFill>
              <a:srgbClr val="1C2B5E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4291584" y="1097280"/>
            <a:ext cx="3657600" cy="30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4291584" y="1097280"/>
            <a:ext cx="3657600" cy="902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Continuous Compositional</a:t>
            </a:r>
            <a:endParaRPr kumimoji="0" lang="en-US" sz="18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Trajectories (L-GoM)</a:t>
            </a:r>
            <a:endParaRPr kumimoji="0" lang="en-US" sz="18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4511040" y="2340864"/>
            <a:ext cx="85344" cy="633984"/>
          </a:xfrm>
          <a:prstGeom prst="rect">
            <a:avLst/>
          </a:prstGeom>
          <a:solidFill>
            <a:srgbClr val="1C2B5E"/>
          </a:solidFill>
          <a:ln w="12700">
            <a:solidFill>
              <a:srgbClr val="1C2B5E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4718304" y="2218944"/>
            <a:ext cx="304800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Each person = continuous, time-evolving vector across 4 empirical subtypes</a:t>
            </a:r>
            <a:endParaRPr kumimoji="0" lang="en-US" sz="15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4511040" y="3511296"/>
            <a:ext cx="85344" cy="633984"/>
          </a:xfrm>
          <a:prstGeom prst="rect">
            <a:avLst/>
          </a:prstGeom>
          <a:solidFill>
            <a:srgbClr val="1C2B5E"/>
          </a:solidFill>
          <a:ln w="12700">
            <a:solidFill>
              <a:srgbClr val="1C2B5E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4718304" y="3389376"/>
            <a:ext cx="304800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Transition matrices estimated from longitudinal data</a:t>
            </a:r>
            <a:endParaRPr kumimoji="0" lang="en-US" sz="15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4511040" y="4681728"/>
            <a:ext cx="85344" cy="633984"/>
          </a:xfrm>
          <a:prstGeom prst="rect">
            <a:avLst/>
          </a:prstGeom>
          <a:solidFill>
            <a:srgbClr val="1C2B5E"/>
          </a:solidFill>
          <a:ln w="12700">
            <a:solidFill>
              <a:srgbClr val="1C2B5E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4718304" y="4559808"/>
            <a:ext cx="304800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Mortality emerges endogenously — bounds lifetime fiscal exposure</a:t>
            </a:r>
            <a:endParaRPr kumimoji="0" lang="en-US" sz="15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8217408" y="1072896"/>
            <a:ext cx="365760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4F7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8217408" y="1072896"/>
            <a:ext cx="3657600" cy="999744"/>
          </a:xfrm>
          <a:prstGeom prst="rect">
            <a:avLst/>
          </a:prstGeom>
          <a:solidFill>
            <a:srgbClr val="0A5C64"/>
          </a:solidFill>
          <a:ln w="12700">
            <a:solidFill>
              <a:srgbClr val="0A5C64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8217408" y="1097280"/>
            <a:ext cx="3657600" cy="30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8217408" y="1121664"/>
            <a:ext cx="365760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Fiscal</a:t>
            </a:r>
            <a:endParaRPr kumimoji="0" lang="en-US" sz="18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Mapping</a:t>
            </a:r>
            <a:endParaRPr kumimoji="0" lang="en-US" sz="18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8436864" y="2340864"/>
            <a:ext cx="85344" cy="633984"/>
          </a:xfrm>
          <a:prstGeom prst="rect">
            <a:avLst/>
          </a:prstGeom>
          <a:solidFill>
            <a:srgbClr val="0A5C64"/>
          </a:solidFill>
          <a:ln w="12700">
            <a:solidFill>
              <a:srgbClr val="0A5C64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8644128" y="2218944"/>
            <a:ext cx="304800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Medicare &amp; Medicaid costs applied ex post to trajectories</a:t>
            </a:r>
            <a:endParaRPr kumimoji="0" lang="en-US" sz="15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8436864" y="3511296"/>
            <a:ext cx="85344" cy="633984"/>
          </a:xfrm>
          <a:prstGeom prst="rect">
            <a:avLst/>
          </a:prstGeom>
          <a:solidFill>
            <a:srgbClr val="0A5C64"/>
          </a:solidFill>
          <a:ln w="12700">
            <a:solidFill>
              <a:srgbClr val="0A5C64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8644128" y="3389376"/>
            <a:ext cx="304800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Uses existing CMS payment schedules as cost tables</a:t>
            </a:r>
            <a:endParaRPr kumimoji="0" lang="en-US" sz="15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Shape 30"/>
          <p:cNvSpPr/>
          <p:nvPr/>
        </p:nvSpPr>
        <p:spPr>
          <a:xfrm>
            <a:off x="8436864" y="4681728"/>
            <a:ext cx="85344" cy="633984"/>
          </a:xfrm>
          <a:prstGeom prst="rect">
            <a:avLst/>
          </a:prstGeom>
          <a:solidFill>
            <a:srgbClr val="0A5C64"/>
          </a:solidFill>
          <a:ln w="12700">
            <a:solidFill>
              <a:srgbClr val="0A5C64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8644128" y="4559808"/>
            <a:ext cx="304800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Payment rules swappable without retraining disease model</a:t>
            </a:r>
            <a:endParaRPr kumimoji="0" lang="en-US" sz="15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365760" y="6096000"/>
            <a:ext cx="11460480" cy="682752"/>
          </a:xfrm>
          <a:prstGeom prst="rect">
            <a:avLst/>
          </a:prstGeom>
          <a:solidFill>
            <a:srgbClr val="D6E4F7"/>
          </a:solidFill>
          <a:ln w="12700">
            <a:solidFill>
              <a:srgbClr val="D6E4F7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365760" y="6096000"/>
            <a:ext cx="85344" cy="682752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Shape 34"/>
          <p:cNvSpPr/>
          <p:nvPr/>
        </p:nvSpPr>
        <p:spPr>
          <a:xfrm>
            <a:off x="573024" y="6132576"/>
            <a:ext cx="73152" cy="60960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755904" y="6132576"/>
            <a:ext cx="530352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vs. FEM/DYNASIM: disease progression and fiscal mapping are separate — payment reform evaluated without redefining disease states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Shape 36"/>
          <p:cNvSpPr/>
          <p:nvPr/>
        </p:nvSpPr>
        <p:spPr>
          <a:xfrm>
            <a:off x="6364224" y="6132576"/>
            <a:ext cx="73152" cy="609600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Text 37"/>
          <p:cNvSpPr/>
          <p:nvPr/>
        </p:nvSpPr>
        <p:spPr>
          <a:xfrm>
            <a:off x="6547104" y="6132576"/>
            <a:ext cx="5303520" cy="609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vs. GBD/aggregate models: individual trajectories replace stage averages — heterogeneity is structural, not residual noise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621792" y="1249877"/>
            <a:ext cx="5474207" cy="499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C8D8E8"/>
            </a:solidFill>
            <a:prstDash val="solid"/>
          </a:ln>
        </p:spPr>
        <p:txBody>
          <a:bodyPr/>
          <a:lstStyle/>
          <a:p>
            <a:pPr marL="285750" marR="0" lvl="0" indent="-28575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9144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Every patient is a mixture</a:t>
            </a:r>
          </a:p>
          <a:p>
            <a:pPr marL="9144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Health status is represented by partial membership across multiple latent disease subtypes rather than assignment to a single stage.</a:t>
            </a:r>
          </a:p>
          <a:p>
            <a:pPr marL="9144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9144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Disease progression is movement through latent space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9144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Individuals move through the simplex as their subtype composition evolves over time.</a:t>
            </a:r>
          </a:p>
          <a:p>
            <a:pPr marL="9144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9144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Similar patients may have different futures</a:t>
            </a:r>
          </a:p>
          <a:p>
            <a:pPr marL="9144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Patients with comparable symptoms today can occupy different latent positions and therefore experience different outcomes.</a:t>
            </a:r>
          </a:p>
          <a:p>
            <a:pPr marL="9144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9144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Forecasts emerge from estimated transition dynamics</a:t>
            </a:r>
          </a:p>
          <a:p>
            <a:pPr marL="9144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Longitudinal transition matrices project future cognition, function, care needs, institutionalization, and survival.</a:t>
            </a:r>
          </a:p>
          <a:p>
            <a:pPr marL="9144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9144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Interpretable and scalable</a:t>
            </a:r>
          </a:p>
          <a:p>
            <a:pPr marL="9144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Validated across multiple longitudinal aging cohorts and scalable to national administrative databases.</a:t>
            </a:r>
          </a:p>
        </p:txBody>
      </p:sp>
      <p:sp>
        <p:nvSpPr>
          <p:cNvPr id="5" name="Shape 3"/>
          <p:cNvSpPr/>
          <p:nvPr/>
        </p:nvSpPr>
        <p:spPr>
          <a:xfrm>
            <a:off x="548640" y="1249877"/>
            <a:ext cx="73152" cy="502290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>
            <a:solidFill>
              <a:srgbClr val="2A9D8F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 38"/>
          <p:cNvSpPr/>
          <p:nvPr/>
        </p:nvSpPr>
        <p:spPr>
          <a:xfrm>
            <a:off x="621792" y="6401194"/>
            <a:ext cx="11155680" cy="243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Forecasting emerges from how individuals move through a heterogeneous health space, not from assigning patients to fixed disease stages</a:t>
            </a:r>
            <a:r>
              <a:rPr kumimoji="0" lang="en-US" sz="14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CE3BCD4F-50FE-B32F-7613-337586C381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975" y="1274064"/>
            <a:ext cx="5849263" cy="4734850"/>
          </a:xfrm>
          <a:prstGeom prst="rect">
            <a:avLst/>
          </a:prstGeom>
        </p:spPr>
      </p:pic>
      <p:sp>
        <p:nvSpPr>
          <p:cNvPr id="2" name="Shape 0">
            <a:extLst>
              <a:ext uri="{FF2B5EF4-FFF2-40B4-BE49-F238E27FC236}">
                <a16:creationId xmlns:a16="http://schemas.microsoft.com/office/drawing/2014/main" id="{512781AA-3DAF-6A74-EDE7-F122D78AE5C5}"/>
              </a:ext>
            </a:extLst>
          </p:cNvPr>
          <p:cNvSpPr/>
          <p:nvPr/>
        </p:nvSpPr>
        <p:spPr>
          <a:xfrm>
            <a:off x="0" y="0"/>
            <a:ext cx="12192000" cy="975360"/>
          </a:xfrm>
          <a:prstGeom prst="rect">
            <a:avLst/>
          </a:prstGeom>
          <a:solidFill>
            <a:srgbClr val="1C2B5E"/>
          </a:solidFill>
          <a:ln w="12700">
            <a:solidFill>
              <a:srgbClr val="1C2B5E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6666851F-5AAA-5559-976F-C2044C216B6F}"/>
              </a:ext>
            </a:extLst>
          </p:cNvPr>
          <p:cNvSpPr/>
          <p:nvPr/>
        </p:nvSpPr>
        <p:spPr>
          <a:xfrm>
            <a:off x="487680" y="0"/>
            <a:ext cx="11216640" cy="975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L-</a:t>
            </a:r>
            <a:r>
              <a:rPr kumimoji="0" lang="en-US" sz="2800" b="1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GoM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Continuous Compositional Trajectories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97536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87680" y="0"/>
            <a:ext cx="11216640" cy="975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What This Architecture Enables: Policy-Sensitive Counterfactuals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87680" y="1158240"/>
            <a:ext cx="11216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Because disease trajectories are estimated independently of costs, we can hold the disease model fixed and vary the policy layer:</a:t>
            </a:r>
            <a:endParaRPr kumimoji="0" lang="en-US" sz="17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87680" y="1853184"/>
            <a:ext cx="5547360" cy="2097024"/>
          </a:xfrm>
          <a:prstGeom prst="rect">
            <a:avLst/>
          </a:prstGeom>
          <a:solidFill>
            <a:srgbClr val="FFFFFF"/>
          </a:solidFill>
          <a:ln w="12700">
            <a:solidFill>
              <a:srgbClr val="D6E4F7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87680" y="1853184"/>
            <a:ext cx="633984" cy="2097024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487680" y="1853184"/>
            <a:ext cx="633984" cy="2097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1243584" y="1950720"/>
            <a:ext cx="4608576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>
                <a:ln>
                  <a:noFill/>
                </a:ln>
                <a:solidFill>
                  <a:srgbClr val="1C2B5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Delayed functional decline</a:t>
            </a:r>
            <a:endParaRPr kumimoji="0" lang="en-US" sz="17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1243584" y="2365248"/>
            <a:ext cx="4608576" cy="1072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Shift subtype transition matrices to simulate a 6–12-month delay in functional dependence. Map same trajectories to Medicare/Medicaid payment schedules — estimate avoided institutional care costs.</a:t>
            </a:r>
            <a:endParaRPr kumimoji="0" lang="en-US" sz="15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243584" y="3511296"/>
            <a:ext cx="4608576" cy="341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rgbClr val="0D768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Medicare Part A + Medicaid LTSS savings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6400800" y="1853184"/>
            <a:ext cx="5547360" cy="2097024"/>
          </a:xfrm>
          <a:prstGeom prst="rect">
            <a:avLst/>
          </a:prstGeom>
          <a:solidFill>
            <a:srgbClr val="FFFFFF"/>
          </a:solidFill>
          <a:ln w="12700">
            <a:solidFill>
              <a:srgbClr val="D6E4F7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400800" y="1853184"/>
            <a:ext cx="633984" cy="2097024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400800" y="1853184"/>
            <a:ext cx="633984" cy="2097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7156704" y="1950720"/>
            <a:ext cx="4608576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>
                <a:ln>
                  <a:noFill/>
                </a:ln>
                <a:solidFill>
                  <a:srgbClr val="1C2B5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Earlier palliative care entry</a:t>
            </a:r>
            <a:endParaRPr kumimoji="0" lang="en-US" sz="17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7156704" y="2365248"/>
            <a:ext cx="4608576" cy="1072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Modify transition to terminal subtype to occur earlier. Estimate substitution from high-intensity hospital care to hospice. Isolate reimbursement effect from disease effect.</a:t>
            </a:r>
            <a:endParaRPr kumimoji="0" lang="en-US" sz="15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7156704" y="3511296"/>
            <a:ext cx="4608576" cy="341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rgbClr val="0D768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Medicare end-of-life spending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487680" y="4620768"/>
            <a:ext cx="5547360" cy="2097024"/>
          </a:xfrm>
          <a:prstGeom prst="rect">
            <a:avLst/>
          </a:prstGeom>
          <a:solidFill>
            <a:srgbClr val="FFFFFF"/>
          </a:solidFill>
          <a:ln w="12700">
            <a:solidFill>
              <a:srgbClr val="D6E4F7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487680" y="4620768"/>
            <a:ext cx="633984" cy="2097024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487680" y="4620768"/>
            <a:ext cx="633984" cy="2097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1243584" y="4718304"/>
            <a:ext cx="4608576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>
                <a:ln>
                  <a:noFill/>
                </a:ln>
                <a:solidFill>
                  <a:srgbClr val="1C2B5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Cohort-specific risk profiles</a:t>
            </a:r>
            <a:endParaRPr kumimoji="0" lang="en-US" sz="17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243584" y="5132832"/>
            <a:ext cx="4608576" cy="1072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Apply 1935–39 cohort transition matrices to 1955–59 initial conditions. Estimate fiscal counterfactual: what spending looks like if decline continues vs. plateaus.</a:t>
            </a:r>
            <a:endParaRPr kumimoji="0" lang="en-US" sz="15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1243584" y="6278880"/>
            <a:ext cx="4608576" cy="341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rgbClr val="0D768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Long-run Medicare + Medicaid liability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6400800" y="4620768"/>
            <a:ext cx="5547360" cy="2097024"/>
          </a:xfrm>
          <a:prstGeom prst="rect">
            <a:avLst/>
          </a:prstGeom>
          <a:solidFill>
            <a:srgbClr val="FFFFFF"/>
          </a:solidFill>
          <a:ln w="12700">
            <a:solidFill>
              <a:srgbClr val="D6E4F7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6400800" y="4620768"/>
            <a:ext cx="633984" cy="2097024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6400800" y="4620768"/>
            <a:ext cx="633984" cy="2097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7156704" y="4718304"/>
            <a:ext cx="4608576" cy="3901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>
                <a:ln>
                  <a:noFill/>
                </a:ln>
                <a:solidFill>
                  <a:srgbClr val="1C2B5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Payment reform scenarios</a:t>
            </a:r>
            <a:endParaRPr kumimoji="0" lang="en-US" sz="17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7156704" y="5132832"/>
            <a:ext cx="4608576" cy="1072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Hold all disease trajectories fixed. Swap in alternative reimbursement schedules (e.g., Medicare Advantage capitation vs. fee-for-service). Isolate pricing effect from biology.</a:t>
            </a:r>
            <a:endParaRPr kumimoji="0" lang="en-US" sz="15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7156704" y="6278880"/>
            <a:ext cx="4608576" cy="341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rgbClr val="0D768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Policy-design fiscal impact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84632" y="4023360"/>
            <a:ext cx="11463528" cy="524256"/>
          </a:xfrm>
          <a:prstGeom prst="rect">
            <a:avLst/>
          </a:prstGeom>
          <a:solidFill>
            <a:srgbClr val="0D76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37616" y="4062350"/>
            <a:ext cx="11326368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5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↳  </a:t>
            </a:r>
            <a:r>
              <a:rPr kumimoji="0" lang="en-US" sz="115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Potential</a:t>
            </a:r>
            <a:r>
              <a:rPr kumimoji="0" sz="115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case: </a:t>
            </a:r>
            <a:r>
              <a:rPr kumimoji="0" sz="1150" b="0" i="1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lecanemab</a:t>
            </a:r>
            <a:r>
              <a:rPr kumimoji="0" sz="115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&amp; donanemab (FDA-approved 2023–24) slow progression ~25–30% </a:t>
            </a:r>
            <a:endParaRPr kumimoji="0" lang="en-US" sz="1150" b="0" i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5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— L-</a:t>
            </a:r>
            <a:r>
              <a:rPr kumimoji="0" sz="1150" b="0" i="1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GoM</a:t>
            </a:r>
            <a:r>
              <a:rPr kumimoji="0" sz="115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re-estimates transition matrices on treated cohorts to isolate the fiscal value of slowed decline from drug costs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975360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87680" y="0"/>
            <a:ext cx="11216640" cy="975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33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Economic Implications</a:t>
            </a:r>
            <a:endParaRPr kumimoji="0" lang="en-US" sz="29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87680" y="1219200"/>
            <a:ext cx="5547360" cy="2133600"/>
          </a:xfrm>
          <a:prstGeom prst="rect">
            <a:avLst/>
          </a:prstGeom>
          <a:solidFill>
            <a:srgbClr val="243570"/>
          </a:solidFill>
          <a:ln w="12700">
            <a:solidFill>
              <a:srgbClr val="2D3F7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87680" y="1219200"/>
            <a:ext cx="670560" cy="2133600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487680" y="1219200"/>
            <a:ext cx="670560" cy="2133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1280160" y="1341120"/>
            <a:ext cx="457200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>
                <a:ln>
                  <a:noFill/>
                </a:ln>
                <a:solidFill>
                  <a:srgbClr val="E8A02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Fiscal Value of Heterogeneity</a:t>
            </a:r>
            <a:endParaRPr kumimoji="0" lang="en-US" sz="17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1280160" y="1853184"/>
            <a:ext cx="4572000" cy="1341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Variability in trajectory timing translates into predictable differences in long-term Medicare and Medicaid costs — not noise to be averaged away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400800" y="1219200"/>
            <a:ext cx="5547360" cy="2133600"/>
          </a:xfrm>
          <a:prstGeom prst="rect">
            <a:avLst/>
          </a:prstGeom>
          <a:solidFill>
            <a:srgbClr val="243570"/>
          </a:solidFill>
          <a:ln w="12700">
            <a:solidFill>
              <a:srgbClr val="2D3F7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400800" y="1219200"/>
            <a:ext cx="670560" cy="2133600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400800" y="1219200"/>
            <a:ext cx="670560" cy="2133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7193280" y="1341120"/>
            <a:ext cx="457200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>
                <a:ln>
                  <a:noFill/>
                </a:ln>
                <a:solidFill>
                  <a:srgbClr val="E8A02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The Generational Effect</a:t>
            </a:r>
            <a:endParaRPr kumimoji="0" lang="en-US" sz="17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7193280" y="1853184"/>
            <a:ext cx="4572000" cy="1341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Documented cohort decline has a large, previously unquantified fiscal impact — challenging core assumptions of current federal forecasts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87680" y="3596640"/>
            <a:ext cx="5547360" cy="2133600"/>
          </a:xfrm>
          <a:prstGeom prst="rect">
            <a:avLst/>
          </a:prstGeom>
          <a:solidFill>
            <a:srgbClr val="243570"/>
          </a:solidFill>
          <a:ln w="12700">
            <a:solidFill>
              <a:srgbClr val="2D3F7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87680" y="3596640"/>
            <a:ext cx="670560" cy="2133600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487680" y="3596640"/>
            <a:ext cx="670560" cy="2133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280160" y="3718560"/>
            <a:ext cx="457200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>
                <a:ln>
                  <a:noFill/>
                </a:ln>
                <a:solidFill>
                  <a:srgbClr val="E8A02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Leverage of Intervention Timing</a:t>
            </a:r>
            <a:endParaRPr kumimoji="0" lang="en-US" sz="17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280160" y="4230624"/>
            <a:ext cx="4572000" cy="1341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Counterfactual simulations identify which clinical transitions are most fiscally sensitive — and quantify the system-level value of delaying them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6400800" y="3596640"/>
            <a:ext cx="5547360" cy="2133600"/>
          </a:xfrm>
          <a:prstGeom prst="rect">
            <a:avLst/>
          </a:prstGeom>
          <a:solidFill>
            <a:srgbClr val="243570"/>
          </a:solidFill>
          <a:ln w="12700">
            <a:solidFill>
              <a:srgbClr val="2D3F7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6400800" y="3596640"/>
            <a:ext cx="670560" cy="2133600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6400800" y="3596640"/>
            <a:ext cx="670560" cy="2133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7193280" y="3718560"/>
            <a:ext cx="457200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>
                <a:ln>
                  <a:noFill/>
                </a:ln>
                <a:solidFill>
                  <a:srgbClr val="E8A02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Separability of Disease and Payment</a:t>
            </a:r>
            <a:endParaRPr kumimoji="0" lang="en-US" sz="17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7193280" y="4230624"/>
            <a:ext cx="4572000" cy="1341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Reimbursement reform, long-term care financing changes, and Medicare Advantage expansion can be evaluated against fixed disease trajectories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505097" y="6045490"/>
            <a:ext cx="11216640" cy="426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>
                <a:ln>
                  <a:noFill/>
                </a:ln>
                <a:solidFill>
                  <a:srgbClr val="128C9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Together, these reorient how dementia-related fiscal risk is decomposed, simulated, and evaluated.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B339E56-AB07-F965-C574-5D93C913D921}"/>
              </a:ext>
            </a:extLst>
          </p:cNvPr>
          <p:cNvSpPr/>
          <p:nvPr/>
        </p:nvSpPr>
        <p:spPr>
          <a:xfrm>
            <a:off x="219456" y="-87086"/>
            <a:ext cx="11972544" cy="6981661"/>
          </a:xfrm>
          <a:prstGeom prst="rect">
            <a:avLst/>
          </a:prstGeom>
          <a:solidFill>
            <a:srgbClr val="1C2B5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Shape 0"/>
          <p:cNvSpPr/>
          <p:nvPr/>
        </p:nvSpPr>
        <p:spPr>
          <a:xfrm>
            <a:off x="0" y="0"/>
            <a:ext cx="219456" cy="6858000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201168"/>
            <a:ext cx="11094720" cy="6339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67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Conclusions</a:t>
            </a:r>
            <a:endParaRPr kumimoji="0" lang="en-US" sz="34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48640" y="908304"/>
            <a:ext cx="7315200" cy="48768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316992" cy="341376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1072896" y="1127760"/>
            <a:ext cx="10607040" cy="829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7" b="0" i="0" u="none" strike="noStrike" kern="1200" cap="none" spc="0" normalizeH="0" baseline="0" noProof="0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Standard AD/ADRD cost forecasts embed two structural assumptions — cohort-stable prevalence and stage-averaged costs — both of which may substantially overstate long-run fiscal exposure</a:t>
            </a:r>
            <a:endParaRPr kumimoji="0" lang="en-US" sz="16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548640" y="2249424"/>
            <a:ext cx="316992" cy="341376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1072896" y="2078736"/>
            <a:ext cx="10607040" cy="829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7" b="0" i="0" u="none" strike="noStrike" kern="1200" cap="none" spc="0" normalizeH="0" baseline="0" noProof="0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Longitudinal evidence across NLTCS, HRS, and NHATS documents systematic cohort replacement: ~2.5–3.7% annual decline in age-specific risk, implying 10–25% aggregate prevalence growth by 2050 — not a doubling</a:t>
            </a:r>
            <a:endParaRPr kumimoji="0" lang="en-US" sz="16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548640" y="3200400"/>
            <a:ext cx="316992" cy="341376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072896" y="3029712"/>
            <a:ext cx="10607040" cy="829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7" b="0" i="0" u="none" strike="noStrike" kern="1200" cap="none" spc="0" normalizeH="0" baseline="0" noProof="0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Stage-averaged costing compresses heterogeneity in survival, institutionalization timing, and service intensity — including a 72% sex gap in age-standardized prevalence that standard models treat as noise</a:t>
            </a:r>
            <a:endParaRPr kumimoji="0" lang="en-US" sz="16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548640" y="4151376"/>
            <a:ext cx="316992" cy="341376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072896" y="3980688"/>
            <a:ext cx="10607040" cy="829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7" b="0" i="0" u="none" strike="noStrike" kern="1200" cap="none" spc="0" normalizeH="0" baseline="0" noProof="0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The L-GoM framework addresses both problems: disease progression, cohort structure, and fiscal mapping are analytically distinct, policy-modifiable modules</a:t>
            </a:r>
            <a:endParaRPr kumimoji="0" lang="en-US" sz="16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548640" y="5102352"/>
            <a:ext cx="316992" cy="341376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1072896" y="4931664"/>
            <a:ext cx="10607040" cy="8290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7" b="0" i="0" u="none" strike="noStrike" kern="1200" cap="none" spc="0" normalizeH="0" baseline="0" noProof="0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This architecture allows payment reform and intervention scenarios to be evaluated without redefining disease dynamics — including disease-modifying treatments like lecanemab and donanemab, where the trajectory itself is what changes</a:t>
            </a:r>
            <a:endParaRPr kumimoji="0" lang="en-US" sz="16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548640" y="5882640"/>
            <a:ext cx="11094720" cy="48768"/>
          </a:xfrm>
          <a:prstGeom prst="rect">
            <a:avLst/>
          </a:prstGeom>
          <a:solidFill>
            <a:srgbClr val="128C96"/>
          </a:solidFill>
          <a:ln w="12700">
            <a:solidFill>
              <a:srgbClr val="128C96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452846" y="6199632"/>
            <a:ext cx="11094720" cy="341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8A9BB5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Biodemography of Aging Research Unit  |  Duke University  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A9748719-86C8-A3EF-1074-799F116AB22B}"/>
              </a:ext>
            </a:extLst>
          </p:cNvPr>
          <p:cNvSpPr/>
          <p:nvPr/>
        </p:nvSpPr>
        <p:spPr>
          <a:xfrm>
            <a:off x="147792" y="1120013"/>
            <a:ext cx="9401620" cy="4200536"/>
          </a:xfrm>
          <a:prstGeom prst="rect">
            <a:avLst/>
          </a:prstGeom>
          <a:solidFill>
            <a:srgbClr val="1F1F1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2BBC994C-176E-B174-D061-B65D79C360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95" y="1120013"/>
            <a:ext cx="9086117" cy="4140817"/>
          </a:xfrm>
          <a:prstGeom prst="rect">
            <a:avLst/>
          </a:prstGeom>
        </p:spPr>
      </p:pic>
      <p:sp>
        <p:nvSpPr>
          <p:cNvPr id="2" name="Shape 0"/>
          <p:cNvSpPr/>
          <p:nvPr/>
        </p:nvSpPr>
        <p:spPr>
          <a:xfrm>
            <a:off x="0" y="9825"/>
            <a:ext cx="12192000" cy="975360"/>
          </a:xfrm>
          <a:prstGeom prst="rect">
            <a:avLst/>
          </a:prstGeom>
          <a:solidFill>
            <a:srgbClr val="1C2B5E"/>
          </a:solidFill>
          <a:ln w="12700">
            <a:solidFill>
              <a:srgbClr val="1C2B5E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87680" y="190107"/>
            <a:ext cx="11216640" cy="6211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The Standard Forecast — and Its Assumptions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9666438" y="1594062"/>
            <a:ext cx="2420054" cy="1884908"/>
          </a:xfrm>
          <a:prstGeom prst="rect">
            <a:avLst/>
          </a:prstGeom>
          <a:solidFill>
            <a:srgbClr val="FFFFFF"/>
          </a:solidFill>
          <a:ln w="12700">
            <a:solidFill>
              <a:srgbClr val="D6E4F7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9666438" y="1124775"/>
            <a:ext cx="2420054" cy="444903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9558642" y="1199649"/>
            <a:ext cx="1873451" cy="29515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   Assumption 1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9787397" y="1612771"/>
            <a:ext cx="1926153" cy="99564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0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Dementia risk is stable across birth cohorts — future generations will get dementia at the same rates as today's elderly</a:t>
            </a:r>
            <a:endParaRPr kumimoji="0" lang="en-US" sz="153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148200" y="5804584"/>
            <a:ext cx="4456899" cy="952433"/>
          </a:xfrm>
          <a:prstGeom prst="rect">
            <a:avLst/>
          </a:prstGeom>
          <a:solidFill>
            <a:srgbClr val="FFFFFF"/>
          </a:solidFill>
          <a:ln w="12700">
            <a:solidFill>
              <a:srgbClr val="D6E4F7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0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People with the same diagnosis generate similar care use and spending — average per-case costs applied to broad disease stages</a:t>
            </a:r>
            <a:endParaRPr kumimoji="0" lang="en-US" sz="153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158496" y="5429347"/>
            <a:ext cx="4456898" cy="383513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58496" y="5411707"/>
            <a:ext cx="2487564" cy="38351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Assumption 2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158496" y="5795220"/>
            <a:ext cx="4358576" cy="105295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9681885" y="3628841"/>
            <a:ext cx="2387001" cy="2318426"/>
          </a:xfrm>
          <a:prstGeom prst="rect">
            <a:avLst/>
          </a:prstGeom>
          <a:solidFill>
            <a:srgbClr val="FFF5F5"/>
          </a:solidFill>
          <a:ln w="12700">
            <a:solidFill>
              <a:srgbClr val="FFCCCC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9642233" y="3670767"/>
            <a:ext cx="249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C0392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What Assumption 1 misses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9802845" y="4173552"/>
            <a:ext cx="2187194" cy="1586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Each successive birth cohort enters old age with lower age-specific dementia risk — a sustained, measurable trend invisible to cohort-stable models</a:t>
            </a:r>
            <a:endParaRPr kumimoji="0" lang="en-US" sz="15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4682473" y="5429347"/>
            <a:ext cx="4866939" cy="1327670"/>
          </a:xfrm>
          <a:prstGeom prst="rect">
            <a:avLst/>
          </a:prstGeom>
          <a:solidFill>
            <a:srgbClr val="FFF5F5"/>
          </a:solidFill>
          <a:ln w="12700">
            <a:solidFill>
              <a:srgbClr val="FFCCCC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4799325" y="5452953"/>
            <a:ext cx="4616559" cy="3422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C0392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What Assumption 2 misses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4814946" y="5736180"/>
            <a:ext cx="4585316" cy="93171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Survival timing, duration of institutional care, and service intensity vary enormously — compressing them into stage averages obscures long-term care tail risk</a:t>
            </a:r>
            <a:endParaRPr kumimoji="0" lang="en-US" sz="15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Shape 19">
            <a:extLst>
              <a:ext uri="{FF2B5EF4-FFF2-40B4-BE49-F238E27FC236}">
                <a16:creationId xmlns:a16="http://schemas.microsoft.com/office/drawing/2014/main" id="{7F9A9249-88A9-DB10-22FD-907D67200BB9}"/>
              </a:ext>
            </a:extLst>
          </p:cNvPr>
          <p:cNvSpPr/>
          <p:nvPr/>
        </p:nvSpPr>
        <p:spPr>
          <a:xfrm rot="5400000">
            <a:off x="6006235" y="4655390"/>
            <a:ext cx="45719" cy="2284927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19">
            <a:extLst>
              <a:ext uri="{FF2B5EF4-FFF2-40B4-BE49-F238E27FC236}">
                <a16:creationId xmlns:a16="http://schemas.microsoft.com/office/drawing/2014/main" id="{52C0054C-B209-53A0-EC28-84EC819B988D}"/>
              </a:ext>
            </a:extLst>
          </p:cNvPr>
          <p:cNvSpPr/>
          <p:nvPr/>
        </p:nvSpPr>
        <p:spPr>
          <a:xfrm rot="5400000">
            <a:off x="10865857" y="2935206"/>
            <a:ext cx="45719" cy="220264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0">
            <a:extLst>
              <a:ext uri="{FF2B5EF4-FFF2-40B4-BE49-F238E27FC236}">
                <a16:creationId xmlns:a16="http://schemas.microsoft.com/office/drawing/2014/main" id="{2F802768-D379-5C8D-E657-7A84CBC42C3C}"/>
              </a:ext>
            </a:extLst>
          </p:cNvPr>
          <p:cNvSpPr/>
          <p:nvPr/>
        </p:nvSpPr>
        <p:spPr>
          <a:xfrm>
            <a:off x="0" y="-11137"/>
            <a:ext cx="12192000" cy="975360"/>
          </a:xfrm>
          <a:prstGeom prst="rect">
            <a:avLst/>
          </a:prstGeom>
          <a:solidFill>
            <a:srgbClr val="1C2B5E"/>
          </a:solidFill>
          <a:ln w="12700">
            <a:solidFill>
              <a:srgbClr val="1C2B5E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87680" y="0"/>
            <a:ext cx="11216640" cy="975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The Evidence: Dementia Risk Has Fallen Across Survey Years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2"/>
          <p:cNvSpPr/>
          <p:nvPr/>
        </p:nvSpPr>
        <p:spPr>
          <a:xfrm>
            <a:off x="7731369" y="1421423"/>
            <a:ext cx="3840480" cy="1341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4F7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3"/>
          <p:cNvSpPr/>
          <p:nvPr/>
        </p:nvSpPr>
        <p:spPr>
          <a:xfrm>
            <a:off x="7731369" y="1421423"/>
            <a:ext cx="121920" cy="1341120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4"/>
          <p:cNvSpPr/>
          <p:nvPr/>
        </p:nvSpPr>
        <p:spPr>
          <a:xfrm>
            <a:off x="7975209" y="1482383"/>
            <a:ext cx="3474720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67" b="1" i="0" u="none" strike="noStrike" kern="1200" cap="none" spc="0" normalizeH="0" baseline="0" noProof="0">
                <a:ln>
                  <a:noFill/>
                </a:ln>
                <a:solidFill>
                  <a:srgbClr val="1C2B5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43%</a:t>
            </a:r>
            <a:endParaRPr kumimoji="0" lang="en-US" sz="34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5"/>
          <p:cNvSpPr/>
          <p:nvPr/>
        </p:nvSpPr>
        <p:spPr>
          <a:xfrm>
            <a:off x="7975209" y="1997847"/>
            <a:ext cx="3474720" cy="6339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decline in severe cognitive</a:t>
            </a:r>
            <a:endParaRPr kumimoji="0" lang="en-US" sz="14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impairment, 1984–2004</a:t>
            </a:r>
            <a:endParaRPr kumimoji="0" lang="en-US" sz="14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(NLTCS)</a:t>
            </a:r>
            <a:endParaRPr kumimoji="0" lang="en-US" sz="14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6"/>
          <p:cNvSpPr/>
          <p:nvPr/>
        </p:nvSpPr>
        <p:spPr>
          <a:xfrm>
            <a:off x="7731369" y="2945423"/>
            <a:ext cx="3840480" cy="1341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4F7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7731369" y="2945423"/>
            <a:ext cx="121920" cy="1341120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8"/>
          <p:cNvSpPr/>
          <p:nvPr/>
        </p:nvSpPr>
        <p:spPr>
          <a:xfrm>
            <a:off x="7975209" y="3006383"/>
            <a:ext cx="3474720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67" b="1" i="0" u="none" strike="noStrike" kern="1200" cap="none" spc="0" normalizeH="0" baseline="0" noProof="0">
                <a:ln>
                  <a:noFill/>
                </a:ln>
                <a:solidFill>
                  <a:srgbClr val="1C2B5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≈67%</a:t>
            </a:r>
            <a:endParaRPr kumimoji="0" lang="en-US" sz="34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9"/>
          <p:cNvSpPr/>
          <p:nvPr/>
        </p:nvSpPr>
        <p:spPr>
          <a:xfrm>
            <a:off x="7975209" y="3500159"/>
            <a:ext cx="3474720" cy="6339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projected decline over</a:t>
            </a:r>
            <a:endParaRPr kumimoji="0" lang="en-US" sz="14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40 years if trend continues</a:t>
            </a:r>
            <a:endParaRPr kumimoji="0" lang="en-US" sz="14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(95% CI: 61–73%)</a:t>
            </a:r>
            <a:endParaRPr kumimoji="0" lang="en-US" sz="14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7731369" y="4469423"/>
            <a:ext cx="3840480" cy="1341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4F7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1"/>
          <p:cNvSpPr/>
          <p:nvPr/>
        </p:nvSpPr>
        <p:spPr>
          <a:xfrm>
            <a:off x="7731369" y="4469423"/>
            <a:ext cx="121920" cy="1341120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7975209" y="4530383"/>
            <a:ext cx="3474720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67" b="1" i="0" u="none" strike="noStrike" kern="1200" cap="none" spc="0" normalizeH="0" baseline="0" noProof="0">
                <a:ln>
                  <a:noFill/>
                </a:ln>
                <a:solidFill>
                  <a:srgbClr val="1C2B5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2.74%</a:t>
            </a:r>
            <a:endParaRPr kumimoji="0" lang="en-US" sz="34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7975209" y="5058625"/>
            <a:ext cx="3474720" cy="6339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annual rate of decline</a:t>
            </a:r>
            <a:endParaRPr kumimoji="0" lang="en-US" sz="14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in the NLTCS</a:t>
            </a:r>
            <a:endParaRPr kumimoji="0" lang="en-US" sz="14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(95% CI: 2.3–3.2%)</a:t>
            </a:r>
            <a:endParaRPr kumimoji="0" lang="en-US" sz="14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049E400-B67E-2324-0D3F-53F08D47D2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0" y="1121498"/>
            <a:ext cx="6807685" cy="4929953"/>
          </a:xfrm>
          <a:prstGeom prst="rect">
            <a:avLst/>
          </a:prstGeom>
        </p:spPr>
      </p:pic>
      <p:sp>
        <p:nvSpPr>
          <p:cNvPr id="21" name="Text 14">
            <a:extLst>
              <a:ext uri="{FF2B5EF4-FFF2-40B4-BE49-F238E27FC236}">
                <a16:creationId xmlns:a16="http://schemas.microsoft.com/office/drawing/2014/main" id="{DA14BEC5-E19A-4C3A-F2A7-CFBB3676C416}"/>
              </a:ext>
            </a:extLst>
          </p:cNvPr>
          <p:cNvSpPr/>
          <p:nvPr/>
        </p:nvSpPr>
        <p:spPr>
          <a:xfrm>
            <a:off x="426720" y="6138071"/>
            <a:ext cx="1133856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1" u="none" strike="noStrike" kern="1200" cap="none" spc="0" normalizeH="0" baseline="0" noProof="0">
                <a:ln>
                  <a:noFill/>
                </a:ln>
                <a:solidFill>
                  <a:srgbClr val="8A9BB5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Source: Stallard, Ukraintseva &amp; Doraiswamy, JAMA 2025. Age-standardized HIPAA cognitive impairment trigger, NLTCS.</a:t>
            </a:r>
            <a:endParaRPr kumimoji="0" lang="en-US" sz="13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975360"/>
          </a:xfrm>
          <a:prstGeom prst="rect">
            <a:avLst/>
          </a:prstGeom>
          <a:solidFill>
            <a:srgbClr val="1C2B5E"/>
          </a:solidFill>
          <a:ln w="12700">
            <a:solidFill>
              <a:srgbClr val="1C2B5E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87680" y="0"/>
            <a:ext cx="11216640" cy="975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The Evidence: Age-Specific Dementia Prevalence Has Fallen at Every Age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Chart 0"/>
          <p:cNvGraphicFramePr/>
          <p:nvPr/>
        </p:nvGraphicFramePr>
        <p:xfrm>
          <a:off x="365760" y="1097280"/>
          <a:ext cx="7193280" cy="4754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hape 2"/>
          <p:cNvSpPr/>
          <p:nvPr/>
        </p:nvSpPr>
        <p:spPr>
          <a:xfrm>
            <a:off x="7924800" y="1097280"/>
            <a:ext cx="3901440" cy="475488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4F7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3"/>
          <p:cNvSpPr/>
          <p:nvPr/>
        </p:nvSpPr>
        <p:spPr>
          <a:xfrm>
            <a:off x="7924800" y="1097280"/>
            <a:ext cx="3901440" cy="512064"/>
          </a:xfrm>
          <a:prstGeom prst="rect">
            <a:avLst/>
          </a:prstGeom>
          <a:solidFill>
            <a:srgbClr val="1C2B5E"/>
          </a:solidFill>
          <a:ln w="12700">
            <a:solidFill>
              <a:srgbClr val="1C2B5E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4"/>
          <p:cNvSpPr/>
          <p:nvPr/>
        </p:nvSpPr>
        <p:spPr>
          <a:xfrm>
            <a:off x="7924800" y="1097280"/>
            <a:ext cx="39014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Annual decline rate by age band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5"/>
          <p:cNvSpPr/>
          <p:nvPr/>
        </p:nvSpPr>
        <p:spPr>
          <a:xfrm>
            <a:off x="8071104" y="1731264"/>
            <a:ext cx="73152" cy="463296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6"/>
          <p:cNvSpPr/>
          <p:nvPr/>
        </p:nvSpPr>
        <p:spPr>
          <a:xfrm>
            <a:off x="8229600" y="1731264"/>
            <a:ext cx="79248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1" i="0" u="none" strike="noStrike" kern="1200" cap="none" spc="0" normalizeH="0" baseline="0" noProof="0">
                <a:ln>
                  <a:noFill/>
                </a:ln>
                <a:solidFill>
                  <a:srgbClr val="1C2B5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65–69</a:t>
            </a:r>
            <a:endParaRPr kumimoji="0" lang="en-US" sz="15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7"/>
          <p:cNvSpPr/>
          <p:nvPr/>
        </p:nvSpPr>
        <p:spPr>
          <a:xfrm>
            <a:off x="9083040" y="1731264"/>
            <a:ext cx="10363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1" i="0" u="none" strike="noStrike" kern="1200" cap="none" spc="0" normalizeH="0" baseline="0" noProof="0">
                <a:ln>
                  <a:noFill/>
                </a:ln>
                <a:solidFill>
                  <a:srgbClr val="C0392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3.13%/yr</a:t>
            </a:r>
            <a:endParaRPr kumimoji="0" lang="en-US" sz="15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8"/>
          <p:cNvSpPr/>
          <p:nvPr/>
        </p:nvSpPr>
        <p:spPr>
          <a:xfrm>
            <a:off x="10180320" y="1731264"/>
            <a:ext cx="146304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8A9BB5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47% total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8071104" y="2401824"/>
            <a:ext cx="73152" cy="463296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8229600" y="2401824"/>
            <a:ext cx="79248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1" i="0" u="none" strike="noStrike" kern="1200" cap="none" spc="0" normalizeH="0" baseline="0" noProof="0">
                <a:ln>
                  <a:noFill/>
                </a:ln>
                <a:solidFill>
                  <a:srgbClr val="1C2B5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70–74</a:t>
            </a:r>
            <a:endParaRPr kumimoji="0" lang="en-US" sz="15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9083040" y="2401824"/>
            <a:ext cx="10363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1" i="0" u="none" strike="noStrike" kern="1200" cap="none" spc="0" normalizeH="0" baseline="0" noProof="0">
                <a:ln>
                  <a:noFill/>
                </a:ln>
                <a:solidFill>
                  <a:srgbClr val="C0392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3.67%/yr</a:t>
            </a:r>
            <a:endParaRPr kumimoji="0" lang="en-US" sz="15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10180320" y="2401824"/>
            <a:ext cx="146304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8A9BB5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52% total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8071104" y="3072384"/>
            <a:ext cx="73152" cy="463296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8229600" y="3072384"/>
            <a:ext cx="79248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1" i="0" u="none" strike="noStrike" kern="1200" cap="none" spc="0" normalizeH="0" baseline="0" noProof="0">
                <a:ln>
                  <a:noFill/>
                </a:ln>
                <a:solidFill>
                  <a:srgbClr val="1C2B5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75–79</a:t>
            </a:r>
            <a:endParaRPr kumimoji="0" lang="en-US" sz="15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9083040" y="3072384"/>
            <a:ext cx="10363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1" i="0" u="none" strike="noStrike" kern="1200" cap="none" spc="0" normalizeH="0" baseline="0" noProof="0">
                <a:ln>
                  <a:noFill/>
                </a:ln>
                <a:solidFill>
                  <a:srgbClr val="C0392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2.74%/yr</a:t>
            </a:r>
            <a:endParaRPr kumimoji="0" lang="en-US" sz="15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10180320" y="3072384"/>
            <a:ext cx="146304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8A9BB5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43% total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7"/>
          <p:cNvSpPr/>
          <p:nvPr/>
        </p:nvSpPr>
        <p:spPr>
          <a:xfrm>
            <a:off x="8071104" y="3742944"/>
            <a:ext cx="73152" cy="463296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8"/>
          <p:cNvSpPr/>
          <p:nvPr/>
        </p:nvSpPr>
        <p:spPr>
          <a:xfrm>
            <a:off x="8229600" y="3742944"/>
            <a:ext cx="79248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1" i="0" u="none" strike="noStrike" kern="1200" cap="none" spc="0" normalizeH="0" baseline="0" noProof="0">
                <a:ln>
                  <a:noFill/>
                </a:ln>
                <a:solidFill>
                  <a:srgbClr val="1C2B5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80–84</a:t>
            </a:r>
            <a:endParaRPr kumimoji="0" lang="en-US" sz="15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19"/>
          <p:cNvSpPr/>
          <p:nvPr/>
        </p:nvSpPr>
        <p:spPr>
          <a:xfrm>
            <a:off x="9083040" y="3742944"/>
            <a:ext cx="10363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1" i="0" u="none" strike="noStrike" kern="1200" cap="none" spc="0" normalizeH="0" baseline="0" noProof="0">
                <a:ln>
                  <a:noFill/>
                </a:ln>
                <a:solidFill>
                  <a:srgbClr val="C0392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3.03%/yr</a:t>
            </a:r>
            <a:endParaRPr kumimoji="0" lang="en-US" sz="15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0"/>
          <p:cNvSpPr/>
          <p:nvPr/>
        </p:nvSpPr>
        <p:spPr>
          <a:xfrm>
            <a:off x="10180320" y="3742944"/>
            <a:ext cx="146304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8A9BB5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46% total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Shape 21"/>
          <p:cNvSpPr/>
          <p:nvPr/>
        </p:nvSpPr>
        <p:spPr>
          <a:xfrm>
            <a:off x="8071104" y="4413504"/>
            <a:ext cx="73152" cy="463296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22"/>
          <p:cNvSpPr/>
          <p:nvPr/>
        </p:nvSpPr>
        <p:spPr>
          <a:xfrm>
            <a:off x="8229600" y="4413504"/>
            <a:ext cx="79248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1" i="0" u="none" strike="noStrike" kern="1200" cap="none" spc="0" normalizeH="0" baseline="0" noProof="0">
                <a:ln>
                  <a:noFill/>
                </a:ln>
                <a:solidFill>
                  <a:srgbClr val="1C2B5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85–89</a:t>
            </a:r>
            <a:endParaRPr kumimoji="0" lang="en-US" sz="15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3"/>
          <p:cNvSpPr/>
          <p:nvPr/>
        </p:nvSpPr>
        <p:spPr>
          <a:xfrm>
            <a:off x="9083040" y="4413504"/>
            <a:ext cx="10363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1" i="0" u="none" strike="noStrike" kern="1200" cap="none" spc="0" normalizeH="0" baseline="0" noProof="0">
                <a:ln>
                  <a:noFill/>
                </a:ln>
                <a:solidFill>
                  <a:srgbClr val="C0392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2.55%/yr</a:t>
            </a:r>
            <a:endParaRPr kumimoji="0" lang="en-US" sz="15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4"/>
          <p:cNvSpPr/>
          <p:nvPr/>
        </p:nvSpPr>
        <p:spPr>
          <a:xfrm>
            <a:off x="10180320" y="4413504"/>
            <a:ext cx="146304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8A9BB5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40% total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Shape 25"/>
          <p:cNvSpPr/>
          <p:nvPr/>
        </p:nvSpPr>
        <p:spPr>
          <a:xfrm>
            <a:off x="8071104" y="5084064"/>
            <a:ext cx="73152" cy="463296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26"/>
          <p:cNvSpPr/>
          <p:nvPr/>
        </p:nvSpPr>
        <p:spPr>
          <a:xfrm>
            <a:off x="8229600" y="5084064"/>
            <a:ext cx="79248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1" i="0" u="none" strike="noStrike" kern="1200" cap="none" spc="0" normalizeH="0" baseline="0" noProof="0">
                <a:ln>
                  <a:noFill/>
                </a:ln>
                <a:solidFill>
                  <a:srgbClr val="1C2B5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90–94</a:t>
            </a:r>
            <a:endParaRPr kumimoji="0" lang="en-US" sz="15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27"/>
          <p:cNvSpPr/>
          <p:nvPr/>
        </p:nvSpPr>
        <p:spPr>
          <a:xfrm>
            <a:off x="9083040" y="5084064"/>
            <a:ext cx="103632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1" i="0" u="none" strike="noStrike" kern="1200" cap="none" spc="0" normalizeH="0" baseline="0" noProof="0">
                <a:ln>
                  <a:noFill/>
                </a:ln>
                <a:solidFill>
                  <a:srgbClr val="C0392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2.60%/yr</a:t>
            </a:r>
            <a:endParaRPr kumimoji="0" lang="en-US" sz="15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 28"/>
          <p:cNvSpPr/>
          <p:nvPr/>
        </p:nvSpPr>
        <p:spPr>
          <a:xfrm>
            <a:off x="10180320" y="5084064"/>
            <a:ext cx="1463040" cy="463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8A9BB5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41% total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Shape 29"/>
          <p:cNvSpPr/>
          <p:nvPr/>
        </p:nvSpPr>
        <p:spPr>
          <a:xfrm>
            <a:off x="365760" y="5949696"/>
            <a:ext cx="11460480" cy="633984"/>
          </a:xfrm>
          <a:prstGeom prst="rect">
            <a:avLst/>
          </a:prstGeom>
          <a:solidFill>
            <a:srgbClr val="D6E4F7"/>
          </a:solidFill>
          <a:ln w="12700">
            <a:solidFill>
              <a:srgbClr val="D6E4F7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Shape 30"/>
          <p:cNvSpPr/>
          <p:nvPr/>
        </p:nvSpPr>
        <p:spPr>
          <a:xfrm>
            <a:off x="365760" y="5949696"/>
            <a:ext cx="85344" cy="633984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31"/>
          <p:cNvSpPr/>
          <p:nvPr/>
        </p:nvSpPr>
        <p:spPr>
          <a:xfrm>
            <a:off x="573024" y="5986272"/>
            <a:ext cx="11033760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Decline is pervasive — it occurs at every age band, not just the young-old. Each successive cohort enters each age with lower risk than its predecessor.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975360"/>
          </a:xfrm>
          <a:prstGeom prst="rect">
            <a:avLst/>
          </a:prstGeom>
          <a:solidFill>
            <a:srgbClr val="1C2B5E"/>
          </a:solidFill>
          <a:ln w="12700">
            <a:solidFill>
              <a:srgbClr val="1C2B5E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87680" y="0"/>
            <a:ext cx="11216640" cy="975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The Demographic Arithmetic: U.S. Population Aging Through 2050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Chart 0"/>
          <p:cNvGraphicFramePr/>
          <p:nvPr/>
        </p:nvGraphicFramePr>
        <p:xfrm>
          <a:off x="365761" y="1280159"/>
          <a:ext cx="6316296" cy="52386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hape 2"/>
          <p:cNvSpPr/>
          <p:nvPr/>
        </p:nvSpPr>
        <p:spPr>
          <a:xfrm>
            <a:off x="6836230" y="1280159"/>
            <a:ext cx="4990010" cy="5238628"/>
          </a:xfrm>
          <a:prstGeom prst="rect">
            <a:avLst/>
          </a:prstGeom>
          <a:solidFill>
            <a:srgbClr val="1C2B5E"/>
          </a:solidFill>
          <a:ln w="12700">
            <a:solidFill>
              <a:srgbClr val="1C2B5E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3"/>
          <p:cNvSpPr/>
          <p:nvPr/>
        </p:nvSpPr>
        <p:spPr>
          <a:xfrm>
            <a:off x="7138218" y="1490258"/>
            <a:ext cx="4313553" cy="4694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85750" marR="0" lvl="0" indent="-28575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30% more people — but each arriving cohort carries lower dementia risk than its predecessor. Exposure expands; hazard compresses.</a:t>
            </a:r>
          </a:p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285750" marR="0" lvl="0" indent="-28575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Whether costs double or barely rise depends entirely on the rates those cohorts bring with them.</a:t>
            </a:r>
          </a:p>
          <a:p>
            <a:pPr marL="285750" marR="0" lvl="0" indent="-28575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just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fiscal risk is in the cohort risk structure, not the headcount.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139C7AF4-F051-5534-F193-95626AF9805F}"/>
              </a:ext>
            </a:extLst>
          </p:cNvPr>
          <p:cNvSpPr/>
          <p:nvPr/>
        </p:nvSpPr>
        <p:spPr>
          <a:xfrm>
            <a:off x="365760" y="1085088"/>
            <a:ext cx="7097486" cy="13358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Shape 0"/>
          <p:cNvSpPr/>
          <p:nvPr/>
        </p:nvSpPr>
        <p:spPr>
          <a:xfrm>
            <a:off x="0" y="0"/>
            <a:ext cx="12192000" cy="975360"/>
          </a:xfrm>
          <a:prstGeom prst="rect">
            <a:avLst/>
          </a:prstGeom>
          <a:solidFill>
            <a:srgbClr val="1C2B5E"/>
          </a:solidFill>
          <a:ln w="12700">
            <a:solidFill>
              <a:srgbClr val="1C2B5E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87680" y="0"/>
            <a:ext cx="11216640" cy="975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What Explains the Cohort Decline? Age-Specific Risk Has Fallen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Chart 0"/>
          <p:cNvGraphicFramePr/>
          <p:nvPr/>
        </p:nvGraphicFramePr>
        <p:xfrm>
          <a:off x="365760" y="1332411"/>
          <a:ext cx="7097486" cy="4434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hape 2"/>
          <p:cNvSpPr/>
          <p:nvPr/>
        </p:nvSpPr>
        <p:spPr>
          <a:xfrm>
            <a:off x="7733211" y="1085089"/>
            <a:ext cx="4153989" cy="4681727"/>
          </a:xfrm>
          <a:prstGeom prst="rect">
            <a:avLst/>
          </a:prstGeom>
          <a:solidFill>
            <a:srgbClr val="1C2B5E"/>
          </a:solidFill>
          <a:ln w="12700">
            <a:solidFill>
              <a:srgbClr val="1C2B5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3"/>
          <p:cNvSpPr/>
          <p:nvPr/>
        </p:nvSpPr>
        <p:spPr>
          <a:xfrm>
            <a:off x="7924800" y="1194816"/>
            <a:ext cx="3779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>
                <a:ln>
                  <a:noFill/>
                </a:ln>
                <a:solidFill>
                  <a:srgbClr val="E8A02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Why each cohort</a:t>
            </a:r>
            <a:endParaRPr kumimoji="0" lang="en-US" sz="18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>
                <a:ln>
                  <a:noFill/>
                </a:ln>
                <a:solidFill>
                  <a:srgbClr val="E8A02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arrives with lower risk</a:t>
            </a:r>
            <a:endParaRPr kumimoji="0" lang="en-US" sz="18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4"/>
          <p:cNvSpPr/>
          <p:nvPr/>
        </p:nvSpPr>
        <p:spPr>
          <a:xfrm>
            <a:off x="7889207" y="2194560"/>
            <a:ext cx="85344" cy="658368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5"/>
          <p:cNvSpPr/>
          <p:nvPr/>
        </p:nvSpPr>
        <p:spPr>
          <a:xfrm>
            <a:off x="8095488" y="2011680"/>
            <a:ext cx="3633216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1" i="0" u="none" strike="noStrike" kern="1200" cap="none" spc="0" normalizeH="0" baseline="0" noProof="0">
                <a:ln>
                  <a:noFill/>
                </a:ln>
                <a:solidFill>
                  <a:srgbClr val="128C9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Smoking</a:t>
            </a:r>
            <a:endParaRPr kumimoji="0" lang="en-US" sz="15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6"/>
          <p:cNvSpPr/>
          <p:nvPr/>
        </p:nvSpPr>
        <p:spPr>
          <a:xfrm>
            <a:off x="8095488" y="2340864"/>
            <a:ext cx="3633216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30–50% higher dementia risk. Adult rates fell from 42% (1965) to 12% (2022) — already embedded in current 65+ cohorts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7882128" y="3072384"/>
            <a:ext cx="85344" cy="658368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8"/>
          <p:cNvSpPr/>
          <p:nvPr/>
        </p:nvSpPr>
        <p:spPr>
          <a:xfrm>
            <a:off x="8095488" y="2913888"/>
            <a:ext cx="3633216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1" i="0" u="none" strike="noStrike" kern="1200" cap="none" spc="0" normalizeH="0" baseline="0" noProof="0">
                <a:ln>
                  <a:noFill/>
                </a:ln>
                <a:solidFill>
                  <a:srgbClr val="128C9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Cardiovascular</a:t>
            </a:r>
            <a:endParaRPr kumimoji="0" lang="en-US" sz="15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9"/>
          <p:cNvSpPr/>
          <p:nvPr/>
        </p:nvSpPr>
        <p:spPr>
          <a:xfrm>
            <a:off x="8095488" y="3243072"/>
            <a:ext cx="3633216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Hypertension, diabetes, and stroke management have improved markedly across successive cohorts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7886847" y="3974592"/>
            <a:ext cx="85344" cy="658368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8095488" y="3816096"/>
            <a:ext cx="3633216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1" i="0" u="none" strike="noStrike" kern="1200" cap="none" spc="0" normalizeH="0" baseline="0" noProof="0">
                <a:ln>
                  <a:noFill/>
                </a:ln>
                <a:solidFill>
                  <a:srgbClr val="128C9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Education</a:t>
            </a:r>
            <a:endParaRPr kumimoji="0" lang="en-US" sz="15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8095488" y="4145280"/>
            <a:ext cx="3633216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Each cohort more educated than the last — one of the strongest protective factors against dementia onset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7894320" y="4901184"/>
            <a:ext cx="85344" cy="658368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8095488" y="4718304"/>
            <a:ext cx="3633216" cy="316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1" i="0" u="none" strike="noStrike" kern="1200" cap="none" spc="0" normalizeH="0" baseline="0" noProof="0">
                <a:ln>
                  <a:noFill/>
                </a:ln>
                <a:solidFill>
                  <a:srgbClr val="128C9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Technophysio evolution</a:t>
            </a:r>
            <a:endParaRPr kumimoji="0" lang="en-US" sz="15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8095488" y="5047488"/>
            <a:ext cx="3633216" cy="536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Secular gains in body size, organ reserve, and chronic disease capacity across generations (Fogel &amp; Costa)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6"/>
          <p:cNvSpPr/>
          <p:nvPr/>
        </p:nvSpPr>
        <p:spPr>
          <a:xfrm>
            <a:off x="365760" y="5876544"/>
            <a:ext cx="11521440" cy="670560"/>
          </a:xfrm>
          <a:prstGeom prst="rect">
            <a:avLst/>
          </a:prstGeom>
          <a:solidFill>
            <a:srgbClr val="D6E4F7"/>
          </a:solidFill>
          <a:ln w="12700">
            <a:solidFill>
              <a:srgbClr val="D6E4F7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7"/>
          <p:cNvSpPr/>
          <p:nvPr/>
        </p:nvSpPr>
        <p:spPr>
          <a:xfrm>
            <a:off x="365760" y="5876544"/>
            <a:ext cx="85344" cy="670560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8"/>
          <p:cNvSpPr/>
          <p:nvPr/>
        </p:nvSpPr>
        <p:spPr>
          <a:xfrm>
            <a:off x="573024" y="5986270"/>
            <a:ext cx="11033760" cy="48768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Key point: these changes are already baked into cohorts now entering old age. They are structural demographic momentum — not contingent on future intervention.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BB19F4-B8E1-59C4-5462-37A646397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825B1128-A075-97F7-8476-86F73C5D81E8}"/>
              </a:ext>
            </a:extLst>
          </p:cNvPr>
          <p:cNvSpPr/>
          <p:nvPr/>
        </p:nvSpPr>
        <p:spPr>
          <a:xfrm>
            <a:off x="0" y="0"/>
            <a:ext cx="12192000" cy="975360"/>
          </a:xfrm>
          <a:prstGeom prst="rect">
            <a:avLst/>
          </a:prstGeom>
          <a:solidFill>
            <a:srgbClr val="1C2B5E"/>
          </a:solidFill>
          <a:ln w="12700">
            <a:solidFill>
              <a:srgbClr val="1C2B5E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F981C1F9-95EF-64C2-94D4-C37AD86EA8A6}"/>
              </a:ext>
            </a:extLst>
          </p:cNvPr>
          <p:cNvSpPr/>
          <p:nvPr/>
        </p:nvSpPr>
        <p:spPr>
          <a:xfrm>
            <a:off x="487680" y="0"/>
            <a:ext cx="11216640" cy="975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The Demographic Arithmetic: The Fiscal Value of Cohort Replacement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A528082-0E84-7F88-566F-BD4620BB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5885" y="1308957"/>
            <a:ext cx="8491700" cy="5271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045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975360"/>
          </a:xfrm>
          <a:prstGeom prst="rect">
            <a:avLst/>
          </a:prstGeom>
          <a:solidFill>
            <a:srgbClr val="1C2B5E"/>
          </a:solidFill>
          <a:ln w="12700">
            <a:solidFill>
              <a:srgbClr val="1C2B5E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87680" y="0"/>
            <a:ext cx="11216640" cy="975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The Second Problem: Stage-Averaged Costing Compresses Heterogeneity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87680" y="1158240"/>
            <a:ext cx="5425440" cy="445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4F7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87680" y="1158240"/>
            <a:ext cx="5425440" cy="48768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487680" y="1158240"/>
            <a:ext cx="542544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Current Approach</a:t>
            </a:r>
            <a:endParaRPr kumimoji="0" lang="en-US" sz="17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670560" y="1926336"/>
            <a:ext cx="85344" cy="5120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877824" y="1804416"/>
            <a:ext cx="4852416" cy="755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7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Assign individuals to discrete disease stages</a:t>
            </a:r>
            <a:endParaRPr kumimoji="0" lang="en-US" sz="16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70560" y="2804160"/>
            <a:ext cx="85344" cy="5120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877824" y="2682240"/>
            <a:ext cx="4852416" cy="755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7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Apply average per-case expenditures to each stage</a:t>
            </a:r>
            <a:endParaRPr kumimoji="0" lang="en-US" sz="16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670560" y="3681984"/>
            <a:ext cx="85344" cy="5120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877824" y="3560064"/>
            <a:ext cx="4852416" cy="755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7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Multiply stage prevalence × average cost</a:t>
            </a:r>
            <a:endParaRPr kumimoji="0" lang="en-US" sz="16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670560" y="4559808"/>
            <a:ext cx="85344" cy="5120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877824" y="4437888"/>
            <a:ext cx="4852416" cy="755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7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Sum across stages for aggregate forecast</a:t>
            </a:r>
            <a:endParaRPr kumimoji="0" lang="en-US" sz="16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6217920" y="1158240"/>
            <a:ext cx="5425440" cy="445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D6E4F7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217920" y="1158240"/>
            <a:ext cx="5425440" cy="487680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217920" y="1158240"/>
            <a:ext cx="542544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What Actually Drives Fiscal Exposure</a:t>
            </a:r>
            <a:endParaRPr kumimoji="0" lang="en-US" sz="17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6400800" y="1926336"/>
            <a:ext cx="85344" cy="512064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608064" y="1804416"/>
            <a:ext cx="4852416" cy="755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7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Onset timing — when decline begins relative to life expectancy</a:t>
            </a:r>
            <a:endParaRPr kumimoji="0" lang="en-US" sz="16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6400800" y="2804160"/>
            <a:ext cx="85344" cy="512064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6608064" y="2682240"/>
            <a:ext cx="4852416" cy="755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7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Duration — how long spent in high-cost care settings</a:t>
            </a:r>
            <a:endParaRPr kumimoji="0" lang="en-US" sz="16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6400800" y="3681984"/>
            <a:ext cx="85344" cy="512064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6608064" y="3560064"/>
            <a:ext cx="4852416" cy="755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7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Institutionalization timing — not just whether it occurs</a:t>
            </a:r>
            <a:endParaRPr kumimoji="0" lang="en-US" sz="16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6400800" y="4559808"/>
            <a:ext cx="85344" cy="512064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6608064" y="4437888"/>
            <a:ext cx="4852416" cy="755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67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Survival conditional on impairment — shapes lifetime liability</a:t>
            </a:r>
            <a:endParaRPr kumimoji="0" lang="en-US" sz="16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487680" y="5754624"/>
            <a:ext cx="11216640" cy="792480"/>
          </a:xfrm>
          <a:prstGeom prst="rect">
            <a:avLst/>
          </a:prstGeom>
          <a:solidFill>
            <a:srgbClr val="FFF5F5"/>
          </a:solidFill>
          <a:ln w="12700">
            <a:solidFill>
              <a:srgbClr val="FFCCCC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487680" y="5754624"/>
            <a:ext cx="97536" cy="79248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707136" y="5803392"/>
            <a:ext cx="10789920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0" i="0" u="none" strike="noStrike" kern="1200" cap="none" spc="0" normalizeH="0" baseline="0" noProof="0">
                <a:ln>
                  <a:noFill/>
                </a:ln>
                <a:solidFill>
                  <a:srgbClr val="C0392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Sex differences alone illustrate the problem: NLTCS 2004 prevalence was 4.7% (men) vs. 8.1% (women). Averaging these compresses dispersion in duration, institutionalization risk, and service intensity — potentially understating long-term care tail risk.</a:t>
            </a:r>
            <a:endParaRPr kumimoji="0" lang="en-US" sz="15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975360"/>
          </a:xfrm>
          <a:prstGeom prst="rect">
            <a:avLst/>
          </a:prstGeom>
          <a:solidFill>
            <a:srgbClr val="1C2B5E"/>
          </a:solidFill>
          <a:ln w="12700">
            <a:solidFill>
              <a:srgbClr val="1C2B5E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87680" y="0"/>
            <a:ext cx="11216640" cy="975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Heterogeneity Is Not Random: 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Sex Differences in Prevalence, Trajectory, and Fiscal Exposure</a:t>
            </a:r>
            <a:endParaRPr kumimoji="0" lang="en-US" sz="2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365760" y="1158240"/>
            <a:ext cx="4023360" cy="5364480"/>
          </a:xfrm>
          <a:prstGeom prst="rect">
            <a:avLst/>
          </a:prstGeom>
          <a:solidFill>
            <a:srgbClr val="1C2B5E"/>
          </a:solidFill>
          <a:ln w="12700">
            <a:solidFill>
              <a:srgbClr val="1C2B5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1280160"/>
            <a:ext cx="4023360" cy="853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2004 NLTCS</a:t>
            </a:r>
            <a:endParaRPr kumimoji="0" lang="en-US" sz="17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Age-Standardized</a:t>
            </a:r>
            <a:endParaRPr kumimoji="0" lang="en-US" sz="17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Prevalence</a:t>
            </a:r>
            <a:endParaRPr kumimoji="0" lang="en-US" sz="17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609600" y="2255520"/>
            <a:ext cx="3535680" cy="1584960"/>
          </a:xfrm>
          <a:prstGeom prst="rect">
            <a:avLst/>
          </a:prstGeom>
          <a:solidFill>
            <a:srgbClr val="243570"/>
          </a:solidFill>
          <a:ln w="12700">
            <a:solidFill>
              <a:srgbClr val="24357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609600" y="2316480"/>
            <a:ext cx="353568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00" b="1" i="0" u="none" strike="noStrike" kern="1200" cap="none" spc="0" normalizeH="0" baseline="0" noProof="0">
                <a:ln>
                  <a:noFill/>
                </a:ln>
                <a:solidFill>
                  <a:srgbClr val="E8707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8.1%</a:t>
            </a:r>
            <a:endParaRPr kumimoji="0" lang="en-US" sz="6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609600" y="3169920"/>
            <a:ext cx="3535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0" i="0" u="none" strike="noStrike" kern="1200" cap="none" spc="0" normalizeH="0" baseline="0" noProof="0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Women</a:t>
            </a:r>
            <a:endParaRPr kumimoji="0" lang="en-US" sz="18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09600" y="4023360"/>
            <a:ext cx="3535680" cy="1584960"/>
          </a:xfrm>
          <a:prstGeom prst="rect">
            <a:avLst/>
          </a:prstGeom>
          <a:solidFill>
            <a:srgbClr val="243570"/>
          </a:solidFill>
          <a:ln w="12700">
            <a:solidFill>
              <a:srgbClr val="24357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09600" y="4084320"/>
            <a:ext cx="3535680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00" b="1" i="0" u="none" strike="noStrike" kern="1200" cap="none" spc="0" normalizeH="0" baseline="0" noProof="0">
                <a:ln>
                  <a:noFill/>
                </a:ln>
                <a:solidFill>
                  <a:srgbClr val="128C9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4.7%</a:t>
            </a:r>
            <a:endParaRPr kumimoji="0" lang="en-US" sz="6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09600" y="4937760"/>
            <a:ext cx="353568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0" i="0" u="none" strike="noStrike" kern="1200" cap="none" spc="0" normalizeH="0" baseline="0" noProof="0">
                <a:ln>
                  <a:noFill/>
                </a:ln>
                <a:solidFill>
                  <a:srgbClr val="D6E4F7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Men</a:t>
            </a:r>
            <a:endParaRPr kumimoji="0" lang="en-US" sz="18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609600" y="5608320"/>
            <a:ext cx="3535680" cy="67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E8A02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72% higher prevalence in women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3" name="Chart 0"/>
          <p:cNvGraphicFramePr/>
          <p:nvPr/>
        </p:nvGraphicFramePr>
        <p:xfrm>
          <a:off x="4632960" y="1121664"/>
          <a:ext cx="4998720" cy="4364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Shape 11"/>
          <p:cNvSpPr/>
          <p:nvPr/>
        </p:nvSpPr>
        <p:spPr>
          <a:xfrm>
            <a:off x="9875520" y="1121664"/>
            <a:ext cx="2011680" cy="4364736"/>
          </a:xfrm>
          <a:prstGeom prst="rect">
            <a:avLst/>
          </a:prstGeom>
          <a:solidFill>
            <a:srgbClr val="FFFFFF"/>
          </a:solidFill>
          <a:ln w="12700">
            <a:solidFill>
              <a:srgbClr val="D6E4F7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9875520" y="1121664"/>
            <a:ext cx="2011680" cy="487680"/>
          </a:xfrm>
          <a:prstGeom prst="rect">
            <a:avLst/>
          </a:prstGeom>
          <a:solidFill>
            <a:srgbClr val="0D7680"/>
          </a:solidFill>
          <a:ln w="12700">
            <a:solidFill>
              <a:srgbClr val="0D7680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9875520" y="1121664"/>
            <a:ext cx="2011680" cy="487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Fiscal</a:t>
            </a:r>
            <a:endParaRPr kumimoji="0" lang="en-US" sz="13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implications</a:t>
            </a:r>
            <a:endParaRPr kumimoji="0" lang="en-US" sz="133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4"/>
          <p:cNvSpPr/>
          <p:nvPr/>
        </p:nvSpPr>
        <p:spPr>
          <a:xfrm>
            <a:off x="9875520" y="1731264"/>
            <a:ext cx="73152" cy="1072896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10021824" y="1731264"/>
            <a:ext cx="1682496" cy="341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1" i="0" u="none" strike="noStrike" kern="1200" cap="none" spc="0" normalizeH="0" baseline="0" noProof="0">
                <a:ln>
                  <a:noFill/>
                </a:ln>
                <a:solidFill>
                  <a:srgbClr val="C0392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Women live longer</a:t>
            </a:r>
            <a:endParaRPr kumimoji="0" lang="en-US" sz="12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10021824" y="2097024"/>
            <a:ext cx="1682496" cy="6339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More years in nursing facility → higher Medicaid LTSS exposure per case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7"/>
          <p:cNvSpPr/>
          <p:nvPr/>
        </p:nvSpPr>
        <p:spPr>
          <a:xfrm>
            <a:off x="9875520" y="3011424"/>
            <a:ext cx="73152" cy="1072896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8"/>
          <p:cNvSpPr/>
          <p:nvPr/>
        </p:nvSpPr>
        <p:spPr>
          <a:xfrm>
            <a:off x="10021824" y="3011424"/>
            <a:ext cx="1682496" cy="341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1" i="0" u="none" strike="noStrike" kern="1200" cap="none" spc="0" normalizeH="0" baseline="0" noProof="0">
                <a:ln>
                  <a:noFill/>
                </a:ln>
                <a:solidFill>
                  <a:srgbClr val="C0392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Survival gap</a:t>
            </a:r>
            <a:endParaRPr kumimoji="0" lang="en-US" sz="12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19"/>
          <p:cNvSpPr/>
          <p:nvPr/>
        </p:nvSpPr>
        <p:spPr>
          <a:xfrm>
            <a:off x="10021824" y="3377184"/>
            <a:ext cx="1682496" cy="6339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Women with dementia survive ~1–2 years longer — multiplying cumulative Medicare spend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Shape 20"/>
          <p:cNvSpPr/>
          <p:nvPr/>
        </p:nvSpPr>
        <p:spPr>
          <a:xfrm>
            <a:off x="9875520" y="4291584"/>
            <a:ext cx="73152" cy="1072896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1"/>
          <p:cNvSpPr/>
          <p:nvPr/>
        </p:nvSpPr>
        <p:spPr>
          <a:xfrm>
            <a:off x="10021824" y="4291584"/>
            <a:ext cx="1682496" cy="341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1" i="0" u="none" strike="noStrike" kern="1200" cap="none" spc="0" normalizeH="0" baseline="0" noProof="0">
                <a:ln>
                  <a:noFill/>
                </a:ln>
                <a:solidFill>
                  <a:srgbClr val="C0392B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Stage-avg hides this</a:t>
            </a:r>
            <a:endParaRPr kumimoji="0" lang="en-US" sz="12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22"/>
          <p:cNvSpPr/>
          <p:nvPr/>
        </p:nvSpPr>
        <p:spPr>
          <a:xfrm>
            <a:off x="10021824" y="4657344"/>
            <a:ext cx="1682496" cy="6339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1A1F36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Per-case costing averages men &amp; women — understating female long-run tail risk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3"/>
          <p:cNvSpPr/>
          <p:nvPr/>
        </p:nvSpPr>
        <p:spPr>
          <a:xfrm>
            <a:off x="4562168" y="5766816"/>
            <a:ext cx="6801956" cy="5991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1" u="none" strike="noStrike" kern="1200" cap="none" spc="0" normalizeH="0" baseline="0" noProof="0">
                <a:ln>
                  <a:noFill/>
                </a:ln>
                <a:solidFill>
                  <a:srgbClr val="8A9BB5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Source: NLTCS 2004 — Stallard &amp; Yashin, SOA LTC Morbidity Study (2016). Census Bureau (2023). Case projections apply sex-specific age-standardized rates under cohort-adjusted and no-decline scenarios.</a:t>
            </a:r>
            <a:endParaRPr kumimoji="0" lang="en-US" sz="126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1711</Words>
  <Application>Microsoft Office PowerPoint</Application>
  <PresentationFormat>Widescreen</PresentationFormat>
  <Paragraphs>206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Aptos</vt:lpstr>
      <vt:lpstr>Arial</vt:lpstr>
      <vt:lpstr>Calibri</vt:lpstr>
      <vt:lpstr>4_Office Theme</vt:lpstr>
      <vt:lpstr>Cohort Replacement, Trajectory Heterogeneity, and the Fiscal Architecture of Dementia Forecasting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Cohort Replacement, Trajectory Heterogeneity, and the Fiscal Architecture of Dementia Forecasting</dc:title>
  <dc:creator>Debbie Burke</dc:creator>
  <cp:lastModifiedBy>Debbie Burke</cp:lastModifiedBy>
  <cp:revision>1</cp:revision>
  <dcterms:created xsi:type="dcterms:W3CDTF">2026-08-10T14:30:55Z</dcterms:created>
  <dcterms:modified xsi:type="dcterms:W3CDTF">2026-08-10T14:31:33Z</dcterms:modified>
</cp:coreProperties>
</file>