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87" r:id="rId4"/>
    <p:sldId id="280" r:id="rId5"/>
    <p:sldId id="258" r:id="rId6"/>
    <p:sldId id="259" r:id="rId7"/>
    <p:sldId id="260" r:id="rId8"/>
    <p:sldId id="261" r:id="rId9"/>
    <p:sldId id="262" r:id="rId10"/>
    <p:sldId id="263" r:id="rId11"/>
    <p:sldId id="264" r:id="rId12"/>
    <p:sldId id="265" r:id="rId13"/>
    <p:sldId id="266" r:id="rId14"/>
    <p:sldId id="271" r:id="rId15"/>
    <p:sldId id="270" r:id="rId16"/>
    <p:sldId id="273" r:id="rId17"/>
    <p:sldId id="294" r:id="rId18"/>
    <p:sldId id="301" r:id="rId19"/>
    <p:sldId id="302" r:id="rId20"/>
    <p:sldId id="303" r:id="rId21"/>
    <p:sldId id="304" r:id="rId22"/>
    <p:sldId id="305" r:id="rId23"/>
    <p:sldId id="306" r:id="rId24"/>
    <p:sldId id="307" r:id="rId25"/>
    <p:sldId id="308" r:id="rId26"/>
    <p:sldId id="309" r:id="rId27"/>
    <p:sldId id="310" r:id="rId28"/>
    <p:sldId id="295" r:id="rId29"/>
    <p:sldId id="288" r:id="rId30"/>
    <p:sldId id="298" r:id="rId31"/>
    <p:sldId id="299" r:id="rId32"/>
    <p:sldId id="297" r:id="rId33"/>
    <p:sldId id="289" r:id="rId34"/>
    <p:sldId id="292" r:id="rId35"/>
    <p:sldId id="291" r:id="rId36"/>
    <p:sldId id="300" r:id="rId37"/>
    <p:sldId id="279" r:id="rId38"/>
    <p:sldId id="293" r:id="rId39"/>
    <p:sldId id="267" r:id="rId40"/>
    <p:sldId id="268" r:id="rId41"/>
    <p:sldId id="26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8106" autoAdjust="0"/>
  </p:normalViewPr>
  <p:slideViewPr>
    <p:cSldViewPr snapToGrid="0">
      <p:cViewPr varScale="1">
        <p:scale>
          <a:sx n="85" d="100"/>
          <a:sy n="85" d="100"/>
        </p:scale>
        <p:origin x="9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Estimates of the Rank-rank Slope in Health</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'health figure'!$E$2:$K$2</c:f>
              <c:strCache>
                <c:ptCount val="7"/>
                <c:pt idx="0">
                  <c:v>Denmark</c:v>
                </c:pt>
                <c:pt idx="1">
                  <c:v>UK</c:v>
                </c:pt>
                <c:pt idx="2">
                  <c:v>Australia</c:v>
                </c:pt>
                <c:pt idx="3">
                  <c:v>Taiwan</c:v>
                </c:pt>
                <c:pt idx="4">
                  <c:v>Germany</c:v>
                </c:pt>
                <c:pt idx="5">
                  <c:v>US</c:v>
                </c:pt>
                <c:pt idx="6">
                  <c:v>Indonesia</c:v>
                </c:pt>
              </c:strCache>
            </c:strRef>
          </c:cat>
          <c:val>
            <c:numRef>
              <c:f>'health figure'!$E$3:$K$3</c:f>
              <c:numCache>
                <c:formatCode>General</c:formatCode>
                <c:ptCount val="7"/>
                <c:pt idx="0">
                  <c:v>0.13</c:v>
                </c:pt>
                <c:pt idx="1">
                  <c:v>0.19</c:v>
                </c:pt>
                <c:pt idx="2">
                  <c:v>0.2</c:v>
                </c:pt>
                <c:pt idx="3">
                  <c:v>0.22</c:v>
                </c:pt>
                <c:pt idx="4">
                  <c:v>0.23</c:v>
                </c:pt>
                <c:pt idx="5">
                  <c:v>0.26</c:v>
                </c:pt>
                <c:pt idx="6">
                  <c:v>0.28699999999999998</c:v>
                </c:pt>
              </c:numCache>
            </c:numRef>
          </c:val>
          <c:extLst>
            <c:ext xmlns:c16="http://schemas.microsoft.com/office/drawing/2014/chart" uri="{C3380CC4-5D6E-409C-BE32-E72D297353CC}">
              <c16:uniqueId val="{00000000-9CE9-4A72-BC48-22A1166C14AE}"/>
            </c:ext>
          </c:extLst>
        </c:ser>
        <c:dLbls>
          <c:showLegendKey val="0"/>
          <c:showVal val="0"/>
          <c:showCatName val="0"/>
          <c:showSerName val="0"/>
          <c:showPercent val="0"/>
          <c:showBubbleSize val="0"/>
        </c:dLbls>
        <c:gapWidth val="219"/>
        <c:overlap val="-27"/>
        <c:axId val="601852912"/>
        <c:axId val="601846672"/>
      </c:barChart>
      <c:catAx>
        <c:axId val="60185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1846672"/>
        <c:crosses val="autoZero"/>
        <c:auto val="1"/>
        <c:lblAlgn val="ctr"/>
        <c:lblOffset val="100"/>
        <c:noMultiLvlLbl val="0"/>
      </c:catAx>
      <c:valAx>
        <c:axId val="601846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1852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4159A-F4E0-437B-81DD-1BDCCFD631EB}"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E0B1A-B6EE-4AA0-98DF-53D7689611D8}" type="slidenum">
              <a:rPr lang="en-US" smtClean="0"/>
              <a:t>‹#›</a:t>
            </a:fld>
            <a:endParaRPr lang="en-US"/>
          </a:p>
        </p:txBody>
      </p:sp>
    </p:spTree>
    <p:extLst>
      <p:ext uri="{BB962C8B-B14F-4D97-AF65-F5344CB8AC3E}">
        <p14:creationId xmlns:p14="http://schemas.microsoft.com/office/powerpoint/2010/main" val="2770280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joint work with….</a:t>
            </a:r>
          </a:p>
          <a:p>
            <a:endParaRPr lang="en-US" dirty="0"/>
          </a:p>
          <a:p>
            <a:r>
              <a:rPr lang="en-US" dirty="0"/>
              <a:t>In this paper we develop a new descriptive approach to characterizing health and health disparities by parental characteristics over the lifecycle, including intergenerational persistence in health </a:t>
            </a:r>
          </a:p>
          <a:p>
            <a:endParaRPr lang="en-US" dirty="0"/>
          </a:p>
          <a:p>
            <a:r>
              <a:rPr lang="en-US" dirty="0"/>
              <a:t>Early stage work, so looking to get feedback</a:t>
            </a:r>
          </a:p>
          <a:p>
            <a:endParaRPr lang="en-US" dirty="0"/>
          </a:p>
          <a:p>
            <a:r>
              <a:rPr lang="en-US" dirty="0"/>
              <a:t>See https://livetochkonsten.se/alderstrappan/ about the images</a:t>
            </a:r>
          </a:p>
          <a:p>
            <a:endParaRPr lang="en-US" dirty="0"/>
          </a:p>
          <a:p>
            <a:r>
              <a:rPr lang="en-US" dirty="0"/>
              <a:t>“The ages of the woman and the man” </a:t>
            </a:r>
            <a:r>
              <a:rPr lang="en-US" sz="1200" b="0" i="0" kern="1200" dirty="0">
                <a:solidFill>
                  <a:schemeClr val="tx1"/>
                </a:solidFill>
                <a:effectLst/>
                <a:latin typeface="+mn-lt"/>
                <a:ea typeface="+mn-ea"/>
                <a:cs typeface="+mn-cs"/>
              </a:rPr>
              <a:t>Also called </a:t>
            </a:r>
            <a:r>
              <a:rPr lang="en-US" sz="1200" b="0" i="1" kern="1200" dirty="0">
                <a:solidFill>
                  <a:schemeClr val="tx1"/>
                </a:solidFill>
                <a:effectLst/>
                <a:latin typeface="+mn-lt"/>
                <a:ea typeface="+mn-ea"/>
                <a:cs typeface="+mn-cs"/>
              </a:rPr>
              <a:t>The Staircase of Age</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dirty="0"/>
              <a:t>The ages of the woman and the ages of the man</a:t>
            </a:r>
          </a:p>
          <a:p>
            <a:r>
              <a:rPr lang="en-US" dirty="0"/>
              <a:t>If you are not familiar with these images, they show a form of staircase with a number of steps up to the age of 50 and a number of steps down to the age of 100. On each step stands a woman or man of the respective age.</a:t>
            </a:r>
          </a:p>
          <a:p>
            <a:endParaRPr lang="en-US" dirty="0"/>
          </a:p>
          <a:p>
            <a:r>
              <a:rPr lang="en-US" dirty="0"/>
              <a:t>At each step there is also a bold rhyme that is meant to capture the essence of each decade. The text on “my” step reads: “She is, when forty has flown, In the happiness of children young again.”</a:t>
            </a:r>
          </a:p>
          <a:p>
            <a:endParaRPr lang="en-US" dirty="0"/>
          </a:p>
          <a:p>
            <a:r>
              <a:rPr lang="en-US" dirty="0"/>
              <a:t>These images seem to have been enormously popular during the first half of the 20th century. There are also older versions in a folk style.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D9E0B1A-B6EE-4AA0-98DF-53D7689611D8}" type="slidenum">
              <a:rPr lang="en-US" smtClean="0"/>
              <a:t>1</a:t>
            </a:fld>
            <a:endParaRPr lang="en-US"/>
          </a:p>
        </p:txBody>
      </p:sp>
    </p:spTree>
    <p:extLst>
      <p:ext uri="{BB962C8B-B14F-4D97-AF65-F5344CB8AC3E}">
        <p14:creationId xmlns:p14="http://schemas.microsoft.com/office/powerpoint/2010/main" val="279897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0B1A-B6EE-4AA0-98DF-53D7689611D8}" type="slidenum">
              <a:rPr lang="en-US" smtClean="0"/>
              <a:t>24</a:t>
            </a:fld>
            <a:endParaRPr lang="en-US"/>
          </a:p>
        </p:txBody>
      </p:sp>
    </p:spTree>
    <p:extLst>
      <p:ext uri="{BB962C8B-B14F-4D97-AF65-F5344CB8AC3E}">
        <p14:creationId xmlns:p14="http://schemas.microsoft.com/office/powerpoint/2010/main" val="116234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0B1A-B6EE-4AA0-98DF-53D7689611D8}" type="slidenum">
              <a:rPr lang="en-US" smtClean="0"/>
              <a:t>33</a:t>
            </a:fld>
            <a:endParaRPr lang="en-US"/>
          </a:p>
        </p:txBody>
      </p:sp>
    </p:spTree>
    <p:extLst>
      <p:ext uri="{BB962C8B-B14F-4D97-AF65-F5344CB8AC3E}">
        <p14:creationId xmlns:p14="http://schemas.microsoft.com/office/powerpoint/2010/main" val="1786209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0B1A-B6EE-4AA0-98DF-53D7689611D8}" type="slidenum">
              <a:rPr lang="en-US" smtClean="0"/>
              <a:t>35</a:t>
            </a:fld>
            <a:endParaRPr lang="en-US"/>
          </a:p>
        </p:txBody>
      </p:sp>
    </p:spTree>
    <p:extLst>
      <p:ext uri="{BB962C8B-B14F-4D97-AF65-F5344CB8AC3E}">
        <p14:creationId xmlns:p14="http://schemas.microsoft.com/office/powerpoint/2010/main" val="322633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C5DFD-806E-9E86-4F79-296E5F2D9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1F22F-A910-AA5A-008C-C154123F3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03BBF-0A40-9B84-2697-023BC177D5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43C550-BD85-E8F5-0B3D-C9686468845D}"/>
              </a:ext>
            </a:extLst>
          </p:cNvPr>
          <p:cNvSpPr>
            <a:spLocks noGrp="1"/>
          </p:cNvSpPr>
          <p:nvPr>
            <p:ph type="sldNum" sz="quarter" idx="5"/>
          </p:nvPr>
        </p:nvSpPr>
        <p:spPr/>
        <p:txBody>
          <a:bodyPr/>
          <a:lstStyle/>
          <a:p>
            <a:fld id="{9D9E0B1A-B6EE-4AA0-98DF-53D7689611D8}" type="slidenum">
              <a:rPr lang="en-US" smtClean="0"/>
              <a:t>39</a:t>
            </a:fld>
            <a:endParaRPr lang="en-US"/>
          </a:p>
        </p:txBody>
      </p:sp>
    </p:spTree>
    <p:extLst>
      <p:ext uri="{BB962C8B-B14F-4D97-AF65-F5344CB8AC3E}">
        <p14:creationId xmlns:p14="http://schemas.microsoft.com/office/powerpoint/2010/main" val="1936801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motivate our analysis we start with the well known disparities in health by various measures of SES including income, education and wealth </a:t>
            </a:r>
          </a:p>
          <a:p>
            <a:endParaRPr lang="en-US" dirty="0"/>
          </a:p>
          <a:p>
            <a:r>
              <a:rPr lang="en-US" dirty="0"/>
              <a:t>Moreover, we know that these start quite early in life and are highly persistent</a:t>
            </a:r>
          </a:p>
          <a:p>
            <a:endParaRPr lang="en-US" dirty="0"/>
          </a:p>
          <a:p>
            <a:r>
              <a:rPr lang="en-US" dirty="0"/>
              <a:t>One area I’ve worked on in recent years is estimating persistence in health across a variety of countries</a:t>
            </a:r>
          </a:p>
        </p:txBody>
      </p:sp>
      <p:sp>
        <p:nvSpPr>
          <p:cNvPr id="4" name="Slide Number Placeholder 3"/>
          <p:cNvSpPr>
            <a:spLocks noGrp="1"/>
          </p:cNvSpPr>
          <p:nvPr>
            <p:ph type="sldNum" sz="quarter" idx="5"/>
          </p:nvPr>
        </p:nvSpPr>
        <p:spPr/>
        <p:txBody>
          <a:bodyPr/>
          <a:lstStyle/>
          <a:p>
            <a:fld id="{9D9E0B1A-B6EE-4AA0-98DF-53D7689611D8}" type="slidenum">
              <a:rPr lang="en-US" smtClean="0"/>
              <a:t>2</a:t>
            </a:fld>
            <a:endParaRPr lang="en-US"/>
          </a:p>
        </p:txBody>
      </p:sp>
    </p:spTree>
    <p:extLst>
      <p:ext uri="{BB962C8B-B14F-4D97-AF65-F5344CB8AC3E}">
        <p14:creationId xmlns:p14="http://schemas.microsoft.com/office/powerpoint/2010/main" val="140381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range of estimates of the degree of intergenerational persistence in health ranks using either survey or admin data</a:t>
            </a:r>
          </a:p>
        </p:txBody>
      </p:sp>
      <p:sp>
        <p:nvSpPr>
          <p:cNvPr id="4" name="Slide Number Placeholder 3"/>
          <p:cNvSpPr>
            <a:spLocks noGrp="1"/>
          </p:cNvSpPr>
          <p:nvPr>
            <p:ph type="sldNum" sz="quarter" idx="5"/>
          </p:nvPr>
        </p:nvSpPr>
        <p:spPr/>
        <p:txBody>
          <a:bodyPr/>
          <a:lstStyle/>
          <a:p>
            <a:fld id="{9D9E0B1A-B6EE-4AA0-98DF-53D7689611D8}" type="slidenum">
              <a:rPr lang="en-US" smtClean="0"/>
              <a:t>3</a:t>
            </a:fld>
            <a:endParaRPr lang="en-US"/>
          </a:p>
        </p:txBody>
      </p:sp>
    </p:spTree>
    <p:extLst>
      <p:ext uri="{BB962C8B-B14F-4D97-AF65-F5344CB8AC3E}">
        <p14:creationId xmlns:p14="http://schemas.microsoft.com/office/powerpoint/2010/main" val="75676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6759E-B0D1-11F7-C91C-BD7FF8963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3884A-D2A1-1EC0-5D98-6FDD34F4A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84538-5425-4353-DB26-5A0ABEAA1118}"/>
              </a:ext>
            </a:extLst>
          </p:cNvPr>
          <p:cNvSpPr>
            <a:spLocks noGrp="1"/>
          </p:cNvSpPr>
          <p:nvPr>
            <p:ph type="body" idx="1"/>
          </p:nvPr>
        </p:nvSpPr>
        <p:spPr/>
        <p:txBody>
          <a:bodyPr/>
          <a:lstStyle/>
          <a:p>
            <a:r>
              <a:rPr lang="en-US" dirty="0"/>
              <a:t>How, exactly do parents shape health trajectories?  Is it more about resources or parents own health?  Does it differ at different stages?</a:t>
            </a:r>
          </a:p>
        </p:txBody>
      </p:sp>
      <p:sp>
        <p:nvSpPr>
          <p:cNvPr id="4" name="Slide Number Placeholder 3">
            <a:extLst>
              <a:ext uri="{FF2B5EF4-FFF2-40B4-BE49-F238E27FC236}">
                <a16:creationId xmlns:a16="http://schemas.microsoft.com/office/drawing/2014/main" id="{7C2A19FA-E614-AC2B-607B-5D813D49DDDF}"/>
              </a:ext>
            </a:extLst>
          </p:cNvPr>
          <p:cNvSpPr>
            <a:spLocks noGrp="1"/>
          </p:cNvSpPr>
          <p:nvPr>
            <p:ph type="sldNum" sz="quarter" idx="5"/>
          </p:nvPr>
        </p:nvSpPr>
        <p:spPr/>
        <p:txBody>
          <a:bodyPr/>
          <a:lstStyle/>
          <a:p>
            <a:fld id="{9D9E0B1A-B6EE-4AA0-98DF-53D7689611D8}" type="slidenum">
              <a:rPr lang="en-US" smtClean="0"/>
              <a:t>4</a:t>
            </a:fld>
            <a:endParaRPr lang="en-US"/>
          </a:p>
        </p:txBody>
      </p:sp>
    </p:spTree>
    <p:extLst>
      <p:ext uri="{BB962C8B-B14F-4D97-AF65-F5344CB8AC3E}">
        <p14:creationId xmlns:p14="http://schemas.microsoft.com/office/powerpoint/2010/main" val="89164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prongs to this agenda: </a:t>
            </a:r>
          </a:p>
          <a:p>
            <a:endParaRPr lang="en-US" dirty="0"/>
          </a:p>
          <a:p>
            <a:pPr marL="228600" indent="-228600">
              <a:buAutoNum type="arabicParenBoth"/>
            </a:pPr>
            <a:r>
              <a:rPr lang="en-US" dirty="0"/>
              <a:t>A descriptive paper that looks at life-cycle descriptive information concerning health and mortality + their associations with parental SES and health</a:t>
            </a:r>
          </a:p>
          <a:p>
            <a:pPr marL="228600" indent="-228600">
              <a:buAutoNum type="arabicParenBoth"/>
            </a:pPr>
            <a:r>
              <a:rPr lang="en-US" dirty="0"/>
              <a:t> A 2PM or a hurdle model of health dynamics and mortality that allows us to better see how parental SES and health are associated with child health in a life-cycle context</a:t>
            </a:r>
          </a:p>
        </p:txBody>
      </p:sp>
      <p:sp>
        <p:nvSpPr>
          <p:cNvPr id="4" name="Slide Number Placeholder 3"/>
          <p:cNvSpPr>
            <a:spLocks noGrp="1"/>
          </p:cNvSpPr>
          <p:nvPr>
            <p:ph type="sldNum" sz="quarter" idx="5"/>
          </p:nvPr>
        </p:nvSpPr>
        <p:spPr/>
        <p:txBody>
          <a:bodyPr/>
          <a:lstStyle/>
          <a:p>
            <a:fld id="{9D9E0B1A-B6EE-4AA0-98DF-53D7689611D8}" type="slidenum">
              <a:rPr lang="en-US" smtClean="0"/>
              <a:t>5</a:t>
            </a:fld>
            <a:endParaRPr lang="en-US"/>
          </a:p>
        </p:txBody>
      </p:sp>
    </p:spTree>
    <p:extLst>
      <p:ext uri="{BB962C8B-B14F-4D97-AF65-F5344CB8AC3E}">
        <p14:creationId xmlns:p14="http://schemas.microsoft.com/office/powerpoint/2010/main" val="536721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err="1"/>
                  <a:t>Bjorkegren</a:t>
                </a:r>
                <a:r>
                  <a:rPr lang="en-US" dirty="0"/>
                  <a:t> et al JHR:</a:t>
                </a:r>
              </a:p>
              <a:p>
                <a:r>
                  <a:rPr lang="en-US" sz="1200" b="0" i="0" kern="1200" dirty="0">
                    <a:solidFill>
                      <a:schemeClr val="tx1"/>
                    </a:solidFill>
                    <a:effectLst/>
                    <a:latin typeface="+mn-lt"/>
                    <a:ea typeface="+mn-ea"/>
                    <a:cs typeface="+mn-cs"/>
                  </a:rPr>
                  <a:t>We use a large sample of Swedish-born adoptees and their biological and adopting parents to decompose the persistence in health inequality across generations into pre-birth and post-birth components. We use three sets of measures for health outcomes in the second generation: mortality, measures based on data on hospitalization, and measures using birth outcomes for the third generation. The results show that all of the persistence in mortality is transmitted solely via pre-birth factors, while the results for the hospitalization measures suggest that at least three-quarters of the intergenerational persistence in health is attributable to the biological parents.</a:t>
                </a:r>
                <a:endParaRPr lang="en-US" dirty="0"/>
              </a:p>
              <a:p>
                <a:endParaRPr lang="en-US" dirty="0"/>
              </a:p>
              <a:p>
                <a:endParaRPr lang="en-US" dirty="0"/>
              </a:p>
              <a:p>
                <a:r>
                  <a:rPr lang="en-US" dirty="0"/>
                  <a:t>Cesarini et al (QJE):</a:t>
                </a:r>
              </a:p>
              <a:p>
                <a:r>
                  <a:rPr lang="en-US" sz="1200" b="0" i="0" kern="1200" dirty="0">
                    <a:solidFill>
                      <a:schemeClr val="tx1"/>
                    </a:solidFill>
                    <a:effectLst/>
                    <a:latin typeface="+mn-lt"/>
                    <a:ea typeface="+mn-ea"/>
                    <a:cs typeface="+mn-cs"/>
                  </a:rPr>
                  <a:t>We use administrative data on Swedish lottery players to estimate the causal impact of substantial wealth shocks on players’ own health and their children’s health and developmental outcomes. Our estimation sample is large, virtually free of attrition, and allows us to control for the factors conditional on which the prizes were randomly assigned. In adults, we find no evidence that wealth impacts mortality or health care utilization, with the possible exception of a small reduction in the consumption of mental health drugs. Our estimates allow us to rule out effects on 10-year mortality one sixth as large as the cross-sectional wealth-mortality gradient. In our intergenerational analyses, we find that wealth increases children’s health care utilization in the years following the lottery and may also reduce obesity risk. The effects on most other child outcomes, including drug consumption, scholastic performance, and skills, can usually be bounded to a tight interval around zero. Overall, our findings suggest that in affluent countries with extensive social safety nets, causal effects of wealth are not a major source of the wealth-mortality gradients, nor of the observed relationships between child developmental outcomes and household income.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effectLst/>
                  </a:rPr>
                  <a:t>The symbol </a:t>
                </a:r>
              </a:p>
              <a:p>
                <a:r>
                  <a:rPr lang="el-GR" b="1" dirty="0"/>
                  <a:t>Λ() (</a:t>
                </a:r>
                <a:r>
                  <a:rPr lang="en-US" b="1" dirty="0"/>
                  <a:t>capital lambda)</a:t>
                </a:r>
                <a:r>
                  <a:rPr lang="en-US" dirty="0"/>
                  <a:t> is often used in statistics to represent the cumulative distribution function (CDF) of the standard logistic distribution. When written as </a:t>
                </a:r>
                <a:r>
                  <a:rPr lang="el-GR" dirty="0"/>
                  <a:t>Λ(</a:t>
                </a:r>
                <a:r>
                  <a:rPr lang="en-US" i="1" dirty="0"/>
                  <a:t>x</a:t>
                </a:r>
                <a:r>
                  <a:rPr lang="en-US" dirty="0"/>
                  <a:t>), it is also known as the inverse-logit or </a:t>
                </a:r>
                <a:r>
                  <a:rPr lang="en-US" dirty="0" err="1"/>
                  <a:t>expit</a:t>
                </a:r>
                <a:r>
                  <a:rPr lang="en-US" dirty="0"/>
                  <a:t> function, and is the inverse of the logit function. </a:t>
                </a:r>
              </a:p>
              <a:p>
                <a:r>
                  <a:rPr lang="en-US" dirty="0"/>
                  <a:t>Relationship between the logit and capital lambda functions </a:t>
                </a:r>
              </a:p>
              <a:p>
                <a:r>
                  <a:rPr lang="en-US" dirty="0"/>
                  <a:t>The logit and capital lambda functions are inverses of each other, defining the core of logistic regression. </a:t>
                </a:r>
              </a:p>
              <a:p>
                <a:r>
                  <a:rPr lang="en-US" b="1" dirty="0"/>
                  <a:t>The logit function</a:t>
                </a:r>
                <a:br>
                  <a:rPr lang="en-US" dirty="0"/>
                </a:br>
                <a:r>
                  <a:rPr lang="en-US" dirty="0"/>
                  <a:t>The logit function transforms a probability value </a:t>
                </a:r>
                <a:r>
                  <a:rPr lang="en-US" i="1" dirty="0"/>
                  <a:t>p</a:t>
                </a:r>
                <a:r>
                  <a:rPr lang="en-US" dirty="0"/>
                  <a:t> (which lies between 0 and 1) into a continuous real number (from -∞ to +∞). </a:t>
                </a:r>
              </a:p>
              <a:p>
                <a:pPr rtl="0"/>
                <a14:m>
                  <m:oMathPara xmlns:m="http://schemas.openxmlformats.org/officeDocument/2006/math">
                    <m:oMathParaPr>
                      <m:jc m:val="centerGroup"/>
                    </m:oMathParaPr>
                    <m:oMath xmlns:m="http://schemas.openxmlformats.org/officeDocument/2006/math">
                      <m:r>
                        <m:rPr>
                          <m:nor/>
                        </m:rPr>
                        <a:rPr lang="en-US" b="0"/>
                        <m:t>logit</m:t>
                      </m:r>
                      <m:d>
                        <m:dPr>
                          <m:ctrlPr>
                            <a:rPr lang="ar-AE" sz="1200" b="0" i="1" kern="1200">
                              <a:solidFill>
                                <a:schemeClr val="tx1"/>
                              </a:solidFill>
                              <a:latin typeface="Cambria Math" panose="02040503050406030204" pitchFamily="18" charset="0"/>
                              <a:ea typeface="+mn-ea"/>
                              <a:cs typeface="+mn-cs"/>
                            </a:rPr>
                          </m:ctrlPr>
                        </m:dPr>
                        <m:e>
                          <m:r>
                            <a:rPr lang="ar-AE" b="0" i="1">
                              <a:latin typeface="Cambria Math" panose="02040503050406030204" pitchFamily="18" charset="0"/>
                            </a:rPr>
                            <m:t>𝑝</m:t>
                          </m:r>
                        </m:e>
                      </m:d>
                      <m:r>
                        <a:rPr lang="ar-AE" sz="1200" b="0" i="0" kern="1200">
                          <a:solidFill>
                            <a:schemeClr val="tx1"/>
                          </a:solidFill>
                          <a:latin typeface="Cambria Math" panose="02040503050406030204" pitchFamily="18" charset="0"/>
                          <a:ea typeface="+mn-ea"/>
                          <a:cs typeface="+mn-cs"/>
                        </a:rPr>
                        <m:t>=</m:t>
                      </m:r>
                      <m:r>
                        <m:rPr>
                          <m:sty m:val="p"/>
                        </m:rPr>
                        <a:rPr lang="en-US" sz="1200" b="0" i="0" kern="1200">
                          <a:solidFill>
                            <a:schemeClr val="tx1"/>
                          </a:solidFill>
                          <a:latin typeface="Cambria Math" panose="02040503050406030204" pitchFamily="18" charset="0"/>
                          <a:ea typeface="+mn-ea"/>
                          <a:cs typeface="+mn-cs"/>
                        </a:rPr>
                        <m:t>ln</m:t>
                      </m:r>
                      <m:d>
                        <m:dPr>
                          <m:ctrlPr>
                            <a:rPr lang="ar-AE" sz="1200" b="0" i="1" kern="1200">
                              <a:solidFill>
                                <a:schemeClr val="tx1"/>
                              </a:solidFill>
                              <a:latin typeface="Cambria Math" panose="02040503050406030204" pitchFamily="18" charset="0"/>
                              <a:ea typeface="+mn-ea"/>
                              <a:cs typeface="+mn-cs"/>
                            </a:rPr>
                          </m:ctrlPr>
                        </m:dPr>
                        <m:e>
                          <m:f>
                            <m:fPr>
                              <m:ctrlPr>
                                <a:rPr lang="ar-AE" sz="1200" b="0" i="1" kern="1200">
                                  <a:solidFill>
                                    <a:schemeClr val="tx1"/>
                                  </a:solidFill>
                                  <a:latin typeface="Cambria Math" panose="02040503050406030204" pitchFamily="18" charset="0"/>
                                  <a:ea typeface="+mn-ea"/>
                                  <a:cs typeface="+mn-cs"/>
                                </a:rPr>
                              </m:ctrlPr>
                            </m:fPr>
                            <m:num>
                              <m:r>
                                <a:rPr lang="ar-AE" sz="1200" b="0" i="1" kern="1200">
                                  <a:solidFill>
                                    <a:schemeClr val="tx1"/>
                                  </a:solidFill>
                                  <a:latin typeface="Cambria Math" panose="02040503050406030204" pitchFamily="18" charset="0"/>
                                  <a:ea typeface="+mn-ea"/>
                                  <a:cs typeface="+mn-cs"/>
                                </a:rPr>
                                <m:t>𝑝</m:t>
                              </m:r>
                            </m:num>
                            <m:den>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r>
                                <a:rPr lang="ar-AE" sz="1200" b="0" i="1" kern="1200">
                                  <a:solidFill>
                                    <a:schemeClr val="tx1"/>
                                  </a:solidFill>
                                  <a:latin typeface="Cambria Math" panose="02040503050406030204" pitchFamily="18" charset="0"/>
                                  <a:ea typeface="+mn-ea"/>
                                  <a:cs typeface="+mn-cs"/>
                                </a:rPr>
                                <m:t>𝑝</m:t>
                              </m:r>
                            </m:den>
                          </m:f>
                        </m:e>
                      </m:d>
                    </m:oMath>
                  </m:oMathPara>
                </a14:m>
                <a:endParaRPr lang="ar-AE" dirty="0">
                  <a:effectLst/>
                </a:endParaRPr>
              </a:p>
              <a:p>
                <a:pPr rtl="0"/>
                <a:r>
                  <a:rPr lang="en-US" dirty="0">
                    <a:effectLst/>
                  </a:rPr>
                  <a:t>logit(𝑝)=ln𝑝1−𝑝</a:t>
                </a:r>
              </a:p>
              <a:p>
                <a:r>
                  <a:rPr lang="en-US" dirty="0"/>
                  <a:t> </a:t>
                </a:r>
              </a:p>
              <a:p>
                <a:r>
                  <a:rPr lang="en-US" b="1" dirty="0"/>
                  <a:t>The capital lambda function</a:t>
                </a:r>
                <a:br>
                  <a:rPr lang="en-US" dirty="0"/>
                </a:br>
                <a:r>
                  <a:rPr lang="en-US" dirty="0"/>
                  <a:t>The capital lambda function, </a:t>
                </a:r>
                <a:r>
                  <a:rPr lang="el-GR" dirty="0"/>
                  <a:t>Λ(</a:t>
                </a:r>
                <a:r>
                  <a:rPr lang="en-US" i="1" dirty="0"/>
                  <a:t>x</a:t>
                </a:r>
                <a:r>
                  <a:rPr lang="en-US" dirty="0"/>
                  <a:t>), is the inverse of the logit function. It converts a value </a:t>
                </a:r>
                <a:r>
                  <a:rPr lang="en-US" i="1" dirty="0"/>
                  <a:t>x</a:t>
                </a:r>
                <a:r>
                  <a:rPr lang="en-US" dirty="0"/>
                  <a:t> from the real number line back into a probability </a:t>
                </a:r>
                <a:r>
                  <a:rPr lang="en-US" i="1" dirty="0"/>
                  <a:t>p</a:t>
                </a:r>
                <a:r>
                  <a:rPr lang="en-US" dirty="0"/>
                  <a:t> (from 0 to 1). The formula is: </a:t>
                </a:r>
              </a:p>
              <a:p>
                <a:pPr rtl="0"/>
                <a14:m>
                  <m:oMathPara xmlns:m="http://schemas.openxmlformats.org/officeDocument/2006/math">
                    <m:oMathParaPr>
                      <m:jc m:val="centerGroup"/>
                    </m:oMathParaPr>
                    <m:oMath xmlns:m="http://schemas.openxmlformats.org/officeDocument/2006/math">
                      <m:r>
                        <a:rPr lang="en-US" sz="1200" i="1" kern="1200">
                          <a:solidFill>
                            <a:schemeClr val="tx1"/>
                          </a:solidFill>
                          <a:latin typeface="Cambria Math" panose="02040503050406030204" pitchFamily="18" charset="0"/>
                          <a:ea typeface="+mn-ea"/>
                          <a:cs typeface="+mn-cs"/>
                        </a:rPr>
                        <m:t>𝛬</m:t>
                      </m:r>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𝑥</m:t>
                          </m:r>
                        </m:e>
                      </m:d>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𝑒</m:t>
                              </m:r>
                            </m:e>
                            <m:sup>
                              <m:r>
                                <a:rPr lang="ar-AE" sz="1200" i="1" kern="1200">
                                  <a:solidFill>
                                    <a:schemeClr val="tx1"/>
                                  </a:solidFill>
                                  <a:latin typeface="Cambria Math" panose="02040503050406030204" pitchFamily="18" charset="0"/>
                                  <a:ea typeface="+mn-ea"/>
                                  <a:cs typeface="+mn-cs"/>
                                </a:rPr>
                                <m:t>𝑥</m:t>
                              </m:r>
                            </m:sup>
                          </m:sSup>
                        </m:num>
                        <m:den>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𝑒</m:t>
                              </m:r>
                            </m:e>
                            <m:sup>
                              <m:r>
                                <a:rPr lang="ar-AE" sz="1200" i="1" kern="1200">
                                  <a:solidFill>
                                    <a:schemeClr val="tx1"/>
                                  </a:solidFill>
                                  <a:latin typeface="Cambria Math" panose="02040503050406030204" pitchFamily="18" charset="0"/>
                                  <a:ea typeface="+mn-ea"/>
                                  <a:cs typeface="+mn-cs"/>
                                </a:rPr>
                                <m:t>𝑥</m:t>
                              </m:r>
                            </m:sup>
                          </m:sSup>
                        </m:den>
                      </m:f>
                    </m:oMath>
                  </m:oMathPara>
                </a14:m>
                <a:endParaRPr lang="ar-AE" dirty="0">
                  <a:effectLst/>
                </a:endParaRPr>
              </a:p>
              <a:p>
                <a:pPr rtl="0"/>
                <a:r>
                  <a:rPr lang="el-GR" dirty="0">
                    <a:effectLst/>
                  </a:rPr>
                  <a:t>Λ(𝑥)=𝑒𝑥1+𝑒𝑥</a:t>
                </a:r>
              </a:p>
              <a:p>
                <a:r>
                  <a:rPr lang="el-GR" dirty="0"/>
                  <a:t> </a:t>
                </a:r>
              </a:p>
              <a:p>
                <a:r>
                  <a:rPr lang="en-US" dirty="0"/>
                  <a:t>How they are used in logistic regression </a:t>
                </a:r>
              </a:p>
              <a:p>
                <a:r>
                  <a:rPr lang="en-US" dirty="0"/>
                  <a:t>In logistic regression, the relationship between the logit and capital lambda functions is used to model the probability of a binary outcome (e.g., success/failure, yes/no). </a:t>
                </a:r>
              </a:p>
              <a:p>
                <a:r>
                  <a:rPr lang="en-US" b="1" dirty="0"/>
                  <a:t>Modeling the log-odds</a:t>
                </a:r>
                <a:r>
                  <a:rPr lang="en-US" dirty="0"/>
                  <a:t>: The core of logistic regression is to model the </a:t>
                </a:r>
                <a:r>
                  <a:rPr lang="en-US" b="1" dirty="0"/>
                  <a:t>log-odds</a:t>
                </a:r>
                <a:r>
                  <a:rPr lang="en-US" dirty="0"/>
                  <a:t>, or logit, as a linear combination of independent variables.</a:t>
                </a:r>
              </a:p>
              <a:p>
                <a:pPr rtl="0"/>
                <a14:m>
                  <m:oMathPara xmlns:m="http://schemas.openxmlformats.org/officeDocument/2006/math">
                    <m:oMathParaPr>
                      <m:jc m:val="centerGroup"/>
                    </m:oMathParaPr>
                    <m:oMath xmlns:m="http://schemas.openxmlformats.org/officeDocument/2006/math">
                      <m:r>
                        <m:rPr>
                          <m:nor/>
                        </m:rPr>
                        <a:rPr lang="en-US" b="0"/>
                        <m:t>logit</m:t>
                      </m:r>
                      <m:d>
                        <m:dPr>
                          <m:ctrlPr>
                            <a:rPr lang="ar-AE" sz="1200" b="0" i="1" kern="1200">
                              <a:solidFill>
                                <a:schemeClr val="tx1"/>
                              </a:solidFill>
                              <a:latin typeface="Cambria Math" panose="02040503050406030204" pitchFamily="18" charset="0"/>
                              <a:ea typeface="+mn-ea"/>
                              <a:cs typeface="+mn-cs"/>
                            </a:rPr>
                          </m:ctrlPr>
                        </m:dPr>
                        <m:e>
                          <m:r>
                            <a:rPr lang="ar-AE" b="0" i="1">
                              <a:latin typeface="Cambria Math" panose="02040503050406030204" pitchFamily="18" charset="0"/>
                            </a:rPr>
                            <m:t>𝑝</m:t>
                          </m:r>
                        </m:e>
                      </m:d>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𝛽</m:t>
                          </m:r>
                        </m:e>
                        <m:sub>
                          <m:r>
                            <a:rPr lang="ar-AE" sz="1200" b="0" i="0" kern="1200">
                              <a:solidFill>
                                <a:schemeClr val="tx1"/>
                              </a:solidFill>
                              <a:latin typeface="Cambria Math" panose="02040503050406030204" pitchFamily="18" charset="0"/>
                              <a:ea typeface="+mn-ea"/>
                              <a:cs typeface="+mn-cs"/>
                            </a:rPr>
                            <m:t>0</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𝛽</m:t>
                          </m:r>
                        </m:e>
                        <m:sub>
                          <m:r>
                            <a:rPr lang="ar-AE" sz="1200" b="0" i="0" kern="1200">
                              <a:solidFill>
                                <a:schemeClr val="tx1"/>
                              </a:solidFill>
                              <a:latin typeface="Cambria Math" panose="02040503050406030204" pitchFamily="18" charset="0"/>
                              <a:ea typeface="+mn-ea"/>
                              <a:cs typeface="+mn-cs"/>
                            </a:rPr>
                            <m:t>1</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𝑥</m:t>
                          </m:r>
                        </m:e>
                        <m:sub>
                          <m:r>
                            <a:rPr lang="ar-AE" sz="1200" b="0" i="0" kern="1200">
                              <a:solidFill>
                                <a:schemeClr val="tx1"/>
                              </a:solidFill>
                              <a:latin typeface="Cambria Math" panose="02040503050406030204" pitchFamily="18" charset="0"/>
                              <a:ea typeface="+mn-ea"/>
                              <a:cs typeface="+mn-cs"/>
                            </a:rPr>
                            <m:t>1</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𝛽</m:t>
                          </m:r>
                        </m:e>
                        <m:sub>
                          <m:r>
                            <a:rPr lang="ar-AE" sz="1200" b="0" i="1" kern="1200">
                              <a:solidFill>
                                <a:schemeClr val="tx1"/>
                              </a:solidFill>
                              <a:latin typeface="Cambria Math" panose="02040503050406030204" pitchFamily="18" charset="0"/>
                              <a:ea typeface="+mn-ea"/>
                              <a:cs typeface="+mn-cs"/>
                            </a:rPr>
                            <m:t>𝑛</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𝑥</m:t>
                          </m:r>
                        </m:e>
                        <m:sub>
                          <m:r>
                            <a:rPr lang="ar-AE" sz="1200" b="0" i="1" kern="1200">
                              <a:solidFill>
                                <a:schemeClr val="tx1"/>
                              </a:solidFill>
                              <a:latin typeface="Cambria Math" panose="02040503050406030204" pitchFamily="18" charset="0"/>
                              <a:ea typeface="+mn-ea"/>
                              <a:cs typeface="+mn-cs"/>
                            </a:rPr>
                            <m:t>𝑛</m:t>
                          </m:r>
                        </m:sub>
                      </m:sSub>
                    </m:oMath>
                  </m:oMathPara>
                </a14:m>
                <a:endParaRPr lang="ar-AE" dirty="0">
                  <a:effectLst/>
                </a:endParaRPr>
              </a:p>
              <a:p>
                <a:pPr rtl="0"/>
                <a:r>
                  <a:rPr lang="en-US" dirty="0">
                    <a:effectLst/>
                  </a:rPr>
                  <a:t>logit(𝑝)=𝛽0+𝛽1𝑥1+…+𝛽𝑛𝑥𝑛</a:t>
                </a:r>
              </a:p>
              <a:p>
                <a:r>
                  <a:rPr lang="en-US" b="1" dirty="0"/>
                  <a:t>Predicting the probability</a:t>
                </a:r>
                <a:r>
                  <a:rPr lang="en-US" dirty="0"/>
                  <a:t>: To get a predicted probability </a:t>
                </a:r>
                <a:r>
                  <a:rPr lang="en-US" i="1" dirty="0"/>
                  <a:t>p</a:t>
                </a:r>
                <a:r>
                  <a:rPr lang="en-US" dirty="0"/>
                  <a:t> from this model, you take the inverse-logit of the linear combination, which is the capital lambda function.</a:t>
                </a:r>
              </a:p>
              <a:p>
                <a:pPr rtl="0"/>
                <a14:m>
                  <m:oMathPara xmlns:m="http://schemas.openxmlformats.org/officeDocument/2006/math">
                    <m:oMathParaPr>
                      <m:jc m:val="centerGroup"/>
                    </m:oMathParaPr>
                    <m:oMath xmlns:m="http://schemas.openxmlformats.org/officeDocument/2006/math">
                      <m:r>
                        <a:rPr lang="en-US" sz="1200" i="1" kern="1200">
                          <a:solidFill>
                            <a:schemeClr val="tx1"/>
                          </a:solidFill>
                          <a:latin typeface="Cambria Math" panose="02040503050406030204" pitchFamily="18" charset="0"/>
                          <a:ea typeface="+mn-ea"/>
                          <a:cs typeface="+mn-cs"/>
                        </a:rPr>
                        <m:t>𝑝</m:t>
                      </m:r>
                      <m:r>
                        <a:rPr lang="en-US" sz="1200" i="0" kern="1200">
                          <a:solidFill>
                            <a:schemeClr val="tx1"/>
                          </a:solidFill>
                          <a:latin typeface="Cambria Math" panose="02040503050406030204" pitchFamily="18" charset="0"/>
                          <a:ea typeface="+mn-ea"/>
                          <a:cs typeface="+mn-cs"/>
                        </a:rPr>
                        <m:t>=</m:t>
                      </m:r>
                      <m:r>
                        <a:rPr lang="en-US" sz="1200" i="1" kern="1200">
                          <a:solidFill>
                            <a:schemeClr val="tx1"/>
                          </a:solidFill>
                          <a:latin typeface="Cambria Math" panose="02040503050406030204" pitchFamily="18" charset="0"/>
                          <a:ea typeface="+mn-ea"/>
                          <a:cs typeface="+mn-cs"/>
                        </a:rPr>
                        <m:t>𝛬</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0" kern="1200">
                                  <a:solidFill>
                                    <a:schemeClr val="tx1"/>
                                  </a:solidFill>
                                  <a:latin typeface="Cambria Math" panose="02040503050406030204" pitchFamily="18" charset="0"/>
                                  <a:ea typeface="+mn-ea"/>
                                  <a:cs typeface="+mn-cs"/>
                                </a:rPr>
                                <m:t>0</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0" kern="1200">
                                  <a:solidFill>
                                    <a:schemeClr val="tx1"/>
                                  </a:solidFill>
                                  <a:latin typeface="Cambria Math" panose="02040503050406030204" pitchFamily="18" charset="0"/>
                                  <a:ea typeface="+mn-ea"/>
                                  <a:cs typeface="+mn-cs"/>
                                </a:rPr>
                                <m:t>1</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𝑥</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1" kern="1200">
                                  <a:solidFill>
                                    <a:schemeClr val="tx1"/>
                                  </a:solidFill>
                                  <a:latin typeface="Cambria Math" panose="02040503050406030204" pitchFamily="18" charset="0"/>
                                  <a:ea typeface="+mn-ea"/>
                                  <a:cs typeface="+mn-cs"/>
                                </a:rPr>
                                <m:t>𝑛</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𝑥</m:t>
                              </m:r>
                            </m:e>
                            <m:sub>
                              <m:r>
                                <a:rPr lang="ar-AE" sz="1200" i="1" kern="1200">
                                  <a:solidFill>
                                    <a:schemeClr val="tx1"/>
                                  </a:solidFill>
                                  <a:latin typeface="Cambria Math" panose="02040503050406030204" pitchFamily="18" charset="0"/>
                                  <a:ea typeface="+mn-ea"/>
                                  <a:cs typeface="+mn-cs"/>
                                </a:rPr>
                                <m:t>𝑛</m:t>
                              </m:r>
                            </m:sub>
                          </m:sSub>
                        </m:e>
                      </m:d>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𝑒</m:t>
                              </m:r>
                            </m:e>
                            <m:sup>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0" kern="1200">
                                      <a:solidFill>
                                        <a:schemeClr val="tx1"/>
                                      </a:solidFill>
                                      <a:latin typeface="Cambria Math" panose="02040503050406030204" pitchFamily="18" charset="0"/>
                                      <a:ea typeface="+mn-ea"/>
                                      <a:cs typeface="+mn-cs"/>
                                    </a:rPr>
                                    <m:t>0</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0" kern="1200">
                                      <a:solidFill>
                                        <a:schemeClr val="tx1"/>
                                      </a:solidFill>
                                      <a:latin typeface="Cambria Math" panose="02040503050406030204" pitchFamily="18" charset="0"/>
                                      <a:ea typeface="+mn-ea"/>
                                      <a:cs typeface="+mn-cs"/>
                                    </a:rPr>
                                    <m:t>1</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𝑥</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1" kern="1200">
                                      <a:solidFill>
                                        <a:schemeClr val="tx1"/>
                                      </a:solidFill>
                                      <a:latin typeface="Cambria Math" panose="02040503050406030204" pitchFamily="18" charset="0"/>
                                      <a:ea typeface="+mn-ea"/>
                                      <a:cs typeface="+mn-cs"/>
                                    </a:rPr>
                                    <m:t>𝑛</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𝑥</m:t>
                                  </m:r>
                                </m:e>
                                <m:sub>
                                  <m:r>
                                    <a:rPr lang="ar-AE" sz="1200" i="1" kern="1200">
                                      <a:solidFill>
                                        <a:schemeClr val="tx1"/>
                                      </a:solidFill>
                                      <a:latin typeface="Cambria Math" panose="02040503050406030204" pitchFamily="18" charset="0"/>
                                      <a:ea typeface="+mn-ea"/>
                                      <a:cs typeface="+mn-cs"/>
                                    </a:rPr>
                                    <m:t>𝑛</m:t>
                                  </m:r>
                                </m:sub>
                              </m:sSub>
                            </m:sup>
                          </m:sSup>
                        </m:num>
                        <m:den>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𝑒</m:t>
                              </m:r>
                            </m:e>
                            <m:sup>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0" kern="1200">
                                      <a:solidFill>
                                        <a:schemeClr val="tx1"/>
                                      </a:solidFill>
                                      <a:latin typeface="Cambria Math" panose="02040503050406030204" pitchFamily="18" charset="0"/>
                                      <a:ea typeface="+mn-ea"/>
                                      <a:cs typeface="+mn-cs"/>
                                    </a:rPr>
                                    <m:t>0</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0" kern="1200">
                                      <a:solidFill>
                                        <a:schemeClr val="tx1"/>
                                      </a:solidFill>
                                      <a:latin typeface="Cambria Math" panose="02040503050406030204" pitchFamily="18" charset="0"/>
                                      <a:ea typeface="+mn-ea"/>
                                      <a:cs typeface="+mn-cs"/>
                                    </a:rPr>
                                    <m:t>1</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𝑥</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1" kern="1200">
                                      <a:solidFill>
                                        <a:schemeClr val="tx1"/>
                                      </a:solidFill>
                                      <a:latin typeface="Cambria Math" panose="02040503050406030204" pitchFamily="18" charset="0"/>
                                      <a:ea typeface="+mn-ea"/>
                                      <a:cs typeface="+mn-cs"/>
                                    </a:rPr>
                                    <m:t>𝑛</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𝑥</m:t>
                                  </m:r>
                                </m:e>
                                <m:sub>
                                  <m:r>
                                    <a:rPr lang="ar-AE" sz="1200" i="1" kern="1200">
                                      <a:solidFill>
                                        <a:schemeClr val="tx1"/>
                                      </a:solidFill>
                                      <a:latin typeface="Cambria Math" panose="02040503050406030204" pitchFamily="18" charset="0"/>
                                      <a:ea typeface="+mn-ea"/>
                                      <a:cs typeface="+mn-cs"/>
                                    </a:rPr>
                                    <m:t>𝑛</m:t>
                                  </m:r>
                                </m:sub>
                              </m:sSub>
                            </m:sup>
                          </m:sSup>
                        </m:den>
                      </m:f>
                    </m:oMath>
                  </m:oMathPara>
                </a14:m>
                <a:endParaRPr lang="ar-AE" dirty="0">
                  <a:effectLst/>
                </a:endParaRPr>
              </a:p>
              <a:p>
                <a:pPr rtl="0"/>
                <a:r>
                  <a:rPr lang="ar-AE" dirty="0">
                    <a:effectLst/>
                  </a:rPr>
                  <a:t>𝑝=</a:t>
                </a:r>
                <a:r>
                  <a:rPr lang="el-GR" dirty="0">
                    <a:effectLst/>
                  </a:rPr>
                  <a:t>Λ(𝛽0+𝛽1𝑥1+…+𝛽𝑛𝑥𝑛)=𝑒𝛽0+𝛽1𝑥1+…+𝛽𝑛𝑥𝑛1+𝑒𝛽0+𝛽1𝑥1+…+𝛽𝑛𝑥𝑛</a:t>
                </a:r>
              </a:p>
              <a:p>
                <a:r>
                  <a:rPr lang="el-GR" dirty="0"/>
                  <a:t> </a:t>
                </a:r>
              </a:p>
              <a:p>
                <a:endParaRPr lang="en-US" dirty="0"/>
              </a:p>
            </p:txBody>
          </p:sp>
        </mc:Choice>
        <mc:Fallback xmlns="">
          <p:sp>
            <p:nvSpPr>
              <p:cNvPr id="3" name="Notes Placeholder 2"/>
              <p:cNvSpPr>
                <a:spLocks noGrp="1"/>
              </p:cNvSpPr>
              <p:nvPr>
                <p:ph type="body" idx="1"/>
              </p:nvPr>
            </p:nvSpPr>
            <p:spPr/>
            <p:txBody>
              <a:bodyPr/>
              <a:lstStyle/>
              <a:p>
                <a:r>
                  <a:rPr lang="en-US" dirty="0" err="1"/>
                  <a:t>Bjorkegren</a:t>
                </a:r>
                <a:r>
                  <a:rPr lang="en-US" dirty="0"/>
                  <a:t> et al JHR:</a:t>
                </a:r>
              </a:p>
              <a:p>
                <a:r>
                  <a:rPr lang="en-US" sz="1200" b="0" i="0" kern="1200" dirty="0">
                    <a:solidFill>
                      <a:schemeClr val="tx1"/>
                    </a:solidFill>
                    <a:effectLst/>
                    <a:latin typeface="+mn-lt"/>
                    <a:ea typeface="+mn-ea"/>
                    <a:cs typeface="+mn-cs"/>
                  </a:rPr>
                  <a:t>We use a large sample of Swedish-born adoptees and their biological and adopting parents to decompose the persistence in health inequality across generations into pre-birth and post-birth components. We use three sets of measures for health outcomes in the second generation: mortality, measures based on data on hospitalization, and measures using birth outcomes for the third generation. The results show that all of the persistence in mortality is transmitted solely via pre-birth factors, while the results for the hospitalization measures suggest that at least three-quarters of the intergenerational persistence in health is attributable to the biological parents.</a:t>
                </a:r>
                <a:endParaRPr lang="en-US" dirty="0"/>
              </a:p>
              <a:p>
                <a:endParaRPr lang="en-US" dirty="0"/>
              </a:p>
              <a:p>
                <a:endParaRPr lang="en-US" dirty="0"/>
              </a:p>
              <a:p>
                <a:r>
                  <a:rPr lang="en-US" dirty="0"/>
                  <a:t>Cesarini et al (QJE):</a:t>
                </a:r>
              </a:p>
              <a:p>
                <a:r>
                  <a:rPr lang="en-US" sz="1200" b="0" i="0" kern="1200" dirty="0">
                    <a:solidFill>
                      <a:schemeClr val="tx1"/>
                    </a:solidFill>
                    <a:effectLst/>
                    <a:latin typeface="+mn-lt"/>
                    <a:ea typeface="+mn-ea"/>
                    <a:cs typeface="+mn-cs"/>
                  </a:rPr>
                  <a:t>We use administrative data on Swedish lottery players to estimate the causal impact of substantial wealth shocks on players’ own health and their children’s health and developmental outcomes. Our estimation sample is large, virtually free of attrition, and allows us to control for the factors conditional on which the prizes were randomly assigned. In adults, we find no evidence that wealth impacts mortality or health care utilization, with the possible exception of a small reduction in the consumption of mental health drugs. Our estimates allow us to rule out effects on 10-year mortality one sixth as large as the cross-sectional wealth-mortality gradient. In our intergenerational analyses, we find that wealth increases children’s health care utilization in the years following the lottery and may also reduce obesity risk. The effects on most other child outcomes, including drug consumption, scholastic performance, and skills, can usually be bounded to a tight interval around zero. Overall, our findings suggest that in affluent countries with extensive social safety nets, causal effects of wealth are not a major source of the wealth-mortality gradients, nor of the observed relationships between child developmental outcomes and household income.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effectLst/>
                  </a:rPr>
                  <a:t>The symbol </a:t>
                </a:r>
              </a:p>
              <a:p>
                <a:r>
                  <a:rPr lang="el-GR" b="1" dirty="0"/>
                  <a:t>Λ() (</a:t>
                </a:r>
                <a:r>
                  <a:rPr lang="en-US" b="1" dirty="0"/>
                  <a:t>capital lambda)</a:t>
                </a:r>
                <a:r>
                  <a:rPr lang="en-US" dirty="0"/>
                  <a:t> is often used in statistics to represent the cumulative distribution function (CDF) of the standard logistic distribution. When written as </a:t>
                </a:r>
                <a:r>
                  <a:rPr lang="el-GR" dirty="0"/>
                  <a:t>Λ(</a:t>
                </a:r>
                <a:r>
                  <a:rPr lang="en-US" i="1" dirty="0"/>
                  <a:t>x</a:t>
                </a:r>
                <a:r>
                  <a:rPr lang="en-US" dirty="0"/>
                  <a:t>), it is also known as the inverse-logit or </a:t>
                </a:r>
                <a:r>
                  <a:rPr lang="en-US" dirty="0" err="1"/>
                  <a:t>expit</a:t>
                </a:r>
                <a:r>
                  <a:rPr lang="en-US" dirty="0"/>
                  <a:t> function, and is the inverse of the logit function. </a:t>
                </a:r>
              </a:p>
              <a:p>
                <a:r>
                  <a:rPr lang="en-US" dirty="0"/>
                  <a:t>Relationship between the logit and capital lambda functions </a:t>
                </a:r>
              </a:p>
              <a:p>
                <a:r>
                  <a:rPr lang="en-US" dirty="0"/>
                  <a:t>The logit and capital lambda functions are inverses of each other, defining the core of logistic regression. </a:t>
                </a:r>
              </a:p>
              <a:p>
                <a:r>
                  <a:rPr lang="en-US" b="1" dirty="0"/>
                  <a:t>The logit function</a:t>
                </a:r>
                <a:br>
                  <a:rPr lang="en-US" dirty="0"/>
                </a:br>
                <a:r>
                  <a:rPr lang="en-US" dirty="0"/>
                  <a:t>The logit function transforms a probability value </a:t>
                </a:r>
                <a:r>
                  <a:rPr lang="en-US" i="1" dirty="0"/>
                  <a:t>p</a:t>
                </a:r>
                <a:r>
                  <a:rPr lang="en-US" dirty="0"/>
                  <a:t> (which lies between 0 and 1) into a continuous real number (from -∞ to +∞). </a:t>
                </a:r>
              </a:p>
              <a:p>
                <a:pPr rtl="0"/>
                <a:r>
                  <a:rPr lang="en-US" b="0" i="0">
                    <a:latin typeface="Cambria Math" panose="02040503050406030204" pitchFamily="18" charset="0"/>
                  </a:rPr>
                  <a:t>"logit</a:t>
                </a:r>
                <a:r>
                  <a:rPr lang="ar-AE" sz="1200" b="0" i="0" kern="1200">
                    <a:solidFill>
                      <a:schemeClr val="tx1"/>
                    </a:solidFill>
                    <a:latin typeface="+mn-lt"/>
                    <a:ea typeface="+mn-ea"/>
                    <a:cs typeface="+mn-cs"/>
                  </a:rPr>
                  <a:t>" (</a:t>
                </a:r>
                <a:r>
                  <a:rPr lang="ar-AE" b="0" i="0"/>
                  <a:t>𝑝</a:t>
                </a:r>
                <a:r>
                  <a:rPr lang="ar-AE" sz="1200" b="0" i="0" kern="1200">
                    <a:solidFill>
                      <a:schemeClr val="tx1"/>
                    </a:solidFill>
                    <a:latin typeface="+mn-lt"/>
                    <a:ea typeface="+mn-ea"/>
                    <a:cs typeface="+mn-cs"/>
                  </a:rPr>
                  <a:t>)=</a:t>
                </a:r>
                <a:r>
                  <a:rPr lang="en-US" sz="1200" b="0" i="0" kern="1200">
                    <a:solidFill>
                      <a:schemeClr val="tx1"/>
                    </a:solidFill>
                    <a:latin typeface="+mn-lt"/>
                    <a:ea typeface="+mn-ea"/>
                    <a:cs typeface="+mn-cs"/>
                  </a:rPr>
                  <a:t>ln</a:t>
                </a:r>
                <a:r>
                  <a:rPr lang="ar-AE" sz="1200" b="0" i="0" kern="1200">
                    <a:solidFill>
                      <a:schemeClr val="tx1"/>
                    </a:solidFill>
                    <a:latin typeface="+mn-lt"/>
                    <a:ea typeface="+mn-ea"/>
                    <a:cs typeface="+mn-cs"/>
                  </a:rPr>
                  <a:t>(𝑝/(1−𝑝))</a:t>
                </a:r>
                <a:endParaRPr lang="ar-AE" dirty="0">
                  <a:effectLst/>
                </a:endParaRPr>
              </a:p>
              <a:p>
                <a:pPr rtl="0"/>
                <a:r>
                  <a:rPr lang="en-US" dirty="0">
                    <a:effectLst/>
                  </a:rPr>
                  <a:t>logit(𝑝)=ln𝑝1−𝑝</a:t>
                </a:r>
              </a:p>
              <a:p>
                <a:r>
                  <a:rPr lang="en-US" dirty="0"/>
                  <a:t> </a:t>
                </a:r>
              </a:p>
              <a:p>
                <a:r>
                  <a:rPr lang="en-US" b="1" dirty="0"/>
                  <a:t>The capital lambda function</a:t>
                </a:r>
                <a:br>
                  <a:rPr lang="en-US" dirty="0"/>
                </a:br>
                <a:r>
                  <a:rPr lang="en-US" dirty="0"/>
                  <a:t>The capital lambda function, </a:t>
                </a:r>
                <a:r>
                  <a:rPr lang="el-GR" dirty="0"/>
                  <a:t>Λ(</a:t>
                </a:r>
                <a:r>
                  <a:rPr lang="en-US" i="1" dirty="0"/>
                  <a:t>x</a:t>
                </a:r>
                <a:r>
                  <a:rPr lang="en-US" dirty="0"/>
                  <a:t>), is the inverse of the logit function. It converts a value </a:t>
                </a:r>
                <a:r>
                  <a:rPr lang="en-US" i="1" dirty="0"/>
                  <a:t>x</a:t>
                </a:r>
                <a:r>
                  <a:rPr lang="en-US" dirty="0"/>
                  <a:t> from the real number line back into a probability </a:t>
                </a:r>
                <a:r>
                  <a:rPr lang="en-US" i="1" dirty="0"/>
                  <a:t>p</a:t>
                </a:r>
                <a:r>
                  <a:rPr lang="en-US" dirty="0"/>
                  <a:t> (from 0 to 1). The formula is: </a:t>
                </a:r>
              </a:p>
              <a:p>
                <a:pPr rtl="0"/>
                <a:r>
                  <a:rPr lang="en-US" sz="1200" i="0" kern="1200">
                    <a:solidFill>
                      <a:schemeClr val="tx1"/>
                    </a:solidFill>
                    <a:latin typeface="+mn-lt"/>
                    <a:ea typeface="+mn-ea"/>
                    <a:cs typeface="+mn-cs"/>
                  </a:rPr>
                  <a:t>𝛬</a:t>
                </a:r>
                <a:r>
                  <a:rPr lang="ar-AE" sz="1200" i="0" kern="1200">
                    <a:solidFill>
                      <a:schemeClr val="tx1"/>
                    </a:solidFill>
                    <a:latin typeface="+mn-lt"/>
                    <a:ea typeface="+mn-ea"/>
                    <a:cs typeface="+mn-cs"/>
                  </a:rPr>
                  <a:t>(𝑥)=𝑒^𝑥/(1+𝑒^𝑥 )</a:t>
                </a:r>
                <a:endParaRPr lang="ar-AE" dirty="0">
                  <a:effectLst/>
                </a:endParaRPr>
              </a:p>
              <a:p>
                <a:pPr rtl="0"/>
                <a:r>
                  <a:rPr lang="el-GR" dirty="0">
                    <a:effectLst/>
                  </a:rPr>
                  <a:t>Λ(𝑥)=𝑒𝑥1+𝑒𝑥</a:t>
                </a:r>
              </a:p>
              <a:p>
                <a:r>
                  <a:rPr lang="el-GR" dirty="0"/>
                  <a:t> </a:t>
                </a:r>
              </a:p>
              <a:p>
                <a:r>
                  <a:rPr lang="en-US" dirty="0"/>
                  <a:t>How they are used in logistic regression </a:t>
                </a:r>
              </a:p>
              <a:p>
                <a:r>
                  <a:rPr lang="en-US" dirty="0"/>
                  <a:t>In logistic regression, the relationship between the logit and capital lambda functions is used to model the probability of a binary outcome (e.g., success/failure, yes/no). </a:t>
                </a:r>
              </a:p>
              <a:p>
                <a:r>
                  <a:rPr lang="en-US" b="1" dirty="0"/>
                  <a:t>Modeling the log-odds</a:t>
                </a:r>
                <a:r>
                  <a:rPr lang="en-US" dirty="0"/>
                  <a:t>: The core of logistic regression is to model the </a:t>
                </a:r>
                <a:r>
                  <a:rPr lang="en-US" b="1" dirty="0"/>
                  <a:t>log-odds</a:t>
                </a:r>
                <a:r>
                  <a:rPr lang="en-US" dirty="0"/>
                  <a:t>, or logit, as a linear combination of independent variables.</a:t>
                </a:r>
              </a:p>
              <a:p>
                <a:pPr rtl="0"/>
                <a:r>
                  <a:rPr lang="en-US" b="0" i="0">
                    <a:latin typeface="Cambria Math" panose="02040503050406030204" pitchFamily="18" charset="0"/>
                  </a:rPr>
                  <a:t>"logit</a:t>
                </a:r>
                <a:r>
                  <a:rPr lang="ar-AE" sz="1200" b="0" i="0" kern="1200">
                    <a:solidFill>
                      <a:schemeClr val="tx1"/>
                    </a:solidFill>
                    <a:latin typeface="+mn-lt"/>
                    <a:ea typeface="+mn-ea"/>
                    <a:cs typeface="+mn-cs"/>
                  </a:rPr>
                  <a:t>" (</a:t>
                </a:r>
                <a:r>
                  <a:rPr lang="ar-AE" b="0" i="0"/>
                  <a:t>𝑝</a:t>
                </a:r>
                <a:r>
                  <a:rPr lang="ar-AE" sz="1200" b="0" i="0" kern="1200">
                    <a:solidFill>
                      <a:schemeClr val="tx1"/>
                    </a:solidFill>
                    <a:latin typeface="+mn-lt"/>
                    <a:ea typeface="+mn-ea"/>
                    <a:cs typeface="+mn-cs"/>
                  </a:rPr>
                  <a:t>)=𝛽_0+𝛽_1 𝑥_1+…+𝛽_𝑛 𝑥_𝑛</a:t>
                </a:r>
                <a:endParaRPr lang="ar-AE" dirty="0">
                  <a:effectLst/>
                </a:endParaRPr>
              </a:p>
              <a:p>
                <a:pPr rtl="0"/>
                <a:r>
                  <a:rPr lang="en-US" dirty="0">
                    <a:effectLst/>
                  </a:rPr>
                  <a:t>logit(𝑝)=𝛽0+𝛽1𝑥1+…+𝛽𝑛𝑥𝑛</a:t>
                </a:r>
              </a:p>
              <a:p>
                <a:r>
                  <a:rPr lang="en-US" b="1" dirty="0"/>
                  <a:t>Predicting the probability</a:t>
                </a:r>
                <a:r>
                  <a:rPr lang="en-US" dirty="0"/>
                  <a:t>: To get a predicted probability </a:t>
                </a:r>
                <a:r>
                  <a:rPr lang="en-US" i="1" dirty="0"/>
                  <a:t>p</a:t>
                </a:r>
                <a:r>
                  <a:rPr lang="en-US" dirty="0"/>
                  <a:t> from this model, you take the inverse-logit of the linear combination, which is the capital lambda function.</a:t>
                </a:r>
              </a:p>
              <a:p>
                <a:pPr rtl="0"/>
                <a:r>
                  <a:rPr lang="en-US" sz="1200" i="0" kern="1200">
                    <a:solidFill>
                      <a:schemeClr val="tx1"/>
                    </a:solidFill>
                    <a:latin typeface="+mn-lt"/>
                    <a:ea typeface="+mn-ea"/>
                    <a:cs typeface="+mn-cs"/>
                  </a:rPr>
                  <a:t>𝑝=𝛬</a:t>
                </a:r>
                <a:r>
                  <a:rPr lang="ar-AE" sz="1200" i="0" kern="1200">
                    <a:solidFill>
                      <a:schemeClr val="tx1"/>
                    </a:solidFill>
                    <a:latin typeface="+mn-lt"/>
                    <a:ea typeface="+mn-ea"/>
                    <a:cs typeface="+mn-cs"/>
                  </a:rPr>
                  <a:t>(𝛽_0+𝛽_1 𝑥_1+…+𝛽_𝑛 𝑥_𝑛 )=𝑒^(𝛽_0+𝛽_1 𝑥_1+…+𝛽_𝑛 𝑥_𝑛 )/(1+𝑒^(𝛽_0+𝛽_1 𝑥_1+…+𝛽_𝑛 𝑥_𝑛 ) )</a:t>
                </a:r>
                <a:endParaRPr lang="ar-AE" dirty="0">
                  <a:effectLst/>
                </a:endParaRPr>
              </a:p>
              <a:p>
                <a:pPr rtl="0"/>
                <a:r>
                  <a:rPr lang="ar-AE" dirty="0">
                    <a:effectLst/>
                  </a:rPr>
                  <a:t>𝑝=</a:t>
                </a:r>
                <a:r>
                  <a:rPr lang="el-GR" dirty="0">
                    <a:effectLst/>
                  </a:rPr>
                  <a:t>Λ(𝛽0+𝛽1𝑥1+…+𝛽𝑛𝑥𝑛)=𝑒𝛽0+𝛽1𝑥1+…+𝛽𝑛𝑥𝑛1+𝑒𝛽0+𝛽1𝑥1+…+𝛽𝑛𝑥𝑛</a:t>
                </a:r>
              </a:p>
              <a:p>
                <a:r>
                  <a:rPr lang="el-GR" dirty="0"/>
                  <a:t> </a:t>
                </a:r>
              </a:p>
              <a:p>
                <a:endParaRPr lang="en-US" dirty="0"/>
              </a:p>
            </p:txBody>
          </p:sp>
        </mc:Fallback>
      </mc:AlternateContent>
      <p:sp>
        <p:nvSpPr>
          <p:cNvPr id="4" name="Slide Number Placeholder 3"/>
          <p:cNvSpPr>
            <a:spLocks noGrp="1"/>
          </p:cNvSpPr>
          <p:nvPr>
            <p:ph type="sldNum" sz="quarter" idx="5"/>
          </p:nvPr>
        </p:nvSpPr>
        <p:spPr/>
        <p:txBody>
          <a:bodyPr/>
          <a:lstStyle/>
          <a:p>
            <a:fld id="{9D9E0B1A-B6EE-4AA0-98DF-53D7689611D8}" type="slidenum">
              <a:rPr lang="en-US" smtClean="0"/>
              <a:t>11</a:t>
            </a:fld>
            <a:endParaRPr lang="en-US"/>
          </a:p>
        </p:txBody>
      </p:sp>
    </p:spTree>
    <p:extLst>
      <p:ext uri="{BB962C8B-B14F-4D97-AF65-F5344CB8AC3E}">
        <p14:creationId xmlns:p14="http://schemas.microsoft.com/office/powerpoint/2010/main" val="3462804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06B0-FD93-C9D7-AE61-3C12522DF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8CE9E-1E3B-52D3-3AED-B8C17DC53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E4464-B62C-23D3-DFCC-C22F0C4C3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7B5AD9-6537-6011-B27E-859E3CBC33AE}"/>
              </a:ext>
            </a:extLst>
          </p:cNvPr>
          <p:cNvSpPr>
            <a:spLocks noGrp="1"/>
          </p:cNvSpPr>
          <p:nvPr>
            <p:ph type="sldNum" sz="quarter" idx="5"/>
          </p:nvPr>
        </p:nvSpPr>
        <p:spPr/>
        <p:txBody>
          <a:bodyPr/>
          <a:lstStyle/>
          <a:p>
            <a:fld id="{9D9E0B1A-B6EE-4AA0-98DF-53D7689611D8}" type="slidenum">
              <a:rPr lang="en-US" smtClean="0"/>
              <a:t>12</a:t>
            </a:fld>
            <a:endParaRPr lang="en-US"/>
          </a:p>
        </p:txBody>
      </p:sp>
    </p:spTree>
    <p:extLst>
      <p:ext uri="{BB962C8B-B14F-4D97-AF65-F5344CB8AC3E}">
        <p14:creationId xmlns:p14="http://schemas.microsoft.com/office/powerpoint/2010/main" val="235261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B7CEC-1FC6-B3A3-39BF-B8526CD09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A6995-16CF-1AD1-BE34-B242F66C2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ACF31-EB32-9A92-68AC-92AB756CE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25C809-F291-BB08-7459-94394F146554}"/>
              </a:ext>
            </a:extLst>
          </p:cNvPr>
          <p:cNvSpPr>
            <a:spLocks noGrp="1"/>
          </p:cNvSpPr>
          <p:nvPr>
            <p:ph type="sldNum" sz="quarter" idx="5"/>
          </p:nvPr>
        </p:nvSpPr>
        <p:spPr/>
        <p:txBody>
          <a:bodyPr/>
          <a:lstStyle/>
          <a:p>
            <a:fld id="{9D9E0B1A-B6EE-4AA0-98DF-53D7689611D8}" type="slidenum">
              <a:rPr lang="en-US" smtClean="0"/>
              <a:t>13</a:t>
            </a:fld>
            <a:endParaRPr lang="en-US"/>
          </a:p>
        </p:txBody>
      </p:sp>
    </p:spTree>
    <p:extLst>
      <p:ext uri="{BB962C8B-B14F-4D97-AF65-F5344CB8AC3E}">
        <p14:creationId xmlns:p14="http://schemas.microsoft.com/office/powerpoint/2010/main" val="263322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Panel (b), we do not look at age at death 50-59</a:t>
            </a:r>
          </a:p>
        </p:txBody>
      </p:sp>
      <p:sp>
        <p:nvSpPr>
          <p:cNvPr id="4" name="Slide Number Placeholder 3"/>
          <p:cNvSpPr>
            <a:spLocks noGrp="1"/>
          </p:cNvSpPr>
          <p:nvPr>
            <p:ph type="sldNum" sz="quarter" idx="5"/>
          </p:nvPr>
        </p:nvSpPr>
        <p:spPr/>
        <p:txBody>
          <a:bodyPr/>
          <a:lstStyle/>
          <a:p>
            <a:fld id="{9D9E0B1A-B6EE-4AA0-98DF-53D7689611D8}" type="slidenum">
              <a:rPr lang="en-US" smtClean="0"/>
              <a:t>16</a:t>
            </a:fld>
            <a:endParaRPr lang="en-US"/>
          </a:p>
        </p:txBody>
      </p:sp>
    </p:spTree>
    <p:extLst>
      <p:ext uri="{BB962C8B-B14F-4D97-AF65-F5344CB8AC3E}">
        <p14:creationId xmlns:p14="http://schemas.microsoft.com/office/powerpoint/2010/main" val="220999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AC2-1719-D1EA-B1AE-C6AD4A7E3D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16464D-D04D-1347-4A5E-AA296DFD6D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222067-4719-B6A7-98E1-8FBD555F8AB1}"/>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5" name="Footer Placeholder 4">
            <a:extLst>
              <a:ext uri="{FF2B5EF4-FFF2-40B4-BE49-F238E27FC236}">
                <a16:creationId xmlns:a16="http://schemas.microsoft.com/office/drawing/2014/main" id="{18A79314-2132-6AFE-3549-C90E895CB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AE902-B57E-1F5E-E48E-386D78CF852A}"/>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326951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F294-9892-394A-1C09-CB5F489C76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AFDFC0-52D4-D0B6-84D7-1D30792CE3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EF6CA-9104-8EFC-54E3-D3E5881B6AB8}"/>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5" name="Footer Placeholder 4">
            <a:extLst>
              <a:ext uri="{FF2B5EF4-FFF2-40B4-BE49-F238E27FC236}">
                <a16:creationId xmlns:a16="http://schemas.microsoft.com/office/drawing/2014/main" id="{AC63FAB3-30D1-0F41-7771-460A925D4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519A0-C27F-1159-50B3-2557C7177865}"/>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394085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008183-9D34-B8E1-8314-D67BFDAF9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6F03E3-39F5-C2C1-6EC5-7505CC1E07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F7146-2126-8915-D847-6CC81944880B}"/>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5" name="Footer Placeholder 4">
            <a:extLst>
              <a:ext uri="{FF2B5EF4-FFF2-40B4-BE49-F238E27FC236}">
                <a16:creationId xmlns:a16="http://schemas.microsoft.com/office/drawing/2014/main" id="{20401846-987D-64F7-E183-1A36839670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E2F6A-A55C-5466-E39F-8893C881204A}"/>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409675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50E8-B63C-9A4B-75CC-6CC8BE520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64C333-0A16-7243-DF75-945CC3C2A5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F1184-3812-9BDE-0FB3-AEA0AEB44EF7}"/>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5" name="Footer Placeholder 4">
            <a:extLst>
              <a:ext uri="{FF2B5EF4-FFF2-40B4-BE49-F238E27FC236}">
                <a16:creationId xmlns:a16="http://schemas.microsoft.com/office/drawing/2014/main" id="{985E6976-3E9D-8D29-B3C3-ED1C5D1CF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A916E-266A-D76C-11E9-2018EB533FA8}"/>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79727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A497-4C70-2F07-CBF0-BBC4432B0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60B7E6-A66D-5973-F94A-98DE88E867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D2CB5-7973-4FF3-8C84-ADA07ADE1BE7}"/>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5" name="Footer Placeholder 4">
            <a:extLst>
              <a:ext uri="{FF2B5EF4-FFF2-40B4-BE49-F238E27FC236}">
                <a16:creationId xmlns:a16="http://schemas.microsoft.com/office/drawing/2014/main" id="{70A73679-6E45-94F4-D065-BB601D683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ECDFF-31D6-2913-184F-637C3BD71645}"/>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101113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BBEF-2A8F-BC3F-496D-7ACF2AB47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C7713-5C63-C070-4D97-8D155AA785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C9A86E-C799-A2D6-7FA9-9D4858667A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B08EBB-DA20-B839-B3F2-1AE11E592718}"/>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6" name="Footer Placeholder 5">
            <a:extLst>
              <a:ext uri="{FF2B5EF4-FFF2-40B4-BE49-F238E27FC236}">
                <a16:creationId xmlns:a16="http://schemas.microsoft.com/office/drawing/2014/main" id="{776D76A3-13EA-0F85-02AC-83C20A493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078C2-6AA6-000B-A8CB-E25B25EDF8DB}"/>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70305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D29E-FD50-FD66-FED6-EF2A940ECD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67D49E-5DB5-A14E-EC50-25DF8E6D71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60A788-8C7F-85D2-5B77-CEC5ED475D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F749FC-49B2-6AB3-4466-DC2ED05330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4F30F-0B30-8E0D-B0C6-A6FF93DF98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112075-C0CA-4F39-6A53-BDFAB5C74EDA}"/>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8" name="Footer Placeholder 7">
            <a:extLst>
              <a:ext uri="{FF2B5EF4-FFF2-40B4-BE49-F238E27FC236}">
                <a16:creationId xmlns:a16="http://schemas.microsoft.com/office/drawing/2014/main" id="{358F2226-8E69-F717-F94F-E2ADE44CE8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BA848C-9A0C-8A8A-683F-E4EC7EA90281}"/>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234558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E5D9-53E1-58DB-F4E2-5D2B8DBF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69B1E2-6525-9D50-15E1-F5754C7F5FFB}"/>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4" name="Footer Placeholder 3">
            <a:extLst>
              <a:ext uri="{FF2B5EF4-FFF2-40B4-BE49-F238E27FC236}">
                <a16:creationId xmlns:a16="http://schemas.microsoft.com/office/drawing/2014/main" id="{C99FECB6-3354-C880-32DA-33115E509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B1C643-F35E-0583-3AA4-D67429B25966}"/>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1775444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07BC5B-4E74-CBB7-E237-187EAF22D976}"/>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3" name="Footer Placeholder 2">
            <a:extLst>
              <a:ext uri="{FF2B5EF4-FFF2-40B4-BE49-F238E27FC236}">
                <a16:creationId xmlns:a16="http://schemas.microsoft.com/office/drawing/2014/main" id="{5BEF151D-0B98-1695-48A5-A0E165C573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414EF8-5761-F4BE-A978-4E4F880B3669}"/>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190517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03D4-FE9C-FF51-F537-BB2CBADBF5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30BAF7-58C4-8FC6-27BA-C15F66C29F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8D9CFF-66BB-299F-D9D2-2E166A67E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C491A6-3BA1-16F9-095D-3252FFB6D4C5}"/>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6" name="Footer Placeholder 5">
            <a:extLst>
              <a:ext uri="{FF2B5EF4-FFF2-40B4-BE49-F238E27FC236}">
                <a16:creationId xmlns:a16="http://schemas.microsoft.com/office/drawing/2014/main" id="{4D534DD7-A5CC-AA83-2801-898B268FFE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B780F-F3D0-0779-8CA1-A60DFA7E7A7B}"/>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270368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BC37-AAE7-43F5-F7F4-D89E3F2D6B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FFE64C-1DBD-6FEC-6694-AF5540990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71D105-A7DC-75A1-4281-FECD9E14E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E051D-D936-16C8-08C8-B91E1EDF6368}"/>
              </a:ext>
            </a:extLst>
          </p:cNvPr>
          <p:cNvSpPr>
            <a:spLocks noGrp="1"/>
          </p:cNvSpPr>
          <p:nvPr>
            <p:ph type="dt" sz="half" idx="10"/>
          </p:nvPr>
        </p:nvSpPr>
        <p:spPr/>
        <p:txBody>
          <a:bodyPr/>
          <a:lstStyle/>
          <a:p>
            <a:fld id="{019E8944-955D-4C9F-9DE2-8847AC93AA4D}" type="datetimeFigureOut">
              <a:rPr lang="en-US" smtClean="0"/>
              <a:t>4/23/2026</a:t>
            </a:fld>
            <a:endParaRPr lang="en-US"/>
          </a:p>
        </p:txBody>
      </p:sp>
      <p:sp>
        <p:nvSpPr>
          <p:cNvPr id="6" name="Footer Placeholder 5">
            <a:extLst>
              <a:ext uri="{FF2B5EF4-FFF2-40B4-BE49-F238E27FC236}">
                <a16:creationId xmlns:a16="http://schemas.microsoft.com/office/drawing/2014/main" id="{3A2412D5-149A-8708-7BD5-10C86A7E4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7FAD5-F88A-9B12-EA8D-6A36BFDF76ED}"/>
              </a:ext>
            </a:extLst>
          </p:cNvPr>
          <p:cNvSpPr>
            <a:spLocks noGrp="1"/>
          </p:cNvSpPr>
          <p:nvPr>
            <p:ph type="sldNum" sz="quarter" idx="12"/>
          </p:nvPr>
        </p:nvSpPr>
        <p:spPr/>
        <p:txBody>
          <a:bodyPr/>
          <a:lstStyle/>
          <a:p>
            <a:fld id="{53E50416-9E59-4226-9C73-1378FEEC4A58}" type="slidenum">
              <a:rPr lang="en-US" smtClean="0"/>
              <a:t>‹#›</a:t>
            </a:fld>
            <a:endParaRPr lang="en-US"/>
          </a:p>
        </p:txBody>
      </p:sp>
    </p:spTree>
    <p:extLst>
      <p:ext uri="{BB962C8B-B14F-4D97-AF65-F5344CB8AC3E}">
        <p14:creationId xmlns:p14="http://schemas.microsoft.com/office/powerpoint/2010/main" val="368301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E851E-3A7D-1838-7A4F-94554F3CF0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7A71C5-F127-7418-F185-972BAA929A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42897-CE53-A636-8C6D-EE3D244340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9E8944-955D-4C9F-9DE2-8847AC93AA4D}" type="datetimeFigureOut">
              <a:rPr lang="en-US" smtClean="0"/>
              <a:t>4/23/2026</a:t>
            </a:fld>
            <a:endParaRPr lang="en-US"/>
          </a:p>
        </p:txBody>
      </p:sp>
      <p:sp>
        <p:nvSpPr>
          <p:cNvPr id="5" name="Footer Placeholder 4">
            <a:extLst>
              <a:ext uri="{FF2B5EF4-FFF2-40B4-BE49-F238E27FC236}">
                <a16:creationId xmlns:a16="http://schemas.microsoft.com/office/drawing/2014/main" id="{196A192D-7BBD-9D6D-45A3-2551C17583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18887A9-81F7-6C25-C581-CBF89C857D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E50416-9E59-4226-9C73-1378FEEC4A58}" type="slidenum">
              <a:rPr lang="en-US" smtClean="0"/>
              <a:t>‹#›</a:t>
            </a:fld>
            <a:endParaRPr lang="en-US"/>
          </a:p>
        </p:txBody>
      </p:sp>
    </p:spTree>
    <p:extLst>
      <p:ext uri="{BB962C8B-B14F-4D97-AF65-F5344CB8AC3E}">
        <p14:creationId xmlns:p14="http://schemas.microsoft.com/office/powerpoint/2010/main" val="1456832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3533-8329-B02E-57A0-B783F0ADD630}"/>
              </a:ext>
            </a:extLst>
          </p:cNvPr>
          <p:cNvSpPr>
            <a:spLocks noGrp="1"/>
          </p:cNvSpPr>
          <p:nvPr>
            <p:ph type="ctrTitle"/>
          </p:nvPr>
        </p:nvSpPr>
        <p:spPr>
          <a:xfrm>
            <a:off x="1524000" y="2376114"/>
            <a:ext cx="9144000" cy="1052886"/>
          </a:xfrm>
        </p:spPr>
        <p:txBody>
          <a:bodyPr>
            <a:normAutofit fontScale="90000"/>
          </a:bodyPr>
          <a:lstStyle/>
          <a:p>
            <a:r>
              <a:rPr lang="en-US" sz="3600" dirty="0"/>
              <a:t>From Cradle to Grave: Life-Cycle and Intergenerational Dynamics of Health</a:t>
            </a:r>
            <a:endParaRPr lang="en-US" sz="1800" dirty="0">
              <a:latin typeface="Garamond" panose="02020404030301010803" pitchFamily="18" charset="0"/>
              <a:cs typeface="Aparajita" panose="02020603050405020304" pitchFamily="18" charset="0"/>
            </a:endParaRPr>
          </a:p>
        </p:txBody>
      </p:sp>
      <p:sp>
        <p:nvSpPr>
          <p:cNvPr id="3" name="Subtitle 2">
            <a:extLst>
              <a:ext uri="{FF2B5EF4-FFF2-40B4-BE49-F238E27FC236}">
                <a16:creationId xmlns:a16="http://schemas.microsoft.com/office/drawing/2014/main" id="{6AFF9C06-600C-27A7-B51C-9F5249EA2485}"/>
              </a:ext>
            </a:extLst>
          </p:cNvPr>
          <p:cNvSpPr>
            <a:spLocks noGrp="1"/>
          </p:cNvSpPr>
          <p:nvPr>
            <p:ph type="subTitle" idx="1"/>
          </p:nvPr>
        </p:nvSpPr>
        <p:spPr>
          <a:xfrm>
            <a:off x="1524000" y="3599648"/>
            <a:ext cx="9144000" cy="2817812"/>
          </a:xfrm>
        </p:spPr>
        <p:txBody>
          <a:bodyPr numCol="2">
            <a:noAutofit/>
          </a:bodyPr>
          <a:lstStyle/>
          <a:p>
            <a:pPr>
              <a:lnSpc>
                <a:spcPct val="100000"/>
              </a:lnSpc>
              <a:spcBef>
                <a:spcPts val="0"/>
              </a:spcBef>
            </a:pPr>
            <a:endParaRPr lang="en-US" dirty="0">
              <a:latin typeface="Aparajita" panose="02020603050405020304" pitchFamily="18" charset="0"/>
              <a:cs typeface="Aparajita" panose="02020603050405020304" pitchFamily="18" charset="0"/>
            </a:endParaRPr>
          </a:p>
          <a:p>
            <a:pPr>
              <a:lnSpc>
                <a:spcPct val="100000"/>
              </a:lnSpc>
              <a:spcBef>
                <a:spcPts val="0"/>
              </a:spcBef>
            </a:pPr>
            <a:r>
              <a:rPr lang="en-US" dirty="0">
                <a:latin typeface="Aparajita" panose="02020603050405020304" pitchFamily="18" charset="0"/>
                <a:cs typeface="Aparajita" panose="02020603050405020304" pitchFamily="18" charset="0"/>
              </a:rPr>
              <a:t>Martin Fischer</a:t>
            </a:r>
          </a:p>
          <a:p>
            <a:pPr>
              <a:lnSpc>
                <a:spcPct val="100000"/>
              </a:lnSpc>
              <a:spcBef>
                <a:spcPts val="0"/>
              </a:spcBef>
            </a:pPr>
            <a:r>
              <a:rPr lang="en-US" sz="1800" dirty="0">
                <a:latin typeface="Aparajita" panose="02020603050405020304" pitchFamily="18" charset="0"/>
                <a:cs typeface="Aparajita" panose="02020603050405020304" pitchFamily="18" charset="0"/>
              </a:rPr>
              <a:t>Lund University</a:t>
            </a:r>
          </a:p>
          <a:p>
            <a:pPr>
              <a:lnSpc>
                <a:spcPct val="100000"/>
              </a:lnSpc>
              <a:spcBef>
                <a:spcPts val="0"/>
              </a:spcBef>
            </a:pPr>
            <a:endParaRPr lang="en-US" dirty="0">
              <a:latin typeface="Aparajita" panose="02020603050405020304" pitchFamily="18" charset="0"/>
              <a:cs typeface="Aparajita" panose="02020603050405020304" pitchFamily="18" charset="0"/>
            </a:endParaRPr>
          </a:p>
          <a:p>
            <a:pPr>
              <a:lnSpc>
                <a:spcPct val="100000"/>
              </a:lnSpc>
              <a:spcBef>
                <a:spcPts val="0"/>
              </a:spcBef>
            </a:pPr>
            <a:r>
              <a:rPr lang="en-US" b="1" dirty="0">
                <a:latin typeface="Aparajita" panose="02020603050405020304" pitchFamily="18" charset="0"/>
                <a:cs typeface="Aparajita" panose="02020603050405020304" pitchFamily="18" charset="0"/>
              </a:rPr>
              <a:t>Tim Halliday</a:t>
            </a:r>
          </a:p>
          <a:p>
            <a:pPr>
              <a:lnSpc>
                <a:spcPct val="100000"/>
              </a:lnSpc>
              <a:spcBef>
                <a:spcPts val="0"/>
              </a:spcBef>
            </a:pPr>
            <a:r>
              <a:rPr lang="en-US" sz="1800" b="1" dirty="0">
                <a:latin typeface="Aparajita" panose="02020603050405020304" pitchFamily="18" charset="0"/>
                <a:cs typeface="Aparajita" panose="02020603050405020304" pitchFamily="18" charset="0"/>
              </a:rPr>
              <a:t>University of Hawaii at Manoa and IZA</a:t>
            </a:r>
          </a:p>
          <a:p>
            <a:pPr>
              <a:lnSpc>
                <a:spcPct val="100000"/>
              </a:lnSpc>
              <a:spcBef>
                <a:spcPts val="0"/>
              </a:spcBef>
            </a:pPr>
            <a:endParaRPr lang="en-US" dirty="0">
              <a:latin typeface="Aparajita" panose="02020603050405020304" pitchFamily="18" charset="0"/>
              <a:cs typeface="Aparajita" panose="02020603050405020304" pitchFamily="18" charset="0"/>
            </a:endParaRPr>
          </a:p>
          <a:p>
            <a:pPr>
              <a:lnSpc>
                <a:spcPct val="100000"/>
              </a:lnSpc>
              <a:spcBef>
                <a:spcPts val="0"/>
              </a:spcBef>
            </a:pPr>
            <a:endParaRPr lang="en-US" dirty="0">
              <a:latin typeface="Aparajita" panose="02020603050405020304" pitchFamily="18" charset="0"/>
              <a:cs typeface="Aparajita" panose="02020603050405020304" pitchFamily="18" charset="0"/>
            </a:endParaRPr>
          </a:p>
          <a:p>
            <a:pPr>
              <a:lnSpc>
                <a:spcPct val="100000"/>
              </a:lnSpc>
              <a:spcBef>
                <a:spcPts val="0"/>
              </a:spcBef>
            </a:pPr>
            <a:endParaRPr lang="en-US" dirty="0">
              <a:latin typeface="Aparajita" panose="02020603050405020304" pitchFamily="18" charset="0"/>
              <a:cs typeface="Aparajita" panose="02020603050405020304" pitchFamily="18" charset="0"/>
            </a:endParaRPr>
          </a:p>
          <a:p>
            <a:pPr>
              <a:lnSpc>
                <a:spcPct val="100000"/>
              </a:lnSpc>
              <a:spcBef>
                <a:spcPts val="0"/>
              </a:spcBef>
            </a:pPr>
            <a:r>
              <a:rPr lang="en-US" dirty="0">
                <a:latin typeface="Aparajita" panose="02020603050405020304" pitchFamily="18" charset="0"/>
                <a:cs typeface="Aparajita" panose="02020603050405020304" pitchFamily="18" charset="0"/>
              </a:rPr>
              <a:t>Martin Karlsson</a:t>
            </a:r>
          </a:p>
          <a:p>
            <a:pPr>
              <a:lnSpc>
                <a:spcPct val="100000"/>
              </a:lnSpc>
              <a:spcBef>
                <a:spcPts val="0"/>
              </a:spcBef>
            </a:pPr>
            <a:r>
              <a:rPr lang="en-US" dirty="0">
                <a:latin typeface="Aparajita" panose="02020603050405020304" pitchFamily="18" charset="0"/>
                <a:cs typeface="Aparajita" panose="02020603050405020304" pitchFamily="18" charset="0"/>
              </a:rPr>
              <a:t> </a:t>
            </a:r>
            <a:r>
              <a:rPr lang="en-US" sz="1800" dirty="0">
                <a:latin typeface="Aparajita" panose="02020603050405020304" pitchFamily="18" charset="0"/>
                <a:cs typeface="Aparajita" panose="02020603050405020304" pitchFamily="18" charset="0"/>
              </a:rPr>
              <a:t>CINCH, University of Duisburg-Essen</a:t>
            </a:r>
            <a:endParaRPr lang="en-US" dirty="0">
              <a:latin typeface="Aparajita" panose="02020603050405020304" pitchFamily="18" charset="0"/>
              <a:cs typeface="Aparajita" panose="02020603050405020304" pitchFamily="18" charset="0"/>
            </a:endParaRPr>
          </a:p>
          <a:p>
            <a:pPr>
              <a:lnSpc>
                <a:spcPct val="100000"/>
              </a:lnSpc>
              <a:spcBef>
                <a:spcPts val="0"/>
              </a:spcBef>
            </a:pPr>
            <a:endParaRPr lang="en-US" dirty="0">
              <a:latin typeface="Aparajita" panose="02020603050405020304" pitchFamily="18" charset="0"/>
              <a:cs typeface="Aparajita" panose="02020603050405020304" pitchFamily="18" charset="0"/>
            </a:endParaRPr>
          </a:p>
          <a:p>
            <a:pPr>
              <a:lnSpc>
                <a:spcPct val="100000"/>
              </a:lnSpc>
              <a:spcBef>
                <a:spcPts val="0"/>
              </a:spcBef>
            </a:pPr>
            <a:r>
              <a:rPr lang="en-US" dirty="0">
                <a:latin typeface="Aparajita" panose="02020603050405020304" pitchFamily="18" charset="0"/>
                <a:cs typeface="Aparajita" panose="02020603050405020304" pitchFamily="18" charset="0"/>
              </a:rPr>
              <a:t>Adriana Lleras-Muney</a:t>
            </a:r>
          </a:p>
          <a:p>
            <a:pPr>
              <a:lnSpc>
                <a:spcPct val="100000"/>
              </a:lnSpc>
              <a:spcBef>
                <a:spcPts val="0"/>
              </a:spcBef>
            </a:pPr>
            <a:r>
              <a:rPr lang="en-US" sz="1800" dirty="0">
                <a:latin typeface="Aparajita" panose="02020603050405020304" pitchFamily="18" charset="0"/>
                <a:cs typeface="Aparajita" panose="02020603050405020304" pitchFamily="18" charset="0"/>
              </a:rPr>
              <a:t>UCLA and NBER</a:t>
            </a:r>
          </a:p>
          <a:p>
            <a:pPr>
              <a:lnSpc>
                <a:spcPct val="100000"/>
              </a:lnSpc>
              <a:spcBef>
                <a:spcPts val="0"/>
              </a:spcBef>
            </a:pPr>
            <a:r>
              <a:rPr lang="en-US" dirty="0">
                <a:latin typeface="Aparajita" panose="02020603050405020304" pitchFamily="18" charset="0"/>
                <a:cs typeface="Aparajita" panose="02020603050405020304" pitchFamily="18" charset="0"/>
              </a:rPr>
              <a:t> </a:t>
            </a:r>
          </a:p>
          <a:p>
            <a:pPr>
              <a:lnSpc>
                <a:spcPct val="100000"/>
              </a:lnSpc>
              <a:spcBef>
                <a:spcPts val="0"/>
              </a:spcBef>
            </a:pPr>
            <a:r>
              <a:rPr lang="en-US" dirty="0">
                <a:latin typeface="Aparajita" panose="02020603050405020304" pitchFamily="18" charset="0"/>
                <a:cs typeface="Aparajita" panose="02020603050405020304" pitchFamily="18" charset="0"/>
              </a:rPr>
              <a:t>Bhash Mazumder</a:t>
            </a:r>
          </a:p>
          <a:p>
            <a:pPr>
              <a:lnSpc>
                <a:spcPct val="100000"/>
              </a:lnSpc>
              <a:spcBef>
                <a:spcPts val="0"/>
              </a:spcBef>
            </a:pPr>
            <a:r>
              <a:rPr lang="en-US" sz="1800" dirty="0">
                <a:latin typeface="Aparajita" panose="02020603050405020304" pitchFamily="18" charset="0"/>
                <a:cs typeface="Aparajita" panose="02020603050405020304" pitchFamily="18" charset="0"/>
              </a:rPr>
              <a:t>UC Irvine and NBER</a:t>
            </a:r>
          </a:p>
        </p:txBody>
      </p:sp>
      <p:sp>
        <p:nvSpPr>
          <p:cNvPr id="4" name="TextBox 3">
            <a:extLst>
              <a:ext uri="{FF2B5EF4-FFF2-40B4-BE49-F238E27FC236}">
                <a16:creationId xmlns:a16="http://schemas.microsoft.com/office/drawing/2014/main" id="{1CF467CF-EA0D-A99E-58E1-3A0887BC8E64}"/>
              </a:ext>
            </a:extLst>
          </p:cNvPr>
          <p:cNvSpPr txBox="1"/>
          <p:nvPr/>
        </p:nvSpPr>
        <p:spPr>
          <a:xfrm>
            <a:off x="3183728" y="6405792"/>
            <a:ext cx="7029168" cy="369332"/>
          </a:xfrm>
          <a:prstGeom prst="rect">
            <a:avLst/>
          </a:prstGeom>
          <a:noFill/>
        </p:spPr>
        <p:txBody>
          <a:bodyPr wrap="none" rtlCol="0">
            <a:spAutoFit/>
          </a:bodyPr>
          <a:lstStyle/>
          <a:p>
            <a:r>
              <a:rPr lang="en-US" b="1" dirty="0"/>
              <a:t>NBER Children and Families Program Meeting, April 30 - May 1 2026</a:t>
            </a:r>
          </a:p>
        </p:txBody>
      </p:sp>
      <p:pic>
        <p:nvPicPr>
          <p:cNvPr id="6" name="Picture 5">
            <a:extLst>
              <a:ext uri="{FF2B5EF4-FFF2-40B4-BE49-F238E27FC236}">
                <a16:creationId xmlns:a16="http://schemas.microsoft.com/office/drawing/2014/main" id="{D4E7ED8C-FB83-11C6-2CBF-6F394F0A4A9B}"/>
              </a:ext>
            </a:extLst>
          </p:cNvPr>
          <p:cNvPicPr>
            <a:picLocks noChangeAspect="1"/>
          </p:cNvPicPr>
          <p:nvPr/>
        </p:nvPicPr>
        <p:blipFill>
          <a:blip r:embed="rId3"/>
          <a:stretch>
            <a:fillRect/>
          </a:stretch>
        </p:blipFill>
        <p:spPr>
          <a:xfrm>
            <a:off x="0" y="0"/>
            <a:ext cx="3356289" cy="2376114"/>
          </a:xfrm>
          <a:prstGeom prst="rect">
            <a:avLst/>
          </a:prstGeom>
        </p:spPr>
      </p:pic>
      <p:pic>
        <p:nvPicPr>
          <p:cNvPr id="8" name="Picture 7">
            <a:extLst>
              <a:ext uri="{FF2B5EF4-FFF2-40B4-BE49-F238E27FC236}">
                <a16:creationId xmlns:a16="http://schemas.microsoft.com/office/drawing/2014/main" id="{4F50568C-61EF-64F1-013F-B94C5924C1F6}"/>
              </a:ext>
            </a:extLst>
          </p:cNvPr>
          <p:cNvPicPr>
            <a:picLocks noChangeAspect="1"/>
          </p:cNvPicPr>
          <p:nvPr/>
        </p:nvPicPr>
        <p:blipFill>
          <a:blip r:embed="rId4"/>
          <a:stretch>
            <a:fillRect/>
          </a:stretch>
        </p:blipFill>
        <p:spPr>
          <a:xfrm>
            <a:off x="8835711" y="-1"/>
            <a:ext cx="3356289" cy="2376686"/>
          </a:xfrm>
          <a:prstGeom prst="rect">
            <a:avLst/>
          </a:prstGeom>
        </p:spPr>
      </p:pic>
    </p:spTree>
    <p:extLst>
      <p:ext uri="{BB962C8B-B14F-4D97-AF65-F5344CB8AC3E}">
        <p14:creationId xmlns:p14="http://schemas.microsoft.com/office/powerpoint/2010/main" val="4126249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3CD7-343A-31C9-6034-4AE844C2EC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C1FB3-DC35-CEFF-14AE-C9D686DA441D}"/>
              </a:ext>
            </a:extLst>
          </p:cNvPr>
          <p:cNvSpPr>
            <a:spLocks noGrp="1"/>
          </p:cNvSpPr>
          <p:nvPr>
            <p:ph type="title"/>
          </p:nvPr>
        </p:nvSpPr>
        <p:spPr/>
        <p:txBody>
          <a:bodyPr/>
          <a:lstStyle/>
          <a:p>
            <a:r>
              <a:rPr lang="en-US" dirty="0"/>
              <a:t>Challenges in Creating a Health Index</a:t>
            </a:r>
          </a:p>
        </p:txBody>
      </p:sp>
      <p:sp>
        <p:nvSpPr>
          <p:cNvPr id="3" name="Content Placeholder 2">
            <a:extLst>
              <a:ext uri="{FF2B5EF4-FFF2-40B4-BE49-F238E27FC236}">
                <a16:creationId xmlns:a16="http://schemas.microsoft.com/office/drawing/2014/main" id="{F5364C25-1753-E61E-D30D-309887A40252}"/>
              </a:ext>
            </a:extLst>
          </p:cNvPr>
          <p:cNvSpPr>
            <a:spLocks noGrp="1"/>
          </p:cNvSpPr>
          <p:nvPr>
            <p:ph idx="1"/>
          </p:nvPr>
        </p:nvSpPr>
        <p:spPr/>
        <p:txBody>
          <a:bodyPr>
            <a:normAutofit/>
          </a:bodyPr>
          <a:lstStyle/>
          <a:p>
            <a:r>
              <a:rPr lang="en-US" sz="2400" dirty="0"/>
              <a:t>Summarize multidimensional register data into a </a:t>
            </a:r>
            <a:r>
              <a:rPr lang="en-US" sz="2400" b="1" dirty="0"/>
              <a:t>scalar</a:t>
            </a:r>
            <a:r>
              <a:rPr lang="en-US" sz="2400" dirty="0"/>
              <a:t> capturing both </a:t>
            </a:r>
            <a:r>
              <a:rPr lang="en-US" sz="2400" b="1" dirty="0"/>
              <a:t>extensive</a:t>
            </a:r>
            <a:r>
              <a:rPr lang="en-US" sz="2400" dirty="0"/>
              <a:t> (users vs. non-users) and </a:t>
            </a:r>
            <a:r>
              <a:rPr lang="en-US" sz="2400" b="1" dirty="0"/>
              <a:t>intensive</a:t>
            </a:r>
            <a:r>
              <a:rPr lang="en-US" sz="2400" dirty="0"/>
              <a:t> (varying care intensity) margins.  </a:t>
            </a:r>
            <a:br>
              <a:rPr lang="en-US" sz="2400" dirty="0"/>
            </a:br>
            <a:r>
              <a:rPr lang="en-US" sz="2400" dirty="0"/>
              <a:t>(some studies ignore intensive margin)</a:t>
            </a:r>
          </a:p>
          <a:p>
            <a:endParaRPr lang="en-US" sz="2400" dirty="0"/>
          </a:p>
          <a:p>
            <a:r>
              <a:rPr lang="en-US" sz="2400" dirty="0"/>
              <a:t>Model plausible </a:t>
            </a:r>
            <a:r>
              <a:rPr lang="en-US" sz="2400" b="1" dirty="0"/>
              <a:t>transitions</a:t>
            </a:r>
            <a:r>
              <a:rPr lang="en-US" sz="2400" dirty="0"/>
              <a:t> between health states over time</a:t>
            </a:r>
          </a:p>
          <a:p>
            <a:endParaRPr lang="en-US" sz="2400" dirty="0"/>
          </a:p>
          <a:p>
            <a:r>
              <a:rPr lang="en-US" sz="2400" dirty="0"/>
              <a:t> </a:t>
            </a:r>
            <a:r>
              <a:rPr lang="en-US" sz="2400" dirty="0">
                <a:solidFill>
                  <a:schemeClr val="bg1">
                    <a:lumMod val="75000"/>
                  </a:schemeClr>
                </a:solidFill>
              </a:rPr>
              <a:t>Construct a health index with </a:t>
            </a:r>
            <a:r>
              <a:rPr lang="en-US" sz="2400" b="1" dirty="0">
                <a:solidFill>
                  <a:schemeClr val="bg1">
                    <a:lumMod val="75000"/>
                  </a:schemeClr>
                </a:solidFill>
              </a:rPr>
              <a:t>distributional properties</a:t>
            </a:r>
            <a:r>
              <a:rPr lang="en-US" sz="2400" dirty="0">
                <a:solidFill>
                  <a:schemeClr val="bg1">
                    <a:lumMod val="75000"/>
                  </a:schemeClr>
                </a:solidFill>
              </a:rPr>
              <a:t> consistent with economic models treating health as a latent variable </a:t>
            </a:r>
            <a:r>
              <a:rPr lang="en-US" sz="2000" dirty="0">
                <a:solidFill>
                  <a:schemeClr val="bg1">
                    <a:lumMod val="75000"/>
                  </a:schemeClr>
                </a:solidFill>
              </a:rPr>
              <a:t>(Lleras-Muney and Moreau, 2020)</a:t>
            </a:r>
            <a:endParaRPr lang="en-US" sz="1600" dirty="0">
              <a:solidFill>
                <a:schemeClr val="bg1">
                  <a:lumMod val="75000"/>
                </a:schemeClr>
              </a:solidFill>
            </a:endParaRPr>
          </a:p>
        </p:txBody>
      </p:sp>
    </p:spTree>
    <p:extLst>
      <p:ext uri="{BB962C8B-B14F-4D97-AF65-F5344CB8AC3E}">
        <p14:creationId xmlns:p14="http://schemas.microsoft.com/office/powerpoint/2010/main" val="22946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AA9F6-491C-F56C-2BFB-8A985A627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9C360-27C1-FA29-FFE2-5B35B0D33CCF}"/>
              </a:ext>
            </a:extLst>
          </p:cNvPr>
          <p:cNvSpPr>
            <a:spLocks noGrp="1"/>
          </p:cNvSpPr>
          <p:nvPr>
            <p:ph type="title"/>
          </p:nvPr>
        </p:nvSpPr>
        <p:spPr/>
        <p:txBody>
          <a:bodyPr/>
          <a:lstStyle/>
          <a:p>
            <a:r>
              <a:rPr lang="en-US" dirty="0"/>
              <a:t>Constructing a Health Index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BFF867-B80A-BB50-689E-4A31E0C12676}"/>
                  </a:ext>
                </a:extLst>
              </p:cNvPr>
              <p:cNvSpPr>
                <a:spLocks noGrp="1"/>
              </p:cNvSpPr>
              <p:nvPr>
                <p:ph idx="1"/>
              </p:nvPr>
            </p:nvSpPr>
            <p:spPr/>
            <p:txBody>
              <a:bodyPr>
                <a:normAutofit/>
              </a:bodyPr>
              <a:lstStyle/>
              <a:p>
                <a:pPr marL="0" indent="0">
                  <a:buNone/>
                </a:pPr>
                <a:r>
                  <a:rPr lang="en-US" sz="2400" b="1" dirty="0"/>
                  <a:t>Approach:</a:t>
                </a:r>
                <a:r>
                  <a:rPr lang="en-US" sz="2400" dirty="0"/>
                  <a:t> Binary model regressing future health shocks on current utilization data (cf. Björkegren et al., 2022; Cesarini et al., 2016)</a:t>
                </a:r>
              </a:p>
              <a:p>
                <a:pPr marL="0" indent="0">
                  <a:buNone/>
                </a:pPr>
                <a:endParaRPr lang="en-US" sz="2400" dirty="0"/>
              </a:p>
              <a:p>
                <a:pPr marL="0" indent="0">
                  <a:buNone/>
                </a:pPr>
                <a:r>
                  <a:rPr lang="en-US" sz="2400" dirty="0"/>
                  <a:t>Differences from previous work (Björkegren et al., 2022):</a:t>
                </a:r>
              </a:p>
              <a:p>
                <a:pPr lvl="1"/>
                <a:r>
                  <a:rPr lang="en-US" sz="2000" dirty="0"/>
                  <a:t>Target: hospitalization or death within one year, rather than mortality within five years.  Use hospitalization to capture less severe health shocks </a:t>
                </a:r>
              </a:p>
              <a:p>
                <a:pPr lvl="1"/>
                <a:r>
                  <a:rPr lang="en-US" sz="2000" dirty="0"/>
                  <a:t>We allow for age-varying covariates and coefficients.</a:t>
                </a:r>
              </a:p>
              <a:p>
                <a:pPr marL="0" indent="0">
                  <a:buNone/>
                </a:pPr>
                <a:endParaRPr lang="en-US" sz="1600" dirty="0"/>
              </a:p>
              <a:p>
                <a:pPr marL="0" indent="0">
                  <a:buNone/>
                </a:pPr>
                <a:r>
                  <a:rPr lang="en-US" sz="2400" b="1" dirty="0"/>
                  <a:t>Model:</a:t>
                </a:r>
              </a:p>
              <a:p>
                <a:pPr marL="0" indent="0">
                  <a:buNone/>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𝑷</m:t>
                      </m:r>
                      <m:d>
                        <m:dPr>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𝒀</m:t>
                              </m:r>
                            </m:e>
                            <m:sub>
                              <m:r>
                                <a:rPr lang="en-US" sz="2400" b="1" i="1" smtClean="0">
                                  <a:latin typeface="Cambria Math" panose="02040503050406030204" pitchFamily="18" charset="0"/>
                                </a:rPr>
                                <m:t>𝒊𝒕</m:t>
                              </m:r>
                            </m:sub>
                          </m:sSub>
                        </m:e>
                        <m:e>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𝑿</m:t>
                              </m:r>
                            </m:e>
                            <m:sub>
                              <m:r>
                                <a:rPr lang="en-US" sz="2400" b="1" i="1" smtClean="0">
                                  <a:latin typeface="Cambria Math" panose="02040503050406030204" pitchFamily="18" charset="0"/>
                                </a:rPr>
                                <m:t>𝒊𝒕</m:t>
                              </m:r>
                            </m:sub>
                          </m:sSub>
                        </m:e>
                      </m:d>
                      <m:r>
                        <a:rPr lang="en-US" sz="2400" b="1" i="1" smtClean="0">
                          <a:latin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𝚲</m:t>
                      </m:r>
                      <m:d>
                        <m:dPr>
                          <m:ctrlPr>
                            <a:rPr lang="en-US" sz="2400" b="1" i="1" smtClean="0">
                              <a:latin typeface="Cambria Math" panose="02040503050406030204" pitchFamily="18" charset="0"/>
                              <a:ea typeface="Cambria Math" panose="02040503050406030204" pitchFamily="18" charset="0"/>
                            </a:rPr>
                          </m:ctrlPr>
                        </m:dPr>
                        <m:e>
                          <m:sSub>
                            <m:sSubPr>
                              <m:ctrlPr>
                                <a:rPr lang="en-US" sz="2400" b="1" i="1">
                                  <a:latin typeface="Cambria Math" panose="02040503050406030204" pitchFamily="18" charset="0"/>
                                </a:rPr>
                              </m:ctrlPr>
                            </m:sSubPr>
                            <m:e>
                              <m:r>
                                <a:rPr lang="en-US" sz="2400" b="1" i="1">
                                  <a:latin typeface="Cambria Math" panose="02040503050406030204" pitchFamily="18" charset="0"/>
                                </a:rPr>
                                <m:t>𝑿</m:t>
                              </m:r>
                            </m:e>
                            <m:sub>
                              <m:r>
                                <a:rPr lang="en-US" sz="2400" b="1" i="1">
                                  <a:latin typeface="Cambria Math" panose="02040503050406030204" pitchFamily="18" charset="0"/>
                                </a:rPr>
                                <m:t>𝒊𝒕</m:t>
                              </m:r>
                            </m:sub>
                          </m:sSub>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𝜷</m:t>
                              </m:r>
                            </m:e>
                            <m:sub>
                              <m:r>
                                <a:rPr lang="en-US" sz="2400" b="1" i="1" smtClean="0">
                                  <a:latin typeface="Cambria Math" panose="02040503050406030204" pitchFamily="18" charset="0"/>
                                </a:rPr>
                                <m:t>𝒕</m:t>
                              </m:r>
                            </m:sub>
                          </m:sSub>
                        </m:e>
                      </m:d>
                    </m:oMath>
                  </m:oMathPara>
                </a14:m>
                <a:endParaRPr lang="en-US" sz="2400" b="1" dirty="0">
                  <a:ea typeface="Cambria Math" panose="02040503050406030204" pitchFamily="18" charset="0"/>
                </a:endParaRPr>
              </a:p>
              <a:p>
                <a:pPr marL="0" indent="0">
                  <a:buNone/>
                </a:pPr>
                <a:r>
                  <a:rPr lang="en-US" sz="2400" dirty="0"/>
                  <a:t>where</a:t>
                </a:r>
                <a:r>
                  <a:rPr lang="en-US" sz="2400" b="1" dirty="0"/>
                  <a:t> </a:t>
                </a: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𝒀</m:t>
                        </m:r>
                      </m:e>
                      <m:sub>
                        <m:r>
                          <a:rPr lang="en-US" sz="2400" b="1" i="1" smtClean="0">
                            <a:latin typeface="Cambria Math" panose="02040503050406030204" pitchFamily="18" charset="0"/>
                          </a:rPr>
                          <m:t>𝒊𝒕</m:t>
                        </m:r>
                      </m:sub>
                    </m:sSub>
                    <m:r>
                      <a:rPr lang="en-US" sz="2400" b="1" i="1" smtClean="0">
                        <a:latin typeface="Cambria Math" panose="02040503050406030204" pitchFamily="18" charset="0"/>
                      </a:rPr>
                      <m:t>=</m:t>
                    </m:r>
                    <m:r>
                      <a:rPr lang="en-US" sz="2400" b="1" i="0" smtClean="0">
                        <a:latin typeface="Cambria Math" panose="02040503050406030204" pitchFamily="18" charset="0"/>
                      </a:rPr>
                      <m:t>𝐦𝐚𝐱</m:t>
                    </m:r>
                    <m:d>
                      <m:dPr>
                        <m:begChr m:val="⟨"/>
                        <m:endChr m:val="⟩"/>
                        <m:ctrlPr>
                          <a:rPr lang="en-US" sz="2400" b="1" i="1" smtClean="0">
                            <a:latin typeface="Cambria Math" panose="02040503050406030204" pitchFamily="18" charset="0"/>
                          </a:rPr>
                        </m:ctrlPr>
                      </m:dPr>
                      <m:e>
                        <m:sSub>
                          <m:sSubPr>
                            <m:ctrlPr>
                              <a:rPr lang="en-US" sz="2400" b="1" i="1">
                                <a:latin typeface="Cambria Math" panose="02040503050406030204" pitchFamily="18" charset="0"/>
                              </a:rPr>
                            </m:ctrlPr>
                          </m:sSubPr>
                          <m:e>
                            <m:r>
                              <a:rPr lang="en-US" sz="2400" b="1" i="1" smtClean="0">
                                <a:latin typeface="Cambria Math" panose="02040503050406030204" pitchFamily="18" charset="0"/>
                              </a:rPr>
                              <m:t>𝑫</m:t>
                            </m:r>
                          </m:e>
                          <m:sub>
                            <m:r>
                              <a:rPr lang="en-US" sz="2400" b="1" i="1">
                                <a:latin typeface="Cambria Math" panose="02040503050406030204" pitchFamily="18" charset="0"/>
                              </a:rPr>
                              <m:t>𝒊</m:t>
                            </m:r>
                            <m:r>
                              <a:rPr lang="en-US" sz="2400" b="1" i="1" smtClean="0">
                                <a:latin typeface="Cambria Math" panose="02040503050406030204" pitchFamily="18" charset="0"/>
                              </a:rPr>
                              <m:t>(</m:t>
                            </m:r>
                            <m:r>
                              <a:rPr lang="en-US" sz="2400" b="1" i="1">
                                <a:latin typeface="Cambria Math" panose="02040503050406030204" pitchFamily="18" charset="0"/>
                              </a:rPr>
                              <m:t>𝒕</m:t>
                            </m:r>
                            <m:r>
                              <a:rPr lang="en-US" sz="2400" b="1" i="1" smtClean="0">
                                <a:latin typeface="Cambria Math" panose="02040503050406030204" pitchFamily="18" charset="0"/>
                              </a:rPr>
                              <m:t>+</m:t>
                            </m:r>
                            <m:r>
                              <a:rPr lang="en-US" sz="2400" b="1" i="1" smtClean="0">
                                <a:latin typeface="Cambria Math" panose="02040503050406030204" pitchFamily="18" charset="0"/>
                              </a:rPr>
                              <m:t>𝟏</m:t>
                            </m:r>
                            <m:r>
                              <a:rPr lang="en-US" sz="2400" b="1" i="1" smtClean="0">
                                <a:latin typeface="Cambria Math" panose="02040503050406030204" pitchFamily="18" charset="0"/>
                              </a:rPr>
                              <m:t>)</m:t>
                            </m:r>
                          </m:sub>
                        </m:sSub>
                        <m:r>
                          <a:rPr lang="en-US" sz="2400" b="1" i="1" smtClean="0">
                            <a:latin typeface="Cambria Math" panose="02040503050406030204" pitchFamily="18" charset="0"/>
                          </a:rPr>
                          <m:t>,</m:t>
                        </m:r>
                        <m:sSub>
                          <m:sSubPr>
                            <m:ctrlPr>
                              <a:rPr lang="en-US" sz="2400" b="1" i="1">
                                <a:latin typeface="Cambria Math" panose="02040503050406030204" pitchFamily="18" charset="0"/>
                              </a:rPr>
                            </m:ctrlPr>
                          </m:sSubPr>
                          <m:e>
                            <m:r>
                              <a:rPr lang="en-US" sz="2400" b="1" i="1" smtClean="0">
                                <a:latin typeface="Cambria Math" panose="02040503050406030204" pitchFamily="18" charset="0"/>
                              </a:rPr>
                              <m:t>𝑴</m:t>
                            </m:r>
                          </m:e>
                          <m:sub>
                            <m:r>
                              <a:rPr lang="en-US" sz="2400" b="1" i="1">
                                <a:latin typeface="Cambria Math" panose="02040503050406030204" pitchFamily="18" charset="0"/>
                              </a:rPr>
                              <m:t>𝒊</m:t>
                            </m:r>
                            <m:r>
                              <a:rPr lang="en-US" sz="2400" b="1" i="1" smtClean="0">
                                <a:latin typeface="Cambria Math" panose="02040503050406030204" pitchFamily="18" charset="0"/>
                              </a:rPr>
                              <m:t>(</m:t>
                            </m:r>
                            <m:r>
                              <a:rPr lang="en-US" sz="2400" b="1" i="1">
                                <a:latin typeface="Cambria Math" panose="02040503050406030204" pitchFamily="18" charset="0"/>
                              </a:rPr>
                              <m:t>𝒕</m:t>
                            </m:r>
                            <m:r>
                              <a:rPr lang="en-US" sz="2400" b="1" i="1" smtClean="0">
                                <a:latin typeface="Cambria Math" panose="02040503050406030204" pitchFamily="18" charset="0"/>
                              </a:rPr>
                              <m:t>+</m:t>
                            </m:r>
                            <m:r>
                              <a:rPr lang="en-US" sz="2400" b="1" i="1" smtClean="0">
                                <a:latin typeface="Cambria Math" panose="02040503050406030204" pitchFamily="18" charset="0"/>
                              </a:rPr>
                              <m:t>𝟏</m:t>
                            </m:r>
                            <m:r>
                              <a:rPr lang="en-US" sz="2400" b="1" i="1" smtClean="0">
                                <a:latin typeface="Cambria Math" panose="02040503050406030204" pitchFamily="18" charset="0"/>
                              </a:rPr>
                              <m:t>)</m:t>
                            </m:r>
                          </m:sub>
                        </m:sSub>
                      </m:e>
                    </m:d>
                  </m:oMath>
                </a14:m>
                <a:r>
                  <a:rPr lang="en-US" sz="2400" b="1" dirty="0"/>
                  <a:t> </a:t>
                </a:r>
              </a:p>
            </p:txBody>
          </p:sp>
        </mc:Choice>
        <mc:Fallback xmlns="">
          <p:sp>
            <p:nvSpPr>
              <p:cNvPr id="3" name="Content Placeholder 2">
                <a:extLst>
                  <a:ext uri="{FF2B5EF4-FFF2-40B4-BE49-F238E27FC236}">
                    <a16:creationId xmlns:a16="http://schemas.microsoft.com/office/drawing/2014/main" id="{A6BFF867-B80A-BB50-689E-4A31E0C12676}"/>
                  </a:ext>
                </a:extLst>
              </p:cNvPr>
              <p:cNvSpPr>
                <a:spLocks noGrp="1" noRot="1" noChangeAspect="1" noMove="1" noResize="1" noEditPoints="1" noAdjustHandles="1" noChangeArrowheads="1" noChangeShapeType="1" noTextEdit="1"/>
              </p:cNvSpPr>
              <p:nvPr>
                <p:ph idx="1"/>
              </p:nvPr>
            </p:nvSpPr>
            <p:spPr>
              <a:blipFill>
                <a:blip r:embed="rId3"/>
                <a:stretch>
                  <a:fillRect l="-928" t="-1821" r="-1449" b="-560"/>
                </a:stretch>
              </a:blipFill>
            </p:spPr>
            <p:txBody>
              <a:bodyPr/>
              <a:lstStyle/>
              <a:p>
                <a:r>
                  <a:rPr lang="en-US">
                    <a:noFill/>
                  </a:rPr>
                  <a:t> </a:t>
                </a:r>
              </a:p>
            </p:txBody>
          </p:sp>
        </mc:Fallback>
      </mc:AlternateContent>
    </p:spTree>
    <p:extLst>
      <p:ext uri="{BB962C8B-B14F-4D97-AF65-F5344CB8AC3E}">
        <p14:creationId xmlns:p14="http://schemas.microsoft.com/office/powerpoint/2010/main" val="491716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6F30B-2C80-3A11-E2B6-4C7C9E5B5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1007E-2AF2-AB5B-7F0A-4E0A99D9E34E}"/>
              </a:ext>
            </a:extLst>
          </p:cNvPr>
          <p:cNvSpPr>
            <a:spLocks noGrp="1"/>
          </p:cNvSpPr>
          <p:nvPr>
            <p:ph type="title"/>
          </p:nvPr>
        </p:nvSpPr>
        <p:spPr/>
        <p:txBody>
          <a:bodyPr/>
          <a:lstStyle/>
          <a:p>
            <a:r>
              <a:rPr lang="en-US" dirty="0"/>
              <a:t>Constructing a Health Index (2)</a:t>
            </a:r>
          </a:p>
        </p:txBody>
      </p:sp>
      <p:sp>
        <p:nvSpPr>
          <p:cNvPr id="3" name="Content Placeholder 2">
            <a:extLst>
              <a:ext uri="{FF2B5EF4-FFF2-40B4-BE49-F238E27FC236}">
                <a16:creationId xmlns:a16="http://schemas.microsoft.com/office/drawing/2014/main" id="{3B6F267F-6B92-61A4-7CDA-A8620247628B}"/>
              </a:ext>
            </a:extLst>
          </p:cNvPr>
          <p:cNvSpPr>
            <a:spLocks noGrp="1"/>
          </p:cNvSpPr>
          <p:nvPr>
            <p:ph idx="1"/>
          </p:nvPr>
        </p:nvSpPr>
        <p:spPr/>
        <p:txBody>
          <a:bodyPr>
            <a:normAutofit/>
          </a:bodyPr>
          <a:lstStyle/>
          <a:p>
            <a:pPr marL="0" indent="0">
              <a:buNone/>
            </a:pPr>
            <a:r>
              <a:rPr lang="en-US" sz="2400" dirty="0"/>
              <a:t>Covariates </a:t>
            </a:r>
            <a:r>
              <a:rPr lang="en-US" sz="2400" b="1" i="1" dirty="0" err="1"/>
              <a:t>X</a:t>
            </a:r>
            <a:r>
              <a:rPr lang="en-US" sz="2400" b="1" i="1" baseline="-25000" dirty="0" err="1"/>
              <a:t>it</a:t>
            </a:r>
            <a:r>
              <a:rPr lang="en-US" sz="2400" dirty="0"/>
              <a:t> include:</a:t>
            </a:r>
          </a:p>
          <a:p>
            <a:pPr lvl="1"/>
            <a:r>
              <a:rPr lang="en-US" sz="2000" dirty="0"/>
              <a:t>Cohort and sex dummies</a:t>
            </a:r>
          </a:p>
          <a:p>
            <a:pPr lvl="1"/>
            <a:r>
              <a:rPr lang="en-US" sz="2000" dirty="0"/>
              <a:t>Current hospitalization indicators </a:t>
            </a:r>
            <a:r>
              <a:rPr lang="en-US" sz="2000" i="1" dirty="0" err="1"/>
              <a:t>M</a:t>
            </a:r>
            <a:r>
              <a:rPr lang="en-US" sz="2000" i="1" baseline="-25000" dirty="0" err="1"/>
              <a:t>i,t</a:t>
            </a:r>
            <a:endParaRPr lang="en-US" sz="2000" i="1" baseline="-25000" dirty="0"/>
          </a:p>
          <a:p>
            <a:pPr lvl="1"/>
            <a:r>
              <a:rPr lang="en-US" sz="2000" dirty="0"/>
              <a:t>Total hospital days</a:t>
            </a:r>
          </a:p>
          <a:p>
            <a:pPr lvl="1"/>
            <a:r>
              <a:rPr lang="en-US" sz="2000" dirty="0"/>
              <a:t>ICD group dummies and length of stay counts</a:t>
            </a:r>
          </a:p>
          <a:p>
            <a:pPr marL="0" indent="0">
              <a:buNone/>
            </a:pPr>
            <a:r>
              <a:rPr lang="en-US" sz="2400" dirty="0"/>
              <a:t>Estimation is via logistic regression with variable selection </a:t>
            </a:r>
            <a:r>
              <a:rPr lang="en-US" sz="2000" dirty="0"/>
              <a:t>(analog of LASSO)</a:t>
            </a:r>
            <a:r>
              <a:rPr lang="en-US" sz="2400" dirty="0"/>
              <a:t> to identify predictive health signal</a:t>
            </a:r>
          </a:p>
        </p:txBody>
      </p:sp>
    </p:spTree>
    <p:extLst>
      <p:ext uri="{BB962C8B-B14F-4D97-AF65-F5344CB8AC3E}">
        <p14:creationId xmlns:p14="http://schemas.microsoft.com/office/powerpoint/2010/main" val="3841792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A6965-D546-861C-8451-FC8AF0BD1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2803E-267C-19BE-4E6F-8B5CBA0AAF6B}"/>
              </a:ext>
            </a:extLst>
          </p:cNvPr>
          <p:cNvSpPr>
            <a:spLocks noGrp="1"/>
          </p:cNvSpPr>
          <p:nvPr>
            <p:ph type="title"/>
          </p:nvPr>
        </p:nvSpPr>
        <p:spPr/>
        <p:txBody>
          <a:bodyPr/>
          <a:lstStyle/>
          <a:p>
            <a:r>
              <a:rPr lang="en-US" dirty="0"/>
              <a:t>Modeling Health Dynamics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568D6D-4C21-B76B-249F-BC9B731CAD43}"/>
                  </a:ext>
                </a:extLst>
              </p:cNvPr>
              <p:cNvSpPr>
                <a:spLocks noGrp="1"/>
              </p:cNvSpPr>
              <p:nvPr>
                <p:ph idx="1"/>
              </p:nvPr>
            </p:nvSpPr>
            <p:spPr/>
            <p:txBody>
              <a:bodyPr>
                <a:noAutofit/>
              </a:bodyPr>
              <a:lstStyle/>
              <a:p>
                <a:pPr marL="0" indent="0">
                  <a:buNone/>
                </a:pPr>
                <a:r>
                  <a:rPr lang="en-US" sz="2000" dirty="0"/>
                  <a:t>Two-step estimation to capture persistence:</a:t>
                </a:r>
              </a:p>
              <a:p>
                <a:pPr marL="0" indent="0">
                  <a:buNone/>
                </a:pPr>
                <a:endParaRPr lang="en-US" sz="2000" dirty="0"/>
              </a:p>
              <a:p>
                <a:pPr marL="914400" lvl="1" indent="-457200">
                  <a:buAutoNum type="arabicParenR"/>
                </a:pPr>
                <a:r>
                  <a:rPr lang="en-US" sz="2000" dirty="0"/>
                  <a:t>Static step: select covariates with Lasso, predict health index</a:t>
                </a:r>
                <a:br>
                  <a:rPr lang="en-US" sz="2000" dirty="0"/>
                </a:br>
                <a:r>
                  <a:rPr lang="en-US" sz="2000" dirty="0"/>
                  <a:t>(higher value means better health)</a:t>
                </a:r>
              </a:p>
              <a:p>
                <a:pPr marL="914400" lvl="1" indent="-457200">
                  <a:buAutoNum type="arabicParenR"/>
                </a:pPr>
                <a:endParaRPr lang="en-US" sz="2000" dirty="0"/>
              </a:p>
              <a:p>
                <a:pPr marL="457200" lvl="1" indent="0" algn="ctr">
                  <a:buNone/>
                </a:pPr>
                <a14:m>
                  <m:oMath xmlns:m="http://schemas.openxmlformats.org/officeDocument/2006/math">
                    <m:acc>
                      <m:accPr>
                        <m:chr m:val="̃"/>
                        <m:ctrlPr>
                          <a:rPr lang="en-US" sz="2000" i="1" dirty="0" smtClean="0">
                            <a:latin typeface="Cambria Math" panose="02040503050406030204" pitchFamily="18" charset="0"/>
                          </a:rPr>
                        </m:ctrlPr>
                      </m:accPr>
                      <m:e>
                        <m:r>
                          <a:rPr lang="en-US" sz="2000" b="0" i="1" dirty="0" smtClean="0">
                            <a:latin typeface="Cambria Math" panose="02040503050406030204" pitchFamily="18" charset="0"/>
                          </a:rPr>
                          <m:t>𝐻</m:t>
                        </m:r>
                      </m:e>
                    </m:acc>
                  </m:oMath>
                </a14:m>
                <a:r>
                  <a:rPr lang="en-US" sz="2000" baseline="-25000" dirty="0"/>
                  <a:t>it</a:t>
                </a:r>
                <a:r>
                  <a:rPr lang="en-US" sz="2000" dirty="0"/>
                  <a:t> = 1 − Λ(</a:t>
                </a:r>
                <a:r>
                  <a:rPr lang="en-US" sz="2000" dirty="0" err="1"/>
                  <a:t>X</a:t>
                </a:r>
                <a:r>
                  <a:rPr lang="en-US" sz="2000" baseline="-25000" dirty="0" err="1"/>
                  <a:t>it</a:t>
                </a:r>
                <a:r>
                  <a:rPr lang="en-US" sz="2000" dirty="0"/>
                  <a:t> </a:t>
                </a:r>
                <a14:m>
                  <m:oMath xmlns:m="http://schemas.openxmlformats.org/officeDocument/2006/math">
                    <m:acc>
                      <m:accPr>
                        <m:chr m:val="̃"/>
                        <m:ctrlPr>
                          <a:rPr lang="en-US" sz="2000" i="1" smtClean="0">
                            <a:latin typeface="Cambria Math" panose="02040503050406030204" pitchFamily="18" charset="0"/>
                          </a:rPr>
                        </m:ctrlPr>
                      </m:accPr>
                      <m:e>
                        <m:r>
                          <a:rPr lang="en-US" sz="2000" i="1" smtClean="0">
                            <a:latin typeface="Cambria Math" panose="02040503050406030204" pitchFamily="18" charset="0"/>
                          </a:rPr>
                          <m:t>ꞵ</m:t>
                        </m:r>
                      </m:e>
                    </m:acc>
                  </m:oMath>
                </a14:m>
                <a:r>
                  <a:rPr lang="en-US" sz="2000" dirty="0"/>
                  <a:t>)</a:t>
                </a:r>
              </a:p>
              <a:p>
                <a:pPr marL="457200" lvl="1" indent="0">
                  <a:buNone/>
                </a:pPr>
                <a:endParaRPr lang="en-US" sz="2000" dirty="0"/>
              </a:p>
              <a:p>
                <a:pPr marL="457200" lvl="1" indent="0">
                  <a:buNone/>
                </a:pPr>
                <a:r>
                  <a:rPr lang="en-US" sz="2000" dirty="0"/>
                  <a:t>2)  Dynamic step: </a:t>
                </a:r>
                <a:r>
                  <a:rPr lang="en-US" sz="2000" b="1" dirty="0"/>
                  <a:t>add lagged health</a:t>
                </a:r>
                <a:r>
                  <a:rPr lang="en-US" sz="2000" dirty="0"/>
                  <a:t> </a:t>
                </a:r>
                <a14:m>
                  <m:oMath xmlns:m="http://schemas.openxmlformats.org/officeDocument/2006/math">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𝐻</m:t>
                        </m:r>
                      </m:e>
                    </m:acc>
                  </m:oMath>
                </a14:m>
                <a:r>
                  <a:rPr lang="en-US" sz="2000" baseline="-25000" dirty="0"/>
                  <a:t>it-1</a:t>
                </a:r>
                <a:r>
                  <a:rPr lang="en-US" sz="2000" dirty="0"/>
                  <a:t> to covariates, allow time-varying coefficients, reselect via Lasso</a:t>
                </a:r>
              </a:p>
              <a:p>
                <a:pPr marL="0" indent="0">
                  <a:buNone/>
                </a:pPr>
                <a:endParaRPr lang="en-US" sz="2000" dirty="0"/>
              </a:p>
              <a:p>
                <a:pPr marL="0" indent="0">
                  <a:buNone/>
                </a:pPr>
                <a:r>
                  <a:rPr lang="en-US" sz="2000" dirty="0"/>
                  <a:t>This smooths transitions between health states compared to using raw hospitalizations</a:t>
                </a:r>
              </a:p>
              <a:p>
                <a:pPr marL="0" indent="0">
                  <a:buNone/>
                </a:pPr>
                <a:endParaRPr lang="en-US" sz="2000" dirty="0"/>
              </a:p>
              <a:p>
                <a:pPr marL="0" indent="0">
                  <a:buNone/>
                </a:pPr>
                <a:r>
                  <a:rPr lang="en-US" b="1" dirty="0"/>
                  <a:t>Decedents have health equal to zero </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a:t> health is still observed!</a:t>
                </a:r>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B4568D6D-4C21-B76B-249F-BC9B731CAD43}"/>
                  </a:ext>
                </a:extLst>
              </p:cNvPr>
              <p:cNvSpPr>
                <a:spLocks noGrp="1" noRot="1" noChangeAspect="1" noMove="1" noResize="1" noEditPoints="1" noAdjustHandles="1" noChangeArrowheads="1" noChangeShapeType="1" noTextEdit="1"/>
              </p:cNvSpPr>
              <p:nvPr>
                <p:ph idx="1"/>
              </p:nvPr>
            </p:nvSpPr>
            <p:spPr>
              <a:blipFill>
                <a:blip r:embed="rId3"/>
                <a:stretch>
                  <a:fillRect l="-1217" t="-1261" r="-580" b="-12745"/>
                </a:stretch>
              </a:blipFill>
            </p:spPr>
            <p:txBody>
              <a:bodyPr/>
              <a:lstStyle/>
              <a:p>
                <a:r>
                  <a:rPr lang="en-US">
                    <a:noFill/>
                  </a:rPr>
                  <a:t> </a:t>
                </a:r>
              </a:p>
            </p:txBody>
          </p:sp>
        </mc:Fallback>
      </mc:AlternateContent>
    </p:spTree>
    <p:extLst>
      <p:ext uri="{BB962C8B-B14F-4D97-AF65-F5344CB8AC3E}">
        <p14:creationId xmlns:p14="http://schemas.microsoft.com/office/powerpoint/2010/main" val="116823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A0D1-FBC2-FD75-4C28-DCF07A08B2F9}"/>
              </a:ext>
            </a:extLst>
          </p:cNvPr>
          <p:cNvSpPr>
            <a:spLocks noGrp="1"/>
          </p:cNvSpPr>
          <p:nvPr>
            <p:ph type="title"/>
          </p:nvPr>
        </p:nvSpPr>
        <p:spPr/>
        <p:txBody>
          <a:bodyPr anchor="t"/>
          <a:lstStyle/>
          <a:p>
            <a:pPr algn="ctr"/>
            <a:r>
              <a:rPr lang="en-US" dirty="0"/>
              <a:t>Health Index and Mortality</a:t>
            </a:r>
            <a:br>
              <a:rPr lang="en-US" dirty="0"/>
            </a:br>
            <a:r>
              <a:rPr lang="en-US" dirty="0"/>
              <a:t> Over the Life Course</a:t>
            </a:r>
          </a:p>
        </p:txBody>
      </p:sp>
    </p:spTree>
    <p:extLst>
      <p:ext uri="{BB962C8B-B14F-4D97-AF65-F5344CB8AC3E}">
        <p14:creationId xmlns:p14="http://schemas.microsoft.com/office/powerpoint/2010/main" val="1714240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AEFE-77DC-BAD2-78F4-B812C9C09FED}"/>
              </a:ext>
            </a:extLst>
          </p:cNvPr>
          <p:cNvSpPr>
            <a:spLocks noGrp="1"/>
          </p:cNvSpPr>
          <p:nvPr>
            <p:ph type="title"/>
          </p:nvPr>
        </p:nvSpPr>
        <p:spPr/>
        <p:txBody>
          <a:bodyPr/>
          <a:lstStyle/>
          <a:p>
            <a:r>
              <a:rPr lang="en-US" dirty="0"/>
              <a:t>Age Profile of Health</a:t>
            </a:r>
          </a:p>
        </p:txBody>
      </p:sp>
      <p:pic>
        <p:nvPicPr>
          <p:cNvPr id="4" name="Picture 3">
            <a:extLst>
              <a:ext uri="{FF2B5EF4-FFF2-40B4-BE49-F238E27FC236}">
                <a16:creationId xmlns:a16="http://schemas.microsoft.com/office/drawing/2014/main" id="{72122E47-CA4E-3FDD-9499-13DB22F44536}"/>
              </a:ext>
            </a:extLst>
          </p:cNvPr>
          <p:cNvPicPr>
            <a:picLocks noChangeAspect="1"/>
          </p:cNvPicPr>
          <p:nvPr/>
        </p:nvPicPr>
        <p:blipFill>
          <a:blip r:embed="rId2"/>
          <a:stretch>
            <a:fillRect/>
          </a:stretch>
        </p:blipFill>
        <p:spPr>
          <a:xfrm>
            <a:off x="121224" y="1551481"/>
            <a:ext cx="9336560" cy="5235953"/>
          </a:xfrm>
          <a:prstGeom prst="rect">
            <a:avLst/>
          </a:prstGeom>
        </p:spPr>
      </p:pic>
      <p:sp>
        <p:nvSpPr>
          <p:cNvPr id="6" name="TextBox 5">
            <a:extLst>
              <a:ext uri="{FF2B5EF4-FFF2-40B4-BE49-F238E27FC236}">
                <a16:creationId xmlns:a16="http://schemas.microsoft.com/office/drawing/2014/main" id="{FC89B7CF-9B1C-2FF5-194A-D0211BE441C8}"/>
              </a:ext>
            </a:extLst>
          </p:cNvPr>
          <p:cNvSpPr txBox="1"/>
          <p:nvPr/>
        </p:nvSpPr>
        <p:spPr>
          <a:xfrm>
            <a:off x="7909269" y="1283955"/>
            <a:ext cx="3905326"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Hump-shaped pattern as health </a:t>
            </a:r>
            <a:r>
              <a:rPr lang="en-US" sz="2000" i="1" dirty="0"/>
              <a:t>increases</a:t>
            </a:r>
            <a:r>
              <a:rPr lang="en-US" sz="2000" dirty="0"/>
              <a:t> sharply from age 1 to adolescence and then declines starting in early adolescence</a:t>
            </a:r>
          </a:p>
          <a:p>
            <a:pPr marL="285750" indent="-285750">
              <a:buFont typeface="Arial" panose="020B0604020202020204" pitchFamily="34" charset="0"/>
              <a:buChar char="•"/>
            </a:pPr>
            <a:r>
              <a:rPr lang="en-US" sz="2000" dirty="0"/>
              <a:t>This pattern during childhood is </a:t>
            </a:r>
            <a:r>
              <a:rPr lang="en-US" sz="2000" i="1" dirty="0"/>
              <a:t>novel</a:t>
            </a:r>
            <a:r>
              <a:rPr lang="en-US" sz="2000" dirty="0"/>
              <a:t> but consistent with Lleras-Muney and Moreau model</a:t>
            </a:r>
          </a:p>
          <a:p>
            <a:pPr marL="285750" indent="-285750">
              <a:buFont typeface="Arial" panose="020B0604020202020204" pitchFamily="34" charset="0"/>
              <a:buChar char="•"/>
            </a:pPr>
            <a:r>
              <a:rPr lang="en-US" sz="2000" dirty="0"/>
              <a:t>Gender differences change by age:</a:t>
            </a:r>
          </a:p>
          <a:p>
            <a:pPr marL="742950" lvl="1" indent="-285750">
              <a:buFont typeface="Arial" panose="020B0604020202020204" pitchFamily="34" charset="0"/>
              <a:buChar char="•"/>
            </a:pPr>
            <a:r>
              <a:rPr lang="en-US" sz="2000" dirty="0"/>
              <a:t>Females are healthier before adolescence</a:t>
            </a:r>
          </a:p>
          <a:p>
            <a:pPr marL="742950" lvl="1" indent="-285750">
              <a:buFont typeface="Arial" panose="020B0604020202020204" pitchFamily="34" charset="0"/>
              <a:buChar char="•"/>
            </a:pPr>
            <a:r>
              <a:rPr lang="en-US" sz="2000" dirty="0"/>
              <a:t>Males are healthier during reproductive ages (we remove childbirth from our index)</a:t>
            </a:r>
          </a:p>
          <a:p>
            <a:pPr marL="742950" lvl="1" indent="-285750">
              <a:buFont typeface="Arial" panose="020B0604020202020204" pitchFamily="34" charset="0"/>
              <a:buChar char="•"/>
            </a:pPr>
            <a:r>
              <a:rPr lang="en-US" sz="2000" dirty="0"/>
              <a:t>Gender differences are gone by middle age as men’s health worsens in 40s</a:t>
            </a:r>
          </a:p>
        </p:txBody>
      </p:sp>
    </p:spTree>
    <p:extLst>
      <p:ext uri="{BB962C8B-B14F-4D97-AF65-F5344CB8AC3E}">
        <p14:creationId xmlns:p14="http://schemas.microsoft.com/office/powerpoint/2010/main" val="18735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5F68-FF00-930D-2435-C26DA4ADBF5C}"/>
              </a:ext>
            </a:extLst>
          </p:cNvPr>
          <p:cNvSpPr>
            <a:spLocks noGrp="1"/>
          </p:cNvSpPr>
          <p:nvPr>
            <p:ph type="title"/>
          </p:nvPr>
        </p:nvSpPr>
        <p:spPr/>
        <p:txBody>
          <a:bodyPr>
            <a:normAutofit/>
          </a:bodyPr>
          <a:lstStyle/>
          <a:p>
            <a:r>
              <a:rPr lang="en-US" sz="4000" dirty="0"/>
              <a:t>Retrospective: Diverging Paths Well Before Death</a:t>
            </a:r>
          </a:p>
        </p:txBody>
      </p:sp>
      <p:sp>
        <p:nvSpPr>
          <p:cNvPr id="6" name="TextBox 5">
            <a:extLst>
              <a:ext uri="{FF2B5EF4-FFF2-40B4-BE49-F238E27FC236}">
                <a16:creationId xmlns:a16="http://schemas.microsoft.com/office/drawing/2014/main" id="{37976AB7-E85E-306B-8B91-54252F00225D}"/>
              </a:ext>
            </a:extLst>
          </p:cNvPr>
          <p:cNvSpPr txBox="1"/>
          <p:nvPr/>
        </p:nvSpPr>
        <p:spPr>
          <a:xfrm>
            <a:off x="8983092" y="1414562"/>
            <a:ext cx="311379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We test the index’s predictive power over longer periods</a:t>
            </a:r>
          </a:p>
          <a:p>
            <a:pPr marL="285750" indent="-285750">
              <a:buFont typeface="Arial" panose="020B0604020202020204" pitchFamily="34" charset="0"/>
              <a:buChar char="•"/>
            </a:pPr>
            <a:r>
              <a:rPr lang="en-US" dirty="0"/>
              <a:t>Show trajectories for survivors and by age at death for two sets of cohorts</a:t>
            </a:r>
          </a:p>
          <a:p>
            <a:pPr marL="285750" indent="-285750">
              <a:buFont typeface="Arial" panose="020B0604020202020204" pitchFamily="34" charset="0"/>
              <a:buChar char="•"/>
            </a:pPr>
            <a:r>
              <a:rPr lang="en-US" dirty="0"/>
              <a:t>Up to 10, health patterns are roughly similar for all groups for 1961-66 cohorts</a:t>
            </a:r>
          </a:p>
          <a:p>
            <a:pPr marL="285750" indent="-285750">
              <a:buFont typeface="Arial" panose="020B0604020202020204" pitchFamily="34" charset="0"/>
              <a:buChar char="•"/>
            </a:pPr>
            <a:r>
              <a:rPr lang="en-US" dirty="0"/>
              <a:t>Those who die at 30-39: sharp decline after age 10</a:t>
            </a:r>
          </a:p>
          <a:p>
            <a:pPr marL="285750" indent="-285750">
              <a:buFont typeface="Arial" panose="020B0604020202020204" pitchFamily="34" charset="0"/>
              <a:buChar char="•"/>
            </a:pPr>
            <a:r>
              <a:rPr lang="en-US" dirty="0"/>
              <a:t>Similar declines 10 years before death for those who die at 40-49, 50-59</a:t>
            </a:r>
          </a:p>
          <a:p>
            <a:pPr marL="285750" indent="-285750">
              <a:buFont typeface="Arial" panose="020B0604020202020204" pitchFamily="34" charset="0"/>
              <a:buChar char="•"/>
            </a:pPr>
            <a:r>
              <a:rPr lang="en-US" dirty="0"/>
              <a:t>For 1967-76 cohorts gaps emerge by age 10</a:t>
            </a:r>
          </a:p>
          <a:p>
            <a:pPr marL="285750" indent="-285750">
              <a:buFont typeface="Arial" panose="020B0604020202020204" pitchFamily="34" charset="0"/>
              <a:buChar char="•"/>
            </a:pPr>
            <a:r>
              <a:rPr lang="en-US" dirty="0"/>
              <a:t>Survivors are able to sustain good health for decades</a:t>
            </a:r>
          </a:p>
        </p:txBody>
      </p:sp>
      <p:pic>
        <p:nvPicPr>
          <p:cNvPr id="12" name="Picture 11">
            <a:extLst>
              <a:ext uri="{FF2B5EF4-FFF2-40B4-BE49-F238E27FC236}">
                <a16:creationId xmlns:a16="http://schemas.microsoft.com/office/drawing/2014/main" id="{86A3B2EB-737B-4454-BAC7-6FEEAB52DCB9}"/>
              </a:ext>
            </a:extLst>
          </p:cNvPr>
          <p:cNvPicPr>
            <a:picLocks noChangeAspect="1"/>
          </p:cNvPicPr>
          <p:nvPr/>
        </p:nvPicPr>
        <p:blipFill>
          <a:blip r:embed="rId3"/>
          <a:stretch>
            <a:fillRect/>
          </a:stretch>
        </p:blipFill>
        <p:spPr>
          <a:xfrm>
            <a:off x="461824" y="1793175"/>
            <a:ext cx="8337247" cy="3954482"/>
          </a:xfrm>
          <a:prstGeom prst="rect">
            <a:avLst/>
          </a:prstGeom>
        </p:spPr>
      </p:pic>
    </p:spTree>
    <p:extLst>
      <p:ext uri="{BB962C8B-B14F-4D97-AF65-F5344CB8AC3E}">
        <p14:creationId xmlns:p14="http://schemas.microsoft.com/office/powerpoint/2010/main" val="424955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81262-A4FC-81C7-64AE-8AFAF9AF9E13}"/>
              </a:ext>
            </a:extLst>
          </p:cNvPr>
          <p:cNvSpPr>
            <a:spLocks noGrp="1"/>
          </p:cNvSpPr>
          <p:nvPr>
            <p:ph type="title"/>
          </p:nvPr>
        </p:nvSpPr>
        <p:spPr/>
        <p:txBody>
          <a:bodyPr>
            <a:normAutofit/>
          </a:bodyPr>
          <a:lstStyle/>
          <a:p>
            <a:pPr algn="ctr"/>
            <a:r>
              <a:rPr lang="en-US" sz="3200" dirty="0"/>
              <a:t>Prospective: Adolescent Health Predictive of Survival Rates </a:t>
            </a:r>
            <a:r>
              <a:rPr lang="en-US" sz="3200" dirty="0">
                <a:solidFill>
                  <a:srgbClr val="FF0000"/>
                </a:solidFill>
              </a:rPr>
              <a:t>NEW: </a:t>
            </a:r>
            <a:r>
              <a:rPr lang="en-US" sz="3200">
                <a:solidFill>
                  <a:srgbClr val="FF0000"/>
                </a:solidFill>
              </a:rPr>
              <a:t>UPDATED DATA THROUGH 2025!</a:t>
            </a:r>
            <a:endParaRPr lang="en-US" sz="3200" dirty="0">
              <a:solidFill>
                <a:srgbClr val="FF0000"/>
              </a:solidFill>
            </a:endParaRPr>
          </a:p>
        </p:txBody>
      </p:sp>
      <p:sp>
        <p:nvSpPr>
          <p:cNvPr id="6" name="TextBox 5">
            <a:extLst>
              <a:ext uri="{FF2B5EF4-FFF2-40B4-BE49-F238E27FC236}">
                <a16:creationId xmlns:a16="http://schemas.microsoft.com/office/drawing/2014/main" id="{FA525131-40AF-5B17-B7C2-454B78247BA5}"/>
              </a:ext>
            </a:extLst>
          </p:cNvPr>
          <p:cNvSpPr txBox="1"/>
          <p:nvPr/>
        </p:nvSpPr>
        <p:spPr>
          <a:xfrm>
            <a:off x="8445707" y="1690688"/>
            <a:ext cx="3651175"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We can also test the index’s power prospectively</a:t>
            </a:r>
          </a:p>
          <a:p>
            <a:pPr marL="285750" indent="-285750">
              <a:buFont typeface="Arial" panose="020B0604020202020204" pitchFamily="34" charset="0"/>
              <a:buChar char="•"/>
            </a:pPr>
            <a:r>
              <a:rPr lang="en-US" sz="2000" dirty="0"/>
              <a:t>Show trajectories for 3 different groups based on health at 15</a:t>
            </a:r>
          </a:p>
          <a:p>
            <a:pPr marL="285750" indent="-285750">
              <a:buFont typeface="Arial" panose="020B0604020202020204" pitchFamily="34" charset="0"/>
              <a:buChar char="•"/>
            </a:pPr>
            <a:r>
              <a:rPr lang="en-US" sz="2000" dirty="0"/>
              <a:t>We see sharp differences in survival probabilities in subsequent decades</a:t>
            </a:r>
          </a:p>
          <a:p>
            <a:pPr marL="285750" indent="-285750">
              <a:buFont typeface="Arial" panose="020B0604020202020204" pitchFamily="34" charset="0"/>
              <a:buChar char="•"/>
            </a:pPr>
            <a:r>
              <a:rPr lang="en-US" sz="2000" dirty="0"/>
              <a:t>Overall, health index captures dimensions of general health that are predictive of long-term mortality risk, well beyond the estimation window.</a:t>
            </a:r>
          </a:p>
          <a:p>
            <a:pPr marL="285750" indent="-285750">
              <a:buFont typeface="Arial" panose="020B0604020202020204" pitchFamily="34" charset="0"/>
              <a:buChar char="•"/>
            </a:pPr>
            <a:r>
              <a:rPr lang="en-US" sz="2000" dirty="0"/>
              <a:t>Health is highly persistent</a:t>
            </a:r>
          </a:p>
          <a:p>
            <a:pPr marL="285750" indent="-28575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FE64BE2D-8027-4FB0-B314-C828296B5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12" y="1436866"/>
            <a:ext cx="6952013" cy="5056009"/>
          </a:xfrm>
          <a:prstGeom prst="rect">
            <a:avLst/>
          </a:prstGeom>
        </p:spPr>
      </p:pic>
    </p:spTree>
    <p:extLst>
      <p:ext uri="{BB962C8B-B14F-4D97-AF65-F5344CB8AC3E}">
        <p14:creationId xmlns:p14="http://schemas.microsoft.com/office/powerpoint/2010/main" val="5472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CC780-C905-1141-31F3-C47C269851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8A885-A74C-A46A-D1D9-CCB2BE07E17E}"/>
              </a:ext>
            </a:extLst>
          </p:cNvPr>
          <p:cNvSpPr>
            <a:spLocks noGrp="1"/>
          </p:cNvSpPr>
          <p:nvPr>
            <p:ph type="title"/>
          </p:nvPr>
        </p:nvSpPr>
        <p:spPr/>
        <p:txBody>
          <a:bodyPr anchor="t"/>
          <a:lstStyle/>
          <a:p>
            <a:pPr algn="ctr"/>
            <a:r>
              <a:rPr lang="en-US" dirty="0"/>
              <a:t>Intergenerational Transmission over the life course</a:t>
            </a:r>
          </a:p>
        </p:txBody>
      </p:sp>
    </p:spTree>
    <p:extLst>
      <p:ext uri="{BB962C8B-B14F-4D97-AF65-F5344CB8AC3E}">
        <p14:creationId xmlns:p14="http://schemas.microsoft.com/office/powerpoint/2010/main" val="684431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1641-8BE0-C826-E712-271562985CA9}"/>
              </a:ext>
            </a:extLst>
          </p:cNvPr>
          <p:cNvSpPr>
            <a:spLocks noGrp="1"/>
          </p:cNvSpPr>
          <p:nvPr>
            <p:ph type="title"/>
          </p:nvPr>
        </p:nvSpPr>
        <p:spPr/>
        <p:txBody>
          <a:bodyPr/>
          <a:lstStyle/>
          <a:p>
            <a:r>
              <a:rPr lang="en-US" dirty="0"/>
              <a:t>Health Gradients</a:t>
            </a:r>
          </a:p>
        </p:txBody>
      </p:sp>
      <p:pic>
        <p:nvPicPr>
          <p:cNvPr id="4" name="Picture 3">
            <a:extLst>
              <a:ext uri="{FF2B5EF4-FFF2-40B4-BE49-F238E27FC236}">
                <a16:creationId xmlns:a16="http://schemas.microsoft.com/office/drawing/2014/main" id="{98ADA5F1-98F6-0AEC-01E0-9DF7884645E5}"/>
              </a:ext>
            </a:extLst>
          </p:cNvPr>
          <p:cNvPicPr>
            <a:picLocks noChangeAspect="1"/>
          </p:cNvPicPr>
          <p:nvPr/>
        </p:nvPicPr>
        <p:blipFill>
          <a:blip r:embed="rId2"/>
          <a:stretch>
            <a:fillRect/>
          </a:stretch>
        </p:blipFill>
        <p:spPr>
          <a:xfrm>
            <a:off x="469364" y="1230763"/>
            <a:ext cx="6635974" cy="5354772"/>
          </a:xfrm>
          <a:prstGeom prst="rect">
            <a:avLst/>
          </a:prstGeom>
        </p:spPr>
      </p:pic>
      <p:sp>
        <p:nvSpPr>
          <p:cNvPr id="5" name="TextBox 4">
            <a:extLst>
              <a:ext uri="{FF2B5EF4-FFF2-40B4-BE49-F238E27FC236}">
                <a16:creationId xmlns:a16="http://schemas.microsoft.com/office/drawing/2014/main" id="{FA4EDF94-67B7-8A22-CD6A-C151C82B3DB1}"/>
              </a:ext>
            </a:extLst>
          </p:cNvPr>
          <p:cNvSpPr txBox="1"/>
          <p:nvPr/>
        </p:nvSpPr>
        <p:spPr>
          <a:xfrm>
            <a:off x="7601350" y="1536174"/>
            <a:ext cx="4121286"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Create lifetime measures of parent health (average over age 30 to 60)</a:t>
            </a:r>
          </a:p>
          <a:p>
            <a:pPr marL="285750" indent="-285750">
              <a:buFont typeface="Arial" panose="020B0604020202020204" pitchFamily="34" charset="0"/>
              <a:buChar char="•"/>
            </a:pPr>
            <a:r>
              <a:rPr lang="en-US" sz="2000" dirty="0"/>
              <a:t>Define poor parental health (middle) as having 1 parent below 10</a:t>
            </a:r>
            <a:r>
              <a:rPr lang="en-US" sz="2000" baseline="30000" dirty="0"/>
              <a:t>th</a:t>
            </a:r>
            <a:r>
              <a:rPr lang="en-US" sz="2000" dirty="0"/>
              <a:t> percentile, affects 15% of sample</a:t>
            </a:r>
          </a:p>
          <a:p>
            <a:pPr marL="285750" indent="-285750">
              <a:buFont typeface="Arial" panose="020B0604020202020204" pitchFamily="34" charset="0"/>
              <a:buChar char="•"/>
            </a:pPr>
            <a:r>
              <a:rPr lang="en-US" sz="2000" dirty="0"/>
              <a:t>Unhealthy parents have children who are already less healthy at age 1</a:t>
            </a:r>
          </a:p>
          <a:p>
            <a:pPr marL="285750" indent="-285750">
              <a:buFont typeface="Arial" panose="020B0604020202020204" pitchFamily="34" charset="0"/>
              <a:buChar char="•"/>
            </a:pPr>
            <a:r>
              <a:rPr lang="en-US" sz="2000" dirty="0"/>
              <a:t>Gap improves until around age 10</a:t>
            </a:r>
          </a:p>
          <a:p>
            <a:pPr marL="285750" indent="-285750">
              <a:buFont typeface="Arial" panose="020B0604020202020204" pitchFamily="34" charset="0"/>
              <a:buChar char="•"/>
            </a:pPr>
            <a:r>
              <a:rPr lang="en-US" sz="2000" dirty="0"/>
              <a:t>But health begins to decline earlier for those with low parental health and gap worsens into adulthood</a:t>
            </a:r>
          </a:p>
          <a:p>
            <a:pPr marL="285750" indent="-285750">
              <a:buFont typeface="Arial" panose="020B0604020202020204" pitchFamily="34" charset="0"/>
              <a:buChar char="•"/>
            </a:pPr>
            <a:r>
              <a:rPr lang="en-US" sz="2000" dirty="0"/>
              <a:t>Much smaller gradient by parent </a:t>
            </a:r>
            <a:r>
              <a:rPr lang="en-US" sz="2000" i="1" dirty="0"/>
              <a:t>education </a:t>
            </a:r>
            <a:r>
              <a:rPr lang="en-US" sz="2000" dirty="0"/>
              <a:t>(top)</a:t>
            </a:r>
          </a:p>
          <a:p>
            <a:pPr marL="285750" indent="-285750">
              <a:buFont typeface="Arial" panose="020B0604020202020204" pitchFamily="34" charset="0"/>
              <a:buChar char="•"/>
            </a:pPr>
            <a:r>
              <a:rPr lang="en-US" sz="2000" dirty="0"/>
              <a:t>Gaps also emerge by </a:t>
            </a:r>
            <a:r>
              <a:rPr lang="en-US" sz="2000" i="1" dirty="0"/>
              <a:t>own poor health at birth </a:t>
            </a:r>
            <a:r>
              <a:rPr lang="en-US" sz="2000" dirty="0"/>
              <a:t>(bottom)</a:t>
            </a:r>
            <a:r>
              <a:rPr lang="en-US" sz="2000" i="1" dirty="0"/>
              <a:t>.  </a:t>
            </a:r>
            <a:r>
              <a:rPr lang="en-US" sz="2000" dirty="0"/>
              <a:t>But weaken over the life course</a:t>
            </a:r>
          </a:p>
        </p:txBody>
      </p:sp>
    </p:spTree>
    <p:extLst>
      <p:ext uri="{BB962C8B-B14F-4D97-AF65-F5344CB8AC3E}">
        <p14:creationId xmlns:p14="http://schemas.microsoft.com/office/powerpoint/2010/main" val="317883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B3E2-3992-7DEC-AAF4-BC720B3A9E1A}"/>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D74CB288-53B5-2DA4-13BF-CD03DB105D4F}"/>
              </a:ext>
            </a:extLst>
          </p:cNvPr>
          <p:cNvSpPr>
            <a:spLocks noGrp="1"/>
          </p:cNvSpPr>
          <p:nvPr>
            <p:ph idx="1"/>
          </p:nvPr>
        </p:nvSpPr>
        <p:spPr/>
        <p:txBody>
          <a:bodyPr>
            <a:normAutofit/>
          </a:bodyPr>
          <a:lstStyle/>
          <a:p>
            <a:r>
              <a:rPr lang="en-US" sz="2400" dirty="0"/>
              <a:t>Socioeconomic disparities in health are well-documented and highly persistent</a:t>
            </a:r>
            <a:br>
              <a:rPr lang="en-US" sz="2400" dirty="0"/>
            </a:br>
            <a:r>
              <a:rPr lang="en-US" sz="2000" dirty="0"/>
              <a:t>(Kitagawa and Hauser, 1973; Currie and Stabile, 2003; Chetty et al., 2016; Kinge et al., 2019)</a:t>
            </a:r>
          </a:p>
          <a:p>
            <a:endParaRPr lang="en-US" sz="2400" dirty="0"/>
          </a:p>
          <a:p>
            <a:r>
              <a:rPr lang="en-US" sz="2400" dirty="0"/>
              <a:t>Health inequalities emerge </a:t>
            </a:r>
            <a:r>
              <a:rPr lang="en-US" sz="2400" b="1" dirty="0"/>
              <a:t>early in life</a:t>
            </a:r>
            <a:r>
              <a:rPr lang="en-US" sz="2400" dirty="0"/>
              <a:t> and often </a:t>
            </a:r>
            <a:r>
              <a:rPr lang="en-US" sz="2400" b="1" dirty="0"/>
              <a:t>widen</a:t>
            </a:r>
            <a:r>
              <a:rPr lang="en-US" sz="2400" dirty="0"/>
              <a:t> over the life course</a:t>
            </a:r>
            <a:br>
              <a:rPr lang="en-US" sz="2400" dirty="0"/>
            </a:br>
            <a:r>
              <a:rPr lang="en-US" sz="2000" dirty="0"/>
              <a:t>(</a:t>
            </a:r>
            <a:r>
              <a:rPr lang="en-US" sz="2000" dirty="0" err="1"/>
              <a:t>Bhalotra</a:t>
            </a:r>
            <a:r>
              <a:rPr lang="en-US" sz="2000" dirty="0"/>
              <a:t> et al., 2017; Case et al., 2003)</a:t>
            </a:r>
          </a:p>
          <a:p>
            <a:endParaRPr lang="en-US" sz="2400" dirty="0"/>
          </a:p>
          <a:p>
            <a:r>
              <a:rPr lang="en-US" sz="2400" dirty="0"/>
              <a:t>Moreover, a new body of work shows that health inequality is transmitted </a:t>
            </a:r>
            <a:r>
              <a:rPr lang="en-US" sz="2400" b="1" dirty="0"/>
              <a:t>intergenerationally</a:t>
            </a:r>
            <a:br>
              <a:rPr lang="en-US" sz="2400" dirty="0"/>
            </a:br>
            <a:r>
              <a:rPr lang="en-US" sz="2000" dirty="0"/>
              <a:t>(e.g. Halliday et al., 2021; Bencsik et al., 2023; Andersen, 2021, Chang et al., 2024)</a:t>
            </a:r>
          </a:p>
          <a:p>
            <a:endParaRPr lang="en-US" sz="2000" dirty="0"/>
          </a:p>
          <a:p>
            <a:endParaRPr lang="en-US" sz="2400" dirty="0"/>
          </a:p>
        </p:txBody>
      </p:sp>
    </p:spTree>
    <p:extLst>
      <p:ext uri="{BB962C8B-B14F-4D97-AF65-F5344CB8AC3E}">
        <p14:creationId xmlns:p14="http://schemas.microsoft.com/office/powerpoint/2010/main" val="39230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3586-5D3A-B161-C5D7-B29CCF91E308}"/>
              </a:ext>
            </a:extLst>
          </p:cNvPr>
          <p:cNvSpPr>
            <a:spLocks noGrp="1"/>
          </p:cNvSpPr>
          <p:nvPr>
            <p:ph type="title"/>
          </p:nvPr>
        </p:nvSpPr>
        <p:spPr/>
        <p:txBody>
          <a:bodyPr/>
          <a:lstStyle/>
          <a:p>
            <a:r>
              <a:rPr lang="en-US" dirty="0"/>
              <a:t>Parental Measures as Mortality Predictors</a:t>
            </a:r>
          </a:p>
        </p:txBody>
      </p:sp>
      <p:pic>
        <p:nvPicPr>
          <p:cNvPr id="4" name="Picture 3">
            <a:extLst>
              <a:ext uri="{FF2B5EF4-FFF2-40B4-BE49-F238E27FC236}">
                <a16:creationId xmlns:a16="http://schemas.microsoft.com/office/drawing/2014/main" id="{461F352D-E95B-E6D6-0375-AAA82B687E12}"/>
              </a:ext>
            </a:extLst>
          </p:cNvPr>
          <p:cNvPicPr>
            <a:picLocks noChangeAspect="1"/>
          </p:cNvPicPr>
          <p:nvPr/>
        </p:nvPicPr>
        <p:blipFill>
          <a:blip r:embed="rId2"/>
          <a:stretch>
            <a:fillRect/>
          </a:stretch>
        </p:blipFill>
        <p:spPr>
          <a:xfrm>
            <a:off x="243489" y="1420190"/>
            <a:ext cx="7896173" cy="5285428"/>
          </a:xfrm>
          <a:prstGeom prst="rect">
            <a:avLst/>
          </a:prstGeom>
        </p:spPr>
      </p:pic>
      <p:sp>
        <p:nvSpPr>
          <p:cNvPr id="7" name="TextBox 6">
            <a:extLst>
              <a:ext uri="{FF2B5EF4-FFF2-40B4-BE49-F238E27FC236}">
                <a16:creationId xmlns:a16="http://schemas.microsoft.com/office/drawing/2014/main" id="{1EA809BD-7384-5FEF-B1C2-B6421137929A}"/>
              </a:ext>
            </a:extLst>
          </p:cNvPr>
          <p:cNvSpPr txBox="1"/>
          <p:nvPr/>
        </p:nvSpPr>
        <p:spPr>
          <a:xfrm>
            <a:off x="7601350" y="1536174"/>
            <a:ext cx="4121286"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Now we include a set of parental measures </a:t>
            </a:r>
            <a:r>
              <a:rPr lang="en-US" sz="2000" i="1" dirty="0"/>
              <a:t>simultaneously</a:t>
            </a:r>
            <a:r>
              <a:rPr lang="en-US" sz="2000" dirty="0"/>
              <a:t> and look at 4 periods of the child’s lifecycle</a:t>
            </a:r>
          </a:p>
          <a:p>
            <a:pPr marL="285750" indent="-285750">
              <a:buFont typeface="Arial" panose="020B0604020202020204" pitchFamily="34" charset="0"/>
              <a:buChar char="•"/>
            </a:pPr>
            <a:r>
              <a:rPr lang="en-US" sz="2000" dirty="0"/>
              <a:t>Measures are shown in order of importance</a:t>
            </a:r>
          </a:p>
          <a:p>
            <a:pPr marL="285750" indent="-285750">
              <a:buFont typeface="Arial" panose="020B0604020202020204" pitchFamily="34" charset="0"/>
              <a:buChar char="•"/>
            </a:pPr>
            <a:r>
              <a:rPr lang="en-US" sz="2000" dirty="0"/>
              <a:t>Maternal health is best predictor of infant mortality.  Paternal health also matters.  Parental SES much less so </a:t>
            </a:r>
          </a:p>
          <a:p>
            <a:pPr marL="285750" indent="-285750">
              <a:buFont typeface="Arial" panose="020B0604020202020204" pitchFamily="34" charset="0"/>
              <a:buChar char="•"/>
            </a:pPr>
            <a:r>
              <a:rPr lang="en-US" sz="2000" dirty="0"/>
              <a:t>Maternal age also increases infant mortality</a:t>
            </a:r>
          </a:p>
          <a:p>
            <a:pPr marL="285750" indent="-285750">
              <a:buFont typeface="Arial" panose="020B0604020202020204" pitchFamily="34" charset="0"/>
              <a:buChar char="•"/>
            </a:pPr>
            <a:r>
              <a:rPr lang="en-US" sz="2000" dirty="0"/>
              <a:t>Later in life course, paternal health emerges as strongest predictor</a:t>
            </a:r>
          </a:p>
          <a:p>
            <a:pPr marL="285750" indent="-285750">
              <a:buFont typeface="Arial" panose="020B0604020202020204" pitchFamily="34" charset="0"/>
              <a:buChar char="•"/>
            </a:pPr>
            <a:r>
              <a:rPr lang="en-US" sz="2000" dirty="0"/>
              <a:t>Parental SES (</a:t>
            </a:r>
            <a:r>
              <a:rPr lang="en-US" sz="2000" dirty="0" err="1"/>
              <a:t>esp</a:t>
            </a:r>
            <a:r>
              <a:rPr lang="en-US" sz="2000" dirty="0"/>
              <a:t> paternal income) starts to matter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38594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E534A-8622-AF5C-2932-D48C89932F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96CC068-CACA-771E-6DBD-9D2696AE507A}"/>
              </a:ext>
            </a:extLst>
          </p:cNvPr>
          <p:cNvPicPr>
            <a:picLocks noChangeAspect="1"/>
          </p:cNvPicPr>
          <p:nvPr/>
        </p:nvPicPr>
        <p:blipFill>
          <a:blip r:embed="rId2"/>
          <a:stretch>
            <a:fillRect/>
          </a:stretch>
        </p:blipFill>
        <p:spPr>
          <a:xfrm>
            <a:off x="676449" y="1370177"/>
            <a:ext cx="7086652" cy="4972086"/>
          </a:xfrm>
          <a:prstGeom prst="rect">
            <a:avLst/>
          </a:prstGeom>
        </p:spPr>
      </p:pic>
      <p:sp>
        <p:nvSpPr>
          <p:cNvPr id="2" name="Title 1">
            <a:extLst>
              <a:ext uri="{FF2B5EF4-FFF2-40B4-BE49-F238E27FC236}">
                <a16:creationId xmlns:a16="http://schemas.microsoft.com/office/drawing/2014/main" id="{8405705A-2139-B61A-2828-AF2AA3A0D5AE}"/>
              </a:ext>
            </a:extLst>
          </p:cNvPr>
          <p:cNvSpPr>
            <a:spLocks noGrp="1"/>
          </p:cNvSpPr>
          <p:nvPr>
            <p:ph type="title"/>
          </p:nvPr>
        </p:nvSpPr>
        <p:spPr/>
        <p:txBody>
          <a:bodyPr>
            <a:normAutofit/>
          </a:bodyPr>
          <a:lstStyle/>
          <a:p>
            <a:r>
              <a:rPr lang="en-US" sz="2800" dirty="0"/>
              <a:t>Parental Measures as Mortality Predictors (controlling for initial health)</a:t>
            </a:r>
          </a:p>
        </p:txBody>
      </p:sp>
      <p:sp>
        <p:nvSpPr>
          <p:cNvPr id="7" name="TextBox 6">
            <a:extLst>
              <a:ext uri="{FF2B5EF4-FFF2-40B4-BE49-F238E27FC236}">
                <a16:creationId xmlns:a16="http://schemas.microsoft.com/office/drawing/2014/main" id="{93D861C6-C3E8-BED1-9A8A-38744EFA349C}"/>
              </a:ext>
            </a:extLst>
          </p:cNvPr>
          <p:cNvSpPr txBox="1"/>
          <p:nvPr/>
        </p:nvSpPr>
        <p:spPr>
          <a:xfrm>
            <a:off x="7601350" y="1536174"/>
            <a:ext cx="4121286" cy="4278094"/>
          </a:xfrm>
          <a:prstGeom prst="rect">
            <a:avLst/>
          </a:prstGeom>
          <a:noFill/>
        </p:spPr>
        <p:txBody>
          <a:bodyPr wrap="square" rtlCol="0">
            <a:spAutoFit/>
          </a:bodyPr>
          <a:lstStyle/>
          <a:p>
            <a:pPr marL="285750" indent="-285750">
              <a:buFont typeface="Arial" panose="020B0604020202020204" pitchFamily="34" charset="0"/>
              <a:buChar char="•"/>
            </a:pPr>
            <a:r>
              <a:rPr lang="en-US" sz="2000" dirty="0"/>
              <a:t>Now we add child’s initial health based on birth outcomes for 1973-1985 cohorts </a:t>
            </a:r>
            <a:r>
              <a:rPr lang="en-US" sz="1600" dirty="0"/>
              <a:t>(birthweight, gestational age, diagnosis at birth, complications during delivery, and the 1-minute APGAR score)</a:t>
            </a:r>
            <a:endParaRPr lang="en-US" dirty="0"/>
          </a:p>
          <a:p>
            <a:pPr marL="285750" indent="-285750">
              <a:buFont typeface="Arial" panose="020B0604020202020204" pitchFamily="34" charset="0"/>
              <a:buChar char="•"/>
            </a:pPr>
            <a:r>
              <a:rPr lang="en-US" dirty="0"/>
              <a:t>Initial health dwarfs parental variables for predicting infant mortality</a:t>
            </a:r>
          </a:p>
          <a:p>
            <a:pPr marL="285750" indent="-285750">
              <a:buFont typeface="Arial" panose="020B0604020202020204" pitchFamily="34" charset="0"/>
              <a:buChar char="•"/>
            </a:pPr>
            <a:r>
              <a:rPr lang="en-US" dirty="0"/>
              <a:t>But, initial health fades in importance as children age</a:t>
            </a:r>
          </a:p>
          <a:p>
            <a:pPr marL="285750" indent="-285750">
              <a:buFont typeface="Arial" panose="020B0604020202020204" pitchFamily="34" charset="0"/>
              <a:buChar char="•"/>
            </a:pPr>
            <a:r>
              <a:rPr lang="en-US" dirty="0"/>
              <a:t>Parental health measures emerge as key predictors as kids age, </a:t>
            </a:r>
            <a:r>
              <a:rPr lang="en-US" b="1" dirty="0"/>
              <a:t>consistent with a model in which parental resources have cumulative effects over the lifetime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204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6269-BE9B-4666-8AB5-31E5AAE38745}"/>
              </a:ext>
            </a:extLst>
          </p:cNvPr>
          <p:cNvSpPr>
            <a:spLocks noGrp="1"/>
          </p:cNvSpPr>
          <p:nvPr>
            <p:ph type="title"/>
          </p:nvPr>
        </p:nvSpPr>
        <p:spPr/>
        <p:txBody>
          <a:bodyPr>
            <a:normAutofit/>
          </a:bodyPr>
          <a:lstStyle/>
          <a:p>
            <a:r>
              <a:rPr lang="en-US" sz="2800" dirty="0"/>
              <a:t>Parental Measures as </a:t>
            </a:r>
            <a:r>
              <a:rPr lang="en-US" sz="2800" b="1" dirty="0"/>
              <a:t>Health</a:t>
            </a:r>
            <a:r>
              <a:rPr lang="en-US" sz="2800" dirty="0"/>
              <a:t> Predictors (controlling for initial health)</a:t>
            </a:r>
          </a:p>
        </p:txBody>
      </p:sp>
      <p:pic>
        <p:nvPicPr>
          <p:cNvPr id="4" name="Picture 3">
            <a:extLst>
              <a:ext uri="{FF2B5EF4-FFF2-40B4-BE49-F238E27FC236}">
                <a16:creationId xmlns:a16="http://schemas.microsoft.com/office/drawing/2014/main" id="{F970EED4-6F44-B328-E547-AE9CF268E6DC}"/>
              </a:ext>
            </a:extLst>
          </p:cNvPr>
          <p:cNvPicPr>
            <a:picLocks noChangeAspect="1"/>
          </p:cNvPicPr>
          <p:nvPr/>
        </p:nvPicPr>
        <p:blipFill>
          <a:blip r:embed="rId2"/>
          <a:stretch>
            <a:fillRect/>
          </a:stretch>
        </p:blipFill>
        <p:spPr>
          <a:xfrm>
            <a:off x="838200" y="1190604"/>
            <a:ext cx="7248578" cy="5619791"/>
          </a:xfrm>
          <a:prstGeom prst="rect">
            <a:avLst/>
          </a:prstGeom>
        </p:spPr>
      </p:pic>
      <p:sp>
        <p:nvSpPr>
          <p:cNvPr id="5" name="TextBox 4">
            <a:extLst>
              <a:ext uri="{FF2B5EF4-FFF2-40B4-BE49-F238E27FC236}">
                <a16:creationId xmlns:a16="http://schemas.microsoft.com/office/drawing/2014/main" id="{0D36388E-6D9F-7F65-4517-92E10F61CA82}"/>
              </a:ext>
            </a:extLst>
          </p:cNvPr>
          <p:cNvSpPr txBox="1"/>
          <p:nvPr/>
        </p:nvSpPr>
        <p:spPr>
          <a:xfrm>
            <a:off x="7601350" y="1536174"/>
            <a:ext cx="4121286" cy="4955203"/>
          </a:xfrm>
          <a:prstGeom prst="rect">
            <a:avLst/>
          </a:prstGeom>
          <a:noFill/>
        </p:spPr>
        <p:txBody>
          <a:bodyPr wrap="square" rtlCol="0">
            <a:spAutoFit/>
          </a:bodyPr>
          <a:lstStyle/>
          <a:p>
            <a:pPr marL="285750" indent="-285750">
              <a:buFont typeface="Arial" panose="020B0604020202020204" pitchFamily="34" charset="0"/>
              <a:buChar char="•"/>
            </a:pPr>
            <a:r>
              <a:rPr lang="en-US" sz="2000" dirty="0"/>
              <a:t>Patterns broadly similar to what we see with mortality but more factors achieve statistical significance, particularly early in life</a:t>
            </a:r>
          </a:p>
          <a:p>
            <a:pPr marL="285750" indent="-285750">
              <a:buFont typeface="Arial" panose="020B0604020202020204" pitchFamily="34" charset="0"/>
              <a:buChar char="•"/>
            </a:pPr>
            <a:r>
              <a:rPr lang="en-US" sz="2000" dirty="0"/>
              <a:t>Again, we see initial health fade in importance over the lifecycle, while parental health measures dominate SES measures at all ages</a:t>
            </a:r>
          </a:p>
          <a:p>
            <a:pPr marL="285750" indent="-285750">
              <a:buFont typeface="Arial" panose="020B0604020202020204" pitchFamily="34" charset="0"/>
              <a:buChar char="•"/>
            </a:pPr>
            <a:r>
              <a:rPr lang="en-US" sz="2000" dirty="0"/>
              <a:t>Paternal education is never significant, though paternal income gains in importance as kids age</a:t>
            </a:r>
          </a:p>
          <a:p>
            <a:pPr marL="285750" indent="-285750">
              <a:buFont typeface="Arial" panose="020B0604020202020204" pitchFamily="34" charset="0"/>
              <a:buChar char="•"/>
            </a:pPr>
            <a:r>
              <a:rPr lang="en-US" sz="2000" dirty="0"/>
              <a:t>Maternal age is a significant predictor at all ages but paternal age is not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8893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A778-A2BA-C3C2-DED0-06AF1A2C386D}"/>
              </a:ext>
            </a:extLst>
          </p:cNvPr>
          <p:cNvSpPr>
            <a:spLocks noGrp="1"/>
          </p:cNvSpPr>
          <p:nvPr>
            <p:ph type="title"/>
          </p:nvPr>
        </p:nvSpPr>
        <p:spPr/>
        <p:txBody>
          <a:bodyPr>
            <a:normAutofit/>
          </a:bodyPr>
          <a:lstStyle/>
          <a:p>
            <a:r>
              <a:rPr lang="en-US" sz="4000" dirty="0"/>
              <a:t>Intergenerational Rank-Rank Health Correlation</a:t>
            </a:r>
          </a:p>
        </p:txBody>
      </p:sp>
      <p:pic>
        <p:nvPicPr>
          <p:cNvPr id="4" name="Picture 3">
            <a:extLst>
              <a:ext uri="{FF2B5EF4-FFF2-40B4-BE49-F238E27FC236}">
                <a16:creationId xmlns:a16="http://schemas.microsoft.com/office/drawing/2014/main" id="{BC6D5A7C-2AB2-6A98-1DCA-E302025B4FCB}"/>
              </a:ext>
            </a:extLst>
          </p:cNvPr>
          <p:cNvPicPr>
            <a:picLocks noChangeAspect="1"/>
          </p:cNvPicPr>
          <p:nvPr/>
        </p:nvPicPr>
        <p:blipFill>
          <a:blip r:embed="rId2"/>
          <a:stretch>
            <a:fillRect/>
          </a:stretch>
        </p:blipFill>
        <p:spPr>
          <a:xfrm>
            <a:off x="838200" y="1545753"/>
            <a:ext cx="6029369" cy="4876836"/>
          </a:xfrm>
          <a:prstGeom prst="rect">
            <a:avLst/>
          </a:prstGeom>
        </p:spPr>
      </p:pic>
      <p:sp>
        <p:nvSpPr>
          <p:cNvPr id="7" name="TextBox 6">
            <a:extLst>
              <a:ext uri="{FF2B5EF4-FFF2-40B4-BE49-F238E27FC236}">
                <a16:creationId xmlns:a16="http://schemas.microsoft.com/office/drawing/2014/main" id="{57B78984-15C7-7D1A-F303-692A6F95D328}"/>
              </a:ext>
            </a:extLst>
          </p:cNvPr>
          <p:cNvSpPr txBox="1"/>
          <p:nvPr/>
        </p:nvSpPr>
        <p:spPr>
          <a:xfrm>
            <a:off x="7601350" y="1536174"/>
            <a:ext cx="4121286" cy="2739211"/>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rank-rank slope when pooling kids and combining both parents health is 0.222</a:t>
            </a:r>
          </a:p>
          <a:p>
            <a:pPr marL="285750" indent="-285750">
              <a:buFont typeface="Arial" panose="020B0604020202020204" pitchFamily="34" charset="0"/>
              <a:buChar char="•"/>
            </a:pPr>
            <a:r>
              <a:rPr lang="en-US" sz="2000" b="1" dirty="0"/>
              <a:t>Very similar to what we see for Taiwan which is 0.223 </a:t>
            </a:r>
            <a:r>
              <a:rPr lang="en-US" sz="1600" b="1" dirty="0"/>
              <a:t>(Chang et al, 2024)</a:t>
            </a:r>
          </a:p>
          <a:p>
            <a:pPr marL="285750" indent="-285750">
              <a:buFont typeface="Arial" panose="020B0604020202020204" pitchFamily="34" charset="0"/>
              <a:buChar char="•"/>
            </a:pPr>
            <a:r>
              <a:rPr lang="en-US" sz="2000" dirty="0"/>
              <a:t>Some evidence of nonlinearities</a:t>
            </a:r>
            <a:endParaRPr lang="en-US" sz="2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9297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837C3F-079C-F51F-5B52-0B02FBEB9338}"/>
              </a:ext>
            </a:extLst>
          </p:cNvPr>
          <p:cNvPicPr>
            <a:picLocks noChangeAspect="1"/>
          </p:cNvPicPr>
          <p:nvPr/>
        </p:nvPicPr>
        <p:blipFill>
          <a:blip r:embed="rId3"/>
          <a:stretch>
            <a:fillRect/>
          </a:stretch>
        </p:blipFill>
        <p:spPr>
          <a:xfrm>
            <a:off x="652837" y="0"/>
            <a:ext cx="6373468" cy="6858000"/>
          </a:xfrm>
          <a:prstGeom prst="rect">
            <a:avLst/>
          </a:prstGeom>
        </p:spPr>
      </p:pic>
      <p:sp>
        <p:nvSpPr>
          <p:cNvPr id="9" name="TextBox 8">
            <a:extLst>
              <a:ext uri="{FF2B5EF4-FFF2-40B4-BE49-F238E27FC236}">
                <a16:creationId xmlns:a16="http://schemas.microsoft.com/office/drawing/2014/main" id="{5A17F700-7F6D-5395-9AD6-3ADD6E505B4F}"/>
              </a:ext>
            </a:extLst>
          </p:cNvPr>
          <p:cNvSpPr txBox="1"/>
          <p:nvPr/>
        </p:nvSpPr>
        <p:spPr>
          <a:xfrm>
            <a:off x="8113220" y="843677"/>
            <a:ext cx="3252975" cy="4154984"/>
          </a:xfrm>
          <a:prstGeom prst="rect">
            <a:avLst/>
          </a:prstGeom>
          <a:noFill/>
        </p:spPr>
        <p:txBody>
          <a:bodyPr wrap="square">
            <a:spAutoFit/>
          </a:bodyPr>
          <a:lstStyle/>
          <a:p>
            <a:pPr marL="285750" indent="-285750">
              <a:buFont typeface="Arial" panose="020B0604020202020204" pitchFamily="34" charset="0"/>
              <a:buChar char="•"/>
            </a:pPr>
            <a:r>
              <a:rPr lang="en-US" sz="2400" dirty="0"/>
              <a:t>In contrast to many other countries, intergenerational rank-rank correlation in health is  similar to income</a:t>
            </a:r>
          </a:p>
          <a:p>
            <a:pPr marL="285750" indent="-285750">
              <a:buFont typeface="Arial" panose="020B0604020202020204" pitchFamily="34" charset="0"/>
              <a:buChar char="•"/>
            </a:pPr>
            <a:r>
              <a:rPr lang="en-US" sz="2400" dirty="0"/>
              <a:t>Education correlations significantly higher</a:t>
            </a:r>
          </a:p>
          <a:p>
            <a:pPr marL="285750" indent="-285750">
              <a:buFont typeface="Arial" panose="020B0604020202020204" pitchFamily="34" charset="0"/>
              <a:buChar char="•"/>
            </a:pPr>
            <a:r>
              <a:rPr lang="en-US" sz="2400" dirty="0"/>
              <a:t>Health correlations higher for daughters</a:t>
            </a:r>
          </a:p>
          <a:p>
            <a:pPr marL="285750" indent="-285750">
              <a:buFont typeface="Arial" panose="020B0604020202020204" pitchFamily="34" charset="0"/>
              <a:buChar char="•"/>
            </a:pPr>
            <a:endParaRPr lang="en-US" sz="2400" dirty="0"/>
          </a:p>
        </p:txBody>
      </p:sp>
      <p:sp>
        <p:nvSpPr>
          <p:cNvPr id="2" name="Rectangle 1">
            <a:extLst>
              <a:ext uri="{FF2B5EF4-FFF2-40B4-BE49-F238E27FC236}">
                <a16:creationId xmlns:a16="http://schemas.microsoft.com/office/drawing/2014/main" id="{2AAB3FDE-72A4-43AE-9A0F-875582AB018B}"/>
              </a:ext>
            </a:extLst>
          </p:cNvPr>
          <p:cNvSpPr/>
          <p:nvPr/>
        </p:nvSpPr>
        <p:spPr>
          <a:xfrm>
            <a:off x="4588476" y="4835611"/>
            <a:ext cx="510746" cy="403654"/>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7D1A2A3A-D814-0892-A441-B680B4310DB0}"/>
              </a:ext>
            </a:extLst>
          </p:cNvPr>
          <p:cNvSpPr/>
          <p:nvPr/>
        </p:nvSpPr>
        <p:spPr>
          <a:xfrm>
            <a:off x="6437872" y="5910653"/>
            <a:ext cx="510746" cy="403654"/>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4602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3695-89C9-C5CF-7E40-153BF1762144}"/>
              </a:ext>
            </a:extLst>
          </p:cNvPr>
          <p:cNvSpPr>
            <a:spLocks noGrp="1"/>
          </p:cNvSpPr>
          <p:nvPr>
            <p:ph type="title"/>
          </p:nvPr>
        </p:nvSpPr>
        <p:spPr/>
        <p:txBody>
          <a:bodyPr>
            <a:normAutofit/>
          </a:bodyPr>
          <a:lstStyle/>
          <a:p>
            <a:r>
              <a:rPr lang="en-US" sz="3600" dirty="0"/>
              <a:t>Intergeneration Health </a:t>
            </a:r>
            <a:r>
              <a:rPr lang="en-US" sz="3600" i="1" dirty="0"/>
              <a:t>Level</a:t>
            </a:r>
            <a:r>
              <a:rPr lang="en-US" sz="3600" dirty="0"/>
              <a:t> Correlations by Child Age</a:t>
            </a:r>
          </a:p>
        </p:txBody>
      </p:sp>
      <p:pic>
        <p:nvPicPr>
          <p:cNvPr id="4" name="Picture 3">
            <a:extLst>
              <a:ext uri="{FF2B5EF4-FFF2-40B4-BE49-F238E27FC236}">
                <a16:creationId xmlns:a16="http://schemas.microsoft.com/office/drawing/2014/main" id="{1BFE52EB-5CCE-A920-C3EA-65C0C4C3DBC3}"/>
              </a:ext>
            </a:extLst>
          </p:cNvPr>
          <p:cNvPicPr>
            <a:picLocks noChangeAspect="1"/>
          </p:cNvPicPr>
          <p:nvPr/>
        </p:nvPicPr>
        <p:blipFill>
          <a:blip r:embed="rId2"/>
          <a:stretch>
            <a:fillRect/>
          </a:stretch>
        </p:blipFill>
        <p:spPr>
          <a:xfrm>
            <a:off x="596525" y="2016742"/>
            <a:ext cx="7436206" cy="3755126"/>
          </a:xfrm>
          <a:prstGeom prst="rect">
            <a:avLst/>
          </a:prstGeom>
        </p:spPr>
      </p:pic>
      <p:sp>
        <p:nvSpPr>
          <p:cNvPr id="6" name="TextBox 5">
            <a:extLst>
              <a:ext uri="{FF2B5EF4-FFF2-40B4-BE49-F238E27FC236}">
                <a16:creationId xmlns:a16="http://schemas.microsoft.com/office/drawing/2014/main" id="{95482DF7-D5F9-6D2E-3A1B-2B597DBB948C}"/>
              </a:ext>
            </a:extLst>
          </p:cNvPr>
          <p:cNvSpPr txBox="1"/>
          <p:nvPr/>
        </p:nvSpPr>
        <p:spPr>
          <a:xfrm>
            <a:off x="8584275" y="2067098"/>
            <a:ext cx="3252975" cy="2585323"/>
          </a:xfrm>
          <a:prstGeom prst="rect">
            <a:avLst/>
          </a:prstGeom>
          <a:noFill/>
        </p:spPr>
        <p:txBody>
          <a:bodyPr wrap="square">
            <a:spAutoFit/>
          </a:bodyPr>
          <a:lstStyle/>
          <a:p>
            <a:pPr marL="285750" indent="-285750">
              <a:buFont typeface="Arial" panose="020B0604020202020204" pitchFamily="34" charset="0"/>
              <a:buChar char="•"/>
            </a:pPr>
            <a:r>
              <a:rPr lang="en-US" sz="1800" dirty="0"/>
              <a:t>Pronounced U-shape pattern over child life course</a:t>
            </a:r>
          </a:p>
          <a:p>
            <a:pPr marL="285750" indent="-285750">
              <a:buFont typeface="Arial" panose="020B0604020202020204" pitchFamily="34" charset="0"/>
              <a:buChar char="•"/>
            </a:pPr>
            <a:r>
              <a:rPr lang="en-US" sz="1800" dirty="0"/>
              <a:t>Daughters have higher correlations than sons</a:t>
            </a:r>
          </a:p>
          <a:p>
            <a:pPr marL="285750" indent="-285750">
              <a:buFont typeface="Arial" panose="020B0604020202020204" pitchFamily="34" charset="0"/>
              <a:buChar char="•"/>
            </a:pPr>
            <a:r>
              <a:rPr lang="en-US" sz="1800" dirty="0"/>
              <a:t>Correlation between mothers and kids are higher than for fathers in childhood, thereafter patterns diverge by child gender</a:t>
            </a:r>
          </a:p>
        </p:txBody>
      </p:sp>
    </p:spTree>
    <p:extLst>
      <p:ext uri="{BB962C8B-B14F-4D97-AF65-F5344CB8AC3E}">
        <p14:creationId xmlns:p14="http://schemas.microsoft.com/office/powerpoint/2010/main" val="843996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FC59-181B-4238-D697-885CEEB1E739}"/>
              </a:ext>
            </a:extLst>
          </p:cNvPr>
          <p:cNvSpPr>
            <a:spLocks noGrp="1"/>
          </p:cNvSpPr>
          <p:nvPr>
            <p:ph type="title"/>
          </p:nvPr>
        </p:nvSpPr>
        <p:spPr/>
        <p:txBody>
          <a:bodyPr/>
          <a:lstStyle/>
          <a:p>
            <a:r>
              <a:rPr lang="en-US" dirty="0"/>
              <a:t>Kernel Density of Latent Health</a:t>
            </a:r>
          </a:p>
        </p:txBody>
      </p:sp>
      <p:pic>
        <p:nvPicPr>
          <p:cNvPr id="5" name="Content Placeholder 4" descr="A graph of a normal distribution&#10;&#10;AI-generated content may be incorrect.">
            <a:extLst>
              <a:ext uri="{FF2B5EF4-FFF2-40B4-BE49-F238E27FC236}">
                <a16:creationId xmlns:a16="http://schemas.microsoft.com/office/drawing/2014/main" id="{374D1FA4-297B-C8CE-3094-E3D7027E99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8009" y="1796075"/>
            <a:ext cx="6947211" cy="5052516"/>
          </a:xfrm>
        </p:spPr>
      </p:pic>
    </p:spTree>
    <p:extLst>
      <p:ext uri="{BB962C8B-B14F-4D97-AF65-F5344CB8AC3E}">
        <p14:creationId xmlns:p14="http://schemas.microsoft.com/office/powerpoint/2010/main" val="2888672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22C01-4B88-785D-CAA7-FFC099DC856F}"/>
              </a:ext>
            </a:extLst>
          </p:cNvPr>
          <p:cNvSpPr>
            <a:spLocks noGrp="1"/>
          </p:cNvSpPr>
          <p:nvPr>
            <p:ph type="title"/>
          </p:nvPr>
        </p:nvSpPr>
        <p:spPr/>
        <p:txBody>
          <a:bodyPr/>
          <a:lstStyle/>
          <a:p>
            <a:r>
              <a:rPr lang="en-US" dirty="0"/>
              <a:t>So, why focus on ranks?</a:t>
            </a:r>
          </a:p>
        </p:txBody>
      </p:sp>
      <mc:AlternateContent xmlns:mc="http://schemas.openxmlformats.org/markup-compatibility/2006" xmlns:a14="http://schemas.microsoft.com/office/drawing/2010/main">
        <mc:Choice Requires="a14">
          <p:sp>
            <p:nvSpPr>
              <p:cNvPr id="4" name="Rectangle 1">
                <a:extLst>
                  <a:ext uri="{FF2B5EF4-FFF2-40B4-BE49-F238E27FC236}">
                    <a16:creationId xmlns:a16="http://schemas.microsoft.com/office/drawing/2014/main" id="{BD935432-FF4B-6638-E0DE-2BCA878946F0}"/>
                  </a:ext>
                </a:extLst>
              </p:cNvPr>
              <p:cNvSpPr>
                <a:spLocks noGrp="1" noChangeArrowheads="1"/>
              </p:cNvSpPr>
              <p:nvPr>
                <p:ph idx="1"/>
              </p:nvPr>
            </p:nvSpPr>
            <p:spPr bwMode="auto">
              <a:xfrm>
                <a:off x="334537" y="1791859"/>
                <a:ext cx="11781109" cy="437042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rPr>
                  <a:t>Under joint normality:</a:t>
                </a:r>
                <a:r>
                  <a:rPr lang="en-US" altLang="en-US" sz="2000" b="1" dirty="0"/>
                  <a:t> </a:t>
                </a:r>
                <a:r>
                  <a:rPr kumimoji="0" lang="en-US" altLang="en-US" sz="2000" b="0" i="0" u="none" strike="noStrike" cap="none" normalizeH="0" baseline="0" dirty="0">
                    <a:ln>
                      <a:noFill/>
                    </a:ln>
                    <a:solidFill>
                      <a:schemeClr val="tx1"/>
                    </a:solidFill>
                    <a:effectLst/>
                  </a:rPr>
                  <a:t>Rank-based (Spearman) and level-based (Pearson/IGC) measures are closely related</a:t>
                </a:r>
              </a:p>
              <a:p>
                <a:pPr marL="0" lvl="0" indent="0" eaLnBrk="0" fontAlgn="base" hangingPunct="0">
                  <a:lnSpc>
                    <a:spcPct val="100000"/>
                  </a:lnSpc>
                  <a:spcBef>
                    <a:spcPct val="0"/>
                  </a:spcBef>
                  <a:spcAft>
                    <a:spcPct val="0"/>
                  </a:spcAft>
                  <a:buNone/>
                </a:pPr>
                <a:br>
                  <a:rPr kumimoji="0" lang="en-US" altLang="en-US" sz="2000" b="0" i="0" u="none" strike="noStrike" cap="none" normalizeH="0" baseline="0" dirty="0">
                    <a:ln>
                      <a:noFill/>
                    </a:ln>
                    <a:solidFill>
                      <a:schemeClr val="tx1"/>
                    </a:solidFill>
                    <a:effectLst/>
                  </a:rPr>
                </a:br>
                <a14:m>
                  <m:oMath xmlns:m="http://schemas.openxmlformats.org/officeDocument/2006/math">
                    <m:r>
                      <a:rPr kumimoji="0" lang="en-US" altLang="en-US" sz="2000" b="0" i="0"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     </m:t>
                    </m:r>
                    <m:r>
                      <a:rPr kumimoji="0" lang="en-US" altLang="en-US" sz="20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m:t>
                    </m:r>
                  </m:oMath>
                </a14:m>
                <a:r>
                  <a:rPr kumimoji="0" lang="en-US" altLang="en-US" sz="2000" b="0" i="0" u="none" strike="noStrike" cap="none" normalizeH="0" baseline="0" dirty="0">
                    <a:ln>
                      <a:noFill/>
                    </a:ln>
                    <a:solidFill>
                      <a:schemeClr val="tx1"/>
                    </a:solidFill>
                    <a:effectLst/>
                  </a:rPr>
                  <a:t> approximately linear mapping for moderate correlations</a:t>
                </a:r>
                <a:br>
                  <a:rPr kumimoji="0" lang="en-US" altLang="en-US" sz="2000" b="0" i="0" u="none" strike="noStrike" cap="none" normalizeH="0" baseline="0" dirty="0">
                    <a:ln>
                      <a:noFill/>
                    </a:ln>
                    <a:solidFill>
                      <a:schemeClr val="tx1"/>
                    </a:solidFill>
                    <a:effectLst/>
                  </a:rPr>
                </a:br>
                <a:r>
                  <a:rPr kumimoji="0" lang="en-US" altLang="en-US" sz="2000" b="0" i="0" u="none" strike="noStrike" cap="none" normalizeH="0" baseline="0" dirty="0">
                    <a:ln>
                      <a:noFill/>
                    </a:ln>
                    <a:solidFill>
                      <a:schemeClr val="tx1"/>
                    </a:solidFill>
                    <a:effectLst/>
                  </a:rPr>
                  <a:t>    </a:t>
                </a:r>
                <a:r>
                  <a:rPr kumimoji="0" lang="en-US" altLang="en-US" sz="2000" b="0" i="0" u="none" strike="noStrike" cap="none" normalizeH="0" dirty="0">
                    <a:ln>
                      <a:noFill/>
                    </a:ln>
                    <a:solidFill>
                      <a:schemeClr val="tx1"/>
                    </a:solidFill>
                    <a:effectLst/>
                  </a:rPr>
                  <a:t> </a:t>
                </a:r>
                <a14:m>
                  <m:oMath xmlns:m="http://schemas.openxmlformats.org/officeDocument/2006/math">
                    <m:r>
                      <a:rPr lang="en-US" altLang="en-US" sz="2000" i="1">
                        <a:latin typeface="Cambria Math" panose="02040503050406030204" pitchFamily="18" charset="0"/>
                        <a:ea typeface="Cambria Math" panose="02040503050406030204" pitchFamily="18" charset="0"/>
                      </a:rPr>
                      <m:t>⇒</m:t>
                    </m:r>
                  </m:oMath>
                </a14:m>
                <a:r>
                  <a:rPr lang="en-US" altLang="en-US" sz="2000" dirty="0"/>
                  <a:t> </a:t>
                </a:r>
                <a:r>
                  <a:rPr kumimoji="0" lang="en-US" altLang="en-US" sz="2000" b="1" i="0" u="none" strike="noStrike" cap="none" normalizeH="0" baseline="0" dirty="0">
                    <a:ln>
                      <a:noFill/>
                    </a:ln>
                    <a:solidFill>
                      <a:schemeClr val="tx1"/>
                    </a:solidFill>
                    <a:effectLst/>
                  </a:rPr>
                  <a:t>rank–rank ≈ IGC</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rPr>
                  <a:t>But with bounded, non-normal data:</a:t>
                </a:r>
                <a:r>
                  <a:rPr kumimoji="0" lang="en-US" altLang="en-US" sz="20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rPr>
                  <a:t>Health is </a:t>
                </a:r>
                <a:r>
                  <a:rPr kumimoji="0" lang="en-US" altLang="en-US" sz="2000" b="1" i="0" u="none" strike="noStrike" cap="none" normalizeH="0" baseline="0" dirty="0">
                    <a:ln>
                      <a:noFill/>
                    </a:ln>
                    <a:solidFill>
                      <a:schemeClr val="tx1"/>
                    </a:solidFill>
                    <a:effectLst/>
                  </a:rPr>
                  <a:t>compressed near 1</a:t>
                </a:r>
                <a:r>
                  <a:rPr kumimoji="0" lang="en-US" altLang="en-US" sz="2000" b="0" i="0" u="none" strike="noStrike" cap="none" normalizeH="0" baseline="0" dirty="0">
                    <a:ln>
                      <a:noFill/>
                    </a:ln>
                    <a:solidFill>
                      <a:schemeClr val="tx1"/>
                    </a:solidFill>
                    <a:effectLst/>
                  </a:rPr>
                  <a:t> → upper tail squeezed</a:t>
                </a: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rPr>
                  <a:t>Level correlations are </a:t>
                </a:r>
                <a:r>
                  <a:rPr kumimoji="0" lang="en-US" altLang="en-US" sz="2000" b="1" i="0" u="none" strike="noStrike" cap="none" normalizeH="0" baseline="0" dirty="0">
                    <a:ln>
                      <a:noFill/>
                    </a:ln>
                    <a:solidFill>
                      <a:schemeClr val="tx1"/>
                    </a:solidFill>
                    <a:effectLst/>
                  </a:rPr>
                  <a:t>attenuated</a:t>
                </a:r>
                <a:r>
                  <a:rPr kumimoji="0" lang="en-US" altLang="en-US" sz="2000" b="0" i="0" u="none" strike="noStrike" cap="none" normalizeH="0" baseline="0" dirty="0">
                    <a:ln>
                      <a:noFill/>
                    </a:ln>
                    <a:solidFill>
                      <a:schemeClr val="tx1"/>
                    </a:solidFill>
                    <a:effectLst/>
                  </a:rPr>
                  <a:t> (less variation in observed scale)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rPr>
                  <a:t>Level-based measures</a:t>
                </a:r>
                <a:r>
                  <a:rPr kumimoji="0" lang="en-US" altLang="en-US" sz="2000" b="0" i="0" u="none" strike="noStrike" cap="none" normalizeH="0" baseline="0" dirty="0">
                    <a:ln>
                      <a:noFill/>
                    </a:ln>
                    <a:solidFill>
                      <a:schemeClr val="tx1"/>
                    </a:solidFill>
                    <a:effectLst/>
                  </a:rPr>
                  <a:t> understate dependence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rPr>
                  <a:t>Rank-based measures</a:t>
                </a:r>
                <a:r>
                  <a:rPr kumimoji="0" lang="en-US" altLang="en-US" sz="2000" b="0" i="0" u="none" strike="noStrike" cap="none" normalizeH="0" baseline="0" dirty="0">
                    <a:ln>
                      <a:noFill/>
                    </a:ln>
                    <a:solidFill>
                      <a:schemeClr val="tx1"/>
                    </a:solidFill>
                    <a:effectLst/>
                  </a:rPr>
                  <a:t> better capture relative differences when distributions are skewed/bounded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Choice>
        <mc:Fallback xmlns="">
          <p:sp>
            <p:nvSpPr>
              <p:cNvPr id="4" name="Rectangle 1">
                <a:extLst>
                  <a:ext uri="{FF2B5EF4-FFF2-40B4-BE49-F238E27FC236}">
                    <a16:creationId xmlns:a16="http://schemas.microsoft.com/office/drawing/2014/main" id="{BD935432-FF4B-6638-E0DE-2BCA878946F0}"/>
                  </a:ext>
                </a:extLst>
              </p:cNvPr>
              <p:cNvSpPr>
                <a:spLocks noGrp="1" noRot="1" noChangeAspect="1" noMove="1" noResize="1" noEditPoints="1" noAdjustHandles="1" noChangeArrowheads="1" noChangeShapeType="1" noTextEdit="1"/>
              </p:cNvSpPr>
              <p:nvPr>
                <p:ph idx="1"/>
              </p:nvPr>
            </p:nvSpPr>
            <p:spPr bwMode="auto">
              <a:xfrm>
                <a:off x="334537" y="1791859"/>
                <a:ext cx="11781109" cy="4370427"/>
              </a:xfrm>
              <a:prstGeom prst="rect">
                <a:avLst/>
              </a:prstGeom>
              <a:blipFill>
                <a:blip r:embed="rId2"/>
                <a:stretch>
                  <a:fillRect l="-569" t="-2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93181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1F7A-721C-C818-A5DF-7412172448FF}"/>
              </a:ext>
            </a:extLst>
          </p:cNvPr>
          <p:cNvSpPr>
            <a:spLocks noGrp="1"/>
          </p:cNvSpPr>
          <p:nvPr>
            <p:ph type="title"/>
          </p:nvPr>
        </p:nvSpPr>
        <p:spPr>
          <a:xfrm>
            <a:off x="838200" y="2103437"/>
            <a:ext cx="10515600" cy="3053179"/>
          </a:xfrm>
        </p:spPr>
        <p:txBody>
          <a:bodyPr>
            <a:noAutofit/>
          </a:bodyPr>
          <a:lstStyle/>
          <a:p>
            <a:r>
              <a:rPr lang="en-US" dirty="0"/>
              <a:t>Validation:  </a:t>
            </a:r>
            <a:br>
              <a:rPr lang="en-US" dirty="0"/>
            </a:br>
            <a:br>
              <a:rPr lang="en-US" dirty="0"/>
            </a:br>
            <a:r>
              <a:rPr lang="en-US" dirty="0"/>
              <a:t>How well does an index based on health utilization records measure up to alternatives?</a:t>
            </a:r>
          </a:p>
        </p:txBody>
      </p:sp>
    </p:spTree>
    <p:extLst>
      <p:ext uri="{BB962C8B-B14F-4D97-AF65-F5344CB8AC3E}">
        <p14:creationId xmlns:p14="http://schemas.microsoft.com/office/powerpoint/2010/main" val="3413995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2C1E-2D78-997A-2026-42B61B89D1E4}"/>
              </a:ext>
            </a:extLst>
          </p:cNvPr>
          <p:cNvSpPr>
            <a:spLocks noGrp="1"/>
          </p:cNvSpPr>
          <p:nvPr>
            <p:ph type="title"/>
          </p:nvPr>
        </p:nvSpPr>
        <p:spPr/>
        <p:txBody>
          <a:bodyPr/>
          <a:lstStyle/>
          <a:p>
            <a:r>
              <a:rPr lang="en-US" dirty="0"/>
              <a:t>Other Possible Health Measures</a:t>
            </a:r>
          </a:p>
        </p:txBody>
      </p:sp>
      <p:sp>
        <p:nvSpPr>
          <p:cNvPr id="3" name="Content Placeholder 2">
            <a:extLst>
              <a:ext uri="{FF2B5EF4-FFF2-40B4-BE49-F238E27FC236}">
                <a16:creationId xmlns:a16="http://schemas.microsoft.com/office/drawing/2014/main" id="{A9D04D2F-4295-D567-09CC-300F0254A0D1}"/>
              </a:ext>
            </a:extLst>
          </p:cNvPr>
          <p:cNvSpPr>
            <a:spLocks noGrp="1"/>
          </p:cNvSpPr>
          <p:nvPr>
            <p:ph idx="1"/>
          </p:nvPr>
        </p:nvSpPr>
        <p:spPr/>
        <p:txBody>
          <a:bodyPr>
            <a:noAutofit/>
          </a:bodyPr>
          <a:lstStyle/>
          <a:p>
            <a:r>
              <a:rPr lang="en-US" dirty="0"/>
              <a:t>Studies often uses Self Reported Health Status (SRHS)</a:t>
            </a:r>
          </a:p>
          <a:p>
            <a:pPr lvl="1"/>
            <a:r>
              <a:rPr lang="en-US" dirty="0"/>
              <a:t>Powerful predictor of mortality</a:t>
            </a:r>
          </a:p>
          <a:p>
            <a:pPr lvl="1"/>
            <a:r>
              <a:rPr lang="en-US" dirty="0"/>
              <a:t>For infants and children this is often reported by parents or caregivers creating discontinuities and potential biases.  </a:t>
            </a:r>
          </a:p>
          <a:p>
            <a:pPr lvl="1"/>
            <a:r>
              <a:rPr lang="en-US" dirty="0"/>
              <a:t>Surveys are also usually small and typically not linked to admin data</a:t>
            </a:r>
          </a:p>
          <a:p>
            <a:pPr lvl="1"/>
            <a:r>
              <a:rPr lang="en-US" dirty="0"/>
              <a:t>We can compare our measure to SRHS</a:t>
            </a:r>
          </a:p>
          <a:p>
            <a:r>
              <a:rPr lang="en-US" dirty="0"/>
              <a:t>Another choice is a frailty index based on difficulty with daily activities or functional limitations </a:t>
            </a:r>
            <a:r>
              <a:rPr lang="en-US" sz="2400" dirty="0"/>
              <a:t>(Russo et al, 2025)</a:t>
            </a:r>
            <a:r>
              <a:rPr lang="en-US" dirty="0"/>
              <a:t>.  But, not so relevant for children</a:t>
            </a:r>
          </a:p>
          <a:p>
            <a:r>
              <a:rPr lang="en-US" dirty="0"/>
              <a:t>Danesh et al (2024) use medication data to build an index of chronic disease and a health measure based on its ability to predict mortality .  However, it is also not suited for tracking health early in the life cycle. </a:t>
            </a:r>
          </a:p>
        </p:txBody>
      </p:sp>
    </p:spTree>
    <p:extLst>
      <p:ext uri="{BB962C8B-B14F-4D97-AF65-F5344CB8AC3E}">
        <p14:creationId xmlns:p14="http://schemas.microsoft.com/office/powerpoint/2010/main" val="246325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EE56F3E-CDC5-5C06-6D39-1C3D29BB077F}"/>
              </a:ext>
            </a:extLst>
          </p:cNvPr>
          <p:cNvSpPr>
            <a:spLocks noGrp="1"/>
          </p:cNvSpPr>
          <p:nvPr>
            <p:ph type="title"/>
          </p:nvPr>
        </p:nvSpPr>
        <p:spPr>
          <a:xfrm>
            <a:off x="838200" y="0"/>
            <a:ext cx="10515600" cy="1325563"/>
          </a:xfrm>
        </p:spPr>
        <p:txBody>
          <a:bodyPr/>
          <a:lstStyle/>
          <a:p>
            <a:r>
              <a:rPr lang="en-US" dirty="0"/>
              <a:t>Rank-rank slopes in Broad-Based Health</a:t>
            </a:r>
          </a:p>
        </p:txBody>
      </p:sp>
      <p:graphicFrame>
        <p:nvGraphicFramePr>
          <p:cNvPr id="3" name="Chart 2">
            <a:extLst>
              <a:ext uri="{FF2B5EF4-FFF2-40B4-BE49-F238E27FC236}">
                <a16:creationId xmlns:a16="http://schemas.microsoft.com/office/drawing/2014/main" id="{ECE15C51-E82A-D9F9-33D8-EEC396564157}"/>
              </a:ext>
            </a:extLst>
          </p:cNvPr>
          <p:cNvGraphicFramePr>
            <a:graphicFrameLocks/>
          </p:cNvGraphicFramePr>
          <p:nvPr>
            <p:extLst>
              <p:ext uri="{D42A27DB-BD31-4B8C-83A1-F6EECF244321}">
                <p14:modId xmlns:p14="http://schemas.microsoft.com/office/powerpoint/2010/main" val="827211299"/>
              </p:ext>
            </p:extLst>
          </p:nvPr>
        </p:nvGraphicFramePr>
        <p:xfrm>
          <a:off x="2471274" y="1075761"/>
          <a:ext cx="7126936" cy="489024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E7BC145B-1C18-02F8-B0C2-5912B1DC147C}"/>
              </a:ext>
            </a:extLst>
          </p:cNvPr>
          <p:cNvSpPr txBox="1"/>
          <p:nvPr/>
        </p:nvSpPr>
        <p:spPr>
          <a:xfrm>
            <a:off x="1116281" y="6115791"/>
            <a:ext cx="9547761" cy="584775"/>
          </a:xfrm>
          <a:prstGeom prst="rect">
            <a:avLst/>
          </a:prstGeom>
          <a:noFill/>
        </p:spPr>
        <p:txBody>
          <a:bodyPr wrap="square" rtlCol="0">
            <a:spAutoFit/>
          </a:bodyPr>
          <a:lstStyle/>
          <a:p>
            <a:r>
              <a:rPr lang="en-US" sz="1600" i="1" dirty="0"/>
              <a:t>Notes</a:t>
            </a:r>
            <a:r>
              <a:rPr lang="en-US" sz="1600" dirty="0"/>
              <a:t>:  Denmark (Anderson, 2021), UK (Bencsik et al, 2023), Australia (Vera-Toscano and Brown, 2022),</a:t>
            </a:r>
            <a:br>
              <a:rPr lang="en-US" sz="1600" dirty="0"/>
            </a:br>
            <a:r>
              <a:rPr lang="en-US" sz="1600" dirty="0"/>
              <a:t>Taiwan (Chang et al, 2024), Germany (Graeber, 2023), US (Halliday et al (2021), Indonesia (Halliday et al, 2026)</a:t>
            </a:r>
          </a:p>
        </p:txBody>
      </p:sp>
    </p:spTree>
    <p:extLst>
      <p:ext uri="{BB962C8B-B14F-4D97-AF65-F5344CB8AC3E}">
        <p14:creationId xmlns:p14="http://schemas.microsoft.com/office/powerpoint/2010/main" val="710036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5D85-60B2-FB18-0457-A98279377954}"/>
              </a:ext>
            </a:extLst>
          </p:cNvPr>
          <p:cNvSpPr>
            <a:spLocks noGrp="1"/>
          </p:cNvSpPr>
          <p:nvPr>
            <p:ph type="title"/>
          </p:nvPr>
        </p:nvSpPr>
        <p:spPr/>
        <p:txBody>
          <a:bodyPr/>
          <a:lstStyle/>
          <a:p>
            <a:r>
              <a:rPr lang="en-US" dirty="0"/>
              <a:t>How Best to Combine Our Data?</a:t>
            </a:r>
          </a:p>
        </p:txBody>
      </p:sp>
      <p:sp>
        <p:nvSpPr>
          <p:cNvPr id="3" name="Content Placeholder 2">
            <a:extLst>
              <a:ext uri="{FF2B5EF4-FFF2-40B4-BE49-F238E27FC236}">
                <a16:creationId xmlns:a16="http://schemas.microsoft.com/office/drawing/2014/main" id="{41D8228B-8C79-DC70-6706-97408835808A}"/>
              </a:ext>
            </a:extLst>
          </p:cNvPr>
          <p:cNvSpPr>
            <a:spLocks noGrp="1"/>
          </p:cNvSpPr>
          <p:nvPr>
            <p:ph idx="1"/>
          </p:nvPr>
        </p:nvSpPr>
        <p:spPr/>
        <p:txBody>
          <a:bodyPr/>
          <a:lstStyle/>
          <a:p>
            <a:pPr marL="0" indent="0">
              <a:buNone/>
            </a:pPr>
            <a:r>
              <a:rPr lang="en-US" dirty="0"/>
              <a:t>Based on primary and secondary diagnoses of hospitalizations, we construct five alternative health indices:</a:t>
            </a:r>
          </a:p>
          <a:p>
            <a:pPr marL="0" indent="0">
              <a:buNone/>
            </a:pPr>
            <a:r>
              <a:rPr lang="en-US" sz="2400" b="1" dirty="0"/>
              <a:t>PCA0</a:t>
            </a:r>
            <a:r>
              <a:rPr lang="en-US" sz="2400" dirty="0"/>
              <a:t>: We apply PCA to all current information</a:t>
            </a:r>
            <a:endParaRPr lang="en-US" sz="2000" dirty="0"/>
          </a:p>
          <a:p>
            <a:pPr marL="0" indent="0">
              <a:buNone/>
            </a:pPr>
            <a:r>
              <a:rPr lang="en-US" sz="2400" b="1" dirty="0"/>
              <a:t>PCA1</a:t>
            </a:r>
            <a:r>
              <a:rPr lang="en-US" sz="2400" dirty="0"/>
              <a:t>: We apply PCA to all current and lagged information</a:t>
            </a:r>
          </a:p>
          <a:p>
            <a:pPr marL="0" indent="0">
              <a:buNone/>
            </a:pPr>
            <a:r>
              <a:rPr lang="en-US" sz="2400" b="1" dirty="0"/>
              <a:t>PCAR</a:t>
            </a:r>
            <a:r>
              <a:rPr lang="en-US" sz="2400" dirty="0"/>
              <a:t>: We compute a recursive PCA accounting for all information from the current and all previous periods. We then add the lagged index and to the info set and recompute.</a:t>
            </a:r>
          </a:p>
          <a:p>
            <a:pPr marL="0" indent="0">
              <a:buNone/>
            </a:pPr>
            <a:r>
              <a:rPr lang="en-US" sz="2400" b="1" dirty="0"/>
              <a:t>LASRL</a:t>
            </a:r>
            <a:r>
              <a:rPr lang="en-US" sz="2400" dirty="0"/>
              <a:t>: Recursive lasso logit predicting next-period hospitalization/death; all past periods contribute through lag.</a:t>
            </a:r>
          </a:p>
          <a:p>
            <a:pPr marL="0" indent="0">
              <a:buNone/>
            </a:pPr>
            <a:r>
              <a:rPr lang="en-US" sz="2400" b="1" dirty="0"/>
              <a:t>LASRN</a:t>
            </a:r>
            <a:r>
              <a:rPr lang="en-US" sz="2400" dirty="0"/>
              <a:t>: Non-parametric version of LASRL; lags captured via </a:t>
            </a:r>
            <a:r>
              <a:rPr lang="en-US" sz="2400" dirty="0" err="1"/>
              <a:t>ventile</a:t>
            </a:r>
            <a:r>
              <a:rPr lang="en-US" sz="2400" dirty="0"/>
              <a:t> dummies.</a:t>
            </a:r>
          </a:p>
        </p:txBody>
      </p:sp>
      <p:sp>
        <p:nvSpPr>
          <p:cNvPr id="4" name="Rectangle 3">
            <a:extLst>
              <a:ext uri="{FF2B5EF4-FFF2-40B4-BE49-F238E27FC236}">
                <a16:creationId xmlns:a16="http://schemas.microsoft.com/office/drawing/2014/main" id="{50852EAB-7691-64D5-EAAB-DD026845713E}"/>
              </a:ext>
            </a:extLst>
          </p:cNvPr>
          <p:cNvSpPr/>
          <p:nvPr/>
        </p:nvSpPr>
        <p:spPr>
          <a:xfrm>
            <a:off x="809471" y="4482065"/>
            <a:ext cx="10155834" cy="65206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8732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F653-2557-C896-D45A-650096B9EA5C}"/>
              </a:ext>
            </a:extLst>
          </p:cNvPr>
          <p:cNvSpPr>
            <a:spLocks noGrp="1"/>
          </p:cNvSpPr>
          <p:nvPr>
            <p:ph type="title"/>
          </p:nvPr>
        </p:nvSpPr>
        <p:spPr/>
        <p:txBody>
          <a:bodyPr/>
          <a:lstStyle/>
          <a:p>
            <a:r>
              <a:rPr lang="en-US" dirty="0"/>
              <a:t>Raw Correlations</a:t>
            </a:r>
          </a:p>
        </p:txBody>
      </p:sp>
      <p:pic>
        <p:nvPicPr>
          <p:cNvPr id="5" name="Picture 4">
            <a:extLst>
              <a:ext uri="{FF2B5EF4-FFF2-40B4-BE49-F238E27FC236}">
                <a16:creationId xmlns:a16="http://schemas.microsoft.com/office/drawing/2014/main" id="{9B180353-3B59-5690-7B33-C4AAD65404DC}"/>
              </a:ext>
            </a:extLst>
          </p:cNvPr>
          <p:cNvPicPr>
            <a:picLocks noChangeAspect="1"/>
          </p:cNvPicPr>
          <p:nvPr/>
        </p:nvPicPr>
        <p:blipFill>
          <a:blip r:embed="rId2"/>
          <a:stretch>
            <a:fillRect/>
          </a:stretch>
        </p:blipFill>
        <p:spPr>
          <a:xfrm>
            <a:off x="1389249" y="1424066"/>
            <a:ext cx="9413501" cy="5068809"/>
          </a:xfrm>
          <a:prstGeom prst="rect">
            <a:avLst/>
          </a:prstGeom>
        </p:spPr>
      </p:pic>
      <p:sp>
        <p:nvSpPr>
          <p:cNvPr id="6" name="Rectangle 5">
            <a:extLst>
              <a:ext uri="{FF2B5EF4-FFF2-40B4-BE49-F238E27FC236}">
                <a16:creationId xmlns:a16="http://schemas.microsoft.com/office/drawing/2014/main" id="{28C932E0-C1EF-E950-84D8-414EE949AF45}"/>
              </a:ext>
            </a:extLst>
          </p:cNvPr>
          <p:cNvSpPr/>
          <p:nvPr/>
        </p:nvSpPr>
        <p:spPr>
          <a:xfrm>
            <a:off x="1828800" y="5141626"/>
            <a:ext cx="8454452" cy="48718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7775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B2E2-B7C0-5900-79EE-02EAFF1F5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4DE2C-8BFD-63FA-57C5-655D7AFA5F94}"/>
              </a:ext>
            </a:extLst>
          </p:cNvPr>
          <p:cNvSpPr>
            <a:spLocks noGrp="1"/>
          </p:cNvSpPr>
          <p:nvPr>
            <p:ph type="title"/>
          </p:nvPr>
        </p:nvSpPr>
        <p:spPr/>
        <p:txBody>
          <a:bodyPr/>
          <a:lstStyle/>
          <a:p>
            <a:r>
              <a:rPr lang="en-US" dirty="0"/>
              <a:t>Validation Exercises</a:t>
            </a:r>
          </a:p>
        </p:txBody>
      </p:sp>
      <p:sp>
        <p:nvSpPr>
          <p:cNvPr id="3" name="Content Placeholder 2">
            <a:extLst>
              <a:ext uri="{FF2B5EF4-FFF2-40B4-BE49-F238E27FC236}">
                <a16:creationId xmlns:a16="http://schemas.microsoft.com/office/drawing/2014/main" id="{59D5F92B-267C-0E0C-A178-3205A5733CD0}"/>
              </a:ext>
            </a:extLst>
          </p:cNvPr>
          <p:cNvSpPr>
            <a:spLocks noGrp="1"/>
          </p:cNvSpPr>
          <p:nvPr>
            <p:ph idx="1"/>
          </p:nvPr>
        </p:nvSpPr>
        <p:spPr/>
        <p:txBody>
          <a:bodyPr>
            <a:noAutofit/>
          </a:bodyPr>
          <a:lstStyle/>
          <a:p>
            <a:pPr marL="0" indent="0">
              <a:buNone/>
            </a:pPr>
            <a:r>
              <a:rPr lang="en-US" dirty="0"/>
              <a:t>We assess the health indices using three complementary exercises:</a:t>
            </a:r>
          </a:p>
          <a:p>
            <a:pPr marL="914400" lvl="1" indent="-457200">
              <a:buFont typeface="+mj-lt"/>
              <a:buAutoNum type="arabicPeriod"/>
            </a:pPr>
            <a:r>
              <a:rPr lang="en-US" b="1" dirty="0"/>
              <a:t>Predictive performance</a:t>
            </a:r>
            <a:r>
              <a:rPr lang="en-US" dirty="0"/>
              <a:t>: How well each index predicts SRHS and survival.</a:t>
            </a:r>
          </a:p>
          <a:p>
            <a:pPr lvl="2"/>
            <a:r>
              <a:rPr lang="en-US" b="1" dirty="0"/>
              <a:t>Metric</a:t>
            </a:r>
            <a:r>
              <a:rPr lang="en-US" dirty="0"/>
              <a:t>: Area under the ROC curve (AUC)</a:t>
            </a:r>
          </a:p>
          <a:p>
            <a:pPr lvl="2"/>
            <a:r>
              <a:rPr lang="en-US" b="1" dirty="0"/>
              <a:t>Intuition</a:t>
            </a:r>
            <a:r>
              <a:rPr lang="en-US" dirty="0"/>
              <a:t>: probability that a randomly chosen “healthy” individual is classified in good health by SRHS than a randomly chosen “sick” individual.</a:t>
            </a:r>
          </a:p>
          <a:p>
            <a:pPr lvl="2"/>
            <a:r>
              <a:rPr lang="en-US" b="1" dirty="0"/>
              <a:t>Preferred prediction metric</a:t>
            </a:r>
            <a:r>
              <a:rPr lang="en-US" dirty="0"/>
              <a:t> due to scale invariance and insensitive to threshold choice</a:t>
            </a:r>
          </a:p>
          <a:p>
            <a:pPr marL="914400" lvl="1" indent="-457200">
              <a:buFont typeface="+mj-lt"/>
              <a:buAutoNum type="arabicPeriod"/>
            </a:pPr>
            <a:r>
              <a:rPr lang="en-US" b="1" dirty="0"/>
              <a:t>“Horserace” regressions</a:t>
            </a:r>
            <a:r>
              <a:rPr lang="en-US" dirty="0"/>
              <a:t>: Regress SRHS on all indices simultaneously. </a:t>
            </a:r>
            <a:r>
              <a:rPr lang="en-US" i="1" dirty="0"/>
              <a:t>Preferred index: positive, significant, and absorbs predictive power of alternatives</a:t>
            </a:r>
          </a:p>
          <a:p>
            <a:pPr marL="914400" lvl="1" indent="-457200">
              <a:buFont typeface="+mj-lt"/>
              <a:buAutoNum type="arabicPeriod"/>
            </a:pPr>
            <a:r>
              <a:rPr lang="en-US" b="1" dirty="0"/>
              <a:t>Empirical correlations with health behaviors</a:t>
            </a:r>
            <a:r>
              <a:rPr lang="en-US" dirty="0"/>
              <a:t>: Examine whether indices show similar relationships to smoking and obesity as SAH</a:t>
            </a:r>
            <a:br>
              <a:rPr lang="en-US" dirty="0"/>
            </a:br>
            <a:r>
              <a:rPr lang="en-US" i="1" dirty="0"/>
              <a:t>Preferred index reflects known behavioral patterns</a:t>
            </a:r>
          </a:p>
          <a:p>
            <a:pPr marL="914400" lvl="1" indent="-457200">
              <a:buFont typeface="+mj-lt"/>
              <a:buAutoNum type="arabicPeriod"/>
            </a:pPr>
            <a:r>
              <a:rPr lang="en-US" b="1" dirty="0">
                <a:solidFill>
                  <a:srgbClr val="FF0000"/>
                </a:solidFill>
              </a:rPr>
              <a:t>Our Index vs SRHS in predicting mortality</a:t>
            </a:r>
          </a:p>
          <a:p>
            <a:pPr lvl="1"/>
            <a:endParaRPr lang="en-US" dirty="0"/>
          </a:p>
        </p:txBody>
      </p:sp>
    </p:spTree>
    <p:extLst>
      <p:ext uri="{BB962C8B-B14F-4D97-AF65-F5344CB8AC3E}">
        <p14:creationId xmlns:p14="http://schemas.microsoft.com/office/powerpoint/2010/main" val="1600510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20FE-3E4E-BEFE-5B9B-511BED84809C}"/>
              </a:ext>
            </a:extLst>
          </p:cNvPr>
          <p:cNvSpPr>
            <a:spLocks noGrp="1"/>
          </p:cNvSpPr>
          <p:nvPr>
            <p:ph type="title"/>
          </p:nvPr>
        </p:nvSpPr>
        <p:spPr/>
        <p:txBody>
          <a:bodyPr>
            <a:normAutofit/>
          </a:bodyPr>
          <a:lstStyle/>
          <a:p>
            <a:r>
              <a:rPr lang="en-US" sz="4000" dirty="0"/>
              <a:t>Validation 1: Predicting Survival, “Good” SRHS</a:t>
            </a:r>
          </a:p>
        </p:txBody>
      </p:sp>
      <p:pic>
        <p:nvPicPr>
          <p:cNvPr id="5" name="Picture 4">
            <a:extLst>
              <a:ext uri="{FF2B5EF4-FFF2-40B4-BE49-F238E27FC236}">
                <a16:creationId xmlns:a16="http://schemas.microsoft.com/office/drawing/2014/main" id="{877CD1C0-B6C7-B09D-6C48-D4836CCE74B2}"/>
              </a:ext>
            </a:extLst>
          </p:cNvPr>
          <p:cNvPicPr>
            <a:picLocks noChangeAspect="1"/>
          </p:cNvPicPr>
          <p:nvPr/>
        </p:nvPicPr>
        <p:blipFill>
          <a:blip r:embed="rId3"/>
          <a:stretch>
            <a:fillRect/>
          </a:stretch>
        </p:blipFill>
        <p:spPr>
          <a:xfrm>
            <a:off x="301586" y="1814510"/>
            <a:ext cx="5866866" cy="4203817"/>
          </a:xfrm>
          <a:prstGeom prst="rect">
            <a:avLst/>
          </a:prstGeom>
        </p:spPr>
      </p:pic>
      <p:pic>
        <p:nvPicPr>
          <p:cNvPr id="7" name="Picture 6">
            <a:extLst>
              <a:ext uri="{FF2B5EF4-FFF2-40B4-BE49-F238E27FC236}">
                <a16:creationId xmlns:a16="http://schemas.microsoft.com/office/drawing/2014/main" id="{67367D36-34A5-F277-8634-2B26C04DFC7F}"/>
              </a:ext>
            </a:extLst>
          </p:cNvPr>
          <p:cNvPicPr>
            <a:picLocks noChangeAspect="1"/>
          </p:cNvPicPr>
          <p:nvPr/>
        </p:nvPicPr>
        <p:blipFill>
          <a:blip r:embed="rId4"/>
          <a:stretch>
            <a:fillRect/>
          </a:stretch>
        </p:blipFill>
        <p:spPr>
          <a:xfrm>
            <a:off x="6096000" y="1911946"/>
            <a:ext cx="5165052" cy="3654645"/>
          </a:xfrm>
          <a:prstGeom prst="rect">
            <a:avLst/>
          </a:prstGeom>
        </p:spPr>
      </p:pic>
      <p:pic>
        <p:nvPicPr>
          <p:cNvPr id="9" name="Picture 8">
            <a:extLst>
              <a:ext uri="{FF2B5EF4-FFF2-40B4-BE49-F238E27FC236}">
                <a16:creationId xmlns:a16="http://schemas.microsoft.com/office/drawing/2014/main" id="{1D66013B-9846-1556-3604-A5512FD31267}"/>
              </a:ext>
            </a:extLst>
          </p:cNvPr>
          <p:cNvPicPr>
            <a:picLocks noChangeAspect="1"/>
          </p:cNvPicPr>
          <p:nvPr/>
        </p:nvPicPr>
        <p:blipFill>
          <a:blip r:embed="rId5"/>
          <a:stretch>
            <a:fillRect/>
          </a:stretch>
        </p:blipFill>
        <p:spPr>
          <a:xfrm>
            <a:off x="97056" y="5787849"/>
            <a:ext cx="6096045" cy="466728"/>
          </a:xfrm>
          <a:prstGeom prst="rect">
            <a:avLst/>
          </a:prstGeom>
        </p:spPr>
      </p:pic>
      <p:pic>
        <p:nvPicPr>
          <p:cNvPr id="11" name="Picture 10">
            <a:extLst>
              <a:ext uri="{FF2B5EF4-FFF2-40B4-BE49-F238E27FC236}">
                <a16:creationId xmlns:a16="http://schemas.microsoft.com/office/drawing/2014/main" id="{9FF0F68D-2A60-1D2D-9ABC-66882D75BFF9}"/>
              </a:ext>
            </a:extLst>
          </p:cNvPr>
          <p:cNvPicPr>
            <a:picLocks noChangeAspect="1"/>
          </p:cNvPicPr>
          <p:nvPr/>
        </p:nvPicPr>
        <p:blipFill>
          <a:blip r:embed="rId6"/>
          <a:stretch>
            <a:fillRect/>
          </a:stretch>
        </p:blipFill>
        <p:spPr>
          <a:xfrm>
            <a:off x="6219781" y="5756387"/>
            <a:ext cx="5972219" cy="523879"/>
          </a:xfrm>
          <a:prstGeom prst="rect">
            <a:avLst/>
          </a:prstGeom>
        </p:spPr>
      </p:pic>
    </p:spTree>
    <p:extLst>
      <p:ext uri="{BB962C8B-B14F-4D97-AF65-F5344CB8AC3E}">
        <p14:creationId xmlns:p14="http://schemas.microsoft.com/office/powerpoint/2010/main" val="480401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0280-6A3A-EA25-3C85-368AD500C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6778B-9938-4BAC-93AF-152D8CAE0780}"/>
              </a:ext>
            </a:extLst>
          </p:cNvPr>
          <p:cNvSpPr>
            <a:spLocks noGrp="1"/>
          </p:cNvSpPr>
          <p:nvPr>
            <p:ph type="title"/>
          </p:nvPr>
        </p:nvSpPr>
        <p:spPr/>
        <p:txBody>
          <a:bodyPr>
            <a:normAutofit/>
          </a:bodyPr>
          <a:lstStyle/>
          <a:p>
            <a:r>
              <a:rPr lang="en-US" sz="3600" dirty="0"/>
              <a:t>Validation 2: Horserace, Best Predictor of Good SRHS</a:t>
            </a:r>
          </a:p>
        </p:txBody>
      </p:sp>
      <p:pic>
        <p:nvPicPr>
          <p:cNvPr id="5" name="Picture 4">
            <a:extLst>
              <a:ext uri="{FF2B5EF4-FFF2-40B4-BE49-F238E27FC236}">
                <a16:creationId xmlns:a16="http://schemas.microsoft.com/office/drawing/2014/main" id="{6895A6A3-0BE6-4C49-FBA4-83C89A47274E}"/>
              </a:ext>
            </a:extLst>
          </p:cNvPr>
          <p:cNvPicPr>
            <a:picLocks noChangeAspect="1"/>
          </p:cNvPicPr>
          <p:nvPr/>
        </p:nvPicPr>
        <p:blipFill>
          <a:blip r:embed="rId2"/>
          <a:stretch>
            <a:fillRect/>
          </a:stretch>
        </p:blipFill>
        <p:spPr>
          <a:xfrm>
            <a:off x="2072917" y="1690688"/>
            <a:ext cx="8046166" cy="4593681"/>
          </a:xfrm>
          <a:prstGeom prst="rect">
            <a:avLst/>
          </a:prstGeom>
        </p:spPr>
      </p:pic>
    </p:spTree>
    <p:extLst>
      <p:ext uri="{BB962C8B-B14F-4D97-AF65-F5344CB8AC3E}">
        <p14:creationId xmlns:p14="http://schemas.microsoft.com/office/powerpoint/2010/main" val="385918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4B5A-84FC-1800-8365-F5835A49976B}"/>
              </a:ext>
            </a:extLst>
          </p:cNvPr>
          <p:cNvSpPr>
            <a:spLocks noGrp="1"/>
          </p:cNvSpPr>
          <p:nvPr>
            <p:ph type="title"/>
          </p:nvPr>
        </p:nvSpPr>
        <p:spPr/>
        <p:txBody>
          <a:bodyPr/>
          <a:lstStyle/>
          <a:p>
            <a:r>
              <a:rPr lang="en-US" dirty="0"/>
              <a:t>Validation 3: Correlated with Health Behaviors</a:t>
            </a:r>
          </a:p>
        </p:txBody>
      </p:sp>
      <p:pic>
        <p:nvPicPr>
          <p:cNvPr id="5" name="Picture 4">
            <a:extLst>
              <a:ext uri="{FF2B5EF4-FFF2-40B4-BE49-F238E27FC236}">
                <a16:creationId xmlns:a16="http://schemas.microsoft.com/office/drawing/2014/main" id="{6D787485-F69C-0148-36B7-BA5A15F6A32F}"/>
              </a:ext>
            </a:extLst>
          </p:cNvPr>
          <p:cNvPicPr>
            <a:picLocks noChangeAspect="1"/>
          </p:cNvPicPr>
          <p:nvPr/>
        </p:nvPicPr>
        <p:blipFill>
          <a:blip r:embed="rId3"/>
          <a:stretch>
            <a:fillRect/>
          </a:stretch>
        </p:blipFill>
        <p:spPr>
          <a:xfrm>
            <a:off x="572866" y="1581462"/>
            <a:ext cx="11046267" cy="4828885"/>
          </a:xfrm>
          <a:prstGeom prst="rect">
            <a:avLst/>
          </a:prstGeom>
        </p:spPr>
      </p:pic>
    </p:spTree>
    <p:extLst>
      <p:ext uri="{BB962C8B-B14F-4D97-AF65-F5344CB8AC3E}">
        <p14:creationId xmlns:p14="http://schemas.microsoft.com/office/powerpoint/2010/main" val="586375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0C6D-09E1-0F16-61A0-63C396F78A5E}"/>
              </a:ext>
            </a:extLst>
          </p:cNvPr>
          <p:cNvSpPr>
            <a:spLocks noGrp="1"/>
          </p:cNvSpPr>
          <p:nvPr>
            <p:ph type="title"/>
          </p:nvPr>
        </p:nvSpPr>
        <p:spPr/>
        <p:txBody>
          <a:bodyPr>
            <a:normAutofit/>
          </a:bodyPr>
          <a:lstStyle/>
          <a:p>
            <a:r>
              <a:rPr lang="en-US" sz="4000" dirty="0">
                <a:solidFill>
                  <a:srgbClr val="FF0000"/>
                </a:solidFill>
              </a:rPr>
              <a:t>Validation 4: Index vs SRHS, Predicting Mortality</a:t>
            </a:r>
          </a:p>
        </p:txBody>
      </p:sp>
      <p:pic>
        <p:nvPicPr>
          <p:cNvPr id="4" name="Picture 3">
            <a:extLst>
              <a:ext uri="{FF2B5EF4-FFF2-40B4-BE49-F238E27FC236}">
                <a16:creationId xmlns:a16="http://schemas.microsoft.com/office/drawing/2014/main" id="{9B7D2DB6-0DF9-2DC0-1098-199ADD6C1C1F}"/>
              </a:ext>
            </a:extLst>
          </p:cNvPr>
          <p:cNvPicPr>
            <a:picLocks noChangeAspect="1"/>
          </p:cNvPicPr>
          <p:nvPr/>
        </p:nvPicPr>
        <p:blipFill>
          <a:blip r:embed="rId2"/>
          <a:stretch>
            <a:fillRect/>
          </a:stretch>
        </p:blipFill>
        <p:spPr>
          <a:xfrm>
            <a:off x="215756" y="1690688"/>
            <a:ext cx="11760488" cy="4458646"/>
          </a:xfrm>
          <a:prstGeom prst="rect">
            <a:avLst/>
          </a:prstGeom>
        </p:spPr>
      </p:pic>
    </p:spTree>
    <p:extLst>
      <p:ext uri="{BB962C8B-B14F-4D97-AF65-F5344CB8AC3E}">
        <p14:creationId xmlns:p14="http://schemas.microsoft.com/office/powerpoint/2010/main" val="3750312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0A8B-4AB3-47C4-E5D2-5F773AAF1D4D}"/>
              </a:ext>
            </a:extLst>
          </p:cNvPr>
          <p:cNvSpPr>
            <a:spLocks noGrp="1"/>
          </p:cNvSpPr>
          <p:nvPr>
            <p:ph type="title"/>
          </p:nvPr>
        </p:nvSpPr>
        <p:spPr/>
        <p:txBody>
          <a:bodyPr/>
          <a:lstStyle/>
          <a:p>
            <a:r>
              <a:rPr lang="en-US" dirty="0"/>
              <a:t>Wrap-Up</a:t>
            </a:r>
          </a:p>
        </p:txBody>
      </p:sp>
      <p:sp>
        <p:nvSpPr>
          <p:cNvPr id="3" name="Content Placeholder 2">
            <a:extLst>
              <a:ext uri="{FF2B5EF4-FFF2-40B4-BE49-F238E27FC236}">
                <a16:creationId xmlns:a16="http://schemas.microsoft.com/office/drawing/2014/main" id="{AE96EF5B-D87D-8788-C147-F05FA0E1223F}"/>
              </a:ext>
            </a:extLst>
          </p:cNvPr>
          <p:cNvSpPr>
            <a:spLocks noGrp="1"/>
          </p:cNvSpPr>
          <p:nvPr>
            <p:ph idx="1"/>
          </p:nvPr>
        </p:nvSpPr>
        <p:spPr/>
        <p:txBody>
          <a:bodyPr>
            <a:normAutofit lnSpcReduction="10000"/>
          </a:bodyPr>
          <a:lstStyle/>
          <a:p>
            <a:r>
              <a:rPr lang="en-US" b="1" dirty="0"/>
              <a:t>We develop a novel, dynamic health index </a:t>
            </a:r>
            <a:r>
              <a:rPr lang="en-US" dirty="0"/>
              <a:t>using rich, linked Swedish administrative data to track health trajectories from birth to death and encompass two generations.</a:t>
            </a:r>
          </a:p>
          <a:p>
            <a:r>
              <a:rPr lang="en-US" b="1" dirty="0"/>
              <a:t>We integrate parental health, education, and income </a:t>
            </a:r>
            <a:r>
              <a:rPr lang="en-US" dirty="0"/>
              <a:t>to analyze their evolving influence on children’s health over the life course.</a:t>
            </a:r>
          </a:p>
          <a:p>
            <a:r>
              <a:rPr lang="en-US" b="1" dirty="0"/>
              <a:t>The index is strongly validated</a:t>
            </a:r>
            <a:r>
              <a:rPr lang="en-US" dirty="0"/>
              <a:t>: it predicts mortality, self-assessed health, and health behaviors, and outperforms standard utilization-based indices.</a:t>
            </a:r>
          </a:p>
          <a:p>
            <a:r>
              <a:rPr lang="en-US" b="1" dirty="0"/>
              <a:t>Our approach overcomes key limitations in prior work by providing a consistent health measure throughout life</a:t>
            </a:r>
            <a:r>
              <a:rPr lang="en-US" dirty="0"/>
              <a:t>, enabling a comprehensive study of intergenerational health transmission.</a:t>
            </a:r>
          </a:p>
        </p:txBody>
      </p:sp>
    </p:spTree>
    <p:extLst>
      <p:ext uri="{BB962C8B-B14F-4D97-AF65-F5344CB8AC3E}">
        <p14:creationId xmlns:p14="http://schemas.microsoft.com/office/powerpoint/2010/main" val="3528915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1AD8-310D-6B7D-FCCD-8F58BCF23EB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430EE687-1C93-F354-A002-EBBA7735E062}"/>
              </a:ext>
            </a:extLst>
          </p:cNvPr>
          <p:cNvSpPr>
            <a:spLocks noGrp="1"/>
          </p:cNvSpPr>
          <p:nvPr>
            <p:ph idx="1"/>
          </p:nvPr>
        </p:nvSpPr>
        <p:spPr/>
        <p:txBody>
          <a:bodyPr>
            <a:noAutofit/>
          </a:bodyPr>
          <a:lstStyle/>
          <a:p>
            <a:r>
              <a:rPr lang="en-US" sz="2400" dirty="0"/>
              <a:t>Health follows a hump-shaped trajectory: improving in childhood, then declining; early deterioration for those born in poor health.</a:t>
            </a:r>
          </a:p>
          <a:p>
            <a:r>
              <a:rPr lang="en-US" sz="2400" dirty="0"/>
              <a:t>Parental health strongly shapes newborn health, especially maternal health, through biological mechanisms evident at birth.</a:t>
            </a:r>
          </a:p>
          <a:p>
            <a:r>
              <a:rPr lang="en-US" sz="2400" dirty="0"/>
              <a:t>The role of parental background differs across outcomes and as kids age:</a:t>
            </a:r>
          </a:p>
          <a:p>
            <a:pPr lvl="1">
              <a:buFont typeface="Courier New" panose="02070309020205020404" pitchFamily="49" charset="0"/>
              <a:buChar char="o"/>
            </a:pPr>
            <a:r>
              <a:rPr lang="en-US" sz="2000" dirty="0"/>
              <a:t>Mortality: paternal health becomes leading predictor as kids age,</a:t>
            </a:r>
          </a:p>
          <a:p>
            <a:pPr lvl="1">
              <a:buFont typeface="Courier New" panose="02070309020205020404" pitchFamily="49" charset="0"/>
              <a:buChar char="o"/>
            </a:pPr>
            <a:r>
              <a:rPr lang="en-US" sz="2000" dirty="0"/>
              <a:t>Health: maternal health dominates as kids age</a:t>
            </a:r>
          </a:p>
          <a:p>
            <a:pPr lvl="1">
              <a:buFont typeface="Courier New" panose="02070309020205020404" pitchFamily="49" charset="0"/>
              <a:buChar char="o"/>
            </a:pPr>
            <a:r>
              <a:rPr lang="en-US" sz="2000" dirty="0"/>
              <a:t>SES becomes more important as kids age</a:t>
            </a:r>
          </a:p>
          <a:p>
            <a:r>
              <a:rPr lang="en-US" sz="2400" dirty="0"/>
              <a:t>These findings highlight the need to target health interventions not only by SES, but also parental health and early-life conditions.</a:t>
            </a:r>
          </a:p>
        </p:txBody>
      </p:sp>
    </p:spTree>
    <p:extLst>
      <p:ext uri="{BB962C8B-B14F-4D97-AF65-F5344CB8AC3E}">
        <p14:creationId xmlns:p14="http://schemas.microsoft.com/office/powerpoint/2010/main" val="2008116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F93FD79-2552-0660-1DB0-E11E70455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E843D-E775-7257-E502-03AA69F002A4}"/>
              </a:ext>
            </a:extLst>
          </p:cNvPr>
          <p:cNvSpPr>
            <a:spLocks noGrp="1"/>
          </p:cNvSpPr>
          <p:nvPr>
            <p:ph type="title"/>
          </p:nvPr>
        </p:nvSpPr>
        <p:spPr/>
        <p:txBody>
          <a:bodyPr/>
          <a:lstStyle/>
          <a:p>
            <a:r>
              <a:rPr lang="en-US" dirty="0"/>
              <a:t>Distributional Challenges of Health Measures</a:t>
            </a:r>
          </a:p>
        </p:txBody>
      </p:sp>
      <p:sp>
        <p:nvSpPr>
          <p:cNvPr id="3" name="Content Placeholder 2">
            <a:extLst>
              <a:ext uri="{FF2B5EF4-FFF2-40B4-BE49-F238E27FC236}">
                <a16:creationId xmlns:a16="http://schemas.microsoft.com/office/drawing/2014/main" id="{7F6C1823-F5EA-5F9F-05C7-D62B94D107B7}"/>
              </a:ext>
            </a:extLst>
          </p:cNvPr>
          <p:cNvSpPr>
            <a:spLocks noGrp="1"/>
          </p:cNvSpPr>
          <p:nvPr>
            <p:ph idx="1"/>
          </p:nvPr>
        </p:nvSpPr>
        <p:spPr/>
        <p:txBody>
          <a:bodyPr>
            <a:noAutofit/>
          </a:bodyPr>
          <a:lstStyle/>
          <a:p>
            <a:r>
              <a:rPr lang="en-US" dirty="0"/>
              <a:t>Health care utilization data are highly skewed, with heavy right tails: </a:t>
            </a:r>
            <a:br>
              <a:rPr lang="en-US" dirty="0"/>
            </a:br>
            <a:r>
              <a:rPr lang="en-US" dirty="0"/>
              <a:t>50% of spending by sickest 5% </a:t>
            </a:r>
            <a:br>
              <a:rPr lang="en-US" dirty="0"/>
            </a:br>
            <a:r>
              <a:rPr lang="en-US" sz="2400" dirty="0"/>
              <a:t>(French and Kelly, 2016; Karlsson et al., 2016; Finkelstein, 2020)</a:t>
            </a:r>
            <a:endParaRPr lang="en-US" dirty="0"/>
          </a:p>
          <a:p>
            <a:r>
              <a:rPr lang="en-US" dirty="0"/>
              <a:t>Estimated health indices inherit skewness and extremely long left tails </a:t>
            </a:r>
            <a:r>
              <a:rPr lang="en-US" sz="2400" dirty="0"/>
              <a:t>(Atal et al., 2025)</a:t>
            </a:r>
          </a:p>
          <a:p>
            <a:r>
              <a:rPr lang="en-US" dirty="0"/>
              <a:t>Skewness conflicts with economic models assuming near-normal health</a:t>
            </a:r>
            <a:br>
              <a:rPr lang="en-US" dirty="0"/>
            </a:br>
            <a:r>
              <a:rPr lang="en-US" sz="2400" dirty="0"/>
              <a:t>(Grossman, 1972; Lleras-Muney and Moreau, 2020; Dalgaard and </a:t>
            </a:r>
            <a:r>
              <a:rPr lang="en-US" sz="2400" dirty="0" err="1"/>
              <a:t>Strulik</a:t>
            </a:r>
            <a:r>
              <a:rPr lang="en-US" sz="2400" dirty="0"/>
              <a:t>, 2014)</a:t>
            </a:r>
          </a:p>
          <a:p>
            <a:pPr lvl="1"/>
            <a:r>
              <a:rPr lang="en-US" dirty="0"/>
              <a:t>Empirical health measures like birth weight and height tend to be approximately normal.  Self-reported health also not as skewed as utilization</a:t>
            </a:r>
          </a:p>
          <a:p>
            <a:r>
              <a:rPr lang="en-US" dirty="0"/>
              <a:t>Simulate model in Lleras-Muney and Moreau, 2020 on our data and then use </a:t>
            </a:r>
            <a:r>
              <a:rPr lang="en-US" dirty="0">
                <a:hlinkClick r:id="rId3" action="ppaction://hlinksldjump"/>
              </a:rPr>
              <a:t>quantile normalization</a:t>
            </a:r>
            <a:r>
              <a:rPr lang="en-US" dirty="0"/>
              <a:t> to reduce skewness and extreme values</a:t>
            </a:r>
          </a:p>
        </p:txBody>
      </p:sp>
    </p:spTree>
    <p:extLst>
      <p:ext uri="{BB962C8B-B14F-4D97-AF65-F5344CB8AC3E}">
        <p14:creationId xmlns:p14="http://schemas.microsoft.com/office/powerpoint/2010/main" val="1174509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CAAAD-B99F-17AA-A043-994D22CE3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8F575-4E63-B6B7-9CAC-BBBB140B129E}"/>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F32F013C-D855-853E-0D03-BDE5D7E8A309}"/>
              </a:ext>
            </a:extLst>
          </p:cNvPr>
          <p:cNvSpPr>
            <a:spLocks noGrp="1"/>
          </p:cNvSpPr>
          <p:nvPr>
            <p:ph idx="1"/>
          </p:nvPr>
        </p:nvSpPr>
        <p:spPr/>
        <p:txBody>
          <a:bodyPr>
            <a:normAutofit/>
          </a:bodyPr>
          <a:lstStyle/>
          <a:p>
            <a:r>
              <a:rPr lang="en-US" sz="2400" dirty="0">
                <a:solidFill>
                  <a:schemeClr val="bg1">
                    <a:lumMod val="75000"/>
                  </a:schemeClr>
                </a:solidFill>
              </a:rPr>
              <a:t>Socioeconomic disparities in health are well-documented and highly persistent</a:t>
            </a:r>
            <a:br>
              <a:rPr lang="en-US" sz="2400" dirty="0">
                <a:solidFill>
                  <a:schemeClr val="bg1">
                    <a:lumMod val="75000"/>
                  </a:schemeClr>
                </a:solidFill>
              </a:rPr>
            </a:br>
            <a:r>
              <a:rPr lang="en-US" sz="2000" dirty="0">
                <a:solidFill>
                  <a:schemeClr val="bg1">
                    <a:lumMod val="75000"/>
                  </a:schemeClr>
                </a:solidFill>
              </a:rPr>
              <a:t>(Kitagawa and Hauser, 1973; Currie and Stabile, 2003; Chetty et al., 2016; Kinge et al., 2019)</a:t>
            </a:r>
          </a:p>
          <a:p>
            <a:endParaRPr lang="en-US" sz="2400" dirty="0">
              <a:solidFill>
                <a:schemeClr val="bg1">
                  <a:lumMod val="75000"/>
                </a:schemeClr>
              </a:solidFill>
            </a:endParaRPr>
          </a:p>
          <a:p>
            <a:r>
              <a:rPr lang="en-US" sz="2400" dirty="0">
                <a:solidFill>
                  <a:schemeClr val="bg1">
                    <a:lumMod val="75000"/>
                  </a:schemeClr>
                </a:solidFill>
              </a:rPr>
              <a:t>Health inequalities emerge </a:t>
            </a:r>
            <a:r>
              <a:rPr lang="en-US" sz="2400" b="1" dirty="0">
                <a:solidFill>
                  <a:schemeClr val="bg1">
                    <a:lumMod val="75000"/>
                  </a:schemeClr>
                </a:solidFill>
              </a:rPr>
              <a:t>early in life</a:t>
            </a:r>
            <a:r>
              <a:rPr lang="en-US" sz="2400" dirty="0">
                <a:solidFill>
                  <a:schemeClr val="bg1">
                    <a:lumMod val="75000"/>
                  </a:schemeClr>
                </a:solidFill>
              </a:rPr>
              <a:t> and often </a:t>
            </a:r>
            <a:r>
              <a:rPr lang="en-US" sz="2400" b="1" dirty="0">
                <a:solidFill>
                  <a:schemeClr val="bg1">
                    <a:lumMod val="75000"/>
                  </a:schemeClr>
                </a:solidFill>
              </a:rPr>
              <a:t>widen</a:t>
            </a:r>
            <a:r>
              <a:rPr lang="en-US" sz="2400" dirty="0">
                <a:solidFill>
                  <a:schemeClr val="bg1">
                    <a:lumMod val="75000"/>
                  </a:schemeClr>
                </a:solidFill>
              </a:rPr>
              <a:t> over the life course</a:t>
            </a:r>
            <a:br>
              <a:rPr lang="en-US" sz="2400" dirty="0">
                <a:solidFill>
                  <a:schemeClr val="bg1">
                    <a:lumMod val="75000"/>
                  </a:schemeClr>
                </a:solidFill>
              </a:rPr>
            </a:br>
            <a:r>
              <a:rPr lang="en-US" sz="2000" dirty="0">
                <a:solidFill>
                  <a:schemeClr val="bg1">
                    <a:lumMod val="75000"/>
                  </a:schemeClr>
                </a:solidFill>
              </a:rPr>
              <a:t>(</a:t>
            </a:r>
            <a:r>
              <a:rPr lang="en-US" sz="2000" dirty="0" err="1">
                <a:solidFill>
                  <a:schemeClr val="bg1">
                    <a:lumMod val="75000"/>
                  </a:schemeClr>
                </a:solidFill>
              </a:rPr>
              <a:t>Bhalotra</a:t>
            </a:r>
            <a:r>
              <a:rPr lang="en-US" sz="2000" dirty="0">
                <a:solidFill>
                  <a:schemeClr val="bg1">
                    <a:lumMod val="75000"/>
                  </a:schemeClr>
                </a:solidFill>
              </a:rPr>
              <a:t> et al., 2017; Case et al., 2003)</a:t>
            </a:r>
          </a:p>
          <a:p>
            <a:endParaRPr lang="en-US" sz="2400" dirty="0">
              <a:solidFill>
                <a:schemeClr val="bg1">
                  <a:lumMod val="75000"/>
                </a:schemeClr>
              </a:solidFill>
            </a:endParaRPr>
          </a:p>
          <a:p>
            <a:r>
              <a:rPr lang="en-US" sz="2400" dirty="0">
                <a:solidFill>
                  <a:schemeClr val="bg1">
                    <a:lumMod val="75000"/>
                  </a:schemeClr>
                </a:solidFill>
              </a:rPr>
              <a:t>Moreover, health inequality is transmitted </a:t>
            </a:r>
            <a:r>
              <a:rPr lang="en-US" sz="2400" b="1" dirty="0">
                <a:solidFill>
                  <a:schemeClr val="bg1">
                    <a:lumMod val="75000"/>
                  </a:schemeClr>
                </a:solidFill>
              </a:rPr>
              <a:t>intergenerationally</a:t>
            </a:r>
            <a:br>
              <a:rPr lang="en-US" sz="2400" dirty="0">
                <a:solidFill>
                  <a:schemeClr val="bg1">
                    <a:lumMod val="75000"/>
                  </a:schemeClr>
                </a:solidFill>
              </a:rPr>
            </a:br>
            <a:r>
              <a:rPr lang="en-US" sz="2000" dirty="0">
                <a:solidFill>
                  <a:schemeClr val="bg1">
                    <a:lumMod val="75000"/>
                  </a:schemeClr>
                </a:solidFill>
              </a:rPr>
              <a:t>(e.g. Halliday et al., 2021; Bencsik et al., 2023; Andersen, 2021, Chang et al., 2024)</a:t>
            </a:r>
          </a:p>
          <a:p>
            <a:endParaRPr lang="en-US" sz="2000" dirty="0"/>
          </a:p>
          <a:p>
            <a:r>
              <a:rPr lang="en-US" sz="2400" dirty="0"/>
              <a:t>But: how parents shape children’s health trajectories is not well understood</a:t>
            </a:r>
            <a:br>
              <a:rPr lang="en-US" sz="2400" dirty="0"/>
            </a:br>
            <a:r>
              <a:rPr lang="en-US" sz="2000" dirty="0"/>
              <a:t>(Halliday et al., 2020; Lleras-Muney and Moreau, 2022; Dal Bianco and Moro, 2024).</a:t>
            </a:r>
          </a:p>
          <a:p>
            <a:endParaRPr lang="en-US" sz="2400" dirty="0"/>
          </a:p>
        </p:txBody>
      </p:sp>
    </p:spTree>
    <p:extLst>
      <p:ext uri="{BB962C8B-B14F-4D97-AF65-F5344CB8AC3E}">
        <p14:creationId xmlns:p14="http://schemas.microsoft.com/office/powerpoint/2010/main" val="3919476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751F-9015-5326-5ABE-608C5A2567FA}"/>
              </a:ext>
            </a:extLst>
          </p:cNvPr>
          <p:cNvSpPr>
            <a:spLocks noGrp="1"/>
          </p:cNvSpPr>
          <p:nvPr>
            <p:ph type="title"/>
          </p:nvPr>
        </p:nvSpPr>
        <p:spPr/>
        <p:txBody>
          <a:bodyPr/>
          <a:lstStyle/>
          <a:p>
            <a:r>
              <a:rPr lang="en-US" dirty="0"/>
              <a:t>Simulated vs. Estimated Health Distributions</a:t>
            </a:r>
          </a:p>
        </p:txBody>
      </p:sp>
      <p:pic>
        <p:nvPicPr>
          <p:cNvPr id="5" name="Picture 4">
            <a:extLst>
              <a:ext uri="{FF2B5EF4-FFF2-40B4-BE49-F238E27FC236}">
                <a16:creationId xmlns:a16="http://schemas.microsoft.com/office/drawing/2014/main" id="{53355F18-2EA1-DE03-6D98-FBEE0AE9A429}"/>
              </a:ext>
            </a:extLst>
          </p:cNvPr>
          <p:cNvPicPr>
            <a:picLocks noChangeAspect="1"/>
          </p:cNvPicPr>
          <p:nvPr/>
        </p:nvPicPr>
        <p:blipFill>
          <a:blip r:embed="rId2"/>
          <a:stretch>
            <a:fillRect/>
          </a:stretch>
        </p:blipFill>
        <p:spPr>
          <a:xfrm>
            <a:off x="1433478" y="1293487"/>
            <a:ext cx="9325043" cy="5486440"/>
          </a:xfrm>
          <a:prstGeom prst="rect">
            <a:avLst/>
          </a:prstGeom>
        </p:spPr>
      </p:pic>
    </p:spTree>
    <p:extLst>
      <p:ext uri="{BB962C8B-B14F-4D97-AF65-F5344CB8AC3E}">
        <p14:creationId xmlns:p14="http://schemas.microsoft.com/office/powerpoint/2010/main" val="2371788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8FBB-F0EE-0F93-977F-0640C619641D}"/>
              </a:ext>
            </a:extLst>
          </p:cNvPr>
          <p:cNvSpPr>
            <a:spLocks noGrp="1"/>
          </p:cNvSpPr>
          <p:nvPr>
            <p:ph type="title"/>
          </p:nvPr>
        </p:nvSpPr>
        <p:spPr/>
        <p:txBody>
          <a:bodyPr>
            <a:normAutofit/>
          </a:bodyPr>
          <a:lstStyle/>
          <a:p>
            <a:r>
              <a:rPr lang="en-US" sz="4000" dirty="0"/>
              <a:t>Rescaling Health to Match Theoretical Distribution</a:t>
            </a:r>
          </a:p>
        </p:txBody>
      </p:sp>
      <p:sp>
        <p:nvSpPr>
          <p:cNvPr id="3" name="Content Placeholder 2">
            <a:extLst>
              <a:ext uri="{FF2B5EF4-FFF2-40B4-BE49-F238E27FC236}">
                <a16:creationId xmlns:a16="http://schemas.microsoft.com/office/drawing/2014/main" id="{320D8242-9B41-5ECA-2FF7-BA7275AD6EAC}"/>
              </a:ext>
            </a:extLst>
          </p:cNvPr>
          <p:cNvSpPr>
            <a:spLocks noGrp="1"/>
          </p:cNvSpPr>
          <p:nvPr>
            <p:ph idx="1"/>
          </p:nvPr>
        </p:nvSpPr>
        <p:spPr/>
        <p:txBody>
          <a:bodyPr>
            <a:normAutofit lnSpcReduction="10000"/>
          </a:bodyPr>
          <a:lstStyle/>
          <a:p>
            <a:r>
              <a:rPr lang="en-US" dirty="0"/>
              <a:t>Use Lleras-Muney and Moreau (2022) model to simulate health distribution for Swedish birth cohorts.</a:t>
            </a:r>
          </a:p>
          <a:p>
            <a:r>
              <a:rPr lang="en-US" b="1" dirty="0"/>
              <a:t>Quantile normalization</a:t>
            </a:r>
            <a:r>
              <a:rPr lang="en-US" dirty="0"/>
              <a:t> reduces skewness and extreme values, aligning health with structural economic modeling assumptions.</a:t>
            </a:r>
          </a:p>
          <a:p>
            <a:r>
              <a:rPr lang="en-US" dirty="0"/>
              <a:t>Transformed health variable loses interpretation as probability of imminent health shock.</a:t>
            </a:r>
          </a:p>
          <a:p>
            <a:r>
              <a:rPr lang="en-US" dirty="0"/>
              <a:t>Instead, it can be interpreted as the latent stock of health consistent with Lleras-Muney and Moreau (2020)</a:t>
            </a:r>
          </a:p>
          <a:p>
            <a:r>
              <a:rPr lang="en-US" dirty="0"/>
              <a:t>Future work: will check robustness to using untransformed measure or  self-reported health</a:t>
            </a:r>
          </a:p>
        </p:txBody>
      </p:sp>
      <p:sp>
        <p:nvSpPr>
          <p:cNvPr id="4" name="TextBox 3">
            <a:extLst>
              <a:ext uri="{FF2B5EF4-FFF2-40B4-BE49-F238E27FC236}">
                <a16:creationId xmlns:a16="http://schemas.microsoft.com/office/drawing/2014/main" id="{763123DE-1C17-3CF6-4F79-86E9CD62BAD6}"/>
              </a:ext>
            </a:extLst>
          </p:cNvPr>
          <p:cNvSpPr txBox="1"/>
          <p:nvPr/>
        </p:nvSpPr>
        <p:spPr>
          <a:xfrm>
            <a:off x="10536518" y="6176963"/>
            <a:ext cx="624082" cy="369332"/>
          </a:xfrm>
          <a:prstGeom prst="rect">
            <a:avLst/>
          </a:prstGeom>
          <a:noFill/>
        </p:spPr>
        <p:txBody>
          <a:bodyPr wrap="none" rtlCol="0">
            <a:spAutoFit/>
          </a:bodyPr>
          <a:lstStyle/>
          <a:p>
            <a:r>
              <a:rPr lang="en-US" dirty="0">
                <a:hlinkClick r:id="rId2" action="ppaction://hlinksldjump"/>
              </a:rPr>
              <a:t>Back</a:t>
            </a:r>
            <a:endParaRPr lang="en-US" dirty="0"/>
          </a:p>
        </p:txBody>
      </p:sp>
    </p:spTree>
    <p:extLst>
      <p:ext uri="{BB962C8B-B14F-4D97-AF65-F5344CB8AC3E}">
        <p14:creationId xmlns:p14="http://schemas.microsoft.com/office/powerpoint/2010/main" val="2845405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20460B-D9BF-364E-5FC5-FA1F02833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135E69-8A0B-7F14-851C-8F2D76DB44EC}"/>
              </a:ext>
            </a:extLst>
          </p:cNvPr>
          <p:cNvSpPr>
            <a:spLocks noGrp="1"/>
          </p:cNvSpPr>
          <p:nvPr>
            <p:ph type="title"/>
          </p:nvPr>
        </p:nvSpPr>
        <p:spPr/>
        <p:txBody>
          <a:bodyPr/>
          <a:lstStyle/>
          <a:p>
            <a:r>
              <a:rPr lang="en-US" dirty="0"/>
              <a:t>Gaps in Knowledge</a:t>
            </a:r>
          </a:p>
        </p:txBody>
      </p:sp>
      <p:sp>
        <p:nvSpPr>
          <p:cNvPr id="3" name="Content Placeholder 2">
            <a:extLst>
              <a:ext uri="{FF2B5EF4-FFF2-40B4-BE49-F238E27FC236}">
                <a16:creationId xmlns:a16="http://schemas.microsoft.com/office/drawing/2014/main" id="{1BD30FEC-50BC-2A2F-12F9-6F2180FCE9E9}"/>
              </a:ext>
            </a:extLst>
          </p:cNvPr>
          <p:cNvSpPr>
            <a:spLocks noGrp="1"/>
          </p:cNvSpPr>
          <p:nvPr>
            <p:ph idx="1"/>
          </p:nvPr>
        </p:nvSpPr>
        <p:spPr/>
        <p:txBody>
          <a:bodyPr>
            <a:normAutofit/>
          </a:bodyPr>
          <a:lstStyle/>
          <a:p>
            <a:r>
              <a:rPr lang="en-US" sz="2400" dirty="0"/>
              <a:t>There is no unified framework linking parental circumstances to children’s health over the entire life cycle</a:t>
            </a:r>
          </a:p>
          <a:p>
            <a:r>
              <a:rPr lang="en-US" sz="2400" dirty="0"/>
              <a:t>Most studies rely on rough proxies for health such as birth weight or adult self-reported health </a:t>
            </a:r>
            <a:br>
              <a:rPr lang="en-US" sz="2400" dirty="0"/>
            </a:br>
            <a:r>
              <a:rPr lang="en-US" sz="2000" dirty="0"/>
              <a:t>(Currie and Stabile, 2003; Black et al., 2007; Halliday et al., 2021)</a:t>
            </a:r>
            <a:endParaRPr lang="en-US" sz="2400" dirty="0"/>
          </a:p>
          <a:p>
            <a:r>
              <a:rPr lang="en-US" sz="2400" dirty="0"/>
              <a:t>Studies both within a generation and across generations lack consistent health measurement, and complete coverage over the life course </a:t>
            </a:r>
            <a:br>
              <a:rPr lang="en-US" sz="2400" dirty="0"/>
            </a:br>
            <a:r>
              <a:rPr lang="en-US" sz="2000" dirty="0"/>
              <a:t>(Black et al., 2023; Halliday et al., 2020, Bencsik et al., 2023; Danesh et al., 2024)</a:t>
            </a:r>
          </a:p>
          <a:p>
            <a:r>
              <a:rPr lang="en-US" sz="2400" dirty="0"/>
              <a:t>Why does intergenerational persistence differ between health and SES? </a:t>
            </a:r>
          </a:p>
        </p:txBody>
      </p:sp>
    </p:spTree>
    <p:extLst>
      <p:ext uri="{BB962C8B-B14F-4D97-AF65-F5344CB8AC3E}">
        <p14:creationId xmlns:p14="http://schemas.microsoft.com/office/powerpoint/2010/main" val="159225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D6253-9BB6-5CCE-A3CD-91A92D4AD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99502-ED49-490D-021F-22BFAA69F5E7}"/>
              </a:ext>
            </a:extLst>
          </p:cNvPr>
          <p:cNvSpPr>
            <a:spLocks noGrp="1"/>
          </p:cNvSpPr>
          <p:nvPr>
            <p:ph type="title"/>
          </p:nvPr>
        </p:nvSpPr>
        <p:spPr/>
        <p:txBody>
          <a:bodyPr/>
          <a:lstStyle/>
          <a:p>
            <a:r>
              <a:rPr lang="en-US" dirty="0"/>
              <a:t>Our Contribution</a:t>
            </a:r>
          </a:p>
        </p:txBody>
      </p:sp>
      <p:sp>
        <p:nvSpPr>
          <p:cNvPr id="3" name="Content Placeholder 2">
            <a:extLst>
              <a:ext uri="{FF2B5EF4-FFF2-40B4-BE49-F238E27FC236}">
                <a16:creationId xmlns:a16="http://schemas.microsoft.com/office/drawing/2014/main" id="{3A40C416-7962-FCEB-9638-E1CFE8050D9B}"/>
              </a:ext>
            </a:extLst>
          </p:cNvPr>
          <p:cNvSpPr>
            <a:spLocks noGrp="1"/>
          </p:cNvSpPr>
          <p:nvPr>
            <p:ph idx="1"/>
          </p:nvPr>
        </p:nvSpPr>
        <p:spPr/>
        <p:txBody>
          <a:bodyPr>
            <a:normAutofit/>
          </a:bodyPr>
          <a:lstStyle/>
          <a:p>
            <a:r>
              <a:rPr lang="en-US" sz="2400" dirty="0"/>
              <a:t>Use rich Swedish administrative data to track health from birth to death, and study  two generations</a:t>
            </a:r>
          </a:p>
          <a:p>
            <a:r>
              <a:rPr lang="en-US" sz="2400" dirty="0"/>
              <a:t>Construct a </a:t>
            </a:r>
            <a:r>
              <a:rPr lang="en-US" sz="2400" b="1" dirty="0"/>
              <a:t>consistent</a:t>
            </a:r>
            <a:r>
              <a:rPr lang="en-US" sz="2400" dirty="0"/>
              <a:t>, </a:t>
            </a:r>
            <a:r>
              <a:rPr lang="en-US" sz="2400" b="1" dirty="0"/>
              <a:t>longitudinal health index </a:t>
            </a:r>
            <a:r>
              <a:rPr lang="en-US" sz="2400" dirty="0"/>
              <a:t>(including childhood)</a:t>
            </a:r>
            <a:r>
              <a:rPr lang="en-US" sz="2400" b="1" dirty="0"/>
              <a:t> </a:t>
            </a:r>
            <a:r>
              <a:rPr lang="en-US" sz="2400" dirty="0"/>
              <a:t>based on hospitalization and mortality records</a:t>
            </a:r>
          </a:p>
          <a:p>
            <a:r>
              <a:rPr lang="en-US" sz="2400" dirty="0"/>
              <a:t>Document the </a:t>
            </a:r>
            <a:r>
              <a:rPr lang="en-US" sz="2400" b="1" dirty="0"/>
              <a:t>evolution of health</a:t>
            </a:r>
            <a:r>
              <a:rPr lang="en-US" sz="2400" dirty="0"/>
              <a:t> over the life course and its </a:t>
            </a:r>
            <a:r>
              <a:rPr lang="en-US" sz="2400" b="1" dirty="0"/>
              <a:t>intergenerational determinants</a:t>
            </a:r>
          </a:p>
          <a:p>
            <a:r>
              <a:rPr lang="en-US" sz="2400" dirty="0"/>
              <a:t>Quantify the relative importance of </a:t>
            </a:r>
            <a:r>
              <a:rPr lang="en-US" sz="2400" b="1" dirty="0"/>
              <a:t>parental health vs. socioeconomic status</a:t>
            </a:r>
            <a:r>
              <a:rPr lang="en-US" sz="2400" dirty="0"/>
              <a:t> at different stages of life</a:t>
            </a:r>
          </a:p>
          <a:p>
            <a:r>
              <a:rPr lang="en-US" sz="2400" i="1" dirty="0"/>
              <a:t>Work in progress</a:t>
            </a:r>
            <a:r>
              <a:rPr lang="en-US" sz="2400" dirty="0"/>
              <a:t>:  Develop a 3PM or hurdle model of health dynamics and mortality </a:t>
            </a:r>
            <a:r>
              <a:rPr lang="en-US" sz="2400" b="1" dirty="0"/>
              <a:t>(w/competing risks) </a:t>
            </a:r>
            <a:r>
              <a:rPr lang="en-US" sz="2400" dirty="0"/>
              <a:t>that allows us to better see how parental SES and health are associated with child health in a life-cycle context. </a:t>
            </a:r>
            <a:r>
              <a:rPr lang="en-US" sz="2400" u="sng" dirty="0"/>
              <a:t>Facilitates counterfactuals.</a:t>
            </a:r>
          </a:p>
        </p:txBody>
      </p:sp>
    </p:spTree>
    <p:extLst>
      <p:ext uri="{BB962C8B-B14F-4D97-AF65-F5344CB8AC3E}">
        <p14:creationId xmlns:p14="http://schemas.microsoft.com/office/powerpoint/2010/main" val="206093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CF596-5F70-E421-59AD-AF689BFE5E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CDE0C-3C88-E6CE-2D68-F6CCD10FEE4D}"/>
              </a:ext>
            </a:extLst>
          </p:cNvPr>
          <p:cNvSpPr>
            <a:spLocks noGrp="1"/>
          </p:cNvSpPr>
          <p:nvPr>
            <p:ph type="title"/>
          </p:nvPr>
        </p:nvSpPr>
        <p:spPr/>
        <p:txBody>
          <a:bodyPr/>
          <a:lstStyle/>
          <a:p>
            <a:r>
              <a:rPr lang="en-US" dirty="0"/>
              <a:t>Data: Swedish Interdisciplinary Panel (SIP)</a:t>
            </a:r>
          </a:p>
        </p:txBody>
      </p:sp>
      <p:sp>
        <p:nvSpPr>
          <p:cNvPr id="3" name="Content Placeholder 2">
            <a:extLst>
              <a:ext uri="{FF2B5EF4-FFF2-40B4-BE49-F238E27FC236}">
                <a16:creationId xmlns:a16="http://schemas.microsoft.com/office/drawing/2014/main" id="{94E30DB3-E88A-B74D-0D17-A7E1B9A11C39}"/>
              </a:ext>
            </a:extLst>
          </p:cNvPr>
          <p:cNvSpPr>
            <a:spLocks noGrp="1"/>
          </p:cNvSpPr>
          <p:nvPr>
            <p:ph idx="1"/>
          </p:nvPr>
        </p:nvSpPr>
        <p:spPr/>
        <p:txBody>
          <a:bodyPr>
            <a:noAutofit/>
          </a:bodyPr>
          <a:lstStyle/>
          <a:p>
            <a:r>
              <a:rPr lang="en-US" sz="2000" dirty="0"/>
              <a:t>Administrative data from the Swedish Interdisciplinary Panel (SIP)</a:t>
            </a:r>
          </a:p>
          <a:p>
            <a:r>
              <a:rPr lang="en-US" sz="2000" dirty="0"/>
              <a:t>SIP links multiple registers via personal identifiers:</a:t>
            </a:r>
          </a:p>
          <a:p>
            <a:pPr lvl="1"/>
            <a:r>
              <a:rPr lang="en-US" sz="1800" dirty="0"/>
              <a:t>Multigenerational Register (family links)</a:t>
            </a:r>
          </a:p>
          <a:p>
            <a:pPr lvl="1"/>
            <a:r>
              <a:rPr lang="en-US" sz="1800" dirty="0"/>
              <a:t>Educational Register (1985–2012)</a:t>
            </a:r>
          </a:p>
          <a:p>
            <a:pPr lvl="1"/>
            <a:r>
              <a:rPr lang="en-US" sz="1800" dirty="0"/>
              <a:t>Swedish Censuses (1950, 1960, 1970)</a:t>
            </a:r>
          </a:p>
          <a:p>
            <a:pPr lvl="1"/>
            <a:r>
              <a:rPr lang="en-US" sz="1800" dirty="0"/>
              <a:t>Cause of Death Register (1961–2012)</a:t>
            </a:r>
          </a:p>
          <a:p>
            <a:pPr lvl="1"/>
            <a:r>
              <a:rPr lang="en-US" sz="1800" dirty="0"/>
              <a:t>Inpatient Hospitalization Register (1964–2015, soon to 2025)</a:t>
            </a:r>
          </a:p>
          <a:p>
            <a:pPr lvl="1"/>
            <a:r>
              <a:rPr lang="en-US" sz="1800" dirty="0"/>
              <a:t>Income and Tax Register (1968–2012)</a:t>
            </a:r>
          </a:p>
          <a:p>
            <a:r>
              <a:rPr lang="en-US" sz="2000" dirty="0"/>
              <a:t>Covers full population cohorts from 1930 onwards and their parents</a:t>
            </a:r>
          </a:p>
          <a:p>
            <a:r>
              <a:rPr lang="en-US" sz="2000" dirty="0"/>
              <a:t>Enables longitudinal analysis linking health, education, income across generations</a:t>
            </a:r>
          </a:p>
          <a:p>
            <a:r>
              <a:rPr lang="en-US" sz="2000" dirty="0"/>
              <a:t>Linked survey data from the Swedish Living Standards Survey (ULF):</a:t>
            </a:r>
          </a:p>
          <a:p>
            <a:pPr lvl="1"/>
            <a:r>
              <a:rPr lang="en-US" sz="1800" dirty="0"/>
              <a:t>Yearly repeated cross sections, 1980–2013</a:t>
            </a:r>
          </a:p>
          <a:p>
            <a:pPr lvl="1"/>
            <a:r>
              <a:rPr lang="en-US" sz="1800" dirty="0"/>
              <a:t>Self-reported health and health behaviors (e.g. smoking, obesity)</a:t>
            </a:r>
          </a:p>
          <a:p>
            <a:pPr lvl="1"/>
            <a:r>
              <a:rPr lang="en-US" sz="1800" dirty="0"/>
              <a:t>Used for validation of our health index against self-reported outcomes</a:t>
            </a:r>
          </a:p>
        </p:txBody>
      </p:sp>
    </p:spTree>
    <p:extLst>
      <p:ext uri="{BB962C8B-B14F-4D97-AF65-F5344CB8AC3E}">
        <p14:creationId xmlns:p14="http://schemas.microsoft.com/office/powerpoint/2010/main" val="3350207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A4267-60DE-EE84-B72A-548266BD9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686A9-7A2D-0E8E-BBE3-9832268729F0}"/>
              </a:ext>
            </a:extLst>
          </p:cNvPr>
          <p:cNvSpPr>
            <a:spLocks noGrp="1"/>
          </p:cNvSpPr>
          <p:nvPr>
            <p:ph type="title"/>
          </p:nvPr>
        </p:nvSpPr>
        <p:spPr/>
        <p:txBody>
          <a:bodyPr/>
          <a:lstStyle/>
          <a:p>
            <a:r>
              <a:rPr lang="en-US" dirty="0"/>
              <a:t>Our Samples</a:t>
            </a:r>
          </a:p>
        </p:txBody>
      </p:sp>
      <p:sp>
        <p:nvSpPr>
          <p:cNvPr id="3" name="Content Placeholder 2">
            <a:extLst>
              <a:ext uri="{FF2B5EF4-FFF2-40B4-BE49-F238E27FC236}">
                <a16:creationId xmlns:a16="http://schemas.microsoft.com/office/drawing/2014/main" id="{34A7777E-AE01-5E9A-6756-675297ADC742}"/>
              </a:ext>
            </a:extLst>
          </p:cNvPr>
          <p:cNvSpPr>
            <a:spLocks noGrp="1"/>
          </p:cNvSpPr>
          <p:nvPr>
            <p:ph idx="1"/>
          </p:nvPr>
        </p:nvSpPr>
        <p:spPr/>
        <p:txBody>
          <a:bodyPr>
            <a:normAutofit fontScale="92500" lnSpcReduction="10000"/>
          </a:bodyPr>
          <a:lstStyle/>
          <a:p>
            <a:r>
              <a:rPr lang="en-US" sz="2400" dirty="0"/>
              <a:t>Base population: individuals born 1963–85 with two known parents</a:t>
            </a:r>
          </a:p>
          <a:p>
            <a:r>
              <a:rPr lang="en-US" sz="2400" dirty="0"/>
              <a:t>Trade-off: more health data coverage over the life course vs. sample size:</a:t>
            </a:r>
          </a:p>
          <a:p>
            <a:r>
              <a:rPr lang="en-US" sz="2400" b="1" dirty="0"/>
              <a:t>Sample 1 (N=320,542)</a:t>
            </a:r>
            <a:r>
              <a:rPr lang="en-US" sz="2400" dirty="0"/>
              <a:t>:</a:t>
            </a:r>
          </a:p>
          <a:p>
            <a:pPr lvl="1"/>
            <a:r>
              <a:rPr lang="en-US" sz="2000" dirty="0"/>
              <a:t>Born after 1972 (birth outcomes available from Medical Birth Register)</a:t>
            </a:r>
          </a:p>
          <a:p>
            <a:pPr lvl="1"/>
            <a:r>
              <a:rPr lang="en-US" sz="2000" dirty="0"/>
              <a:t>Uninterrupted hospitalization data from birth onward</a:t>
            </a:r>
          </a:p>
          <a:p>
            <a:r>
              <a:rPr lang="en-US" sz="2400" b="1" dirty="0"/>
              <a:t>Sample 2 (N=424,356)</a:t>
            </a:r>
            <a:r>
              <a:rPr lang="en-US" sz="2400" dirty="0"/>
              <a:t>:</a:t>
            </a:r>
          </a:p>
          <a:p>
            <a:pPr lvl="1"/>
            <a:r>
              <a:rPr lang="en-US" sz="2000" dirty="0"/>
              <a:t>Born after 1963</a:t>
            </a:r>
          </a:p>
          <a:p>
            <a:pPr lvl="1"/>
            <a:r>
              <a:rPr lang="en-US" sz="2000" dirty="0"/>
              <a:t>Uninterrupted hospitalization data from birth onward</a:t>
            </a:r>
          </a:p>
          <a:p>
            <a:pPr lvl="1"/>
            <a:r>
              <a:rPr lang="en-US" sz="2000" dirty="0"/>
              <a:t>No birth outcome data available</a:t>
            </a:r>
          </a:p>
          <a:p>
            <a:r>
              <a:rPr lang="en-US" sz="2400" b="1" dirty="0">
                <a:solidFill>
                  <a:schemeClr val="bg1">
                    <a:lumMod val="85000"/>
                  </a:schemeClr>
                </a:solidFill>
              </a:rPr>
              <a:t>Sample 3 (N=663,818)</a:t>
            </a:r>
            <a:r>
              <a:rPr lang="en-US" sz="2400" dirty="0">
                <a:solidFill>
                  <a:schemeClr val="bg1">
                    <a:lumMod val="85000"/>
                  </a:schemeClr>
                </a:solidFill>
              </a:rPr>
              <a:t>:</a:t>
            </a:r>
          </a:p>
          <a:p>
            <a:pPr lvl="1"/>
            <a:r>
              <a:rPr lang="en-US" sz="2000" dirty="0">
                <a:solidFill>
                  <a:schemeClr val="bg1">
                    <a:lumMod val="85000"/>
                  </a:schemeClr>
                </a:solidFill>
              </a:rPr>
              <a:t>Born after 1949</a:t>
            </a:r>
          </a:p>
          <a:p>
            <a:pPr lvl="1"/>
            <a:r>
              <a:rPr lang="en-US" sz="2000" dirty="0">
                <a:solidFill>
                  <a:schemeClr val="bg1">
                    <a:lumMod val="85000"/>
                  </a:schemeClr>
                </a:solidFill>
              </a:rPr>
              <a:t>Region covered by hospitalization register at age 15</a:t>
            </a:r>
          </a:p>
          <a:p>
            <a:pPr lvl="1"/>
            <a:r>
              <a:rPr lang="en-US" sz="2000" dirty="0">
                <a:solidFill>
                  <a:schemeClr val="bg1">
                    <a:lumMod val="85000"/>
                  </a:schemeClr>
                </a:solidFill>
              </a:rPr>
              <a:t>Uninterrupted hospitalization data from age 15 onward</a:t>
            </a:r>
          </a:p>
        </p:txBody>
      </p:sp>
    </p:spTree>
    <p:extLst>
      <p:ext uri="{BB962C8B-B14F-4D97-AF65-F5344CB8AC3E}">
        <p14:creationId xmlns:p14="http://schemas.microsoft.com/office/powerpoint/2010/main" val="1707387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E93B-DD65-88D8-CB82-A1ECA07C0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D9D0F-B736-F328-E7D4-7DCDD2DAB1C2}"/>
              </a:ext>
            </a:extLst>
          </p:cNvPr>
          <p:cNvSpPr>
            <a:spLocks noGrp="1"/>
          </p:cNvSpPr>
          <p:nvPr>
            <p:ph type="title"/>
          </p:nvPr>
        </p:nvSpPr>
        <p:spPr/>
        <p:txBody>
          <a:bodyPr/>
          <a:lstStyle/>
          <a:p>
            <a:r>
              <a:rPr lang="en-US" dirty="0"/>
              <a:t>Key Variables</a:t>
            </a:r>
          </a:p>
        </p:txBody>
      </p:sp>
      <p:sp>
        <p:nvSpPr>
          <p:cNvPr id="3" name="Content Placeholder 2">
            <a:extLst>
              <a:ext uri="{FF2B5EF4-FFF2-40B4-BE49-F238E27FC236}">
                <a16:creationId xmlns:a16="http://schemas.microsoft.com/office/drawing/2014/main" id="{CA9BD7A4-3DD1-E121-187B-713F1BF612E7}"/>
              </a:ext>
            </a:extLst>
          </p:cNvPr>
          <p:cNvSpPr>
            <a:spLocks noGrp="1"/>
          </p:cNvSpPr>
          <p:nvPr>
            <p:ph idx="1"/>
          </p:nvPr>
        </p:nvSpPr>
        <p:spPr/>
        <p:txBody>
          <a:bodyPr>
            <a:normAutofit fontScale="92500" lnSpcReduction="10000"/>
          </a:bodyPr>
          <a:lstStyle/>
          <a:p>
            <a:r>
              <a:rPr lang="en-US" sz="2400" b="1" dirty="0"/>
              <a:t>Hospitalizations</a:t>
            </a:r>
            <a:r>
              <a:rPr lang="en-US" sz="2400" dirty="0"/>
              <a:t> (National Patient Register):</a:t>
            </a:r>
          </a:p>
          <a:p>
            <a:pPr lvl="1"/>
            <a:r>
              <a:rPr lang="en-US" sz="2000" dirty="0"/>
              <a:t>Inpatient episodes from 1964 onward, nationwide from 1987</a:t>
            </a:r>
          </a:p>
          <a:p>
            <a:pPr lvl="1"/>
            <a:r>
              <a:rPr lang="en-US" sz="2000" dirty="0"/>
              <a:t>Data: admission/discharge dates, main and secondary ICD diagnoses.</a:t>
            </a:r>
          </a:p>
          <a:p>
            <a:pPr lvl="1"/>
            <a:r>
              <a:rPr lang="en-US" sz="2000" dirty="0"/>
              <a:t>Allows construction of longitudinal individual hospitalization histories</a:t>
            </a:r>
          </a:p>
          <a:p>
            <a:r>
              <a:rPr lang="en-US" sz="2400" b="1" dirty="0"/>
              <a:t>Mortality</a:t>
            </a:r>
            <a:r>
              <a:rPr lang="en-US" sz="2400" dirty="0"/>
              <a:t> (Cause of Death Register):</a:t>
            </a:r>
          </a:p>
          <a:p>
            <a:pPr lvl="1"/>
            <a:r>
              <a:rPr lang="en-US" sz="2000" dirty="0"/>
              <a:t>Universe of deaths 1960– with date and cause (ICD-coded)</a:t>
            </a:r>
          </a:p>
          <a:p>
            <a:pPr lvl="1"/>
            <a:r>
              <a:rPr lang="en-US" sz="2000" dirty="0"/>
              <a:t>Near-universal coverage with low missing cause rates (1–2%)</a:t>
            </a:r>
          </a:p>
          <a:p>
            <a:r>
              <a:rPr lang="en-US" sz="2400" b="1" dirty="0"/>
              <a:t>Education</a:t>
            </a:r>
            <a:r>
              <a:rPr lang="en-US" sz="2400" dirty="0"/>
              <a:t> (Educational Register):</a:t>
            </a:r>
          </a:p>
          <a:p>
            <a:pPr lvl="1"/>
            <a:r>
              <a:rPr lang="en-US" sz="2000" dirty="0"/>
              <a:t>Annual updates on highest attained education level (1985–2012)</a:t>
            </a:r>
          </a:p>
          <a:p>
            <a:pPr lvl="1"/>
            <a:r>
              <a:rPr lang="en-US" sz="2000" dirty="0"/>
              <a:t>Measure: years of education derived from qualifications</a:t>
            </a:r>
          </a:p>
          <a:p>
            <a:r>
              <a:rPr lang="en-US" sz="2400" b="1" dirty="0"/>
              <a:t>Earnings</a:t>
            </a:r>
            <a:r>
              <a:rPr lang="en-US" sz="2400" dirty="0"/>
              <a:t> (Income and Taxation Register):</a:t>
            </a:r>
          </a:p>
          <a:p>
            <a:pPr lvl="1"/>
            <a:r>
              <a:rPr lang="en-US" sz="2000" dirty="0"/>
              <a:t>Annual individual earnings since 1968</a:t>
            </a:r>
          </a:p>
          <a:p>
            <a:pPr lvl="1"/>
            <a:r>
              <a:rPr lang="en-US" sz="2000" dirty="0"/>
              <a:t>Earnings adjusted over time (excluding pensions, </a:t>
            </a:r>
            <a:r>
              <a:rPr lang="en-US" sz="2000" dirty="0" err="1"/>
              <a:t>ue</a:t>
            </a:r>
            <a:r>
              <a:rPr lang="en-US" sz="2000" dirty="0"/>
              <a:t> benefits 1974-)</a:t>
            </a:r>
            <a:endParaRPr lang="en-US" sz="1600" dirty="0"/>
          </a:p>
        </p:txBody>
      </p:sp>
    </p:spTree>
    <p:extLst>
      <p:ext uri="{BB962C8B-B14F-4D97-AF65-F5344CB8AC3E}">
        <p14:creationId xmlns:p14="http://schemas.microsoft.com/office/powerpoint/2010/main" val="863535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7251</TotalTime>
  <Words>3925</Words>
  <Application>Microsoft Office PowerPoint</Application>
  <PresentationFormat>Widescreen</PresentationFormat>
  <Paragraphs>326</Paragraphs>
  <Slides>41</Slides>
  <Notes>13</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Aparajita</vt:lpstr>
      <vt:lpstr>Aptos</vt:lpstr>
      <vt:lpstr>Arial</vt:lpstr>
      <vt:lpstr>Cambria Math</vt:lpstr>
      <vt:lpstr>Courier New</vt:lpstr>
      <vt:lpstr>Garamond</vt:lpstr>
      <vt:lpstr>Office Theme</vt:lpstr>
      <vt:lpstr>From Cradle to Grave: Life-Cycle and Intergenerational Dynamics of Health</vt:lpstr>
      <vt:lpstr>Motivation</vt:lpstr>
      <vt:lpstr>Rank-rank slopes in Broad-Based Health</vt:lpstr>
      <vt:lpstr>Motivation</vt:lpstr>
      <vt:lpstr>Gaps in Knowledge</vt:lpstr>
      <vt:lpstr>Our Contribution</vt:lpstr>
      <vt:lpstr>Data: Swedish Interdisciplinary Panel (SIP)</vt:lpstr>
      <vt:lpstr>Our Samples</vt:lpstr>
      <vt:lpstr>Key Variables</vt:lpstr>
      <vt:lpstr>Challenges in Creating a Health Index</vt:lpstr>
      <vt:lpstr>Constructing a Health Index (1)</vt:lpstr>
      <vt:lpstr>Constructing a Health Index (2)</vt:lpstr>
      <vt:lpstr>Modeling Health Dynamics</vt:lpstr>
      <vt:lpstr>Health Index and Mortality  Over the Life Course</vt:lpstr>
      <vt:lpstr>Age Profile of Health</vt:lpstr>
      <vt:lpstr>Retrospective: Diverging Paths Well Before Death</vt:lpstr>
      <vt:lpstr>Prospective: Adolescent Health Predictive of Survival Rates NEW: UPDATED DATA THROUGH 2025!</vt:lpstr>
      <vt:lpstr>Intergenerational Transmission over the life course</vt:lpstr>
      <vt:lpstr>Health Gradients</vt:lpstr>
      <vt:lpstr>Parental Measures as Mortality Predictors</vt:lpstr>
      <vt:lpstr>Parental Measures as Mortality Predictors (controlling for initial health)</vt:lpstr>
      <vt:lpstr>Parental Measures as Health Predictors (controlling for initial health)</vt:lpstr>
      <vt:lpstr>Intergenerational Rank-Rank Health Correlation</vt:lpstr>
      <vt:lpstr>PowerPoint Presentation</vt:lpstr>
      <vt:lpstr>Intergeneration Health Level Correlations by Child Age</vt:lpstr>
      <vt:lpstr>Kernel Density of Latent Health</vt:lpstr>
      <vt:lpstr>So, why focus on ranks?</vt:lpstr>
      <vt:lpstr>Validation:    How well does an index based on health utilization records measure up to alternatives?</vt:lpstr>
      <vt:lpstr>Other Possible Health Measures</vt:lpstr>
      <vt:lpstr>How Best to Combine Our Data?</vt:lpstr>
      <vt:lpstr>Raw Correlations</vt:lpstr>
      <vt:lpstr>Validation Exercises</vt:lpstr>
      <vt:lpstr>Validation 1: Predicting Survival, “Good” SRHS</vt:lpstr>
      <vt:lpstr>Validation 2: Horserace, Best Predictor of Good SRHS</vt:lpstr>
      <vt:lpstr>Validation 3: Correlated with Health Behaviors</vt:lpstr>
      <vt:lpstr>Validation 4: Index vs SRHS, Predicting Mortality</vt:lpstr>
      <vt:lpstr>Wrap-Up</vt:lpstr>
      <vt:lpstr>Conclusions</vt:lpstr>
      <vt:lpstr>Distributional Challenges of Health Measures</vt:lpstr>
      <vt:lpstr>Simulated vs. Estimated Health Distributions</vt:lpstr>
      <vt:lpstr>Rescaling Health to Match Theoretical Distribution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Cradle to Grave: Life-Cycle and Intergenerational Dynamics of Health</dc:title>
  <dc:creator>Bhash Mazumder</dc:creator>
  <cp:lastModifiedBy>Tim Halliday</cp:lastModifiedBy>
  <cp:revision>94</cp:revision>
  <dcterms:created xsi:type="dcterms:W3CDTF">2025-09-10T21:57:56Z</dcterms:created>
  <dcterms:modified xsi:type="dcterms:W3CDTF">2026-04-23T16:48:43Z</dcterms:modified>
</cp:coreProperties>
</file>