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906" r:id="rId2"/>
    <p:sldId id="907" r:id="rId3"/>
    <p:sldId id="908" r:id="rId4"/>
    <p:sldId id="909" r:id="rId5"/>
    <p:sldId id="910" r:id="rId6"/>
    <p:sldId id="911" r:id="rId7"/>
    <p:sldId id="912" r:id="rId8"/>
    <p:sldId id="913" r:id="rId9"/>
    <p:sldId id="914" r:id="rId10"/>
    <p:sldId id="915" r:id="rId11"/>
    <p:sldId id="266" r:id="rId12"/>
    <p:sldId id="916" r:id="rId13"/>
    <p:sldId id="917" r:id="rId14"/>
    <p:sldId id="918" r:id="rId15"/>
    <p:sldId id="919" r:id="rId16"/>
    <p:sldId id="920" r:id="rId17"/>
    <p:sldId id="921" r:id="rId18"/>
    <p:sldId id="922" r:id="rId19"/>
    <p:sldId id="923" r:id="rId20"/>
    <p:sldId id="924" r:id="rId21"/>
    <p:sldId id="276" r:id="rId22"/>
    <p:sldId id="277" r:id="rId23"/>
    <p:sldId id="925" r:id="rId24"/>
    <p:sldId id="92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79"/>
            <a:ext cx="10363200" cy="4553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25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14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74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7179" y="-37930"/>
            <a:ext cx="10106738" cy="455381"/>
          </a:xfrm>
        </p:spPr>
        <p:txBody>
          <a:bodyPr lIns="0" tIns="0" rIns="0" bIns="0"/>
          <a:lstStyle>
            <a:lvl1pPr>
              <a:defRPr sz="295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7646" y="1230332"/>
            <a:ext cx="10556553" cy="325345"/>
          </a:xfrm>
        </p:spPr>
        <p:txBody>
          <a:bodyPr lIns="0" tIns="0" rIns="0" bIns="0"/>
          <a:lstStyle>
            <a:lvl1pPr>
              <a:defRPr sz="2114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338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7179" y="-37930"/>
            <a:ext cx="10106738" cy="455381"/>
          </a:xfrm>
        </p:spPr>
        <p:txBody>
          <a:bodyPr lIns="0" tIns="0" rIns="0" bIns="0"/>
          <a:lstStyle>
            <a:lvl1pPr>
              <a:defRPr sz="295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645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7179" y="-37930"/>
            <a:ext cx="10106738" cy="455381"/>
          </a:xfrm>
        </p:spPr>
        <p:txBody>
          <a:bodyPr lIns="0" tIns="0" rIns="0" bIns="0"/>
          <a:lstStyle>
            <a:lvl1pPr>
              <a:defRPr sz="295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420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146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1"/>
            <a:ext cx="12179915" cy="1028027"/>
          </a:xfrm>
          <a:custGeom>
            <a:avLst/>
            <a:gdLst/>
            <a:ahLst/>
            <a:cxnLst/>
            <a:rect l="l" t="t" r="r" b="b"/>
            <a:pathLst>
              <a:path w="5760085" h="486409">
                <a:moveTo>
                  <a:pt x="0" y="0"/>
                </a:moveTo>
                <a:lnTo>
                  <a:pt x="0" y="486008"/>
                </a:lnTo>
                <a:lnTo>
                  <a:pt x="5760073" y="486008"/>
                </a:lnTo>
                <a:lnTo>
                  <a:pt x="576007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5BB9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7" name="bg object 17"/>
          <p:cNvSpPr/>
          <p:nvPr/>
        </p:nvSpPr>
        <p:spPr>
          <a:xfrm>
            <a:off x="1" y="1027180"/>
            <a:ext cx="12179915" cy="92603"/>
          </a:xfrm>
          <a:custGeom>
            <a:avLst/>
            <a:gdLst/>
            <a:ahLst/>
            <a:cxnLst/>
            <a:rect l="l" t="t" r="r" b="b"/>
            <a:pathLst>
              <a:path w="5760085" h="43815">
                <a:moveTo>
                  <a:pt x="0" y="0"/>
                </a:moveTo>
                <a:lnTo>
                  <a:pt x="0" y="43198"/>
                </a:lnTo>
                <a:lnTo>
                  <a:pt x="5760073" y="43198"/>
                </a:lnTo>
                <a:lnTo>
                  <a:pt x="5760073" y="0"/>
                </a:lnTo>
                <a:lnTo>
                  <a:pt x="0" y="0"/>
                </a:lnTo>
                <a:close/>
              </a:path>
            </a:pathLst>
          </a:custGeom>
          <a:solidFill>
            <a:srgbClr val="EDAE4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7179" y="-37930"/>
            <a:ext cx="1010673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7646" y="1230332"/>
            <a:ext cx="1055655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089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92">
        <a:defRPr>
          <a:latin typeface="+mn-lt"/>
          <a:ea typeface="+mn-ea"/>
          <a:cs typeface="+mn-cs"/>
        </a:defRPr>
      </a:lvl2pPr>
      <a:lvl3pPr marL="1932584">
        <a:defRPr>
          <a:latin typeface="+mn-lt"/>
          <a:ea typeface="+mn-ea"/>
          <a:cs typeface="+mn-cs"/>
        </a:defRPr>
      </a:lvl3pPr>
      <a:lvl4pPr marL="2898877">
        <a:defRPr>
          <a:latin typeface="+mn-lt"/>
          <a:ea typeface="+mn-ea"/>
          <a:cs typeface="+mn-cs"/>
        </a:defRPr>
      </a:lvl4pPr>
      <a:lvl5pPr marL="3865169">
        <a:defRPr>
          <a:latin typeface="+mn-lt"/>
          <a:ea typeface="+mn-ea"/>
          <a:cs typeface="+mn-cs"/>
        </a:defRPr>
      </a:lvl5pPr>
      <a:lvl6pPr marL="4831461">
        <a:defRPr>
          <a:latin typeface="+mn-lt"/>
          <a:ea typeface="+mn-ea"/>
          <a:cs typeface="+mn-cs"/>
        </a:defRPr>
      </a:lvl6pPr>
      <a:lvl7pPr marL="5797753">
        <a:defRPr>
          <a:latin typeface="+mn-lt"/>
          <a:ea typeface="+mn-ea"/>
          <a:cs typeface="+mn-cs"/>
        </a:defRPr>
      </a:lvl7pPr>
      <a:lvl8pPr marL="6764045">
        <a:defRPr>
          <a:latin typeface="+mn-lt"/>
          <a:ea typeface="+mn-ea"/>
          <a:cs typeface="+mn-cs"/>
        </a:defRPr>
      </a:lvl8pPr>
      <a:lvl9pPr marL="77303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92">
        <a:defRPr>
          <a:latin typeface="+mn-lt"/>
          <a:ea typeface="+mn-ea"/>
          <a:cs typeface="+mn-cs"/>
        </a:defRPr>
      </a:lvl2pPr>
      <a:lvl3pPr marL="1932584">
        <a:defRPr>
          <a:latin typeface="+mn-lt"/>
          <a:ea typeface="+mn-ea"/>
          <a:cs typeface="+mn-cs"/>
        </a:defRPr>
      </a:lvl3pPr>
      <a:lvl4pPr marL="2898877">
        <a:defRPr>
          <a:latin typeface="+mn-lt"/>
          <a:ea typeface="+mn-ea"/>
          <a:cs typeface="+mn-cs"/>
        </a:defRPr>
      </a:lvl4pPr>
      <a:lvl5pPr marL="3865169">
        <a:defRPr>
          <a:latin typeface="+mn-lt"/>
          <a:ea typeface="+mn-ea"/>
          <a:cs typeface="+mn-cs"/>
        </a:defRPr>
      </a:lvl5pPr>
      <a:lvl6pPr marL="4831461">
        <a:defRPr>
          <a:latin typeface="+mn-lt"/>
          <a:ea typeface="+mn-ea"/>
          <a:cs typeface="+mn-cs"/>
        </a:defRPr>
      </a:lvl6pPr>
      <a:lvl7pPr marL="5797753">
        <a:defRPr>
          <a:latin typeface="+mn-lt"/>
          <a:ea typeface="+mn-ea"/>
          <a:cs typeface="+mn-cs"/>
        </a:defRPr>
      </a:lvl7pPr>
      <a:lvl8pPr marL="6764045">
        <a:defRPr>
          <a:latin typeface="+mn-lt"/>
          <a:ea typeface="+mn-ea"/>
          <a:cs typeface="+mn-cs"/>
        </a:defRPr>
      </a:lvl8pPr>
      <a:lvl9pPr marL="77303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cmommaerts@wisc.eu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62" y="-39"/>
            <a:ext cx="12173957" cy="2070821"/>
            <a:chOff x="-10" y="-19"/>
            <a:chExt cx="5760085" cy="979805"/>
          </a:xfrm>
        </p:grpSpPr>
        <p:sp>
          <p:nvSpPr>
            <p:cNvPr id="3" name="object 3"/>
            <p:cNvSpPr/>
            <p:nvPr/>
          </p:nvSpPr>
          <p:spPr>
            <a:xfrm>
              <a:off x="-10" y="-19"/>
              <a:ext cx="5760085" cy="936625"/>
            </a:xfrm>
            <a:custGeom>
              <a:avLst/>
              <a:gdLst/>
              <a:ahLst/>
              <a:cxnLst/>
              <a:rect l="l" t="t" r="r" b="b"/>
              <a:pathLst>
                <a:path w="5760085" h="936625">
                  <a:moveTo>
                    <a:pt x="0" y="0"/>
                  </a:moveTo>
                  <a:lnTo>
                    <a:pt x="0" y="936014"/>
                  </a:lnTo>
                  <a:lnTo>
                    <a:pt x="5760073" y="936014"/>
                  </a:lnTo>
                  <a:lnTo>
                    <a:pt x="57600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BB9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10" y="935994"/>
              <a:ext cx="5760085" cy="43815"/>
            </a:xfrm>
            <a:custGeom>
              <a:avLst/>
              <a:gdLst/>
              <a:ahLst/>
              <a:cxnLst/>
              <a:rect l="l" t="t" r="r" b="b"/>
              <a:pathLst>
                <a:path w="5760085" h="43815">
                  <a:moveTo>
                    <a:pt x="0" y="0"/>
                  </a:moveTo>
                  <a:lnTo>
                    <a:pt x="0" y="43198"/>
                  </a:lnTo>
                  <a:lnTo>
                    <a:pt x="5760073" y="43198"/>
                  </a:lnTo>
                  <a:lnTo>
                    <a:pt x="57600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AE47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525" y="308527"/>
              <a:ext cx="3836118" cy="342004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90166" y="2330540"/>
            <a:ext cx="9743460" cy="116606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10737">
              <a:lnSpc>
                <a:spcPct val="107400"/>
              </a:lnSpc>
              <a:spcBef>
                <a:spcPts val="201"/>
              </a:spcBef>
            </a:pPr>
            <a:r>
              <a:rPr sz="3593" b="1">
                <a:solidFill>
                  <a:srgbClr val="005BB9"/>
                </a:solidFill>
              </a:rPr>
              <a:t>Medicaid</a:t>
            </a:r>
            <a:r>
              <a:rPr sz="3593" b="1" spc="-211">
                <a:solidFill>
                  <a:srgbClr val="005BB9"/>
                </a:solidFill>
              </a:rPr>
              <a:t> </a:t>
            </a:r>
            <a:r>
              <a:rPr sz="3593" b="1">
                <a:solidFill>
                  <a:srgbClr val="005BB9"/>
                </a:solidFill>
              </a:rPr>
              <a:t>Managed</a:t>
            </a:r>
            <a:r>
              <a:rPr sz="3593" b="1" spc="-201">
                <a:solidFill>
                  <a:srgbClr val="005BB9"/>
                </a:solidFill>
              </a:rPr>
              <a:t> </a:t>
            </a:r>
            <a:r>
              <a:rPr sz="3593" b="1" spc="-85">
                <a:solidFill>
                  <a:srgbClr val="005BB9"/>
                </a:solidFill>
              </a:rPr>
              <a:t>LTSS</a:t>
            </a:r>
            <a:r>
              <a:rPr sz="3593" b="1" spc="-211">
                <a:solidFill>
                  <a:srgbClr val="005BB9"/>
                </a:solidFill>
              </a:rPr>
              <a:t> </a:t>
            </a:r>
            <a:r>
              <a:rPr sz="3593" b="1" spc="-21">
                <a:solidFill>
                  <a:srgbClr val="005BB9"/>
                </a:solidFill>
              </a:rPr>
              <a:t>for</a:t>
            </a:r>
            <a:r>
              <a:rPr sz="3593" b="1" spc="-201">
                <a:solidFill>
                  <a:srgbClr val="005BB9"/>
                </a:solidFill>
              </a:rPr>
              <a:t> </a:t>
            </a:r>
            <a:r>
              <a:rPr sz="3593" b="1">
                <a:solidFill>
                  <a:srgbClr val="005BB9"/>
                </a:solidFill>
              </a:rPr>
              <a:t>ADRD:</a:t>
            </a:r>
            <a:r>
              <a:rPr sz="3593" b="1" spc="-211">
                <a:solidFill>
                  <a:srgbClr val="005BB9"/>
                </a:solidFill>
              </a:rPr>
              <a:t> </a:t>
            </a:r>
            <a:r>
              <a:rPr sz="3593" b="1" spc="-21">
                <a:solidFill>
                  <a:srgbClr val="005BB9"/>
                </a:solidFill>
              </a:rPr>
              <a:t>Evidence </a:t>
            </a:r>
            <a:r>
              <a:rPr sz="3593" b="1">
                <a:solidFill>
                  <a:srgbClr val="005BB9"/>
                </a:solidFill>
              </a:rPr>
              <a:t>from</a:t>
            </a:r>
            <a:r>
              <a:rPr sz="3593" b="1" spc="-306">
                <a:solidFill>
                  <a:srgbClr val="005BB9"/>
                </a:solidFill>
              </a:rPr>
              <a:t> </a:t>
            </a:r>
            <a:r>
              <a:rPr sz="3593" b="1" spc="-21">
                <a:solidFill>
                  <a:srgbClr val="005BB9"/>
                </a:solidFill>
              </a:rPr>
              <a:t>Wisconsin</a:t>
            </a:r>
            <a:endParaRPr sz="3593"/>
          </a:p>
        </p:txBody>
      </p:sp>
      <p:sp>
        <p:nvSpPr>
          <p:cNvPr id="7" name="object 7"/>
          <p:cNvSpPr txBox="1"/>
          <p:nvPr/>
        </p:nvSpPr>
        <p:spPr>
          <a:xfrm>
            <a:off x="590167" y="3924725"/>
            <a:ext cx="8952978" cy="2720883"/>
          </a:xfrm>
          <a:prstGeom prst="rect">
            <a:avLst/>
          </a:prstGeom>
        </p:spPr>
        <p:txBody>
          <a:bodyPr vert="horz" wrap="square" lIns="0" tIns="21473" rIns="0" bIns="0" rtlCol="0">
            <a:spAutoFit/>
          </a:bodyPr>
          <a:lstStyle/>
          <a:p>
            <a:pPr marL="26841" marR="3337734" lvl="0" indent="0" algn="l" defTabSz="1932584" rtl="0" eaLnBrk="1" fontAlgn="auto" latinLnBrk="0" hangingPunct="1">
              <a:lnSpc>
                <a:spcPct val="101499"/>
              </a:lnSpc>
              <a:spcBef>
                <a:spcPts val="16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Lauren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Bishop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(University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Wisconsin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Madison)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Laura</a:t>
            </a:r>
            <a:r>
              <a:rPr kumimoji="0" sz="1902" b="0" i="0" u="none" strike="noStrike" kern="0" cap="none" spc="63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Dague</a:t>
            </a:r>
            <a:r>
              <a:rPr kumimoji="0" sz="1902" b="0" i="0" u="none" strike="noStrike" kern="0" cap="none" spc="7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(Texas</a:t>
            </a:r>
            <a:r>
              <a:rPr kumimoji="0" sz="1902" b="0" i="0" u="none" strike="noStrike" kern="0" cap="none" spc="7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A&amp;M</a:t>
            </a:r>
            <a:r>
              <a:rPr kumimoji="0" sz="1902" b="0" i="0" u="none" strike="noStrike" kern="0" cap="none" spc="63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University)</a:t>
            </a:r>
            <a:endParaRPr kumimoji="0" sz="190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2830431" lvl="0" indent="0" algn="l" defTabSz="1932584" rtl="0" eaLnBrk="1" fontAlgn="auto" latinLnBrk="0" hangingPunct="1">
              <a:lnSpc>
                <a:spcPct val="101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Corina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Mommaerts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(University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Wisconsin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Madison)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Ari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Ne’eman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(Harvard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University)</a:t>
            </a:r>
            <a:endParaRPr kumimoji="0" sz="190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-21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Yulya</a:t>
            </a:r>
            <a:r>
              <a:rPr kumimoji="0" sz="1902" b="0" i="0" u="none" strike="noStrike" kern="0" cap="none" spc="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Truskinovsky</a:t>
            </a:r>
            <a:r>
              <a:rPr kumimoji="0" sz="1902" b="0" i="0" u="none" strike="noStrike" kern="0" cap="none" spc="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(Syracuse</a:t>
            </a:r>
            <a:r>
              <a:rPr kumimoji="0" sz="1902" b="0" i="0" u="none" strike="noStrike" kern="0" cap="none" spc="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University)</a:t>
            </a:r>
            <a:endParaRPr kumimoji="0" sz="190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June</a:t>
            </a:r>
            <a:r>
              <a:rPr kumimoji="0" sz="1902" b="0" i="0" u="none" strike="noStrike" kern="0" cap="none" spc="10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18,</a:t>
            </a:r>
            <a:r>
              <a:rPr kumimoji="0" sz="1902" b="0" i="0" u="none" strike="noStrike" kern="0" cap="none" spc="116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2026</a:t>
            </a:r>
            <a:endParaRPr kumimoji="0" sz="190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73502" marR="10737" lvl="0" indent="26841" algn="l" defTabSz="1932584" rtl="0" eaLnBrk="1" fontAlgn="auto" latinLnBrk="0" hangingPunct="1">
              <a:lnSpc>
                <a:spcPct val="106700"/>
              </a:lnSpc>
              <a:spcBef>
                <a:spcPts val="14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479" b="0" i="0" u="none" strike="noStrike" kern="0" cap="none" spc="-4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NBER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Coordinating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Center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1479" b="0" i="0" u="none" strike="noStrike" kern="0" cap="none" spc="-4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Economics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Alzheimer’s</a:t>
            </a:r>
            <a:r>
              <a:rPr kumimoji="0" sz="1479" b="0" i="0" u="none" strike="noStrike" kern="0" cap="none" spc="-4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-4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</a:t>
            </a:r>
            <a:r>
              <a:rPr kumimoji="0" sz="1479" b="0" i="0" u="none" strike="noStrike" kern="0" cap="none" spc="1057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funded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National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Institute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1479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Aging,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National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Institutes</a:t>
            </a:r>
            <a:r>
              <a:rPr kumimoji="0" sz="1479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479" b="0" i="0" u="none" strike="noStrike" kern="0" cap="none" spc="-32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79" b="0" i="0" u="none" strike="noStrike" kern="0" cap="none" spc="-2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endParaRPr kumimoji="0" sz="1479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10236"/>
            <a:ext cx="21360620" cy="767478"/>
          </a:xfrm>
          <a:prstGeom prst="rect">
            <a:avLst/>
          </a:prstGeom>
        </p:spPr>
        <p:txBody>
          <a:bodyPr vert="horz" wrap="square" lIns="0" tIns="309079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Wisconsin</a:t>
            </a:r>
            <a:r>
              <a:rPr spc="431"/>
              <a:t> </a:t>
            </a:r>
            <a:r>
              <a:t>Medicaid</a:t>
            </a:r>
            <a:r>
              <a:rPr spc="454"/>
              <a:t> </a:t>
            </a:r>
            <a:r>
              <a:t>Data</a:t>
            </a:r>
            <a:r>
              <a:rPr spc="431"/>
              <a:t> </a:t>
            </a:r>
            <a:r>
              <a:t>2008-</a:t>
            </a:r>
            <a:r>
              <a:rPr spc="-42"/>
              <a:t>2019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7238" y="1288556"/>
            <a:ext cx="4803284" cy="3847366"/>
          </a:xfrm>
          <a:prstGeom prst="rect">
            <a:avLst/>
          </a:prstGeom>
        </p:spPr>
        <p:txBody>
          <a:bodyPr vert="horz" wrap="square" lIns="0" tIns="114076" rIns="0" bIns="0" rtlCol="0">
            <a:spAutoFit/>
          </a:bodyPr>
          <a:lstStyle/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89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claims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files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4669" marR="240229" lvl="0" indent="-257678" algn="l" defTabSz="1932584" rtl="0" eaLnBrk="1" fontAlgn="auto" latinLnBrk="0" hangingPunct="1">
              <a:lnSpc>
                <a:spcPct val="101499"/>
              </a:lnSpc>
              <a:spcBef>
                <a:spcPts val="59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4669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Detailed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eligibility,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enrollment,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demographics,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FFS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claims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3327" marR="0" lvl="0" indent="-256336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3327" algn="l"/>
              </a:tabLst>
              <a:defRPr/>
            </a:pP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Medicaid-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paid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claims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Long-Term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3327" marR="0" lvl="0" indent="-256336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3327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Used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assess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eligibility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3327" marR="0" lvl="0" indent="-256336" algn="l" defTabSz="1932584" rtl="0" eaLnBrk="1" fontAlgn="auto" latinLnBrk="0" hangingPunct="1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3327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Clinical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3327" marR="0" lvl="0" indent="-256336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3327" algn="l"/>
              </a:tabLst>
              <a:defRPr/>
            </a:pP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Demographic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3327" marR="0" lvl="0" indent="-256336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3327" algn="l"/>
              </a:tabLst>
              <a:defRPr/>
            </a:pP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</a:t>
            </a:r>
            <a:r>
              <a:rPr kumimoji="0" sz="1902" b="1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LTC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4687" y="1335579"/>
            <a:ext cx="5249284" cy="4923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6809" y="281917"/>
            <a:ext cx="4686524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Our</a:t>
            </a:r>
            <a:r>
              <a:rPr kumimoji="0" sz="2959" b="0" i="0" u="none" strike="noStrike" kern="0" cap="none" spc="32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sample:</a:t>
            </a:r>
            <a:r>
              <a:rPr kumimoji="0" sz="2959" b="0" i="0" u="none" strike="noStrike" kern="0" cap="none" spc="909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959" b="0" i="0" u="none" strike="noStrike" kern="0" cap="none" spc="3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-53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65+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1133014" y="1613933"/>
          <a:ext cx="9925971" cy="41239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0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1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3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70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56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28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032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100">
                          <a:latin typeface="Arial"/>
                          <a:cs typeface="Arial"/>
                        </a:rPr>
                        <a:t>Full</a:t>
                      </a:r>
                      <a:r>
                        <a:rPr sz="21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0">
                          <a:latin typeface="Arial"/>
                          <a:cs typeface="Arial"/>
                        </a:rPr>
                        <a:t>sample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4288" marB="0">
                    <a:lnL>
                      <a:noFill/>
                    </a:lnL>
                    <a:lnR>
                      <a:noFill/>
                    </a:lnR>
                    <a:lnT w="1270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100">
                          <a:latin typeface="Arial"/>
                          <a:cs typeface="Arial"/>
                        </a:rPr>
                        <a:t>Post</a:t>
                      </a:r>
                      <a:r>
                        <a:rPr sz="2100" spc="-4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0">
                          <a:latin typeface="Arial"/>
                          <a:cs typeface="Arial"/>
                        </a:rPr>
                        <a:t>Family</a:t>
                      </a:r>
                      <a:r>
                        <a:rPr sz="2100" spc="-35">
                          <a:latin typeface="Arial"/>
                          <a:cs typeface="Arial"/>
                        </a:rPr>
                        <a:t> </a:t>
                      </a:r>
                      <a:r>
                        <a:rPr sz="2100">
                          <a:latin typeface="Arial"/>
                          <a:cs typeface="Arial"/>
                        </a:rPr>
                        <a:t>Care</a:t>
                      </a:r>
                      <a:r>
                        <a:rPr sz="2100" spc="-35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10">
                          <a:latin typeface="Arial"/>
                          <a:cs typeface="Arial"/>
                        </a:rPr>
                        <a:t>rollout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4288" marB="0">
                    <a:lnL>
                      <a:noFill/>
                    </a:lnL>
                    <a:lnR>
                      <a:noFill/>
                    </a:lnR>
                    <a:lnT w="1270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Everyone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37578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Everyone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37578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Family</a:t>
                      </a:r>
                      <a:r>
                        <a:rPr sz="21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20">
                          <a:latin typeface="Arial"/>
                          <a:cs typeface="Arial"/>
                        </a:rPr>
                        <a:t>Care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37578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IRIS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37578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Neither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37578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833">
                <a:tc>
                  <a:txBody>
                    <a:bodyPr/>
                    <a:lstStyle/>
                    <a:p>
                      <a:pPr marL="75565">
                        <a:lnSpc>
                          <a:spcPts val="1185"/>
                        </a:lnSpc>
                        <a:spcBef>
                          <a:spcPts val="150"/>
                        </a:spcBef>
                      </a:pPr>
                      <a:r>
                        <a:rPr sz="2100" spc="-25">
                          <a:latin typeface="Arial"/>
                          <a:cs typeface="Arial"/>
                        </a:rPr>
                        <a:t>Age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77.19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297180">
                        <a:lnSpc>
                          <a:spcPts val="1185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76.96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185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79.18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75.59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185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75.96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756">
                <a:tc>
                  <a:txBody>
                    <a:bodyPr/>
                    <a:lstStyle/>
                    <a:p>
                      <a:pPr marL="75565">
                        <a:lnSpc>
                          <a:spcPts val="1095"/>
                        </a:lnSpc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Female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0.66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0.66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0.69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0.67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0.65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756">
                <a:tc>
                  <a:txBody>
                    <a:bodyPr/>
                    <a:lstStyle/>
                    <a:p>
                      <a:pPr marL="75565">
                        <a:lnSpc>
                          <a:spcPts val="1095"/>
                        </a:lnSpc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White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0.77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0.76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0.82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0.51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0.75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756">
                <a:tc>
                  <a:txBody>
                    <a:bodyPr/>
                    <a:lstStyle/>
                    <a:p>
                      <a:pPr marL="75565">
                        <a:lnSpc>
                          <a:spcPts val="1095"/>
                        </a:lnSpc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Black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0.13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0.14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0.14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0.38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0.13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756">
                <a:tc>
                  <a:txBody>
                    <a:bodyPr/>
                    <a:lstStyle/>
                    <a:p>
                      <a:pPr marL="75565">
                        <a:lnSpc>
                          <a:spcPts val="1095"/>
                        </a:lnSpc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Hispanic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756">
                <a:tc>
                  <a:txBody>
                    <a:bodyPr/>
                    <a:lstStyle/>
                    <a:p>
                      <a:pPr marL="75565">
                        <a:lnSpc>
                          <a:spcPts val="1095"/>
                        </a:lnSpc>
                      </a:pPr>
                      <a:r>
                        <a:rPr sz="2100">
                          <a:latin typeface="Arial"/>
                          <a:cs typeface="Arial"/>
                        </a:rPr>
                        <a:t>Nursing</a:t>
                      </a:r>
                      <a:r>
                        <a:rPr sz="2100" spc="-4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20">
                          <a:latin typeface="Arial"/>
                          <a:cs typeface="Arial"/>
                        </a:rPr>
                        <a:t>home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0.22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0.21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0.01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0.28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756">
                <a:tc>
                  <a:txBody>
                    <a:bodyPr/>
                    <a:lstStyle/>
                    <a:p>
                      <a:pPr marL="75565">
                        <a:lnSpc>
                          <a:spcPts val="1095"/>
                        </a:lnSpc>
                      </a:pPr>
                      <a:r>
                        <a:rPr sz="2100">
                          <a:latin typeface="Arial"/>
                          <a:cs typeface="Arial"/>
                        </a:rPr>
                        <a:t>ADRD</a:t>
                      </a:r>
                      <a:r>
                        <a:rPr sz="2100" spc="-20">
                          <a:latin typeface="Arial"/>
                          <a:cs typeface="Arial"/>
                        </a:rPr>
                        <a:t> </a:t>
                      </a:r>
                      <a:r>
                        <a:rPr sz="2100">
                          <a:latin typeface="Arial"/>
                          <a:cs typeface="Arial"/>
                        </a:rPr>
                        <a:t>thus</a:t>
                      </a:r>
                      <a:r>
                        <a:rPr sz="2100" spc="-2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25">
                          <a:latin typeface="Arial"/>
                          <a:cs typeface="Arial"/>
                        </a:rPr>
                        <a:t>far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0.24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0.24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0.33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0.21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095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0.19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570">
                <a:tc>
                  <a:txBody>
                    <a:bodyPr/>
                    <a:lstStyle/>
                    <a:p>
                      <a:pPr marL="75565">
                        <a:lnSpc>
                          <a:spcPts val="1110"/>
                        </a:lnSpc>
                      </a:pPr>
                      <a:r>
                        <a:rPr sz="2100">
                          <a:latin typeface="Arial"/>
                          <a:cs typeface="Arial"/>
                        </a:rPr>
                        <a:t>Ever</a:t>
                      </a:r>
                      <a:r>
                        <a:rPr sz="2100" spc="-4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-20">
                          <a:latin typeface="Arial"/>
                          <a:cs typeface="Arial"/>
                        </a:rPr>
                        <a:t>ADRD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10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0.39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32105">
                        <a:lnSpc>
                          <a:spcPts val="1110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0.38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ts val="1110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0.52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10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0.34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1110"/>
                        </a:lnSpc>
                      </a:pPr>
                      <a:r>
                        <a:rPr sz="2100" spc="-20">
                          <a:latin typeface="Arial"/>
                          <a:cs typeface="Arial"/>
                        </a:rPr>
                        <a:t>0.32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016"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100" spc="-50">
                          <a:latin typeface="Arial"/>
                          <a:cs typeface="Arial"/>
                        </a:rPr>
                        <a:t>N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13,604,382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12,220,656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3,852,670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544,207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100" spc="-10">
                          <a:latin typeface="Arial"/>
                          <a:cs typeface="Arial"/>
                        </a:rPr>
                        <a:t>7,832,405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40262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127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B6F1ED-03BD-2B43-443E-6D7C7F618EAD}"/>
              </a:ext>
            </a:extLst>
          </p:cNvPr>
          <p:cNvCxnSpPr/>
          <p:nvPr/>
        </p:nvCxnSpPr>
        <p:spPr>
          <a:xfrm>
            <a:off x="3264408" y="2048256"/>
            <a:ext cx="14996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C0399E-B7E8-CAF6-FE33-BB217233A090}"/>
              </a:ext>
            </a:extLst>
          </p:cNvPr>
          <p:cNvCxnSpPr>
            <a:cxnSpLocks/>
          </p:cNvCxnSpPr>
          <p:nvPr/>
        </p:nvCxnSpPr>
        <p:spPr>
          <a:xfrm>
            <a:off x="5038034" y="2036064"/>
            <a:ext cx="5846062" cy="121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E4590B-F5B3-FECE-F596-B0B4242171E3}"/>
              </a:ext>
            </a:extLst>
          </p:cNvPr>
          <p:cNvCxnSpPr>
            <a:cxnSpLocks/>
          </p:cNvCxnSpPr>
          <p:nvPr/>
        </p:nvCxnSpPr>
        <p:spPr>
          <a:xfrm>
            <a:off x="1207008" y="2452099"/>
            <a:ext cx="9677088" cy="121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0B3E05E-3C5E-E0F1-A43E-289874AF4C27}"/>
              </a:ext>
            </a:extLst>
          </p:cNvPr>
          <p:cNvCxnSpPr>
            <a:cxnSpLocks/>
          </p:cNvCxnSpPr>
          <p:nvPr/>
        </p:nvCxnSpPr>
        <p:spPr>
          <a:xfrm>
            <a:off x="1207008" y="5192251"/>
            <a:ext cx="9677088" cy="121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67B643-0999-28F7-F3E3-7C2E92490B94}"/>
              </a:ext>
            </a:extLst>
          </p:cNvPr>
          <p:cNvCxnSpPr>
            <a:cxnSpLocks/>
          </p:cNvCxnSpPr>
          <p:nvPr/>
        </p:nvCxnSpPr>
        <p:spPr>
          <a:xfrm>
            <a:off x="1207008" y="1608267"/>
            <a:ext cx="9677088" cy="12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EE35290-1DF8-B0C7-DC5D-8B1A4B707B4F}"/>
              </a:ext>
            </a:extLst>
          </p:cNvPr>
          <p:cNvCxnSpPr>
            <a:cxnSpLocks/>
          </p:cNvCxnSpPr>
          <p:nvPr/>
        </p:nvCxnSpPr>
        <p:spPr>
          <a:xfrm>
            <a:off x="1207008" y="5725650"/>
            <a:ext cx="9677088" cy="12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32677"/>
          </a:xfrm>
          <a:prstGeom prst="rect">
            <a:avLst/>
          </a:prstGeom>
        </p:spPr>
        <p:txBody>
          <a:bodyPr vert="horz" wrap="square" lIns="0" tIns="274614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Estimating</a:t>
            </a:r>
            <a:r>
              <a:rPr spc="306"/>
              <a:t> </a:t>
            </a:r>
            <a:r>
              <a:t>the</a:t>
            </a:r>
            <a:r>
              <a:rPr spc="317"/>
              <a:t> </a:t>
            </a:r>
            <a:r>
              <a:t>effect</a:t>
            </a:r>
            <a:r>
              <a:rPr spc="317"/>
              <a:t> </a:t>
            </a:r>
            <a:r>
              <a:t>of</a:t>
            </a:r>
            <a:r>
              <a:rPr spc="306"/>
              <a:t> </a:t>
            </a:r>
            <a:r>
              <a:t>Medicaid</a:t>
            </a:r>
            <a:r>
              <a:rPr spc="317"/>
              <a:t> </a:t>
            </a:r>
            <a:r>
              <a:t>managed</a:t>
            </a:r>
            <a:r>
              <a:rPr spc="317"/>
              <a:t> </a:t>
            </a:r>
            <a:r>
              <a:t>care</a:t>
            </a:r>
            <a:r>
              <a:rPr spc="306"/>
              <a:t> </a:t>
            </a:r>
            <a:r>
              <a:t>for</a:t>
            </a:r>
            <a:r>
              <a:rPr spc="306"/>
              <a:t> </a:t>
            </a:r>
            <a:r>
              <a:rPr spc="-42"/>
              <a:t>LTSS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3"/>
              <p:cNvSpPr txBox="1"/>
              <p:nvPr/>
            </p:nvSpPr>
            <p:spPr>
              <a:xfrm>
                <a:off x="870203" y="1609399"/>
                <a:ext cx="10441339" cy="4112957"/>
              </a:xfrm>
              <a:prstGeom prst="rect">
                <a:avLst/>
              </a:prstGeom>
            </p:spPr>
            <p:txBody>
              <a:bodyPr vert="horz" wrap="square" lIns="0" tIns="25499" rIns="0" bIns="0" rtlCol="0">
                <a:spAutoFit/>
              </a:bodyPr>
              <a:lstStyle/>
              <a:p>
                <a:pPr marL="425437" marR="0" lvl="0" indent="-264388" algn="l" defTabSz="1932584" rtl="0" eaLnBrk="1" fontAlgn="auto" latinLnBrk="0" hangingPunct="1">
                  <a:lnSpc>
                    <a:spcPct val="100000"/>
                  </a:lnSpc>
                  <a:spcBef>
                    <a:spcPts val="201"/>
                  </a:spcBef>
                  <a:spcAft>
                    <a:spcPts val="0"/>
                  </a:spcAft>
                  <a:buClr>
                    <a:srgbClr val="005BB9"/>
                  </a:buClr>
                  <a:buSzTx/>
                  <a:buFont typeface="Arial"/>
                  <a:buChar char="•"/>
                  <a:tabLst>
                    <a:tab pos="425437" algn="l"/>
                  </a:tabLst>
                  <a:defRPr/>
                </a:pP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We</a:t>
                </a:r>
                <a:r>
                  <a:rPr kumimoji="0" sz="2114" b="0" i="0" u="none" strike="noStrike" kern="0" cap="none" spc="-63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exploit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the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staggered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roll-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out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of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Family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Care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across</a:t>
                </a:r>
                <a:r>
                  <a:rPr kumimoji="0" sz="2114" b="0" i="0" u="none" strike="noStrike" kern="0" cap="none" spc="-3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counties</a:t>
                </a: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0" marR="0" lvl="0" indent="0" algn="l" defTabSz="1932584" rtl="0" eaLnBrk="1" fontAlgn="auto" latinLnBrk="0" hangingPunct="1">
                  <a:lnSpc>
                    <a:spcPct val="100000"/>
                  </a:lnSpc>
                  <a:spcBef>
                    <a:spcPts val="719"/>
                  </a:spcBef>
                  <a:spcAft>
                    <a:spcPts val="0"/>
                  </a:spcAft>
                  <a:buClr>
                    <a:srgbClr val="005BB9"/>
                  </a:buClr>
                  <a:buSzTx/>
                  <a:buFont typeface="Arial"/>
                  <a:buChar char="•"/>
                  <a:tabLst/>
                  <a:defRPr/>
                </a:pP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425437" marR="0" lvl="0" indent="-264388" algn="l" defTabSz="19325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BB9"/>
                  </a:buClr>
                  <a:buSzTx/>
                  <a:buFont typeface="Arial"/>
                  <a:buChar char="•"/>
                  <a:tabLst>
                    <a:tab pos="425437" algn="l"/>
                  </a:tabLst>
                  <a:defRPr/>
                </a:pP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Event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study</a:t>
                </a:r>
                <a:r>
                  <a:rPr kumimoji="0" sz="2114" b="0" i="0" u="none" strike="noStrike" kern="0" cap="none" spc="-3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specification:</a:t>
                </a: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0" marR="0" lvl="0" indent="0" algn="l" defTabSz="19325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BB9"/>
                  </a:buClr>
                  <a:buSzTx/>
                  <a:buFont typeface="Arial"/>
                  <a:buChar char="•"/>
                  <a:tabLst/>
                  <a:defRPr/>
                </a:pP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501935" marR="0" lvl="0" indent="0" algn="ctr" defTabSz="19325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US" sz="2114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m:t>Y</m:t>
                      </m:r>
                      <m:r>
                        <m:rPr>
                          <m:nor/>
                        </m:rPr>
                        <a:rPr kumimoji="0" lang="en-US" sz="2219" b="0" i="1" u="none" strike="noStrike" kern="0" cap="none" spc="0" normalizeH="0" baseline="-11904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m:t>ct</m:t>
                      </m:r>
                      <m:r>
                        <m:rPr>
                          <m:nor/>
                        </m:rPr>
                        <a:rPr kumimoji="0" lang="en-US" sz="2219" b="0" i="1" u="none" strike="noStrike" kern="0" cap="none" spc="729" normalizeH="0" baseline="-11904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114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Tahoma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0" lang="el-GR" sz="2114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ahoma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127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τ</m:t>
                          </m:r>
                        </m:sub>
                        <m:sup/>
                        <m:e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β</m:t>
                          </m:r>
                          <m:r>
                            <m:rPr>
                              <m:nor/>
                            </m:rPr>
                            <a:rPr kumimoji="0" lang="el-GR" sz="2219" b="0" i="1" u="none" strike="noStrike" kern="0" cap="none" spc="0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τ</m:t>
                          </m:r>
                          <m:r>
                            <m:rPr>
                              <m:nor/>
                            </m:rPr>
                            <a:rPr kumimoji="0" lang="el-GR" sz="2219" b="0" i="1" u="none" strike="noStrike" kern="0" cap="none" spc="-173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1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kumimoji="0" lang="el-GR" sz="2114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kumimoji="0" lang="en-US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kumimoji="0" lang="en-US" sz="2114" b="0" i="1" u="none" strike="noStrike" kern="0" cap="none" spc="116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114" b="0" i="1" u="none" strike="noStrike" kern="0" cap="none" spc="38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0" lang="en-US" sz="2114" b="0" i="1" u="none" strike="noStrike" kern="0" cap="none" spc="-95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FC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0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634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-21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127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τ</m:t>
                          </m:r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-38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0" u="none" strike="noStrike" kern="0" cap="none" spc="-21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kumimoji="0" lang="el-GR" sz="2114" b="0" i="0" u="none" strike="noStrike" kern="0" cap="none" spc="-169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l-GR" sz="2114" b="0" i="0" u="none" strike="noStrike" kern="0" cap="none" spc="-159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0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442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-169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λ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0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554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-169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γ</m:t>
                          </m:r>
                          <m:r>
                            <m:rPr>
                              <m:nor/>
                            </m:rPr>
                            <a:rPr kumimoji="0" lang="en-US" sz="2114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0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ct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554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0" lang="en-US" sz="2114" b="0" i="0" u="none" strike="noStrike" kern="0" cap="none" spc="-169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Tahoma"/>
                              <a:ea typeface="+mn-ea"/>
                              <a:cs typeface="Tahom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l-GR" sz="2114" b="0" i="1" u="none" strike="noStrike" kern="0" cap="none" spc="-53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Bookman Old Style"/>
                              <a:ea typeface="+mn-ea"/>
                              <a:cs typeface="Bookman Old Style"/>
                            </a:rPr>
                            <m:t>ε</m:t>
                          </m:r>
                          <m:r>
                            <m:rPr>
                              <m:nor/>
                            </m:rPr>
                            <a:rPr kumimoji="0" lang="en-US" sz="2219" b="0" i="1" u="none" strike="noStrike" kern="0" cap="none" spc="-78" normalizeH="0" baseline="-11904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Arial"/>
                            </a:rPr>
                            <m:t>ct</m:t>
                          </m:r>
                        </m:e>
                      </m:nary>
                    </m:oMath>
                  </m:oMathPara>
                </a14:m>
                <a:endParaRPr kumimoji="0" sz="2219" b="0" i="0" u="none" strike="noStrike" kern="0" cap="none" spc="0" normalizeH="0" baseline="-11904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3416917" marR="0" lvl="0" indent="0" algn="l" defTabSz="1932584" rtl="0" eaLnBrk="1" fontAlgn="auto" latinLnBrk="0" hangingPunct="1">
                  <a:lnSpc>
                    <a:spcPct val="100000"/>
                  </a:lnSpc>
                  <a:spcBef>
                    <a:spcPts val="518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79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428121" marR="0" lvl="0" indent="0" algn="l" defTabSz="1932584" rtl="0" eaLnBrk="1" fontAlgn="auto" latinLnBrk="0" hangingPunct="1">
                  <a:lnSpc>
                    <a:spcPct val="100000"/>
                  </a:lnSpc>
                  <a:spcBef>
                    <a:spcPts val="167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for</a:t>
                </a:r>
                <a:r>
                  <a:rPr kumimoji="0" sz="2114" b="0" i="0" u="none" strike="noStrike" kern="0" cap="none" spc="-3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outcome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Y</a:t>
                </a:r>
                <a:r>
                  <a:rPr kumimoji="0" sz="2219" b="0" i="1" u="none" strike="noStrike" kern="0" cap="none" spc="0" normalizeH="0" baseline="-11904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ct</a:t>
                </a:r>
                <a:r>
                  <a:rPr kumimoji="0" sz="2219" b="0" i="1" u="none" strike="noStrike" kern="0" cap="none" spc="617" normalizeH="0" baseline="-11904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in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county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</a:t>
                </a:r>
                <a:r>
                  <a:rPr kumimoji="0" sz="2114" b="0" i="1" u="none" strike="noStrike" kern="0" cap="none" spc="85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in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month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t</a:t>
                </a:r>
                <a:r>
                  <a:rPr kumimoji="0" sz="2114" b="0" i="1" u="none" strike="noStrike" kern="0" cap="none" spc="-40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;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1" u="none" strike="noStrike" kern="0" cap="none" spc="127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ookman Old Style"/>
                    <a:ea typeface="+mn-ea"/>
                    <a:cs typeface="Bookman Old Style"/>
                  </a:rPr>
                  <a:t>τ</a:t>
                </a:r>
                <a:r>
                  <a:rPr kumimoji="0" sz="2114" b="0" i="1" u="none" strike="noStrike" kern="0" cap="none" spc="18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ookman Old Style"/>
                    <a:ea typeface="+mn-ea"/>
                    <a:cs typeface="Bookman Old Style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is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months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since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Family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Care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roll-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out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(</a:t>
                </a:r>
                <a:r>
                  <a:rPr kumimoji="0" sz="2114" b="0" i="1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FC</a:t>
                </a:r>
                <a:r>
                  <a:rPr kumimoji="0" sz="2219" b="0" i="1" u="none" strike="noStrike" kern="0" cap="none" spc="-32" normalizeH="0" baseline="-11904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</a:t>
                </a:r>
                <a:r>
                  <a:rPr kumimoji="0" sz="2219" b="0" i="1" u="none" strike="noStrike" kern="0" cap="none" spc="-349" normalizeH="0" baseline="-11904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53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).</a:t>
                </a: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0" marR="0" lvl="0" indent="0" algn="l" defTabSz="1932584" rtl="0" eaLnBrk="1" fontAlgn="auto" latinLnBrk="0" hangingPunct="1">
                  <a:lnSpc>
                    <a:spcPct val="100000"/>
                  </a:lnSpc>
                  <a:spcBef>
                    <a:spcPts val="719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  <a:p>
                <a:pPr marL="424095" marR="68444" lvl="0" indent="-264388" algn="l" defTabSz="19325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BB9"/>
                  </a:buClr>
                  <a:buSzTx/>
                  <a:buFont typeface="Arial"/>
                  <a:buChar char="•"/>
                  <a:tabLst>
                    <a:tab pos="428121" algn="l"/>
                  </a:tabLst>
                  <a:defRPr/>
                </a:pP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In</a:t>
                </a:r>
                <a:r>
                  <a:rPr kumimoji="0" sz="2114" b="0" i="0" u="none" strike="noStrike" kern="0" cap="none" spc="-3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practice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we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estimate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group-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time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average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treatment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effects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following Callaway </a:t>
                </a:r>
                <a:r>
                  <a:rPr kumimoji="0" sz="2114" b="0" i="0" u="none" strike="noStrike" kern="0" cap="none" spc="-53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and 	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Sant’Anna</a:t>
                </a:r>
                <a:r>
                  <a:rPr kumimoji="0" sz="2114" b="0" i="0" u="none" strike="noStrike" kern="0" cap="none" spc="-42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(2021)</a:t>
                </a:r>
                <a:r>
                  <a:rPr kumimoji="0" sz="2114" b="0" i="0" u="none" strike="noStrike" kern="0" cap="none" spc="-1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and</a:t>
                </a:r>
                <a:r>
                  <a:rPr kumimoji="0" sz="2114" b="0" i="0" u="none" strike="noStrike" kern="0" cap="none" spc="-1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aggregate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them</a:t>
                </a:r>
                <a:r>
                  <a:rPr kumimoji="0" sz="2114" b="0" i="0" u="none" strike="noStrike" kern="0" cap="none" spc="-1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into</a:t>
                </a:r>
                <a:r>
                  <a:rPr kumimoji="0" sz="2114" b="0" i="0" u="none" strike="noStrike" kern="0" cap="none" spc="-1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event-</a:t>
                </a:r>
                <a:r>
                  <a:rPr kumimoji="0" sz="2114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study</a:t>
                </a:r>
                <a:r>
                  <a:rPr kumimoji="0" sz="2114" b="0" i="0" u="none" strike="noStrike" kern="0" cap="none" spc="-1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 </a:t>
                </a:r>
                <a:r>
                  <a:rPr kumimoji="0" sz="2114" b="0" i="0" u="none" strike="noStrike" kern="0" cap="none" spc="-21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coefficients</a:t>
                </a:r>
                <a:endParaRPr kumimoji="0" sz="211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03" y="1609399"/>
                <a:ext cx="10441339" cy="4112957"/>
              </a:xfrm>
              <a:prstGeom prst="rect">
                <a:avLst/>
              </a:prstGeom>
              <a:blipFill>
                <a:blip r:embed="rId2"/>
                <a:stretch>
                  <a:fillRect t="-1481" r="-1168" b="-2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4964" y="44113"/>
            <a:ext cx="21360620" cy="944524"/>
          </a:xfrm>
          <a:prstGeom prst="rect">
            <a:avLst/>
          </a:prstGeom>
        </p:spPr>
        <p:txBody>
          <a:bodyPr vert="horz" wrap="square" lIns="0" tIns="5368" rIns="0" bIns="0" rtlCol="0">
            <a:spAutoFit/>
          </a:bodyPr>
          <a:lstStyle/>
          <a:p>
            <a:pPr marL="26841" marR="10737">
              <a:lnSpc>
                <a:spcPct val="106700"/>
              </a:lnSpc>
              <a:spcBef>
                <a:spcPts val="42"/>
              </a:spcBef>
            </a:pPr>
            <a:r>
              <a:t>Effect</a:t>
            </a:r>
            <a:r>
              <a:rPr spc="296"/>
              <a:t> </a:t>
            </a:r>
            <a:r>
              <a:t>of</a:t>
            </a:r>
            <a:r>
              <a:rPr spc="306"/>
              <a:t> </a:t>
            </a:r>
            <a:r>
              <a:t>Family</a:t>
            </a:r>
            <a:r>
              <a:rPr spc="306"/>
              <a:t> </a:t>
            </a:r>
            <a:r>
              <a:t>Care</a:t>
            </a:r>
            <a:r>
              <a:rPr spc="296"/>
              <a:t> </a:t>
            </a:r>
            <a:r>
              <a:t>rollout</a:t>
            </a:r>
            <a:r>
              <a:rPr spc="306"/>
              <a:t> </a:t>
            </a:r>
            <a:r>
              <a:t>on</a:t>
            </a:r>
            <a:r>
              <a:rPr spc="306"/>
              <a:t> </a:t>
            </a:r>
            <a:r>
              <a:t>probability</a:t>
            </a:r>
            <a:r>
              <a:rPr spc="296"/>
              <a:t> </a:t>
            </a:r>
            <a:r>
              <a:t>of</a:t>
            </a:r>
            <a:r>
              <a:rPr spc="306"/>
              <a:t> </a:t>
            </a:r>
            <a:r>
              <a:t>enrollment</a:t>
            </a:r>
            <a:r>
              <a:rPr spc="296"/>
              <a:t> </a:t>
            </a:r>
            <a:r>
              <a:rPr spc="-53"/>
              <a:t>in </a:t>
            </a:r>
            <a:br>
              <a:rPr lang="en-US" spc="-53"/>
            </a:br>
            <a:r>
              <a:t>Family</a:t>
            </a:r>
            <a:r>
              <a:rPr spc="211"/>
              <a:t> </a:t>
            </a:r>
            <a:r>
              <a:rPr spc="-42"/>
              <a:t>Care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630" y="1488494"/>
            <a:ext cx="5493916" cy="383296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523537" y="1674129"/>
            <a:ext cx="3882621" cy="0"/>
          </a:xfrm>
          <a:custGeom>
            <a:avLst/>
            <a:gdLst/>
            <a:ahLst/>
            <a:cxnLst/>
            <a:rect l="l" t="t" r="r" b="b"/>
            <a:pathLst>
              <a:path w="1837054">
                <a:moveTo>
                  <a:pt x="0" y="0"/>
                </a:moveTo>
                <a:lnTo>
                  <a:pt x="1837004" y="0"/>
                </a:lnTo>
              </a:path>
            </a:pathLst>
          </a:custGeom>
          <a:ln w="101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91080" y="1692420"/>
            <a:ext cx="1481650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23537" y="2137172"/>
            <a:ext cx="3882621" cy="0"/>
          </a:xfrm>
          <a:custGeom>
            <a:avLst/>
            <a:gdLst/>
            <a:ahLst/>
            <a:cxnLst/>
            <a:rect l="l" t="t" r="r" b="b"/>
            <a:pathLst>
              <a:path w="1837054">
                <a:moveTo>
                  <a:pt x="0" y="0"/>
                </a:moveTo>
                <a:lnTo>
                  <a:pt x="1837004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57154" y="2151462"/>
            <a:ext cx="1073659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Tr.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5722" y="2151463"/>
            <a:ext cx="1159552" cy="676439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162391" marR="64419" lvl="0" indent="-83208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137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0.148</a:t>
            </a:r>
            <a:r>
              <a:rPr kumimoji="0" sz="2219" b="0" i="0" u="none" strike="noStrike" kern="0" cap="none" spc="-205" normalizeH="0" baseline="27777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∗∗∗</a:t>
            </a:r>
            <a:r>
              <a:rPr kumimoji="0" sz="2219" b="0" i="0" u="none" strike="noStrike" kern="0" cap="none" spc="-32" normalizeH="0" baseline="27777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(0.014)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23537" y="2917078"/>
            <a:ext cx="3882621" cy="0"/>
          </a:xfrm>
          <a:custGeom>
            <a:avLst/>
            <a:gdLst/>
            <a:ahLst/>
            <a:cxnLst/>
            <a:rect l="l" t="t" r="r" b="b"/>
            <a:pathLst>
              <a:path w="1837054">
                <a:moveTo>
                  <a:pt x="0" y="0"/>
                </a:moveTo>
                <a:lnTo>
                  <a:pt x="1837004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57155" y="2931369"/>
            <a:ext cx="1866825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County-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70283" y="2931368"/>
            <a:ext cx="723378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7,942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23537" y="3380121"/>
            <a:ext cx="3882621" cy="0"/>
          </a:xfrm>
          <a:custGeom>
            <a:avLst/>
            <a:gdLst/>
            <a:ahLst/>
            <a:cxnLst/>
            <a:rect l="l" t="t" r="r" b="b"/>
            <a:pathLst>
              <a:path w="1837054">
                <a:moveTo>
                  <a:pt x="0" y="0"/>
                </a:moveTo>
                <a:lnTo>
                  <a:pt x="1837004" y="0"/>
                </a:lnTo>
              </a:path>
            </a:pathLst>
          </a:custGeom>
          <a:ln w="101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8480" y="5422421"/>
            <a:ext cx="10543336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→</a:t>
            </a:r>
            <a:r>
              <a:rPr kumimoji="0" sz="2114" b="0" i="1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rollout,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probability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15%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8222" y="236696"/>
            <a:ext cx="7845767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</a:t>
            </a:r>
            <a:r>
              <a:rPr kumimoji="0" sz="2959" b="0" i="0" u="none" strike="noStrike" kern="0" cap="none" spc="2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selects</a:t>
            </a:r>
            <a:r>
              <a:rPr kumimoji="0" sz="2959" b="0" i="0" u="none" strike="noStrike" kern="0" cap="none" spc="30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in?</a:t>
            </a:r>
            <a:r>
              <a:rPr kumimoji="0" sz="2959" b="0" i="0" u="none" strike="noStrike" kern="0" cap="none" spc="84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</a:t>
            </a:r>
            <a:r>
              <a:rPr kumimoji="0" sz="2959" b="0" i="0" u="none" strike="noStrike" kern="0" cap="none" spc="30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effects</a:t>
            </a:r>
            <a:r>
              <a:rPr kumimoji="0" sz="2959" b="0" i="0" u="none" strike="noStrike" kern="0" cap="none" spc="2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2959" b="0" i="0" u="none" strike="noStrike" kern="0" cap="none" spc="29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-4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340698" y="390001"/>
            <a:ext cx="693852" cy="236205"/>
            <a:chOff x="3944974" y="184528"/>
            <a:chExt cx="328295" cy="111760"/>
          </a:xfrm>
        </p:grpSpPr>
        <p:sp>
          <p:nvSpPr>
            <p:cNvPr id="4" name="object 4"/>
            <p:cNvSpPr/>
            <p:nvPr/>
          </p:nvSpPr>
          <p:spPr>
            <a:xfrm>
              <a:off x="3950054" y="189608"/>
              <a:ext cx="318135" cy="101600"/>
            </a:xfrm>
            <a:custGeom>
              <a:avLst/>
              <a:gdLst/>
              <a:ahLst/>
              <a:cxnLst/>
              <a:rect l="l" t="t" r="r" b="b"/>
              <a:pathLst>
                <a:path w="318135" h="101600">
                  <a:moveTo>
                    <a:pt x="267287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267287" y="101221"/>
                  </a:lnTo>
                  <a:lnTo>
                    <a:pt x="286938" y="97228"/>
                  </a:lnTo>
                  <a:lnTo>
                    <a:pt x="303031" y="86354"/>
                  </a:lnTo>
                  <a:lnTo>
                    <a:pt x="313905" y="70262"/>
                  </a:lnTo>
                  <a:lnTo>
                    <a:pt x="317898" y="50610"/>
                  </a:lnTo>
                  <a:lnTo>
                    <a:pt x="313905" y="30959"/>
                  </a:lnTo>
                  <a:lnTo>
                    <a:pt x="303031" y="14866"/>
                  </a:lnTo>
                  <a:lnTo>
                    <a:pt x="286938" y="3993"/>
                  </a:lnTo>
                  <a:lnTo>
                    <a:pt x="267287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950054" y="189608"/>
              <a:ext cx="318135" cy="101600"/>
            </a:xfrm>
            <a:custGeom>
              <a:avLst/>
              <a:gdLst/>
              <a:ahLst/>
              <a:cxnLst/>
              <a:rect l="l" t="t" r="r" b="b"/>
              <a:pathLst>
                <a:path w="318135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267287" y="0"/>
                  </a:lnTo>
                  <a:lnTo>
                    <a:pt x="286938" y="3993"/>
                  </a:lnTo>
                  <a:lnTo>
                    <a:pt x="303031" y="14866"/>
                  </a:lnTo>
                  <a:lnTo>
                    <a:pt x="313905" y="30959"/>
                  </a:lnTo>
                  <a:lnTo>
                    <a:pt x="317898" y="50610"/>
                  </a:lnTo>
                  <a:lnTo>
                    <a:pt x="313905" y="70262"/>
                  </a:lnTo>
                  <a:lnTo>
                    <a:pt x="303031" y="86354"/>
                  </a:lnTo>
                  <a:lnTo>
                    <a:pt x="286938" y="97228"/>
                  </a:lnTo>
                  <a:lnTo>
                    <a:pt x="267287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007053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565254" y="400627"/>
            <a:ext cx="378465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Black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140895" y="390001"/>
            <a:ext cx="811955" cy="236205"/>
            <a:chOff x="4323586" y="184528"/>
            <a:chExt cx="384175" cy="111760"/>
          </a:xfrm>
        </p:grpSpPr>
        <p:sp>
          <p:nvSpPr>
            <p:cNvPr id="9" name="object 9"/>
            <p:cNvSpPr/>
            <p:nvPr/>
          </p:nvSpPr>
          <p:spPr>
            <a:xfrm>
              <a:off x="4328666" y="189608"/>
              <a:ext cx="374015" cy="101600"/>
            </a:xfrm>
            <a:custGeom>
              <a:avLst/>
              <a:gdLst/>
              <a:ahLst/>
              <a:cxnLst/>
              <a:rect l="l" t="t" r="r" b="b"/>
              <a:pathLst>
                <a:path w="374014" h="101600">
                  <a:moveTo>
                    <a:pt x="322895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22895" y="101221"/>
                  </a:lnTo>
                  <a:lnTo>
                    <a:pt x="342546" y="97228"/>
                  </a:lnTo>
                  <a:lnTo>
                    <a:pt x="358639" y="86354"/>
                  </a:lnTo>
                  <a:lnTo>
                    <a:pt x="369513" y="70262"/>
                  </a:lnTo>
                  <a:lnTo>
                    <a:pt x="373506" y="50610"/>
                  </a:lnTo>
                  <a:lnTo>
                    <a:pt x="369513" y="30959"/>
                  </a:lnTo>
                  <a:lnTo>
                    <a:pt x="358639" y="14866"/>
                  </a:lnTo>
                  <a:lnTo>
                    <a:pt x="342546" y="3993"/>
                  </a:lnTo>
                  <a:lnTo>
                    <a:pt x="322895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328666" y="189608"/>
              <a:ext cx="374015" cy="101600"/>
            </a:xfrm>
            <a:custGeom>
              <a:avLst/>
              <a:gdLst/>
              <a:ahLst/>
              <a:cxnLst/>
              <a:rect l="l" t="t" r="r" b="b"/>
              <a:pathLst>
                <a:path w="374014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22895" y="0"/>
                  </a:lnTo>
                  <a:lnTo>
                    <a:pt x="342546" y="3993"/>
                  </a:lnTo>
                  <a:lnTo>
                    <a:pt x="358639" y="14866"/>
                  </a:lnTo>
                  <a:lnTo>
                    <a:pt x="369513" y="30959"/>
                  </a:lnTo>
                  <a:lnTo>
                    <a:pt x="373506" y="50610"/>
                  </a:lnTo>
                  <a:lnTo>
                    <a:pt x="369513" y="70262"/>
                  </a:lnTo>
                  <a:lnTo>
                    <a:pt x="358639" y="86354"/>
                  </a:lnTo>
                  <a:lnTo>
                    <a:pt x="342546" y="97228"/>
                  </a:lnTo>
                  <a:lnTo>
                    <a:pt x="322895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385678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365479" y="400627"/>
            <a:ext cx="496568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Female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058672" y="390041"/>
            <a:ext cx="794508" cy="236205"/>
            <a:chOff x="4757831" y="184547"/>
            <a:chExt cx="375920" cy="111760"/>
          </a:xfrm>
        </p:grpSpPr>
        <p:sp>
          <p:nvSpPr>
            <p:cNvPr id="14" name="object 14"/>
            <p:cNvSpPr/>
            <p:nvPr/>
          </p:nvSpPr>
          <p:spPr>
            <a:xfrm>
              <a:off x="4762892" y="189608"/>
              <a:ext cx="366395" cy="101600"/>
            </a:xfrm>
            <a:custGeom>
              <a:avLst/>
              <a:gdLst/>
              <a:ahLst/>
              <a:cxnLst/>
              <a:rect l="l" t="t" r="r" b="b"/>
              <a:pathLst>
                <a:path w="366395" h="101600">
                  <a:moveTo>
                    <a:pt x="315176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15176" y="101221"/>
                  </a:lnTo>
                  <a:lnTo>
                    <a:pt x="334827" y="97228"/>
                  </a:lnTo>
                  <a:lnTo>
                    <a:pt x="350920" y="86354"/>
                  </a:lnTo>
                  <a:lnTo>
                    <a:pt x="361793" y="70262"/>
                  </a:lnTo>
                  <a:lnTo>
                    <a:pt x="365787" y="50610"/>
                  </a:lnTo>
                  <a:lnTo>
                    <a:pt x="361793" y="30959"/>
                  </a:lnTo>
                  <a:lnTo>
                    <a:pt x="350920" y="14866"/>
                  </a:lnTo>
                  <a:lnTo>
                    <a:pt x="334827" y="3993"/>
                  </a:lnTo>
                  <a:lnTo>
                    <a:pt x="315176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762892" y="189608"/>
              <a:ext cx="366395" cy="101600"/>
            </a:xfrm>
            <a:custGeom>
              <a:avLst/>
              <a:gdLst/>
              <a:ahLst/>
              <a:cxnLst/>
              <a:rect l="l" t="t" r="r" b="b"/>
              <a:pathLst>
                <a:path w="366395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15176" y="0"/>
                  </a:lnTo>
                  <a:lnTo>
                    <a:pt x="334827" y="3993"/>
                  </a:lnTo>
                  <a:lnTo>
                    <a:pt x="350920" y="14866"/>
                  </a:lnTo>
                  <a:lnTo>
                    <a:pt x="361793" y="30959"/>
                  </a:lnTo>
                  <a:lnTo>
                    <a:pt x="365787" y="50610"/>
                  </a:lnTo>
                  <a:lnTo>
                    <a:pt x="361793" y="70262"/>
                  </a:lnTo>
                  <a:lnTo>
                    <a:pt x="350920" y="86354"/>
                  </a:lnTo>
                  <a:lnTo>
                    <a:pt x="334827" y="97228"/>
                  </a:lnTo>
                  <a:lnTo>
                    <a:pt x="315176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819903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283218" y="400627"/>
            <a:ext cx="479121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Waitlist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7480" y="1333834"/>
            <a:ext cx="6527850" cy="453084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20829"/>
            <a:ext cx="21360620" cy="732677"/>
          </a:xfrm>
          <a:prstGeom prst="rect">
            <a:avLst/>
          </a:prstGeom>
        </p:spPr>
        <p:txBody>
          <a:bodyPr vert="horz" wrap="square" lIns="0" tIns="274614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Effect</a:t>
            </a:r>
            <a:r>
              <a:rPr spc="296"/>
              <a:t> </a:t>
            </a:r>
            <a:r>
              <a:t>of</a:t>
            </a:r>
            <a:r>
              <a:rPr spc="317"/>
              <a:t> </a:t>
            </a:r>
            <a:r>
              <a:t>roll-out</a:t>
            </a:r>
            <a:r>
              <a:rPr spc="296"/>
              <a:t> </a:t>
            </a:r>
            <a:r>
              <a:t>on</a:t>
            </a:r>
            <a:r>
              <a:rPr spc="306"/>
              <a:t> </a:t>
            </a:r>
            <a:r>
              <a:t>probability</a:t>
            </a:r>
            <a:r>
              <a:rPr spc="296"/>
              <a:t> </a:t>
            </a:r>
            <a:r>
              <a:t>of</a:t>
            </a:r>
            <a:r>
              <a:rPr spc="317"/>
              <a:t> </a:t>
            </a:r>
            <a:r>
              <a:t>nursing</a:t>
            </a:r>
            <a:r>
              <a:rPr spc="306"/>
              <a:t> </a:t>
            </a:r>
            <a:r>
              <a:t>home</a:t>
            </a:r>
            <a:r>
              <a:rPr spc="296"/>
              <a:t> </a:t>
            </a:r>
            <a:r>
              <a:rPr spc="-42"/>
              <a:t>care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2994" y="1533103"/>
            <a:ext cx="5332330" cy="372023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408762" y="1722953"/>
            <a:ext cx="4120168" cy="0"/>
          </a:xfrm>
          <a:custGeom>
            <a:avLst/>
            <a:gdLst/>
            <a:ahLst/>
            <a:cxnLst/>
            <a:rect l="l" t="t" r="r" b="b"/>
            <a:pathLst>
              <a:path w="1949450">
                <a:moveTo>
                  <a:pt x="0" y="0"/>
                </a:moveTo>
                <a:lnTo>
                  <a:pt x="1948980" y="0"/>
                </a:lnTo>
              </a:path>
            </a:pathLst>
          </a:custGeom>
          <a:ln w="101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76305" y="1741244"/>
            <a:ext cx="1719197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08762" y="2185996"/>
            <a:ext cx="4120168" cy="0"/>
          </a:xfrm>
          <a:custGeom>
            <a:avLst/>
            <a:gdLst/>
            <a:ahLst/>
            <a:cxnLst/>
            <a:rect l="l" t="t" r="r" b="b"/>
            <a:pathLst>
              <a:path w="1949450">
                <a:moveTo>
                  <a:pt x="0" y="0"/>
                </a:moveTo>
                <a:lnTo>
                  <a:pt x="1948980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42380" y="2200289"/>
            <a:ext cx="1073659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Tr.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4754" y="2200289"/>
            <a:ext cx="1248129" cy="676439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06679" marR="64419" lvl="0" indent="-127497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sz="2114" b="0" i="0" u="none" strike="noStrike" kern="0" cap="none" spc="-148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0.016</a:t>
            </a:r>
            <a:r>
              <a:rPr kumimoji="0" sz="2219" b="0" i="0" u="none" strike="noStrike" kern="0" cap="none" spc="-220" normalizeH="0" baseline="27777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∗∗∗</a:t>
            </a:r>
            <a:r>
              <a:rPr kumimoji="0" sz="2219" b="0" i="0" u="none" strike="noStrike" kern="0" cap="none" spc="-32" normalizeH="0" baseline="27777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Lucida Sans Unicode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(0.006)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08762" y="2965902"/>
            <a:ext cx="4120168" cy="0"/>
          </a:xfrm>
          <a:custGeom>
            <a:avLst/>
            <a:gdLst/>
            <a:ahLst/>
            <a:cxnLst/>
            <a:rect l="l" t="t" r="r" b="b"/>
            <a:pathLst>
              <a:path w="1949450">
                <a:moveTo>
                  <a:pt x="0" y="0"/>
                </a:moveTo>
                <a:lnTo>
                  <a:pt x="1948980" y="0"/>
                </a:lnTo>
              </a:path>
            </a:pathLst>
          </a:custGeom>
          <a:ln w="63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42381" y="2980195"/>
            <a:ext cx="1866825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County-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73971" y="2980194"/>
            <a:ext cx="723378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7,946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08762" y="3428945"/>
            <a:ext cx="4120168" cy="0"/>
          </a:xfrm>
          <a:custGeom>
            <a:avLst/>
            <a:gdLst/>
            <a:ahLst/>
            <a:cxnLst/>
            <a:rect l="l" t="t" r="r" b="b"/>
            <a:pathLst>
              <a:path w="1949450">
                <a:moveTo>
                  <a:pt x="0" y="0"/>
                </a:moveTo>
                <a:lnTo>
                  <a:pt x="1948980" y="0"/>
                </a:lnTo>
              </a:path>
            </a:pathLst>
          </a:custGeom>
          <a:ln w="101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0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3728" y="5349197"/>
            <a:ext cx="10512468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→</a:t>
            </a:r>
            <a:r>
              <a:rPr kumimoji="0" sz="2114" b="0" i="1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rollout,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2pp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5310" y="200447"/>
            <a:ext cx="8034999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Effects</a:t>
            </a:r>
            <a:r>
              <a:rPr kumimoji="0" sz="2959" b="0" i="0" u="none" strike="noStrike" kern="0" cap="none" spc="24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2959" b="0" i="0" u="none" strike="noStrike" kern="0" cap="none" spc="26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prob.</a:t>
            </a:r>
            <a:r>
              <a:rPr kumimoji="0" sz="2959" b="0" i="0" u="none" strike="noStrike" kern="0" cap="none" spc="793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959" b="0" i="0" u="none" strike="noStrike" kern="0" cap="none" spc="24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2959" b="0" i="0" u="none" strike="noStrike" kern="0" cap="none" spc="25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2959" b="0" i="0" u="none" strike="noStrike" kern="0" cap="none" spc="25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2959" b="0" i="0" u="none" strike="noStrike" kern="0" cap="none" spc="26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-4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30252" y="387693"/>
            <a:ext cx="693852" cy="236205"/>
            <a:chOff x="4034661" y="183436"/>
            <a:chExt cx="328295" cy="111760"/>
          </a:xfrm>
        </p:grpSpPr>
        <p:sp>
          <p:nvSpPr>
            <p:cNvPr id="4" name="object 4"/>
            <p:cNvSpPr/>
            <p:nvPr/>
          </p:nvSpPr>
          <p:spPr>
            <a:xfrm>
              <a:off x="4039741" y="188516"/>
              <a:ext cx="318135" cy="101600"/>
            </a:xfrm>
            <a:custGeom>
              <a:avLst/>
              <a:gdLst/>
              <a:ahLst/>
              <a:cxnLst/>
              <a:rect l="l" t="t" r="r" b="b"/>
              <a:pathLst>
                <a:path w="318135" h="101600">
                  <a:moveTo>
                    <a:pt x="267287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267287" y="101221"/>
                  </a:lnTo>
                  <a:lnTo>
                    <a:pt x="286938" y="97228"/>
                  </a:lnTo>
                  <a:lnTo>
                    <a:pt x="303031" y="86354"/>
                  </a:lnTo>
                  <a:lnTo>
                    <a:pt x="313905" y="70262"/>
                  </a:lnTo>
                  <a:lnTo>
                    <a:pt x="317898" y="50610"/>
                  </a:lnTo>
                  <a:lnTo>
                    <a:pt x="313905" y="30959"/>
                  </a:lnTo>
                  <a:lnTo>
                    <a:pt x="303031" y="14866"/>
                  </a:lnTo>
                  <a:lnTo>
                    <a:pt x="286938" y="3993"/>
                  </a:lnTo>
                  <a:lnTo>
                    <a:pt x="267287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039741" y="188516"/>
              <a:ext cx="318135" cy="101600"/>
            </a:xfrm>
            <a:custGeom>
              <a:avLst/>
              <a:gdLst/>
              <a:ahLst/>
              <a:cxnLst/>
              <a:rect l="l" t="t" r="r" b="b"/>
              <a:pathLst>
                <a:path w="318135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267287" y="0"/>
                  </a:lnTo>
                  <a:lnTo>
                    <a:pt x="286938" y="3993"/>
                  </a:lnTo>
                  <a:lnTo>
                    <a:pt x="303031" y="14866"/>
                  </a:lnTo>
                  <a:lnTo>
                    <a:pt x="313905" y="30959"/>
                  </a:lnTo>
                  <a:lnTo>
                    <a:pt x="317898" y="50610"/>
                  </a:lnTo>
                  <a:lnTo>
                    <a:pt x="313905" y="70262"/>
                  </a:lnTo>
                  <a:lnTo>
                    <a:pt x="303031" y="86354"/>
                  </a:lnTo>
                  <a:lnTo>
                    <a:pt x="286938" y="97228"/>
                  </a:lnTo>
                  <a:lnTo>
                    <a:pt x="267287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096753" y="219976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54835" y="398319"/>
            <a:ext cx="378465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Black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330476" y="387693"/>
            <a:ext cx="811955" cy="236205"/>
            <a:chOff x="4413286" y="183436"/>
            <a:chExt cx="384175" cy="111760"/>
          </a:xfrm>
        </p:grpSpPr>
        <p:sp>
          <p:nvSpPr>
            <p:cNvPr id="9" name="object 9"/>
            <p:cNvSpPr/>
            <p:nvPr/>
          </p:nvSpPr>
          <p:spPr>
            <a:xfrm>
              <a:off x="4418366" y="188516"/>
              <a:ext cx="374015" cy="101600"/>
            </a:xfrm>
            <a:custGeom>
              <a:avLst/>
              <a:gdLst/>
              <a:ahLst/>
              <a:cxnLst/>
              <a:rect l="l" t="t" r="r" b="b"/>
              <a:pathLst>
                <a:path w="374014" h="101600">
                  <a:moveTo>
                    <a:pt x="322895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22895" y="101221"/>
                  </a:lnTo>
                  <a:lnTo>
                    <a:pt x="342546" y="97228"/>
                  </a:lnTo>
                  <a:lnTo>
                    <a:pt x="358639" y="86354"/>
                  </a:lnTo>
                  <a:lnTo>
                    <a:pt x="369513" y="70262"/>
                  </a:lnTo>
                  <a:lnTo>
                    <a:pt x="373506" y="50610"/>
                  </a:lnTo>
                  <a:lnTo>
                    <a:pt x="369513" y="30959"/>
                  </a:lnTo>
                  <a:lnTo>
                    <a:pt x="358639" y="14866"/>
                  </a:lnTo>
                  <a:lnTo>
                    <a:pt x="342546" y="3993"/>
                  </a:lnTo>
                  <a:lnTo>
                    <a:pt x="322895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418366" y="188516"/>
              <a:ext cx="374015" cy="101600"/>
            </a:xfrm>
            <a:custGeom>
              <a:avLst/>
              <a:gdLst/>
              <a:ahLst/>
              <a:cxnLst/>
              <a:rect l="l" t="t" r="r" b="b"/>
              <a:pathLst>
                <a:path w="374014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22895" y="0"/>
                  </a:lnTo>
                  <a:lnTo>
                    <a:pt x="342546" y="3993"/>
                  </a:lnTo>
                  <a:lnTo>
                    <a:pt x="358639" y="14866"/>
                  </a:lnTo>
                  <a:lnTo>
                    <a:pt x="369513" y="30959"/>
                  </a:lnTo>
                  <a:lnTo>
                    <a:pt x="373506" y="50610"/>
                  </a:lnTo>
                  <a:lnTo>
                    <a:pt x="369513" y="70262"/>
                  </a:lnTo>
                  <a:lnTo>
                    <a:pt x="358639" y="86354"/>
                  </a:lnTo>
                  <a:lnTo>
                    <a:pt x="342546" y="97228"/>
                  </a:lnTo>
                  <a:lnTo>
                    <a:pt x="322895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475378" y="219976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555035" y="398319"/>
            <a:ext cx="496568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Female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248253" y="387733"/>
            <a:ext cx="794508" cy="236205"/>
            <a:chOff x="4847531" y="183455"/>
            <a:chExt cx="375920" cy="111760"/>
          </a:xfrm>
        </p:grpSpPr>
        <p:sp>
          <p:nvSpPr>
            <p:cNvPr id="14" name="object 14"/>
            <p:cNvSpPr/>
            <p:nvPr/>
          </p:nvSpPr>
          <p:spPr>
            <a:xfrm>
              <a:off x="4852592" y="188516"/>
              <a:ext cx="366395" cy="101600"/>
            </a:xfrm>
            <a:custGeom>
              <a:avLst/>
              <a:gdLst/>
              <a:ahLst/>
              <a:cxnLst/>
              <a:rect l="l" t="t" r="r" b="b"/>
              <a:pathLst>
                <a:path w="366395" h="101600">
                  <a:moveTo>
                    <a:pt x="315176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15176" y="101221"/>
                  </a:lnTo>
                  <a:lnTo>
                    <a:pt x="334827" y="97228"/>
                  </a:lnTo>
                  <a:lnTo>
                    <a:pt x="350920" y="86354"/>
                  </a:lnTo>
                  <a:lnTo>
                    <a:pt x="361793" y="70262"/>
                  </a:lnTo>
                  <a:lnTo>
                    <a:pt x="365787" y="50610"/>
                  </a:lnTo>
                  <a:lnTo>
                    <a:pt x="361793" y="30959"/>
                  </a:lnTo>
                  <a:lnTo>
                    <a:pt x="350920" y="14866"/>
                  </a:lnTo>
                  <a:lnTo>
                    <a:pt x="334827" y="3993"/>
                  </a:lnTo>
                  <a:lnTo>
                    <a:pt x="315176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852592" y="188516"/>
              <a:ext cx="366395" cy="101600"/>
            </a:xfrm>
            <a:custGeom>
              <a:avLst/>
              <a:gdLst/>
              <a:ahLst/>
              <a:cxnLst/>
              <a:rect l="l" t="t" r="r" b="b"/>
              <a:pathLst>
                <a:path w="366395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15176" y="0"/>
                  </a:lnTo>
                  <a:lnTo>
                    <a:pt x="334827" y="3993"/>
                  </a:lnTo>
                  <a:lnTo>
                    <a:pt x="350920" y="14866"/>
                  </a:lnTo>
                  <a:lnTo>
                    <a:pt x="361793" y="30959"/>
                  </a:lnTo>
                  <a:lnTo>
                    <a:pt x="365787" y="50610"/>
                  </a:lnTo>
                  <a:lnTo>
                    <a:pt x="361793" y="70262"/>
                  </a:lnTo>
                  <a:lnTo>
                    <a:pt x="350920" y="86354"/>
                  </a:lnTo>
                  <a:lnTo>
                    <a:pt x="334827" y="97228"/>
                  </a:lnTo>
                  <a:lnTo>
                    <a:pt x="315176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909604" y="219976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472772" y="398319"/>
            <a:ext cx="479121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Waitlist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7480" y="1288954"/>
            <a:ext cx="6527850" cy="453084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32677"/>
          </a:xfrm>
          <a:prstGeom prst="rect">
            <a:avLst/>
          </a:prstGeom>
        </p:spPr>
        <p:txBody>
          <a:bodyPr vert="horz" wrap="square" lIns="0" tIns="274614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Is</a:t>
            </a:r>
            <a:r>
              <a:rPr spc="296"/>
              <a:t> </a:t>
            </a:r>
            <a:r>
              <a:t>lower</a:t>
            </a:r>
            <a:r>
              <a:rPr spc="306"/>
              <a:t> </a:t>
            </a:r>
            <a:r>
              <a:t>nursing</a:t>
            </a:r>
            <a:r>
              <a:rPr spc="296"/>
              <a:t> </a:t>
            </a:r>
            <a:r>
              <a:t>home</a:t>
            </a:r>
            <a:r>
              <a:rPr spc="306"/>
              <a:t> </a:t>
            </a:r>
            <a:r>
              <a:t>use</a:t>
            </a:r>
            <a:r>
              <a:rPr spc="296"/>
              <a:t> </a:t>
            </a:r>
            <a:r>
              <a:t>what</a:t>
            </a:r>
            <a:r>
              <a:rPr spc="306"/>
              <a:t> </a:t>
            </a:r>
            <a:r>
              <a:t>people</a:t>
            </a:r>
            <a:r>
              <a:rPr spc="296"/>
              <a:t> </a:t>
            </a:r>
            <a:r>
              <a:rPr spc="-21"/>
              <a:t>want?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7046" y="1737326"/>
            <a:ext cx="10595677" cy="3823470"/>
          </a:xfrm>
          <a:prstGeom prst="rect">
            <a:avLst/>
          </a:prstGeom>
        </p:spPr>
        <p:txBody>
          <a:bodyPr vert="horz" wrap="square" lIns="0" tIns="57709" rIns="0" bIns="0" rtlCol="0">
            <a:spAutoFit/>
          </a:bodyPr>
          <a:lstStyle/>
          <a:p>
            <a:pPr marL="397253" marR="118102" lvl="0" indent="-264388" algn="l" defTabSz="1932584" rtl="0" eaLnBrk="1" fontAlgn="auto" latinLnBrk="0" hangingPunct="1">
              <a:lnSpc>
                <a:spcPts val="2325"/>
              </a:lnSpc>
              <a:spcBef>
                <a:spcPts val="454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401280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relatively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unique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aspect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our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people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want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Family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fill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screen: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359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Current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3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Own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4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“Guardian/Family’s" preferences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1902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setting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3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Detailed</a:t>
            </a:r>
            <a:r>
              <a:rPr kumimoji="0" sz="1902" b="0" i="0" u="none" strike="noStrike" kern="0" cap="none" spc="-9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limitations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1" indent="0" algn="l" defTabSz="1932584" rtl="0" eaLnBrk="1" fontAlgn="auto" latinLnBrk="0" hangingPunct="1">
              <a:lnSpc>
                <a:spcPct val="100000"/>
              </a:lnSpc>
              <a:spcBef>
                <a:spcPts val="159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/>
              <a:defRPr/>
            </a:pP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8596" marR="0" lvl="0" indent="-264388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398596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updated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8596" marR="0" lvl="0" indent="-264388" algn="l" defTabSz="1932584" rtl="0" eaLnBrk="1" fontAlgn="auto" latinLnBrk="0" hangingPunct="1">
              <a:lnSpc>
                <a:spcPct val="100000"/>
              </a:lnSpc>
              <a:spcBef>
                <a:spcPts val="1881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398596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observe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evolution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7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193258" lvl="0" indent="0" algn="ctr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→</a:t>
            </a:r>
            <a:r>
              <a:rPr kumimoji="0" sz="2114" b="0" i="1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lower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people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prefer?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966" y="198325"/>
            <a:ext cx="6441957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959" b="0" i="0" u="none" strike="noStrike" kern="0" cap="none" spc="43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</a:t>
            </a:r>
            <a:r>
              <a:rPr kumimoji="0" sz="2959" b="0" i="0" u="none" strike="noStrike" kern="0" cap="none" spc="44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summary</a:t>
            </a:r>
            <a:r>
              <a:rPr kumimoji="0" sz="2959" b="0" i="0" u="none" strike="noStrike" kern="0" cap="none" spc="45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statistics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1920323" y="1413275"/>
          <a:ext cx="8122226" cy="41819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3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0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5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27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8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296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2448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500">
                          <a:latin typeface="Arial"/>
                          <a:cs typeface="Arial"/>
                        </a:rPr>
                        <a:t>Full</a:t>
                      </a:r>
                      <a:r>
                        <a:rPr sz="1500" spc="-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sample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96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92100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500">
                          <a:latin typeface="Arial"/>
                          <a:cs typeface="Arial"/>
                        </a:rPr>
                        <a:t>Ever</a:t>
                      </a:r>
                      <a:r>
                        <a:rPr sz="1500" spc="-30">
                          <a:latin typeface="Arial"/>
                          <a:cs typeface="Arial"/>
                        </a:rPr>
                        <a:t> </a:t>
                      </a:r>
                      <a:r>
                        <a:rPr sz="1500">
                          <a:latin typeface="Arial"/>
                          <a:cs typeface="Arial"/>
                        </a:rPr>
                        <a:t>in</a:t>
                      </a:r>
                      <a:r>
                        <a:rPr sz="15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1500">
                          <a:latin typeface="Arial"/>
                          <a:cs typeface="Arial"/>
                        </a:rPr>
                        <a:t>Family</a:t>
                      </a:r>
                      <a:r>
                        <a:rPr sz="15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0">
                          <a:latin typeface="Arial"/>
                          <a:cs typeface="Arial"/>
                        </a:rPr>
                        <a:t>Care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96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9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500">
                          <a:latin typeface="Arial"/>
                          <a:cs typeface="Arial"/>
                        </a:rPr>
                        <a:t>First</a:t>
                      </a:r>
                      <a:r>
                        <a:rPr sz="1500" spc="-2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Screen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946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500">
                          <a:latin typeface="Arial"/>
                          <a:cs typeface="Arial"/>
                        </a:rPr>
                        <a:t>All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Screens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946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500">
                          <a:latin typeface="Arial"/>
                          <a:cs typeface="Arial"/>
                        </a:rPr>
                        <a:t>First</a:t>
                      </a:r>
                      <a:r>
                        <a:rPr sz="1500" spc="-2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Screen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946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500">
                          <a:latin typeface="Arial"/>
                          <a:cs typeface="Arial"/>
                        </a:rPr>
                        <a:t>All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Screens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2946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862">
                <a:tc>
                  <a:txBody>
                    <a:bodyPr/>
                    <a:lstStyle/>
                    <a:p>
                      <a:pPr marL="75565">
                        <a:lnSpc>
                          <a:spcPts val="800"/>
                        </a:lnSpc>
                        <a:spcBef>
                          <a:spcPts val="170"/>
                        </a:spcBef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Alzheimers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800"/>
                        </a:lnSpc>
                        <a:spcBef>
                          <a:spcPts val="170"/>
                        </a:spcBef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800"/>
                        </a:lnSpc>
                        <a:spcBef>
                          <a:spcPts val="170"/>
                        </a:spcBef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800"/>
                        </a:lnSpc>
                        <a:spcBef>
                          <a:spcPts val="170"/>
                        </a:spcBef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800"/>
                        </a:lnSpc>
                        <a:spcBef>
                          <a:spcPts val="170"/>
                        </a:spcBef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0.30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75565">
                        <a:lnSpc>
                          <a:spcPts val="695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Ever</a:t>
                      </a:r>
                      <a:r>
                        <a:rPr sz="1500" spc="-3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Alzheimers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0.39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0.41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T>
                      <a:noFill/>
                    </a:lnT>
                  </a:tcPr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0.47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0.45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75565">
                        <a:lnSpc>
                          <a:spcPts val="695"/>
                        </a:lnSpc>
                      </a:pPr>
                      <a:r>
                        <a:rPr sz="1500" i="1">
                          <a:latin typeface="Arial"/>
                          <a:cs typeface="Arial"/>
                        </a:rPr>
                        <a:t>Current</a:t>
                      </a:r>
                      <a:r>
                        <a:rPr sz="1500" i="1" spc="-30">
                          <a:latin typeface="Arial"/>
                          <a:cs typeface="Arial"/>
                        </a:rPr>
                        <a:t> </a:t>
                      </a:r>
                      <a:r>
                        <a:rPr sz="1500" i="1" spc="-10">
                          <a:latin typeface="Arial"/>
                          <a:cs typeface="Arial"/>
                        </a:rPr>
                        <a:t>residence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700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Own</a:t>
                      </a:r>
                      <a:r>
                        <a:rPr sz="1500" spc="-20">
                          <a:latin typeface="Arial"/>
                          <a:cs typeface="Arial"/>
                        </a:rPr>
                        <a:t> home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0.64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0.50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0.59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0.45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695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Someone</a:t>
                      </a:r>
                      <a:r>
                        <a:rPr sz="1500" spc="-40">
                          <a:latin typeface="Arial"/>
                          <a:cs typeface="Arial"/>
                        </a:rPr>
                        <a:t> </a:t>
                      </a:r>
                      <a:r>
                        <a:rPr sz="1500">
                          <a:latin typeface="Arial"/>
                          <a:cs typeface="Arial"/>
                        </a:rPr>
                        <a:t>else’s</a:t>
                      </a:r>
                      <a:r>
                        <a:rPr sz="1500" spc="-40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20">
                          <a:latin typeface="Arial"/>
                          <a:cs typeface="Arial"/>
                        </a:rPr>
                        <a:t>home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0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695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Group</a:t>
                      </a:r>
                      <a:r>
                        <a:rPr sz="15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setting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0.16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0.32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0.38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695"/>
                        </a:lnSpc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Institution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0.12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0.10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0.13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0.11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75565">
                        <a:lnSpc>
                          <a:spcPts val="695"/>
                        </a:lnSpc>
                      </a:pPr>
                      <a:r>
                        <a:rPr sz="1500" i="1" spc="-10">
                          <a:latin typeface="Arial"/>
                          <a:cs typeface="Arial"/>
                        </a:rPr>
                        <a:t>Preference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700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Own</a:t>
                      </a:r>
                      <a:r>
                        <a:rPr sz="1500" spc="-20">
                          <a:latin typeface="Arial"/>
                          <a:cs typeface="Arial"/>
                        </a:rPr>
                        <a:t> home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0.68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0.55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0.63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70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0.50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695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Group</a:t>
                      </a:r>
                      <a:r>
                        <a:rPr sz="15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setting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0.20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0.29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0.25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0.34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164465">
                        <a:lnSpc>
                          <a:spcPts val="695"/>
                        </a:lnSpc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Institution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0.03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75565">
                        <a:lnSpc>
                          <a:spcPts val="695"/>
                        </a:lnSpc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Preferences</a:t>
                      </a:r>
                      <a:r>
                        <a:rPr sz="1500" spc="5">
                          <a:latin typeface="Arial"/>
                          <a:cs typeface="Arial"/>
                        </a:rPr>
                        <a:t> </a:t>
                      </a:r>
                      <a:r>
                        <a:rPr sz="1500">
                          <a:latin typeface="Arial"/>
                          <a:cs typeface="Arial"/>
                        </a:rPr>
                        <a:t>Met</a:t>
                      </a:r>
                      <a:r>
                        <a:rPr sz="1500" spc="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(Imputed)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0.76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0.82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0.73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0.81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3390">
                <a:tc>
                  <a:txBody>
                    <a:bodyPr/>
                    <a:lstStyle/>
                    <a:p>
                      <a:pPr marL="75565">
                        <a:lnSpc>
                          <a:spcPts val="695"/>
                        </a:lnSpc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Preferences </a:t>
                      </a:r>
                      <a:r>
                        <a:rPr sz="1500">
                          <a:latin typeface="Arial"/>
                          <a:cs typeface="Arial"/>
                        </a:rPr>
                        <a:t>Met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 </a:t>
                      </a:r>
                      <a:r>
                        <a:rPr sz="1500">
                          <a:latin typeface="Arial"/>
                          <a:cs typeface="Arial"/>
                        </a:rPr>
                        <a:t>(Form,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 2021+)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0.62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0.74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0.57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695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0.72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7809">
                <a:tc>
                  <a:txBody>
                    <a:bodyPr/>
                    <a:lstStyle/>
                    <a:p>
                      <a:pPr marL="75565">
                        <a:lnSpc>
                          <a:spcPts val="740"/>
                        </a:lnSpc>
                      </a:pPr>
                      <a:r>
                        <a:rPr sz="1500">
                          <a:latin typeface="Arial"/>
                          <a:cs typeface="Arial"/>
                        </a:rPr>
                        <a:t>Number</a:t>
                      </a:r>
                      <a:r>
                        <a:rPr sz="15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1500">
                          <a:latin typeface="Arial"/>
                          <a:cs typeface="Arial"/>
                        </a:rPr>
                        <a:t>of</a:t>
                      </a:r>
                      <a:r>
                        <a:rPr sz="1500" spc="-25">
                          <a:latin typeface="Arial"/>
                          <a:cs typeface="Arial"/>
                        </a:rPr>
                        <a:t> </a:t>
                      </a:r>
                      <a:r>
                        <a:rPr sz="1500" spc="-10">
                          <a:latin typeface="Arial"/>
                          <a:cs typeface="Arial"/>
                        </a:rPr>
                        <a:t>Screens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ts val="74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7.02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740"/>
                        </a:lnSpc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13.13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91465" algn="ctr">
                        <a:lnSpc>
                          <a:spcPts val="740"/>
                        </a:lnSpc>
                      </a:pPr>
                      <a:r>
                        <a:rPr sz="1500" spc="-20">
                          <a:latin typeface="Arial"/>
                          <a:cs typeface="Arial"/>
                        </a:rPr>
                        <a:t>8.66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740"/>
                        </a:lnSpc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14.17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5650"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500" spc="-50">
                          <a:latin typeface="Arial"/>
                          <a:cs typeface="Arial"/>
                        </a:rPr>
                        <a:t>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157,062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1,112,303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98,054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500" spc="-10">
                          <a:latin typeface="Arial"/>
                          <a:cs typeface="Arial"/>
                        </a:rPr>
                        <a:t>850,823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5631" marB="0" anchor="ctr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EF4CB4-4CAD-1911-BA49-BCB95AA8EF0E}"/>
              </a:ext>
            </a:extLst>
          </p:cNvPr>
          <p:cNvCxnSpPr/>
          <p:nvPr/>
        </p:nvCxnSpPr>
        <p:spPr>
          <a:xfrm flipH="1">
            <a:off x="1920323" y="2112264"/>
            <a:ext cx="8122226" cy="0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7F9A28D-D56A-E750-5DAE-CEB6A318CEF3}"/>
              </a:ext>
            </a:extLst>
          </p:cNvPr>
          <p:cNvCxnSpPr>
            <a:cxnSpLocks/>
          </p:cNvCxnSpPr>
          <p:nvPr/>
        </p:nvCxnSpPr>
        <p:spPr>
          <a:xfrm flipH="1">
            <a:off x="7543800" y="1734312"/>
            <a:ext cx="2313432" cy="0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4D37FBF-6A8B-ACDC-EACD-DC76E673DDFF}"/>
              </a:ext>
            </a:extLst>
          </p:cNvPr>
          <p:cNvCxnSpPr>
            <a:cxnSpLocks/>
          </p:cNvCxnSpPr>
          <p:nvPr/>
        </p:nvCxnSpPr>
        <p:spPr>
          <a:xfrm flipH="1">
            <a:off x="5020056" y="1746504"/>
            <a:ext cx="2270454" cy="0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05310" y="202755"/>
            <a:ext cx="8657722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Evolution</a:t>
            </a:r>
            <a:r>
              <a:rPr spc="328"/>
              <a:t> </a:t>
            </a:r>
            <a:r>
              <a:t>of</a:t>
            </a:r>
            <a:r>
              <a:rPr spc="349"/>
              <a:t> </a:t>
            </a:r>
            <a:r>
              <a:t>residential</a:t>
            </a:r>
            <a:r>
              <a:rPr spc="349"/>
              <a:t> </a:t>
            </a:r>
            <a:r>
              <a:t>preferences</a:t>
            </a:r>
            <a:r>
              <a:rPr spc="338"/>
              <a:t> </a:t>
            </a:r>
            <a:r>
              <a:t>and</a:t>
            </a:r>
            <a:r>
              <a:rPr spc="328"/>
              <a:t> </a:t>
            </a:r>
            <a:r>
              <a:rPr spc="-21"/>
              <a:t>mismatch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152786" y="390001"/>
            <a:ext cx="919321" cy="236205"/>
            <a:chOff x="4329212" y="184528"/>
            <a:chExt cx="434975" cy="111760"/>
          </a:xfrm>
        </p:grpSpPr>
        <p:sp>
          <p:nvSpPr>
            <p:cNvPr id="4" name="object 4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374074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74074" y="101221"/>
                  </a:lnTo>
                  <a:lnTo>
                    <a:pt x="393725" y="97228"/>
                  </a:lnTo>
                  <a:lnTo>
                    <a:pt x="409818" y="86354"/>
                  </a:lnTo>
                  <a:lnTo>
                    <a:pt x="420691" y="70262"/>
                  </a:lnTo>
                  <a:lnTo>
                    <a:pt x="424685" y="50610"/>
                  </a:lnTo>
                  <a:lnTo>
                    <a:pt x="420691" y="30959"/>
                  </a:lnTo>
                  <a:lnTo>
                    <a:pt x="409818" y="14866"/>
                  </a:lnTo>
                  <a:lnTo>
                    <a:pt x="393725" y="3993"/>
                  </a:lnTo>
                  <a:lnTo>
                    <a:pt x="374074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74074" y="0"/>
                  </a:lnTo>
                  <a:lnTo>
                    <a:pt x="393725" y="3993"/>
                  </a:lnTo>
                  <a:lnTo>
                    <a:pt x="409818" y="14866"/>
                  </a:lnTo>
                  <a:lnTo>
                    <a:pt x="420691" y="30959"/>
                  </a:lnTo>
                  <a:lnTo>
                    <a:pt x="424685" y="50610"/>
                  </a:lnTo>
                  <a:lnTo>
                    <a:pt x="420691" y="70262"/>
                  </a:lnTo>
                  <a:lnTo>
                    <a:pt x="409818" y="86354"/>
                  </a:lnTo>
                  <a:lnTo>
                    <a:pt x="393725" y="97228"/>
                  </a:lnTo>
                  <a:lnTo>
                    <a:pt x="374074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391291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377345" y="400627"/>
            <a:ext cx="603933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Guardian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78734" y="390041"/>
            <a:ext cx="735457" cy="236205"/>
            <a:chOff x="4814638" y="184547"/>
            <a:chExt cx="347980" cy="111760"/>
          </a:xfrm>
        </p:grpSpPr>
        <p:sp>
          <p:nvSpPr>
            <p:cNvPr id="9" name="object 9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287023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287023" y="101221"/>
                  </a:lnTo>
                  <a:lnTo>
                    <a:pt x="306675" y="97228"/>
                  </a:lnTo>
                  <a:lnTo>
                    <a:pt x="322767" y="86354"/>
                  </a:lnTo>
                  <a:lnTo>
                    <a:pt x="333641" y="70262"/>
                  </a:lnTo>
                  <a:lnTo>
                    <a:pt x="337634" y="50610"/>
                  </a:lnTo>
                  <a:lnTo>
                    <a:pt x="333641" y="30959"/>
                  </a:lnTo>
                  <a:lnTo>
                    <a:pt x="322767" y="14866"/>
                  </a:lnTo>
                  <a:lnTo>
                    <a:pt x="306675" y="3993"/>
                  </a:lnTo>
                  <a:lnTo>
                    <a:pt x="287023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287023" y="0"/>
                  </a:lnTo>
                  <a:lnTo>
                    <a:pt x="306675" y="3993"/>
                  </a:lnTo>
                  <a:lnTo>
                    <a:pt x="322767" y="14866"/>
                  </a:lnTo>
                  <a:lnTo>
                    <a:pt x="333641" y="30959"/>
                  </a:lnTo>
                  <a:lnTo>
                    <a:pt x="337634" y="50610"/>
                  </a:lnTo>
                  <a:lnTo>
                    <a:pt x="333641" y="70262"/>
                  </a:lnTo>
                  <a:lnTo>
                    <a:pt x="322767" y="86354"/>
                  </a:lnTo>
                  <a:lnTo>
                    <a:pt x="306675" y="97228"/>
                  </a:lnTo>
                  <a:lnTo>
                    <a:pt x="287023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876698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03255" y="400627"/>
            <a:ext cx="420069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Matrix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485" y="1408465"/>
            <a:ext cx="4105403" cy="1728009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2536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</a:t>
            </a:r>
            <a:r>
              <a:rPr kumimoji="0" sz="2114" b="0" i="0" u="none" strike="noStrike" kern="0" cap="none" spc="391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Most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living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home,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2491" marR="10737" lvl="0" indent="0" algn="l" defTabSz="1932584" rtl="0" eaLnBrk="1" fontAlgn="auto" latinLnBrk="0" hangingPunct="1">
              <a:lnSpc>
                <a:spcPts val="2536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(and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NH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increases)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1486" y="4136068"/>
            <a:ext cx="277809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9531" y="1586894"/>
            <a:ext cx="6119859" cy="425169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69213"/>
          </a:xfrm>
          <a:prstGeom prst="rect">
            <a:avLst/>
          </a:prstGeom>
        </p:spPr>
        <p:txBody>
          <a:bodyPr vert="horz" wrap="square" lIns="0" tIns="310797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rPr spc="-21"/>
              <a:t>Motivation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809222" y="1342961"/>
            <a:ext cx="10573556" cy="4487864"/>
          </a:xfrm>
          <a:prstGeom prst="rect">
            <a:avLst/>
          </a:prstGeom>
        </p:spPr>
        <p:txBody>
          <a:bodyPr vert="horz" wrap="square" lIns="0" tIns="84551" rIns="0" bIns="0" rtlCol="0">
            <a:spAutoFit/>
          </a:bodyPr>
          <a:lstStyle/>
          <a:p>
            <a:pPr marL="425437" indent="-264388">
              <a:spcBef>
                <a:spcPts val="2145"/>
              </a:spcBef>
              <a:buClr>
                <a:srgbClr val="005BB9"/>
              </a:buClr>
              <a:buFont typeface="Arial"/>
              <a:buChar char="•"/>
              <a:tabLst>
                <a:tab pos="425437" algn="l"/>
              </a:tabLst>
            </a:pPr>
            <a:r>
              <a:rPr lang="en-US" b="1">
                <a:solidFill>
                  <a:srgbClr val="0066B3"/>
                </a:solidFill>
              </a:rPr>
              <a:t>Medicaid </a:t>
            </a:r>
            <a:r>
              <a:rPr lang="en-US"/>
              <a:t>is a key pillar of US social safety net, esp. for those with </a:t>
            </a:r>
            <a:r>
              <a:rPr lang="en-US" b="1">
                <a:solidFill>
                  <a:srgbClr val="0066B3"/>
                </a:solidFill>
              </a:rPr>
              <a:t>LTSS</a:t>
            </a:r>
            <a:r>
              <a:rPr lang="en-US"/>
              <a:t> needs</a:t>
            </a:r>
          </a:p>
          <a:p>
            <a:pPr marL="960922" lvl="1" indent="-256336">
              <a:spcBef>
                <a:spcPts val="41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lang="en-US" sz="1902">
                <a:latin typeface="Arial"/>
                <a:cs typeface="Arial"/>
              </a:rPr>
              <a:t>Largest funder of long-term supports and services (33% of budget but 6% of enrollees)</a:t>
            </a:r>
          </a:p>
          <a:p>
            <a:pPr marL="960922" lvl="1" indent="-256336">
              <a:spcBef>
                <a:spcPts val="41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lang="en-US" sz="1902">
                <a:latin typeface="Arial"/>
                <a:cs typeface="Arial"/>
              </a:rPr>
              <a:t>Skyrocketing costs, limited access to home- and community-based services</a:t>
            </a:r>
            <a:endParaRPr lang="en-US"/>
          </a:p>
          <a:p>
            <a:pPr marL="425437" indent="-264388">
              <a:spcBef>
                <a:spcPts val="2145"/>
              </a:spcBef>
              <a:buClr>
                <a:srgbClr val="005BB9"/>
              </a:buClr>
              <a:buFont typeface="Arial"/>
              <a:buChar char="•"/>
              <a:tabLst>
                <a:tab pos="425437" algn="l"/>
              </a:tabLst>
            </a:pPr>
            <a:r>
              <a:rPr lang="en-US"/>
              <a:t>States</a:t>
            </a:r>
            <a:r>
              <a:rPr lang="en-US" spc="-32"/>
              <a:t> </a:t>
            </a:r>
            <a:r>
              <a:rPr lang="en-US"/>
              <a:t>increasingly</a:t>
            </a:r>
            <a:r>
              <a:rPr lang="en-US" spc="-21"/>
              <a:t> </a:t>
            </a:r>
            <a:r>
              <a:rPr lang="en-US"/>
              <a:t>shifting</a:t>
            </a:r>
            <a:r>
              <a:rPr lang="en-US" spc="-21"/>
              <a:t> </a:t>
            </a:r>
            <a:r>
              <a:rPr lang="en-US"/>
              <a:t>to</a:t>
            </a:r>
            <a:r>
              <a:rPr lang="en-US" spc="-21"/>
              <a:t> </a:t>
            </a:r>
            <a:r>
              <a:rPr lang="en-US" b="1">
                <a:solidFill>
                  <a:srgbClr val="0066B3"/>
                </a:solidFill>
              </a:rPr>
              <a:t>managed</a:t>
            </a:r>
            <a:r>
              <a:rPr lang="en-US" b="1" spc="-21">
                <a:solidFill>
                  <a:srgbClr val="0066B3"/>
                </a:solidFill>
              </a:rPr>
              <a:t> </a:t>
            </a:r>
            <a:r>
              <a:rPr lang="en-US" b="1">
                <a:solidFill>
                  <a:srgbClr val="0066B3"/>
                </a:solidFill>
              </a:rPr>
              <a:t>care</a:t>
            </a:r>
            <a:r>
              <a:rPr lang="en-US" b="1" spc="-21">
                <a:solidFill>
                  <a:srgbClr val="0066B3"/>
                </a:solidFill>
              </a:rPr>
              <a:t> </a:t>
            </a:r>
            <a:r>
              <a:rPr lang="en-US" b="1">
                <a:solidFill>
                  <a:srgbClr val="0066B3"/>
                </a:solidFill>
              </a:rPr>
              <a:t>models</a:t>
            </a:r>
            <a:r>
              <a:rPr lang="en-US"/>
              <a:t>:</a:t>
            </a:r>
            <a:r>
              <a:rPr lang="en-US" spc="116"/>
              <a:t> </a:t>
            </a:r>
            <a:r>
              <a:rPr lang="en-US"/>
              <a:t>10%</a:t>
            </a:r>
            <a:r>
              <a:rPr lang="en-US" spc="-21"/>
              <a:t> </a:t>
            </a:r>
            <a:r>
              <a:rPr lang="en-US"/>
              <a:t>in</a:t>
            </a:r>
            <a:r>
              <a:rPr lang="en-US" spc="-21"/>
              <a:t> </a:t>
            </a:r>
            <a:r>
              <a:rPr lang="en-US"/>
              <a:t>1990,</a:t>
            </a:r>
            <a:r>
              <a:rPr lang="en-US" spc="-21"/>
              <a:t> </a:t>
            </a:r>
            <a:r>
              <a:rPr lang="en-US"/>
              <a:t>80%</a:t>
            </a:r>
            <a:r>
              <a:rPr lang="en-US" spc="-21"/>
              <a:t> today</a:t>
            </a:r>
            <a:endParaRPr lang="en-US"/>
          </a:p>
          <a:p>
            <a:pPr marL="960922" lvl="1" indent="-256336">
              <a:spcBef>
                <a:spcPts val="41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In</a:t>
            </a:r>
            <a:r>
              <a:rPr sz="1902" spc="-85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lieu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of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paying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providers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directly,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pays</a:t>
            </a:r>
            <a:r>
              <a:rPr sz="1902" spc="-85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MCOs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fixed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amount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to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manage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enrollees’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 spc="-42">
                <a:latin typeface="Arial"/>
                <a:cs typeface="Arial"/>
              </a:rPr>
              <a:t>care</a:t>
            </a:r>
            <a:endParaRPr sz="1902">
              <a:latin typeface="Arial"/>
              <a:cs typeface="Arial"/>
            </a:endParaRPr>
          </a:p>
          <a:p>
            <a:pPr marL="960922" lvl="1" indent="-256336">
              <a:spcBef>
                <a:spcPts val="3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Much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of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early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managed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care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growth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focused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on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non-elderly,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non-</a:t>
            </a:r>
            <a:r>
              <a:rPr sz="1902">
                <a:latin typeface="Arial"/>
                <a:cs typeface="Arial"/>
              </a:rPr>
              <a:t>disabled</a:t>
            </a:r>
            <a:r>
              <a:rPr sz="1902" spc="-53">
                <a:latin typeface="Arial"/>
                <a:cs typeface="Arial"/>
              </a:rPr>
              <a:t> pop</a:t>
            </a:r>
            <a:endParaRPr sz="1902">
              <a:latin typeface="Arial"/>
              <a:cs typeface="Arial"/>
            </a:endParaRPr>
          </a:p>
          <a:p>
            <a:pPr marL="960922" lvl="1" indent="-256336">
              <a:spcBef>
                <a:spcPts val="3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More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recently,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22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states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have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managed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care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programs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for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42">
                <a:latin typeface="Arial"/>
                <a:cs typeface="Arial"/>
              </a:rPr>
              <a:t>LTSS</a:t>
            </a:r>
            <a:endParaRPr sz="1902">
              <a:latin typeface="Arial"/>
              <a:cs typeface="Arial"/>
            </a:endParaRPr>
          </a:p>
          <a:p>
            <a:pPr lvl="1">
              <a:spcBef>
                <a:spcPts val="159"/>
              </a:spcBef>
              <a:buClr>
                <a:srgbClr val="005BB9"/>
              </a:buClr>
              <a:buFont typeface="Arial"/>
              <a:buChar char="•"/>
            </a:pPr>
            <a:endParaRPr sz="1902"/>
          </a:p>
          <a:p>
            <a:pPr marL="425437" indent="-264388">
              <a:buClr>
                <a:srgbClr val="005BB9"/>
              </a:buClr>
              <a:buFont typeface="Arial"/>
              <a:buChar char="•"/>
              <a:tabLst>
                <a:tab pos="425437" algn="l"/>
              </a:tabLst>
            </a:pPr>
            <a:r>
              <a:t>Little</a:t>
            </a:r>
            <a:r>
              <a:rPr spc="-53"/>
              <a:t> </a:t>
            </a:r>
            <a:r>
              <a:t>evidence</a:t>
            </a:r>
            <a:r>
              <a:rPr spc="-42"/>
              <a:t> </a:t>
            </a:r>
            <a:r>
              <a:t>on</a:t>
            </a:r>
            <a:r>
              <a:rPr spc="-42"/>
              <a:t> </a:t>
            </a:r>
            <a:r>
              <a:t>its</a:t>
            </a:r>
            <a:r>
              <a:rPr spc="-53"/>
              <a:t> </a:t>
            </a:r>
            <a:r>
              <a:t>effects</a:t>
            </a:r>
            <a:r>
              <a:rPr spc="-42"/>
              <a:t> </a:t>
            </a:r>
            <a:r>
              <a:t>on</a:t>
            </a:r>
            <a:r>
              <a:rPr spc="-42"/>
              <a:t> LTSS</a:t>
            </a:r>
            <a:r>
              <a:rPr spc="-53"/>
              <a:t> </a:t>
            </a:r>
            <a:r>
              <a:t>population,</a:t>
            </a:r>
            <a:r>
              <a:rPr spc="-42"/>
              <a:t> </a:t>
            </a:r>
            <a:r>
              <a:t>esp.</a:t>
            </a:r>
            <a:r>
              <a:rPr spc="-42"/>
              <a:t> </a:t>
            </a:r>
            <a:r>
              <a:t>for</a:t>
            </a:r>
            <a:r>
              <a:rPr spc="-42"/>
              <a:t> </a:t>
            </a:r>
            <a:r>
              <a:t>individuals</a:t>
            </a:r>
            <a:r>
              <a:rPr spc="-53"/>
              <a:t> </a:t>
            </a:r>
            <a:r>
              <a:t>with</a:t>
            </a:r>
            <a:r>
              <a:rPr spc="-42"/>
              <a:t> </a:t>
            </a:r>
            <a:r>
              <a:rPr b="1" spc="-42">
                <a:solidFill>
                  <a:srgbClr val="0066B3"/>
                </a:solidFill>
              </a:rPr>
              <a:t>ADRD</a:t>
            </a:r>
            <a:endParaRPr/>
          </a:p>
          <a:p>
            <a:pPr marL="428121">
              <a:spcBef>
                <a:spcPts val="634"/>
              </a:spcBef>
            </a:pPr>
            <a:r>
              <a:rPr sz="1479">
                <a:solidFill>
                  <a:srgbClr val="7F7F7F"/>
                </a:solidFill>
              </a:rPr>
              <a:t>(Bhaumik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Wallace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Grabowski</a:t>
            </a:r>
            <a:r>
              <a:rPr sz="1479" spc="-3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Schlesinger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25,</a:t>
            </a:r>
            <a:r>
              <a:rPr sz="1479" spc="-3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Lee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 spc="-21">
                <a:solidFill>
                  <a:srgbClr val="7F7F7F"/>
                </a:solidFill>
              </a:rPr>
              <a:t>Rossin-</a:t>
            </a:r>
            <a:r>
              <a:rPr sz="1479">
                <a:solidFill>
                  <a:srgbClr val="7F7F7F"/>
                </a:solidFill>
              </a:rPr>
              <a:t>Slater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Staiger</a:t>
            </a:r>
            <a:r>
              <a:rPr sz="1479" spc="-3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Su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26,</a:t>
            </a:r>
            <a:r>
              <a:rPr sz="1479" spc="-3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Caswell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 spc="-21">
                <a:solidFill>
                  <a:srgbClr val="7F7F7F"/>
                </a:solidFill>
              </a:rPr>
              <a:t>Waidmann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Wei</a:t>
            </a:r>
            <a:r>
              <a:rPr sz="1479" spc="-32">
                <a:solidFill>
                  <a:srgbClr val="7F7F7F"/>
                </a:solidFill>
              </a:rPr>
              <a:t> </a:t>
            </a:r>
            <a:r>
              <a:rPr sz="1479">
                <a:solidFill>
                  <a:srgbClr val="7F7F7F"/>
                </a:solidFill>
              </a:rPr>
              <a:t>Smith</a:t>
            </a:r>
            <a:r>
              <a:rPr sz="1479" spc="-42">
                <a:solidFill>
                  <a:srgbClr val="7F7F7F"/>
                </a:solidFill>
              </a:rPr>
              <a:t> </a:t>
            </a:r>
            <a:r>
              <a:rPr sz="1479" spc="-53">
                <a:solidFill>
                  <a:srgbClr val="7F7F7F"/>
                </a:solidFill>
              </a:rPr>
              <a:t>25)</a:t>
            </a:r>
            <a:endParaRPr sz="1479"/>
          </a:p>
          <a:p>
            <a:pPr>
              <a:spcBef>
                <a:spcPts val="306"/>
              </a:spcBef>
            </a:pPr>
            <a:endParaRPr sz="1479"/>
          </a:p>
          <a:p>
            <a:pPr marL="424095" marR="37578" indent="-264388">
              <a:buClr>
                <a:srgbClr val="005BB9"/>
              </a:buClr>
              <a:buFont typeface="Arial"/>
              <a:buChar char="•"/>
              <a:tabLst>
                <a:tab pos="428121" algn="l"/>
              </a:tabLst>
            </a:pPr>
            <a:r>
              <a:rPr b="1">
                <a:solidFill>
                  <a:srgbClr val="0066B3"/>
                </a:solidFill>
              </a:rPr>
              <a:t>This</a:t>
            </a:r>
            <a:r>
              <a:rPr b="1" spc="-53">
                <a:solidFill>
                  <a:srgbClr val="0066B3"/>
                </a:solidFill>
              </a:rPr>
              <a:t> </a:t>
            </a:r>
            <a:r>
              <a:rPr b="1">
                <a:solidFill>
                  <a:srgbClr val="0066B3"/>
                </a:solidFill>
              </a:rPr>
              <a:t>paper:</a:t>
            </a:r>
            <a:r>
              <a:rPr b="1" spc="85">
                <a:solidFill>
                  <a:srgbClr val="0066B3"/>
                </a:solidFill>
              </a:rPr>
              <a:t> </a:t>
            </a:r>
            <a:r>
              <a:rPr b="1"/>
              <a:t>we</a:t>
            </a:r>
            <a:r>
              <a:rPr b="1" spc="-42"/>
              <a:t> </a:t>
            </a:r>
            <a:r>
              <a:rPr b="1"/>
              <a:t>study</a:t>
            </a:r>
            <a:r>
              <a:rPr b="1" spc="-42"/>
              <a:t> </a:t>
            </a:r>
            <a:r>
              <a:rPr b="1"/>
              <a:t>the</a:t>
            </a:r>
            <a:r>
              <a:rPr b="1" spc="-53"/>
              <a:t> </a:t>
            </a:r>
            <a:r>
              <a:rPr b="1"/>
              <a:t>gradual</a:t>
            </a:r>
            <a:r>
              <a:rPr b="1" spc="-42"/>
              <a:t> </a:t>
            </a:r>
            <a:r>
              <a:rPr b="1" spc="-21"/>
              <a:t>roll-</a:t>
            </a:r>
            <a:r>
              <a:rPr b="1"/>
              <a:t>out</a:t>
            </a:r>
            <a:r>
              <a:rPr b="1" spc="-42"/>
              <a:t> </a:t>
            </a:r>
            <a:r>
              <a:rPr b="1"/>
              <a:t>of</a:t>
            </a:r>
            <a:r>
              <a:rPr b="1" spc="-42"/>
              <a:t> </a:t>
            </a:r>
            <a:r>
              <a:rPr b="1"/>
              <a:t>managed</a:t>
            </a:r>
            <a:r>
              <a:rPr b="1" spc="-53"/>
              <a:t> </a:t>
            </a:r>
            <a:r>
              <a:rPr b="1"/>
              <a:t>care</a:t>
            </a:r>
            <a:r>
              <a:rPr b="1" spc="-42"/>
              <a:t> </a:t>
            </a:r>
            <a:r>
              <a:rPr b="1"/>
              <a:t>for</a:t>
            </a:r>
            <a:r>
              <a:rPr b="1" spc="-42"/>
              <a:t> </a:t>
            </a:r>
            <a:r>
              <a:rPr b="1"/>
              <a:t>Medicaid</a:t>
            </a:r>
            <a:r>
              <a:rPr b="1" spc="-53"/>
              <a:t> </a:t>
            </a:r>
            <a:r>
              <a:rPr b="1" spc="-42"/>
              <a:t>LTSS </a:t>
            </a:r>
            <a:r>
              <a:rPr b="1" spc="-53"/>
              <a:t>in </a:t>
            </a:r>
            <a:r>
              <a:rPr b="1"/>
              <a:t>Wisconsin</a:t>
            </a:r>
            <a:r>
              <a:rPr b="1" spc="-63"/>
              <a:t> </a:t>
            </a:r>
            <a:r>
              <a:rPr b="1"/>
              <a:t>over</a:t>
            </a:r>
            <a:r>
              <a:rPr b="1" spc="-53"/>
              <a:t> </a:t>
            </a:r>
            <a:r>
              <a:rPr b="1"/>
              <a:t>the</a:t>
            </a:r>
            <a:r>
              <a:rPr b="1" spc="-63"/>
              <a:t> </a:t>
            </a:r>
            <a:r>
              <a:rPr b="1"/>
              <a:t>past</a:t>
            </a:r>
            <a:r>
              <a:rPr b="1" spc="-53"/>
              <a:t> </a:t>
            </a:r>
            <a:r>
              <a:rPr b="1"/>
              <a:t>20</a:t>
            </a:r>
            <a:r>
              <a:rPr b="1" spc="-63"/>
              <a:t> </a:t>
            </a:r>
            <a:r>
              <a:rPr b="1" spc="-42"/>
              <a:t>years</a:t>
            </a:r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05310" y="202755"/>
            <a:ext cx="8657722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Evolution</a:t>
            </a:r>
            <a:r>
              <a:rPr spc="328"/>
              <a:t> </a:t>
            </a:r>
            <a:r>
              <a:t>of</a:t>
            </a:r>
            <a:r>
              <a:rPr spc="349"/>
              <a:t> </a:t>
            </a:r>
            <a:r>
              <a:t>residential</a:t>
            </a:r>
            <a:r>
              <a:rPr spc="349"/>
              <a:t> </a:t>
            </a:r>
            <a:r>
              <a:t>preferences</a:t>
            </a:r>
            <a:r>
              <a:rPr spc="338"/>
              <a:t> </a:t>
            </a:r>
            <a:r>
              <a:t>and</a:t>
            </a:r>
            <a:r>
              <a:rPr spc="328"/>
              <a:t> </a:t>
            </a:r>
            <a:r>
              <a:rPr spc="-21"/>
              <a:t>mismatch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152786" y="390001"/>
            <a:ext cx="919321" cy="236205"/>
            <a:chOff x="4329212" y="184528"/>
            <a:chExt cx="434975" cy="111760"/>
          </a:xfrm>
        </p:grpSpPr>
        <p:sp>
          <p:nvSpPr>
            <p:cNvPr id="4" name="object 4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374074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74074" y="101221"/>
                  </a:lnTo>
                  <a:lnTo>
                    <a:pt x="393725" y="97228"/>
                  </a:lnTo>
                  <a:lnTo>
                    <a:pt x="409818" y="86354"/>
                  </a:lnTo>
                  <a:lnTo>
                    <a:pt x="420691" y="70262"/>
                  </a:lnTo>
                  <a:lnTo>
                    <a:pt x="424685" y="50610"/>
                  </a:lnTo>
                  <a:lnTo>
                    <a:pt x="420691" y="30959"/>
                  </a:lnTo>
                  <a:lnTo>
                    <a:pt x="409818" y="14866"/>
                  </a:lnTo>
                  <a:lnTo>
                    <a:pt x="393725" y="3993"/>
                  </a:lnTo>
                  <a:lnTo>
                    <a:pt x="374074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74074" y="0"/>
                  </a:lnTo>
                  <a:lnTo>
                    <a:pt x="393725" y="3993"/>
                  </a:lnTo>
                  <a:lnTo>
                    <a:pt x="409818" y="14866"/>
                  </a:lnTo>
                  <a:lnTo>
                    <a:pt x="420691" y="30959"/>
                  </a:lnTo>
                  <a:lnTo>
                    <a:pt x="424685" y="50610"/>
                  </a:lnTo>
                  <a:lnTo>
                    <a:pt x="420691" y="70262"/>
                  </a:lnTo>
                  <a:lnTo>
                    <a:pt x="409818" y="86354"/>
                  </a:lnTo>
                  <a:lnTo>
                    <a:pt x="393725" y="97228"/>
                  </a:lnTo>
                  <a:lnTo>
                    <a:pt x="374074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391291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377345" y="400627"/>
            <a:ext cx="603933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Guardian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78734" y="390041"/>
            <a:ext cx="735457" cy="236205"/>
            <a:chOff x="4814638" y="184547"/>
            <a:chExt cx="347980" cy="111760"/>
          </a:xfrm>
        </p:grpSpPr>
        <p:sp>
          <p:nvSpPr>
            <p:cNvPr id="9" name="object 9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287023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287023" y="101221"/>
                  </a:lnTo>
                  <a:lnTo>
                    <a:pt x="306675" y="97228"/>
                  </a:lnTo>
                  <a:lnTo>
                    <a:pt x="322767" y="86354"/>
                  </a:lnTo>
                  <a:lnTo>
                    <a:pt x="333641" y="70262"/>
                  </a:lnTo>
                  <a:lnTo>
                    <a:pt x="337634" y="50610"/>
                  </a:lnTo>
                  <a:lnTo>
                    <a:pt x="333641" y="30959"/>
                  </a:lnTo>
                  <a:lnTo>
                    <a:pt x="322767" y="14866"/>
                  </a:lnTo>
                  <a:lnTo>
                    <a:pt x="306675" y="3993"/>
                  </a:lnTo>
                  <a:lnTo>
                    <a:pt x="287023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287023" y="0"/>
                  </a:lnTo>
                  <a:lnTo>
                    <a:pt x="306675" y="3993"/>
                  </a:lnTo>
                  <a:lnTo>
                    <a:pt x="322767" y="14866"/>
                  </a:lnTo>
                  <a:lnTo>
                    <a:pt x="333641" y="30959"/>
                  </a:lnTo>
                  <a:lnTo>
                    <a:pt x="337634" y="50610"/>
                  </a:lnTo>
                  <a:lnTo>
                    <a:pt x="333641" y="70262"/>
                  </a:lnTo>
                  <a:lnTo>
                    <a:pt x="322767" y="86354"/>
                  </a:lnTo>
                  <a:lnTo>
                    <a:pt x="306675" y="97228"/>
                  </a:lnTo>
                  <a:lnTo>
                    <a:pt x="287023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876698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03255" y="400627"/>
            <a:ext cx="420069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Matrix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485" y="1408465"/>
            <a:ext cx="4105403" cy="1728009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ts val="2536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</a:t>
            </a:r>
            <a:r>
              <a:rPr kumimoji="0" sz="2114" b="0" i="0" u="none" strike="noStrike" kern="0" cap="none" spc="391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Most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living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home,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2491" marR="10737" lvl="0" indent="0" algn="l" defTabSz="1932584" rtl="0" eaLnBrk="1" fontAlgn="auto" latinLnBrk="0" hangingPunct="1">
              <a:lnSpc>
                <a:spcPts val="2536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(and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NH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increases)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1486" y="4136068"/>
            <a:ext cx="277809" cy="35109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9531" y="1586894"/>
            <a:ext cx="6119859" cy="425169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05310" y="202755"/>
            <a:ext cx="8657722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Evolution</a:t>
            </a:r>
            <a:r>
              <a:rPr spc="328"/>
              <a:t> </a:t>
            </a:r>
            <a:r>
              <a:t>of</a:t>
            </a:r>
            <a:r>
              <a:rPr spc="349"/>
              <a:t> </a:t>
            </a:r>
            <a:r>
              <a:t>residential</a:t>
            </a:r>
            <a:r>
              <a:rPr spc="349"/>
              <a:t> </a:t>
            </a:r>
            <a:r>
              <a:t>preferences</a:t>
            </a:r>
            <a:r>
              <a:rPr spc="338"/>
              <a:t> </a:t>
            </a:r>
            <a:r>
              <a:t>and</a:t>
            </a:r>
            <a:r>
              <a:rPr spc="328"/>
              <a:t> </a:t>
            </a:r>
            <a:r>
              <a:rPr spc="-21"/>
              <a:t>mismatch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152786" y="390001"/>
            <a:ext cx="919321" cy="236205"/>
            <a:chOff x="4329212" y="184528"/>
            <a:chExt cx="434975" cy="111760"/>
          </a:xfrm>
        </p:grpSpPr>
        <p:sp>
          <p:nvSpPr>
            <p:cNvPr id="4" name="object 4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374074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74074" y="101221"/>
                  </a:lnTo>
                  <a:lnTo>
                    <a:pt x="393725" y="97228"/>
                  </a:lnTo>
                  <a:lnTo>
                    <a:pt x="409818" y="86354"/>
                  </a:lnTo>
                  <a:lnTo>
                    <a:pt x="420691" y="70262"/>
                  </a:lnTo>
                  <a:lnTo>
                    <a:pt x="424685" y="50610"/>
                  </a:lnTo>
                  <a:lnTo>
                    <a:pt x="420691" y="30959"/>
                  </a:lnTo>
                  <a:lnTo>
                    <a:pt x="409818" y="14866"/>
                  </a:lnTo>
                  <a:lnTo>
                    <a:pt x="393725" y="3993"/>
                  </a:lnTo>
                  <a:lnTo>
                    <a:pt x="374074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74074" y="0"/>
                  </a:lnTo>
                  <a:lnTo>
                    <a:pt x="393725" y="3993"/>
                  </a:lnTo>
                  <a:lnTo>
                    <a:pt x="409818" y="14866"/>
                  </a:lnTo>
                  <a:lnTo>
                    <a:pt x="420691" y="30959"/>
                  </a:lnTo>
                  <a:lnTo>
                    <a:pt x="424685" y="50610"/>
                  </a:lnTo>
                  <a:lnTo>
                    <a:pt x="420691" y="70262"/>
                  </a:lnTo>
                  <a:lnTo>
                    <a:pt x="409818" y="86354"/>
                  </a:lnTo>
                  <a:lnTo>
                    <a:pt x="393725" y="97228"/>
                  </a:lnTo>
                  <a:lnTo>
                    <a:pt x="374074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391291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377345" y="400627"/>
            <a:ext cx="603933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Guardian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78734" y="390041"/>
            <a:ext cx="735457" cy="236205"/>
            <a:chOff x="4814638" y="184547"/>
            <a:chExt cx="347980" cy="111760"/>
          </a:xfrm>
        </p:grpSpPr>
        <p:sp>
          <p:nvSpPr>
            <p:cNvPr id="9" name="object 9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287023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287023" y="101221"/>
                  </a:lnTo>
                  <a:lnTo>
                    <a:pt x="306675" y="97228"/>
                  </a:lnTo>
                  <a:lnTo>
                    <a:pt x="322767" y="86354"/>
                  </a:lnTo>
                  <a:lnTo>
                    <a:pt x="333641" y="70262"/>
                  </a:lnTo>
                  <a:lnTo>
                    <a:pt x="337634" y="50610"/>
                  </a:lnTo>
                  <a:lnTo>
                    <a:pt x="333641" y="30959"/>
                  </a:lnTo>
                  <a:lnTo>
                    <a:pt x="322767" y="14866"/>
                  </a:lnTo>
                  <a:lnTo>
                    <a:pt x="306675" y="3993"/>
                  </a:lnTo>
                  <a:lnTo>
                    <a:pt x="287023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287023" y="0"/>
                  </a:lnTo>
                  <a:lnTo>
                    <a:pt x="306675" y="3993"/>
                  </a:lnTo>
                  <a:lnTo>
                    <a:pt x="322767" y="14866"/>
                  </a:lnTo>
                  <a:lnTo>
                    <a:pt x="333641" y="30959"/>
                  </a:lnTo>
                  <a:lnTo>
                    <a:pt x="337634" y="50610"/>
                  </a:lnTo>
                  <a:lnTo>
                    <a:pt x="333641" y="70262"/>
                  </a:lnTo>
                  <a:lnTo>
                    <a:pt x="322767" y="86354"/>
                  </a:lnTo>
                  <a:lnTo>
                    <a:pt x="306675" y="97228"/>
                  </a:lnTo>
                  <a:lnTo>
                    <a:pt x="287023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876698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03255" y="400627"/>
            <a:ext cx="420069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Matrix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485" y="1408464"/>
            <a:ext cx="4105403" cy="3119159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381149" marR="0" lvl="0" indent="-354307" algn="l" defTabSz="1932584" rtl="0" eaLnBrk="1" fontAlgn="auto" latinLnBrk="0" hangingPunct="1">
              <a:lnSpc>
                <a:spcPts val="2536"/>
              </a:lnSpc>
              <a:spcBef>
                <a:spcPts val="20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Most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living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home,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2491" marR="10737" lvl="0" indent="0" algn="l" defTabSz="1932584" rtl="0" eaLnBrk="1" fontAlgn="auto" latinLnBrk="0" hangingPunct="1">
              <a:lnSpc>
                <a:spcPts val="2536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(and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NH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increases)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79807" marR="382491" lvl="0" indent="-354307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 startAt="2"/>
              <a:tabLst>
                <a:tab pos="382491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Mismatch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between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current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residence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25%,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time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rgbClr val="005BB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9531" y="1586894"/>
            <a:ext cx="6119859" cy="425169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05310" y="202755"/>
            <a:ext cx="8657722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Evolution</a:t>
            </a:r>
            <a:r>
              <a:rPr spc="328"/>
              <a:t> </a:t>
            </a:r>
            <a:r>
              <a:t>of</a:t>
            </a:r>
            <a:r>
              <a:rPr spc="349"/>
              <a:t> </a:t>
            </a:r>
            <a:r>
              <a:t>residential</a:t>
            </a:r>
            <a:r>
              <a:rPr spc="349"/>
              <a:t> </a:t>
            </a:r>
            <a:r>
              <a:t>preferences</a:t>
            </a:r>
            <a:r>
              <a:rPr spc="338"/>
              <a:t> </a:t>
            </a:r>
            <a:r>
              <a:t>and</a:t>
            </a:r>
            <a:r>
              <a:rPr spc="328"/>
              <a:t> </a:t>
            </a:r>
            <a:r>
              <a:rPr spc="-21"/>
              <a:t>mismatch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152786" y="390001"/>
            <a:ext cx="919321" cy="236205"/>
            <a:chOff x="4329212" y="184528"/>
            <a:chExt cx="434975" cy="111760"/>
          </a:xfrm>
        </p:grpSpPr>
        <p:sp>
          <p:nvSpPr>
            <p:cNvPr id="4" name="object 4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374074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374074" y="101221"/>
                  </a:lnTo>
                  <a:lnTo>
                    <a:pt x="393725" y="97228"/>
                  </a:lnTo>
                  <a:lnTo>
                    <a:pt x="409818" y="86354"/>
                  </a:lnTo>
                  <a:lnTo>
                    <a:pt x="420691" y="70262"/>
                  </a:lnTo>
                  <a:lnTo>
                    <a:pt x="424685" y="50610"/>
                  </a:lnTo>
                  <a:lnTo>
                    <a:pt x="420691" y="30959"/>
                  </a:lnTo>
                  <a:lnTo>
                    <a:pt x="409818" y="14866"/>
                  </a:lnTo>
                  <a:lnTo>
                    <a:pt x="393725" y="3993"/>
                  </a:lnTo>
                  <a:lnTo>
                    <a:pt x="374074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334292" y="189608"/>
              <a:ext cx="424815" cy="101600"/>
            </a:xfrm>
            <a:custGeom>
              <a:avLst/>
              <a:gdLst/>
              <a:ahLst/>
              <a:cxnLst/>
              <a:rect l="l" t="t" r="r" b="b"/>
              <a:pathLst>
                <a:path w="424814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374074" y="0"/>
                  </a:lnTo>
                  <a:lnTo>
                    <a:pt x="393725" y="3993"/>
                  </a:lnTo>
                  <a:lnTo>
                    <a:pt x="409818" y="14866"/>
                  </a:lnTo>
                  <a:lnTo>
                    <a:pt x="420691" y="30959"/>
                  </a:lnTo>
                  <a:lnTo>
                    <a:pt x="424685" y="50610"/>
                  </a:lnTo>
                  <a:lnTo>
                    <a:pt x="420691" y="70262"/>
                  </a:lnTo>
                  <a:lnTo>
                    <a:pt x="409818" y="86354"/>
                  </a:lnTo>
                  <a:lnTo>
                    <a:pt x="393725" y="97228"/>
                  </a:lnTo>
                  <a:lnTo>
                    <a:pt x="374074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391291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377345" y="400627"/>
            <a:ext cx="603933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Guardian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78734" y="390041"/>
            <a:ext cx="735457" cy="236205"/>
            <a:chOff x="4814638" y="184547"/>
            <a:chExt cx="347980" cy="111760"/>
          </a:xfrm>
        </p:grpSpPr>
        <p:sp>
          <p:nvSpPr>
            <p:cNvPr id="9" name="object 9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287023" y="0"/>
                  </a:moveTo>
                  <a:lnTo>
                    <a:pt x="50610" y="0"/>
                  </a:lnTo>
                  <a:lnTo>
                    <a:pt x="30959" y="3993"/>
                  </a:lnTo>
                  <a:lnTo>
                    <a:pt x="14866" y="14866"/>
                  </a:lnTo>
                  <a:lnTo>
                    <a:pt x="3993" y="30959"/>
                  </a:lnTo>
                  <a:lnTo>
                    <a:pt x="0" y="50610"/>
                  </a:lnTo>
                  <a:lnTo>
                    <a:pt x="3993" y="70262"/>
                  </a:lnTo>
                  <a:lnTo>
                    <a:pt x="14866" y="86354"/>
                  </a:lnTo>
                  <a:lnTo>
                    <a:pt x="30959" y="97228"/>
                  </a:lnTo>
                  <a:lnTo>
                    <a:pt x="50610" y="101221"/>
                  </a:lnTo>
                  <a:lnTo>
                    <a:pt x="287023" y="101221"/>
                  </a:lnTo>
                  <a:lnTo>
                    <a:pt x="306675" y="97228"/>
                  </a:lnTo>
                  <a:lnTo>
                    <a:pt x="322767" y="86354"/>
                  </a:lnTo>
                  <a:lnTo>
                    <a:pt x="333641" y="70262"/>
                  </a:lnTo>
                  <a:lnTo>
                    <a:pt x="337634" y="50610"/>
                  </a:lnTo>
                  <a:lnTo>
                    <a:pt x="333641" y="30959"/>
                  </a:lnTo>
                  <a:lnTo>
                    <a:pt x="322767" y="14866"/>
                  </a:lnTo>
                  <a:lnTo>
                    <a:pt x="306675" y="3993"/>
                  </a:lnTo>
                  <a:lnTo>
                    <a:pt x="287023" y="0"/>
                  </a:lnTo>
                  <a:close/>
                </a:path>
              </a:pathLst>
            </a:custGeom>
            <a:solidFill>
              <a:srgbClr val="7FAD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819699" y="189608"/>
              <a:ext cx="337820" cy="101600"/>
            </a:xfrm>
            <a:custGeom>
              <a:avLst/>
              <a:gdLst/>
              <a:ahLst/>
              <a:cxnLst/>
              <a:rect l="l" t="t" r="r" b="b"/>
              <a:pathLst>
                <a:path w="337820" h="101600">
                  <a:moveTo>
                    <a:pt x="50610" y="101221"/>
                  </a:moveTo>
                  <a:lnTo>
                    <a:pt x="30959" y="97228"/>
                  </a:lnTo>
                  <a:lnTo>
                    <a:pt x="14866" y="86354"/>
                  </a:lnTo>
                  <a:lnTo>
                    <a:pt x="3993" y="70262"/>
                  </a:lnTo>
                  <a:lnTo>
                    <a:pt x="0" y="50610"/>
                  </a:lnTo>
                  <a:lnTo>
                    <a:pt x="3993" y="30959"/>
                  </a:lnTo>
                  <a:lnTo>
                    <a:pt x="14866" y="14866"/>
                  </a:lnTo>
                  <a:lnTo>
                    <a:pt x="30959" y="3993"/>
                  </a:lnTo>
                  <a:lnTo>
                    <a:pt x="50610" y="0"/>
                  </a:lnTo>
                  <a:lnTo>
                    <a:pt x="287023" y="0"/>
                  </a:lnTo>
                  <a:lnTo>
                    <a:pt x="306675" y="3993"/>
                  </a:lnTo>
                  <a:lnTo>
                    <a:pt x="322767" y="14866"/>
                  </a:lnTo>
                  <a:lnTo>
                    <a:pt x="333641" y="30959"/>
                  </a:lnTo>
                  <a:lnTo>
                    <a:pt x="337634" y="50610"/>
                  </a:lnTo>
                  <a:lnTo>
                    <a:pt x="333641" y="70262"/>
                  </a:lnTo>
                  <a:lnTo>
                    <a:pt x="322767" y="86354"/>
                  </a:lnTo>
                  <a:lnTo>
                    <a:pt x="306675" y="97228"/>
                  </a:lnTo>
                  <a:lnTo>
                    <a:pt x="287023" y="101221"/>
                  </a:lnTo>
                  <a:lnTo>
                    <a:pt x="50610" y="101221"/>
                  </a:lnTo>
                  <a:close/>
                </a:path>
              </a:pathLst>
            </a:custGeom>
            <a:ln w="10122">
              <a:solidFill>
                <a:srgbClr val="7FADD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876698" y="221068"/>
              <a:ext cx="25400" cy="38100"/>
            </a:xfrm>
            <a:custGeom>
              <a:avLst/>
              <a:gdLst/>
              <a:ahLst/>
              <a:cxnLst/>
              <a:rect l="l" t="t" r="r" b="b"/>
              <a:pathLst>
                <a:path w="25400" h="38100">
                  <a:moveTo>
                    <a:pt x="0" y="0"/>
                  </a:moveTo>
                  <a:lnTo>
                    <a:pt x="0" y="38100"/>
                  </a:lnTo>
                  <a:lnTo>
                    <a:pt x="25400" y="19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19325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80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03255" y="400627"/>
            <a:ext cx="420069" cy="1884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7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" action="ppaction://noaction"/>
              </a:rPr>
              <a:t>Matrix</a:t>
            </a:r>
            <a:endParaRPr kumimoji="0" sz="105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485" y="1408465"/>
            <a:ext cx="4105403" cy="3444504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381149" marR="0" lvl="0" indent="-354307" algn="l" defTabSz="1932584" rtl="0" eaLnBrk="1" fontAlgn="auto" latinLnBrk="0" hangingPunct="1">
              <a:lnSpc>
                <a:spcPts val="2536"/>
              </a:lnSpc>
              <a:spcBef>
                <a:spcPts val="20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Most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living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home,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2491" marR="10737" lvl="0" indent="0" algn="l" defTabSz="1932584" rtl="0" eaLnBrk="1" fontAlgn="auto" latinLnBrk="0" hangingPunct="1">
              <a:lnSpc>
                <a:spcPts val="2536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(and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NH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increases)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79807" marR="382491" lvl="0" indent="-354307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 startAt="2"/>
              <a:tabLst>
                <a:tab pos="382491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Mismatch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between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current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residence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25%,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declines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time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AutoNum type="arabicPeriod" startAt="2"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79807" marR="152996" lvl="0" indent="-354307" algn="l" defTabSz="19325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 startAt="2"/>
              <a:tabLst>
                <a:tab pos="382491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More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mismatch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among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 	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population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9531" y="1586894"/>
            <a:ext cx="6119859" cy="425169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42422" y="-80165"/>
            <a:ext cx="21360620" cy="735007"/>
          </a:xfrm>
          <a:prstGeom prst="rect">
            <a:avLst/>
          </a:prstGeom>
        </p:spPr>
        <p:txBody>
          <a:bodyPr vert="horz" wrap="square" lIns="0" tIns="276922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Conclusion</a:t>
            </a:r>
            <a:r>
              <a:rPr spc="306"/>
              <a:t> </a:t>
            </a:r>
            <a:r>
              <a:t>and</a:t>
            </a:r>
            <a:r>
              <a:rPr spc="328"/>
              <a:t> </a:t>
            </a:r>
            <a:r>
              <a:t>next</a:t>
            </a:r>
            <a:r>
              <a:rPr spc="317"/>
              <a:t> </a:t>
            </a:r>
            <a:r>
              <a:rPr spc="-21"/>
              <a:t>steps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7045" y="1535369"/>
            <a:ext cx="10339341" cy="3784998"/>
          </a:xfrm>
          <a:prstGeom prst="rect">
            <a:avLst/>
          </a:prstGeom>
        </p:spPr>
        <p:txBody>
          <a:bodyPr vert="horz" wrap="square" lIns="0" tIns="57709" rIns="0" bIns="0" rtlCol="0">
            <a:spAutoFit/>
          </a:bodyPr>
          <a:lstStyle/>
          <a:p>
            <a:pPr marL="397253" marR="656273" lvl="0" indent="-264388" algn="l" defTabSz="1932584" rtl="0" eaLnBrk="1" fontAlgn="auto" latinLnBrk="0" hangingPunct="1">
              <a:lnSpc>
                <a:spcPts val="2325"/>
              </a:lnSpc>
              <a:spcBef>
                <a:spcPts val="454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401280" algn="l"/>
              </a:tabLst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Coverage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low-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income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indiv.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has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evolved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dramatically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past</a:t>
            </a:r>
            <a:r>
              <a:rPr kumimoji="0" sz="2114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two 	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decades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359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Towards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1902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1902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3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Towards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home-</a:t>
            </a:r>
            <a:r>
              <a:rPr kumimoji="0" sz="1902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based</a:t>
            </a:r>
            <a:r>
              <a:rPr kumimoji="0" sz="1902" b="1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1" indent="0" algn="l" defTabSz="1932584" rtl="0" eaLnBrk="1" fontAlgn="auto" latinLnBrk="0" hangingPunct="1">
              <a:lnSpc>
                <a:spcPct val="100000"/>
              </a:lnSpc>
              <a:spcBef>
                <a:spcPts val="159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/>
              <a:defRPr/>
            </a:pP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7253" marR="118102" lvl="0" indent="-264388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401280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project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studies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gradual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roll-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	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across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Wisconsin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past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8596" marR="0" lvl="0" indent="-264388" algn="l" defTabSz="1932584" rtl="0" eaLnBrk="1" fontAlgn="auto" latinLnBrk="0" hangingPunct="1">
              <a:lnSpc>
                <a:spcPct val="100000"/>
              </a:lnSpc>
              <a:spcBef>
                <a:spcPts val="1659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398596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shift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away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institutionalized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esp.</a:t>
            </a:r>
            <a:r>
              <a:rPr kumimoji="0" sz="2114" b="0" i="0" u="none" strike="noStrike" kern="0" cap="none" spc="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individuals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34080" marR="0" lvl="1" indent="-256336" algn="l" defTabSz="1932584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934080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But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individuals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still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experience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more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mismatch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1" indent="0" algn="l" defTabSz="1932584" rtl="0" eaLnBrk="1" fontAlgn="auto" latinLnBrk="0" hangingPunct="1">
              <a:lnSpc>
                <a:spcPct val="100000"/>
              </a:lnSpc>
              <a:spcBef>
                <a:spcPts val="159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/>
              <a:defRPr/>
            </a:pP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98596" marR="0" lvl="0" indent="-264388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398596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steps:</a:t>
            </a:r>
            <a:r>
              <a:rPr kumimoji="0" sz="2114" b="0" i="0" u="none" strike="noStrike" kern="0" cap="none" spc="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other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outcomes,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explore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further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96948" y="2333892"/>
            <a:ext cx="3586023" cy="830701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marL="26841">
              <a:spcBef>
                <a:spcPts val="264"/>
              </a:spcBef>
            </a:pPr>
            <a:r>
              <a:rPr sz="5178" b="1">
                <a:solidFill>
                  <a:srgbClr val="000000"/>
                </a:solidFill>
              </a:rPr>
              <a:t>Thank</a:t>
            </a:r>
            <a:r>
              <a:rPr sz="5178" b="1" spc="159">
                <a:solidFill>
                  <a:srgbClr val="000000"/>
                </a:solidFill>
              </a:rPr>
              <a:t> </a:t>
            </a:r>
            <a:r>
              <a:rPr sz="5178" b="1" spc="-42">
                <a:solidFill>
                  <a:srgbClr val="000000"/>
                </a:solidFill>
              </a:rPr>
              <a:t>you!</a:t>
            </a:r>
            <a:endParaRPr sz="5178"/>
          </a:p>
        </p:txBody>
      </p:sp>
      <p:sp>
        <p:nvSpPr>
          <p:cNvPr id="3" name="object 3"/>
          <p:cNvSpPr txBox="1"/>
          <p:nvPr/>
        </p:nvSpPr>
        <p:spPr>
          <a:xfrm>
            <a:off x="4577255" y="3306248"/>
            <a:ext cx="3026378" cy="41598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36" b="0" i="0" u="none" strike="noStrike" kern="0" cap="none" spc="-127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cmommaerts@wisc.eu</a:t>
            </a:r>
            <a:endParaRPr kumimoji="0" sz="2536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30536"/>
          </a:xfrm>
          <a:prstGeom prst="rect">
            <a:avLst/>
          </a:prstGeom>
        </p:spPr>
        <p:txBody>
          <a:bodyPr vert="horz" wrap="square" lIns="0" tIns="272494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This</a:t>
            </a:r>
            <a:r>
              <a:rPr spc="285"/>
              <a:t> </a:t>
            </a:r>
            <a:r>
              <a:rPr spc="-21"/>
              <a:t>paper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3306" y="1261536"/>
            <a:ext cx="10814435" cy="4208657"/>
          </a:xfrm>
          <a:prstGeom prst="rect">
            <a:avLst/>
          </a:prstGeom>
        </p:spPr>
        <p:txBody>
          <a:bodyPr vert="horz" wrap="square" lIns="0" tIns="159707" rIns="0" bIns="0" rtlCol="0">
            <a:spAutoFit/>
          </a:bodyPr>
          <a:lstStyle/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12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Research</a:t>
            </a:r>
            <a:r>
              <a:rPr kumimoji="0" sz="2114" b="1" i="0" u="none" strike="noStrike" kern="0" cap="none" spc="-95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questions: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354307" algn="l" defTabSz="1932584" rtl="0" eaLnBrk="1" fontAlgn="auto" latinLnBrk="0" hangingPunct="1">
              <a:lnSpc>
                <a:spcPct val="100000"/>
              </a:lnSpc>
              <a:spcBef>
                <a:spcPts val="1036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selects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LTSS?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8814" marR="0" lvl="1" indent="-256336" algn="l" defTabSz="1932584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1148814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demographics,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ADRD,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HCBS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waitlist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354307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What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use?</a:t>
            </a:r>
            <a:r>
              <a:rPr kumimoji="0" sz="2114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(today:</a:t>
            </a:r>
            <a:r>
              <a:rPr kumimoji="0" sz="2114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114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homes)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354307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Descriptive:</a:t>
            </a:r>
            <a:r>
              <a:rPr kumimoji="0" sz="2114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residential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align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preferences?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189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methods: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1" indent="-264388" algn="l" defTabSz="1932584" rtl="0" eaLnBrk="1" fontAlgn="auto" latinLnBrk="0" hangingPunct="1">
              <a:lnSpc>
                <a:spcPct val="100000"/>
              </a:lnSpc>
              <a:spcBef>
                <a:spcPts val="1036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1985" algn="l"/>
              </a:tabLst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Administrative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(+LTSS)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claims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8814" marR="0" lvl="2" indent="-256336" algn="l" defTabSz="1932584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1148814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Residential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setting,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preferences,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limitations,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etc.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0643" marR="628090" lvl="1" indent="-264388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466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Staggered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roll-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voluntary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(“Family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Care”)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Wisconsin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2000–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2018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5219"/>
            <a:ext cx="21360620" cy="735007"/>
          </a:xfrm>
          <a:prstGeom prst="rect">
            <a:avLst/>
          </a:prstGeom>
        </p:spPr>
        <p:txBody>
          <a:bodyPr vert="horz" wrap="square" lIns="0" tIns="276922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Outline</a:t>
            </a:r>
            <a:r>
              <a:rPr spc="264"/>
              <a:t> </a:t>
            </a:r>
            <a:r>
              <a:t>for</a:t>
            </a:r>
            <a:r>
              <a:rPr spc="285"/>
              <a:t> </a:t>
            </a:r>
            <a:r>
              <a:rPr spc="-42"/>
              <a:t>Today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5109" y="1806873"/>
            <a:ext cx="8514120" cy="2952447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marL="381149" marR="0" lvl="0" indent="-354307" algn="l" defTabSz="1932584" rtl="0" eaLnBrk="1" fontAlgn="auto" latinLnBrk="0" hangingPunct="1">
              <a:lnSpc>
                <a:spcPct val="100000"/>
              </a:lnSpc>
              <a:spcBef>
                <a:spcPts val="20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Our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context:</a:t>
            </a:r>
            <a:r>
              <a:rPr kumimoji="0" sz="2114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Wisconsin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149" marR="0" lvl="0" indent="-354307" algn="l" defTabSz="1932584" rtl="0" eaLnBrk="1" fontAlgn="auto" latinLnBrk="0" hangingPunct="1">
              <a:lnSpc>
                <a:spcPct val="100000"/>
              </a:lnSpc>
              <a:spcBef>
                <a:spcPts val="188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Policy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variation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149" marR="0" lvl="0" indent="-354307" algn="l" defTabSz="1932584" rtl="0" eaLnBrk="1" fontAlgn="auto" latinLnBrk="0" hangingPunct="1">
              <a:lnSpc>
                <a:spcPct val="100000"/>
              </a:lnSpc>
              <a:spcBef>
                <a:spcPts val="1889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Empirical</a:t>
            </a:r>
            <a:r>
              <a:rPr kumimoji="0" sz="2114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framework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149" marR="0" lvl="0" indent="-354307" algn="l" defTabSz="1932584" rtl="0" eaLnBrk="1" fontAlgn="auto" latinLnBrk="0" hangingPunct="1">
              <a:lnSpc>
                <a:spcPct val="100000"/>
              </a:lnSpc>
              <a:spcBef>
                <a:spcPts val="1881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Effects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149" marR="0" lvl="0" indent="-354307" algn="l" defTabSz="1932584" rtl="0" eaLnBrk="1" fontAlgn="auto" latinLnBrk="0" hangingPunct="1">
              <a:lnSpc>
                <a:spcPct val="100000"/>
              </a:lnSpc>
              <a:spcBef>
                <a:spcPts val="1892"/>
              </a:spcBef>
              <a:spcAft>
                <a:spcPts val="0"/>
              </a:spcAft>
              <a:buClr>
                <a:srgbClr val="005BB9"/>
              </a:buClr>
              <a:buSzTx/>
              <a:buFontTx/>
              <a:buAutoNum type="arabicPeriod"/>
              <a:tabLst>
                <a:tab pos="38114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How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preferences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evolve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individuals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LTSS?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32677"/>
          </a:xfrm>
          <a:prstGeom prst="rect">
            <a:avLst/>
          </a:prstGeom>
        </p:spPr>
        <p:txBody>
          <a:bodyPr vert="horz" wrap="square" lIns="0" tIns="274614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What</a:t>
            </a:r>
            <a:r>
              <a:rPr spc="306"/>
              <a:t> </a:t>
            </a:r>
            <a:r>
              <a:t>is</a:t>
            </a:r>
            <a:r>
              <a:rPr spc="317"/>
              <a:t> </a:t>
            </a:r>
            <a:r>
              <a:t>managed</a:t>
            </a:r>
            <a:r>
              <a:rPr spc="306"/>
              <a:t> </a:t>
            </a:r>
            <a:r>
              <a:t>care</a:t>
            </a:r>
            <a:r>
              <a:rPr spc="306"/>
              <a:t> </a:t>
            </a:r>
            <a:r>
              <a:t>for</a:t>
            </a:r>
            <a:r>
              <a:rPr spc="317"/>
              <a:t> </a:t>
            </a:r>
            <a:r>
              <a:t>Medicaid</a:t>
            </a:r>
            <a:r>
              <a:rPr spc="317"/>
              <a:t> </a:t>
            </a:r>
            <a:r>
              <a:rPr spc="-21"/>
              <a:t>LTSS?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26809" y="1267878"/>
            <a:ext cx="10893721" cy="4118318"/>
          </a:xfrm>
          <a:prstGeom prst="rect">
            <a:avLst/>
          </a:prstGeom>
        </p:spPr>
        <p:txBody>
          <a:bodyPr vert="horz" wrap="square" lIns="0" tIns="299667" rIns="0" bIns="0" rtlCol="0">
            <a:spAutoFit/>
          </a:bodyPr>
          <a:lstStyle/>
          <a:p>
            <a:pPr marL="424095" marR="64419" indent="-264388">
              <a:lnSpc>
                <a:spcPts val="2325"/>
              </a:lnSpc>
              <a:spcBef>
                <a:spcPts val="454"/>
              </a:spcBef>
              <a:buClr>
                <a:srgbClr val="005BB9"/>
              </a:buClr>
              <a:buFont typeface="Arial"/>
              <a:buChar char="•"/>
              <a:tabLst>
                <a:tab pos="428121" algn="l"/>
              </a:tabLst>
            </a:pPr>
            <a:r>
              <a:rPr spc="-42"/>
              <a:t>LTSS: </a:t>
            </a:r>
            <a:r>
              <a:t>covers</a:t>
            </a:r>
            <a:r>
              <a:rPr spc="-42"/>
              <a:t> </a:t>
            </a:r>
            <a:r>
              <a:t>services</a:t>
            </a:r>
            <a:r>
              <a:rPr spc="-42"/>
              <a:t> </a:t>
            </a:r>
            <a:r>
              <a:t>and</a:t>
            </a:r>
            <a:r>
              <a:rPr spc="-42"/>
              <a:t> </a:t>
            </a:r>
            <a:r>
              <a:t>supports</a:t>
            </a:r>
            <a:r>
              <a:rPr spc="-42"/>
              <a:t> </a:t>
            </a:r>
            <a:r>
              <a:t>people</a:t>
            </a:r>
            <a:r>
              <a:rPr spc="-42"/>
              <a:t> </a:t>
            </a:r>
            <a:r>
              <a:t>may</a:t>
            </a:r>
            <a:r>
              <a:rPr spc="-42"/>
              <a:t> </a:t>
            </a:r>
            <a:r>
              <a:t>need</a:t>
            </a:r>
            <a:r>
              <a:rPr spc="-42"/>
              <a:t> </a:t>
            </a:r>
            <a:r>
              <a:t>when</a:t>
            </a:r>
            <a:r>
              <a:rPr spc="-42"/>
              <a:t> </a:t>
            </a:r>
            <a:r>
              <a:t>they</a:t>
            </a:r>
            <a:r>
              <a:rPr spc="-42"/>
              <a:t> </a:t>
            </a:r>
            <a:r>
              <a:t>have</a:t>
            </a:r>
            <a:r>
              <a:rPr spc="-42"/>
              <a:t> </a:t>
            </a:r>
            <a:r>
              <a:t>a</a:t>
            </a:r>
            <a:r>
              <a:rPr spc="-42"/>
              <a:t> </a:t>
            </a:r>
            <a:r>
              <a:rPr spc="-21"/>
              <a:t>chronic 	</a:t>
            </a:r>
            <a:r>
              <a:t>illness,</a:t>
            </a:r>
            <a:r>
              <a:rPr spc="-74"/>
              <a:t> </a:t>
            </a:r>
            <a:r>
              <a:rPr spc="-21"/>
              <a:t>disability,</a:t>
            </a:r>
            <a:r>
              <a:rPr spc="-63"/>
              <a:t> </a:t>
            </a:r>
            <a:r>
              <a:t>or</a:t>
            </a:r>
            <a:r>
              <a:rPr spc="-85"/>
              <a:t> </a:t>
            </a:r>
            <a:r>
              <a:t>aging-related</a:t>
            </a:r>
            <a:r>
              <a:rPr spc="-74"/>
              <a:t> </a:t>
            </a:r>
            <a:r>
              <a:t>condition</a:t>
            </a:r>
            <a:r>
              <a:rPr spc="-85"/>
              <a:t> </a:t>
            </a:r>
            <a:r>
              <a:t>that</a:t>
            </a:r>
            <a:r>
              <a:rPr spc="-74"/>
              <a:t> </a:t>
            </a:r>
            <a:r>
              <a:t>limits</a:t>
            </a:r>
            <a:r>
              <a:rPr spc="-74"/>
              <a:t> </a:t>
            </a:r>
            <a:r>
              <a:t>their</a:t>
            </a:r>
            <a:r>
              <a:rPr spc="-85"/>
              <a:t> </a:t>
            </a:r>
            <a:r>
              <a:t>ability</a:t>
            </a:r>
            <a:r>
              <a:rPr spc="-74"/>
              <a:t> </a:t>
            </a:r>
            <a:r>
              <a:t>to</a:t>
            </a:r>
            <a:r>
              <a:rPr spc="-85"/>
              <a:t> </a:t>
            </a:r>
            <a:r>
              <a:rPr spc="-21"/>
              <a:t>live</a:t>
            </a:r>
            <a:r>
              <a:rPr spc="-74"/>
              <a:t> </a:t>
            </a:r>
            <a:r>
              <a:rPr spc="-21"/>
              <a:t>independently</a:t>
            </a:r>
            <a:endParaRPr/>
          </a:p>
          <a:p>
            <a:pPr marL="960922" lvl="1" indent="-256336">
              <a:spcBef>
                <a:spcPts val="359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It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does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 i="1">
                <a:latin typeface="Arial"/>
                <a:cs typeface="Arial"/>
              </a:rPr>
              <a:t>not</a:t>
            </a:r>
            <a:r>
              <a:rPr sz="1902" i="1" spc="127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cover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acute/primary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spc="-42">
                <a:latin typeface="Arial"/>
                <a:cs typeface="Arial"/>
              </a:rPr>
              <a:t>care</a:t>
            </a:r>
            <a:endParaRPr sz="1902">
              <a:latin typeface="Arial"/>
              <a:cs typeface="Arial"/>
            </a:endParaRPr>
          </a:p>
          <a:p>
            <a:pPr marL="425437" indent="-264388">
              <a:spcBef>
                <a:spcPts val="1511"/>
              </a:spcBef>
              <a:buClr>
                <a:srgbClr val="005BB9"/>
              </a:buClr>
              <a:buFont typeface="Arial"/>
              <a:buChar char="•"/>
              <a:tabLst>
                <a:tab pos="425437" algn="l"/>
              </a:tabLst>
            </a:pPr>
            <a:r>
              <a:rPr spc="-42"/>
              <a:t>Traditionally,</a:t>
            </a:r>
            <a:r>
              <a:rPr spc="-32"/>
              <a:t> </a:t>
            </a:r>
            <a:r>
              <a:t>Medicaid</a:t>
            </a:r>
            <a:r>
              <a:rPr spc="-32"/>
              <a:t> </a:t>
            </a:r>
            <a:r>
              <a:t>pays</a:t>
            </a:r>
            <a:r>
              <a:rPr spc="-32"/>
              <a:t> </a:t>
            </a:r>
            <a:r>
              <a:t>providers</a:t>
            </a:r>
            <a:r>
              <a:rPr spc="-21"/>
              <a:t> </a:t>
            </a:r>
            <a:r>
              <a:t>on</a:t>
            </a:r>
            <a:r>
              <a:rPr spc="-32"/>
              <a:t> </a:t>
            </a:r>
            <a:r>
              <a:t>a</a:t>
            </a:r>
            <a:r>
              <a:rPr spc="-32"/>
              <a:t> </a:t>
            </a:r>
            <a:r>
              <a:rPr b="1" spc="-21"/>
              <a:t>fee-</a:t>
            </a:r>
            <a:r>
              <a:rPr b="1" spc="-42"/>
              <a:t>for-</a:t>
            </a:r>
            <a:r>
              <a:rPr b="1"/>
              <a:t>service</a:t>
            </a:r>
            <a:r>
              <a:rPr b="1" spc="-32"/>
              <a:t> </a:t>
            </a:r>
            <a:r>
              <a:t>basis</a:t>
            </a:r>
            <a:r>
              <a:rPr spc="-21"/>
              <a:t> </a:t>
            </a:r>
            <a:r>
              <a:t>for</a:t>
            </a:r>
            <a:r>
              <a:rPr spc="-32"/>
              <a:t> </a:t>
            </a:r>
            <a:r>
              <a:rPr spc="-21"/>
              <a:t>enrollees</a:t>
            </a:r>
            <a:endParaRPr/>
          </a:p>
          <a:p>
            <a:pPr marL="960922" lvl="1" indent="-256336">
              <a:spcBef>
                <a:spcPts val="41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 spc="-21">
                <a:latin typeface="Arial"/>
                <a:cs typeface="Arial"/>
              </a:rPr>
              <a:t>Covers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nursing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home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care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but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also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some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HCBS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(through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waivers)</a:t>
            </a:r>
            <a:endParaRPr sz="1902">
              <a:latin typeface="Arial"/>
              <a:cs typeface="Arial"/>
            </a:endParaRPr>
          </a:p>
          <a:p>
            <a:pPr marL="425437" indent="-264388">
              <a:spcBef>
                <a:spcPts val="1501"/>
              </a:spcBef>
              <a:buClr>
                <a:srgbClr val="005BB9"/>
              </a:buClr>
              <a:buFont typeface="Arial"/>
              <a:buChar char="•"/>
              <a:tabLst>
                <a:tab pos="425437" algn="l"/>
              </a:tabLst>
            </a:pPr>
            <a:r>
              <a:t>Alternative</a:t>
            </a:r>
            <a:r>
              <a:rPr spc="-32"/>
              <a:t> </a:t>
            </a:r>
            <a:r>
              <a:t>to</a:t>
            </a:r>
            <a:r>
              <a:rPr spc="-21"/>
              <a:t> fee-</a:t>
            </a:r>
            <a:r>
              <a:rPr spc="-42"/>
              <a:t>for-</a:t>
            </a:r>
            <a:r>
              <a:t>service:</a:t>
            </a:r>
            <a:r>
              <a:rPr spc="106"/>
              <a:t> </a:t>
            </a:r>
            <a:r>
              <a:t>Medicaid</a:t>
            </a:r>
            <a:r>
              <a:rPr spc="-21"/>
              <a:t> </a:t>
            </a:r>
            <a:r>
              <a:rPr b="1"/>
              <a:t>managed</a:t>
            </a:r>
            <a:r>
              <a:rPr b="1" spc="-21"/>
              <a:t> </a:t>
            </a:r>
            <a:r>
              <a:rPr b="1" spc="-42"/>
              <a:t>care</a:t>
            </a:r>
            <a:endParaRPr/>
          </a:p>
          <a:p>
            <a:pPr marL="960922" lvl="1" indent="-256336">
              <a:spcBef>
                <a:spcPts val="41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Medicaid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pays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MCOs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fixed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amount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to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absorb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the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financial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risk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of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covering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enrollee</a:t>
            </a:r>
            <a:endParaRPr sz="1902">
              <a:latin typeface="Arial"/>
              <a:cs typeface="Arial"/>
            </a:endParaRPr>
          </a:p>
          <a:p>
            <a:pPr marL="960922" lvl="1" indent="-256336">
              <a:spcBef>
                <a:spcPts val="4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Managed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care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plans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tend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to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emphasize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care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coordination,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prioritize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 spc="-42">
                <a:latin typeface="Arial"/>
                <a:cs typeface="Arial"/>
              </a:rPr>
              <a:t>HCBS</a:t>
            </a:r>
            <a:endParaRPr sz="1902">
              <a:latin typeface="Arial"/>
              <a:cs typeface="Arial"/>
            </a:endParaRPr>
          </a:p>
          <a:p>
            <a:pPr marL="960922" lvl="1" indent="-256336">
              <a:spcBef>
                <a:spcPts val="32"/>
              </a:spcBef>
              <a:buClr>
                <a:srgbClr val="005BB9"/>
              </a:buClr>
              <a:buFont typeface="Arial"/>
              <a:buChar char="•"/>
              <a:tabLst>
                <a:tab pos="960922" algn="l"/>
              </a:tabLst>
            </a:pPr>
            <a:r>
              <a:rPr sz="1902">
                <a:latin typeface="Arial"/>
                <a:cs typeface="Arial"/>
              </a:rPr>
              <a:t>Concerns</a:t>
            </a:r>
            <a:r>
              <a:rPr sz="1902" spc="-5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they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have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incentive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to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reduce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services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i="1">
                <a:latin typeface="Arial"/>
                <a:cs typeface="Arial"/>
              </a:rPr>
              <a:t>→</a:t>
            </a:r>
            <a:r>
              <a:rPr sz="1902" i="1" spc="-3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negative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quality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and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health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impacts</a:t>
            </a:r>
            <a:endParaRPr sz="1902">
              <a:latin typeface="Arial"/>
              <a:cs typeface="Arial"/>
            </a:endParaRPr>
          </a:p>
          <a:p>
            <a:pPr marL="962266" marR="1167603" lvl="1" indent="-257678">
              <a:lnSpc>
                <a:spcPct val="101499"/>
              </a:lnSpc>
              <a:buClr>
                <a:srgbClr val="005BB9"/>
              </a:buClr>
              <a:buFont typeface="Arial"/>
              <a:buChar char="•"/>
              <a:tabLst>
                <a:tab pos="962266" algn="l"/>
              </a:tabLst>
            </a:pPr>
            <a:r>
              <a:rPr sz="1902">
                <a:latin typeface="Arial"/>
                <a:cs typeface="Arial"/>
              </a:rPr>
              <a:t>E.g.,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individuals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with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ADRD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are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predictably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higher-</a:t>
            </a:r>
            <a:r>
              <a:rPr sz="1902">
                <a:latin typeface="Arial"/>
                <a:cs typeface="Arial"/>
              </a:rPr>
              <a:t>cost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enrollees,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so</a:t>
            </a:r>
            <a:r>
              <a:rPr sz="1902" spc="-42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plans</a:t>
            </a:r>
            <a:r>
              <a:rPr sz="1902" spc="-32">
                <a:latin typeface="Arial"/>
                <a:cs typeface="Arial"/>
              </a:rPr>
              <a:t> </a:t>
            </a:r>
            <a:r>
              <a:rPr sz="1902" spc="-53">
                <a:latin typeface="Arial"/>
                <a:cs typeface="Arial"/>
              </a:rPr>
              <a:t>may </a:t>
            </a:r>
            <a:r>
              <a:rPr sz="1902">
                <a:latin typeface="Arial"/>
                <a:cs typeface="Arial"/>
              </a:rPr>
              <a:t>discourage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participation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by</a:t>
            </a:r>
            <a:r>
              <a:rPr sz="1902" spc="-63">
                <a:latin typeface="Arial"/>
                <a:cs typeface="Arial"/>
              </a:rPr>
              <a:t> </a:t>
            </a:r>
            <a:r>
              <a:rPr sz="1902">
                <a:latin typeface="Arial"/>
                <a:cs typeface="Arial"/>
              </a:rPr>
              <a:t>this</a:t>
            </a:r>
            <a:r>
              <a:rPr sz="1902" spc="-74">
                <a:latin typeface="Arial"/>
                <a:cs typeface="Arial"/>
              </a:rPr>
              <a:t> </a:t>
            </a:r>
            <a:r>
              <a:rPr sz="1902" spc="-21">
                <a:latin typeface="Arial"/>
                <a:cs typeface="Arial"/>
              </a:rPr>
              <a:t>population</a:t>
            </a:r>
            <a:endParaRPr sz="1902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32677"/>
          </a:xfrm>
          <a:prstGeom prst="rect">
            <a:avLst/>
          </a:prstGeom>
        </p:spPr>
        <p:txBody>
          <a:bodyPr vert="horz" wrap="square" lIns="0" tIns="274614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Our</a:t>
            </a:r>
            <a:r>
              <a:rPr spc="275"/>
              <a:t> </a:t>
            </a:r>
            <a:r>
              <a:t>context:</a:t>
            </a:r>
            <a:r>
              <a:rPr spc="814"/>
              <a:t> </a:t>
            </a:r>
            <a:r>
              <a:t>Wisconsin’s</a:t>
            </a:r>
            <a:r>
              <a:rPr spc="275"/>
              <a:t> </a:t>
            </a:r>
            <a:r>
              <a:t>Family</a:t>
            </a:r>
            <a:r>
              <a:rPr spc="285"/>
              <a:t> </a:t>
            </a:r>
            <a:r>
              <a:t>Care</a:t>
            </a:r>
            <a:r>
              <a:rPr spc="275"/>
              <a:t> </a:t>
            </a:r>
            <a:r>
              <a:rPr spc="-21"/>
              <a:t>program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6466" y="1306497"/>
            <a:ext cx="10794304" cy="4047433"/>
          </a:xfrm>
          <a:prstGeom prst="rect">
            <a:avLst/>
          </a:prstGeom>
        </p:spPr>
        <p:txBody>
          <a:bodyPr vert="horz" wrap="square" lIns="0" tIns="106024" rIns="0" bIns="0" rtlCol="0">
            <a:spAutoFit/>
          </a:bodyPr>
          <a:lstStyle/>
          <a:p>
            <a:pPr marL="107366" marR="0" lvl="0" indent="0" algn="l" defTabSz="1932584" rtl="0" eaLnBrk="1" fontAlgn="auto" latinLnBrk="0" hangingPunct="1">
              <a:lnSpc>
                <a:spcPct val="1000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Wisconsin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Medicaid’s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“Family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Care”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unique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setting: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38827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38827" algn="l"/>
              </a:tabLst>
              <a:defRPr/>
            </a:pP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Voluntary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LTSS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(alternative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self-directed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FFS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plan)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38827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1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38827" algn="l"/>
              </a:tabLst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Entitlement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rgbClr val="0066B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program:</a:t>
            </a:r>
            <a:r>
              <a:rPr kumimoji="0" sz="2114" b="0" i="0" u="none" strike="noStrike" kern="0" cap="none" spc="9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meet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income/asset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limits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pass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functional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screen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38827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38827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Gradually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rolled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across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between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2000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2018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932584" rtl="0" eaLnBrk="1" fontAlgn="auto" latinLnBrk="0" hangingPunct="1">
              <a:lnSpc>
                <a:spcPct val="100000"/>
              </a:lnSpc>
              <a:spcBef>
                <a:spcPts val="296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7366" marR="0" lvl="0" indent="0" algn="l" defTabSz="1932584" rtl="0" eaLnBrk="1" fontAlgn="auto" latinLnBrk="0" hangingPunct="1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provided: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41511" marR="118102" lvl="0" indent="-257678" algn="l" defTabSz="1932584" rtl="0" eaLnBrk="1" fontAlgn="auto" latinLnBrk="0" hangingPunct="1">
              <a:lnSpc>
                <a:spcPct val="101499"/>
              </a:lnSpc>
              <a:spcBef>
                <a:spcPts val="581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41511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HCBS: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adult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transportation,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bathing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services,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financial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</a:t>
            </a:r>
            <a:r>
              <a:rPr kumimoji="0" sz="1902" b="0" i="0" u="none" strike="noStrike" kern="0" cap="none" spc="-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medication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management,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modifications,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etc.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41511" marR="342228" lvl="0" indent="-257678" algn="l" defTabSz="1932584" rtl="0" eaLnBrk="1" fontAlgn="auto" latinLnBrk="0" hangingPunct="1">
              <a:lnSpc>
                <a:spcPct val="101499"/>
              </a:lnSpc>
              <a:spcBef>
                <a:spcPts val="634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41511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card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related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LTSS: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personal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care,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health,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PT/OT/speech</a:t>
            </a:r>
            <a:r>
              <a:rPr kumimoji="0" sz="1902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therapy, durable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medical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equipment,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mental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services,</a:t>
            </a:r>
            <a:r>
              <a:rPr kumimoji="0" sz="1902" b="0" i="0" u="none" strike="noStrike" kern="0" cap="none" spc="-74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skilled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40169" marR="0" lvl="0" indent="-256336" algn="l" defTabSz="1932584" rtl="0" eaLnBrk="1" fontAlgn="auto" latinLnBrk="0" hangingPunct="1">
              <a:lnSpc>
                <a:spcPct val="100000"/>
              </a:lnSpc>
              <a:spcBef>
                <a:spcPts val="666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40169" algn="l"/>
              </a:tabLst>
              <a:defRPr/>
            </a:pP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Case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management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social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worker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nurse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team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case</a:t>
            </a:r>
            <a:r>
              <a:rPr kumimoji="0" sz="1902" b="0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02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manager</a:t>
            </a:r>
            <a:endParaRPr kumimoji="0" sz="190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09" y="0"/>
            <a:ext cx="21360620" cy="735007"/>
          </a:xfrm>
          <a:prstGeom prst="rect">
            <a:avLst/>
          </a:prstGeom>
        </p:spPr>
        <p:txBody>
          <a:bodyPr vert="horz" wrap="square" lIns="0" tIns="276922" rIns="0" bIns="0" rtlCol="0">
            <a:spAutoFit/>
          </a:bodyPr>
          <a:lstStyle/>
          <a:p>
            <a:pPr marL="26841">
              <a:spcBef>
                <a:spcPts val="285"/>
              </a:spcBef>
            </a:pPr>
            <a:r>
              <a:t>A</a:t>
            </a:r>
            <a:r>
              <a:rPr spc="222"/>
              <a:t> </a:t>
            </a:r>
            <a:r>
              <a:t>bit</a:t>
            </a:r>
            <a:r>
              <a:rPr spc="241"/>
              <a:t> </a:t>
            </a:r>
            <a:r>
              <a:t>of</a:t>
            </a:r>
            <a:r>
              <a:rPr spc="232"/>
              <a:t> </a:t>
            </a:r>
            <a:r>
              <a:rPr spc="-21"/>
              <a:t>history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3307" y="1250639"/>
            <a:ext cx="10262843" cy="4258196"/>
          </a:xfrm>
          <a:prstGeom prst="rect">
            <a:avLst/>
          </a:prstGeom>
        </p:spPr>
        <p:txBody>
          <a:bodyPr vert="horz" wrap="square" lIns="0" tIns="106024" rIns="0" bIns="0" rtlCol="0">
            <a:spAutoFit/>
          </a:bodyPr>
          <a:lstStyle/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1980s:</a:t>
            </a:r>
            <a:r>
              <a:rPr kumimoji="0" sz="2114" b="1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1st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generation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reforms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long-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term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$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HCBS,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also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applied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federal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HCBS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waivers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1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But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fixed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amount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funding,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waiting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lists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HCBS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1990s:</a:t>
            </a:r>
            <a:r>
              <a:rPr kumimoji="0" sz="2114" b="1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2nd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generation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reforms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long-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term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1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WI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Goal:</a:t>
            </a:r>
            <a:r>
              <a:rPr kumimoji="0" sz="2114" b="0" i="0" u="none" strike="noStrike" kern="0" cap="none" spc="106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system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equal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nursing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homes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HCBS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Resulted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5-county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pilot</a:t>
            </a:r>
            <a:r>
              <a:rPr kumimoji="0" sz="2114" b="0" i="0" u="none" strike="noStrike" kern="0" cap="none" spc="-1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“Family Care”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0524" marR="0" lvl="0" indent="0" algn="l" defTabSz="1932584" rtl="0" eaLnBrk="1" fontAlgn="auto" latinLnBrk="0" hangingPunct="1">
              <a:lnSpc>
                <a:spcPct val="100000"/>
              </a:lnSpc>
              <a:spcBef>
                <a:spcPts val="16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Early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evaluations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pilot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pointed</a:t>
            </a:r>
            <a:r>
              <a:rPr kumimoji="0" sz="2114" b="1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114" b="1" i="0" u="none" strike="noStrike" kern="0" cap="none" spc="-6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1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success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1985" marR="0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1985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Expanded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choice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access,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Medicaid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cost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savings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$452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month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10643" marR="475094" lvl="0" indent="-264388" algn="l" defTabSz="1932584" rtl="0" eaLnBrk="1" fontAlgn="auto" latinLnBrk="0" hangingPunct="1">
              <a:lnSpc>
                <a:spcPct val="100000"/>
              </a:lnSpc>
              <a:spcBef>
                <a:spcPts val="623"/>
              </a:spcBef>
              <a:spcAft>
                <a:spcPts val="0"/>
              </a:spcAft>
              <a:buClr>
                <a:srgbClr val="005BB9"/>
              </a:buClr>
              <a:buSzTx/>
              <a:buFont typeface="Arial"/>
              <a:buChar char="•"/>
              <a:tabLst>
                <a:tab pos="614669" algn="l"/>
              </a:tabLst>
              <a:defRPr/>
            </a:pP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response,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expanded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additional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51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2010,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53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	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statewide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(to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72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counties)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2018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legislative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</a:t>
            </a:r>
            <a:r>
              <a:rPr kumimoji="0" sz="2114" b="0" i="0" u="none" strike="noStrike" kern="0" cap="none" spc="-4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114" b="0" i="0" u="none" strike="noStrike" kern="0" cap="none" spc="-32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14" b="0" i="0" u="none" strike="noStrike" kern="0" cap="none" spc="-21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2015.</a:t>
            </a:r>
            <a:endParaRPr kumimoji="0" sz="2114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6809" y="220978"/>
            <a:ext cx="9131474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Policy</a:t>
            </a:r>
            <a:r>
              <a:rPr kumimoji="0" sz="2959" b="0" i="0" u="none" strike="noStrike" kern="0" cap="none" spc="26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variation:</a:t>
            </a:r>
            <a:r>
              <a:rPr kumimoji="0" sz="2959" b="0" i="0" u="none" strike="noStrike" kern="0" cap="none" spc="81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date</a:t>
            </a:r>
            <a:r>
              <a:rPr kumimoji="0" sz="2959" b="0" i="0" u="none" strike="noStrike" kern="0" cap="none" spc="26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959" b="0" i="0" u="none" strike="noStrike" kern="0" cap="none" spc="28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2959" b="0" i="0" u="none" strike="noStrike" kern="0" cap="none" spc="264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959" b="0" i="0" u="none" strike="noStrike" kern="0" cap="none" spc="27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entry</a:t>
            </a:r>
            <a:r>
              <a:rPr kumimoji="0" sz="2959" b="0" i="0" u="none" strike="noStrike" kern="0" cap="none" spc="27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2959" b="0" i="0" u="none" strike="noStrike" kern="0" cap="none" spc="27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-2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county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832" y="1323916"/>
            <a:ext cx="10716798" cy="410372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809" y="6157607"/>
            <a:ext cx="5361033" cy="41847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966" y="200447"/>
            <a:ext cx="7797452" cy="491971"/>
          </a:xfrm>
          <a:prstGeom prst="rect">
            <a:avLst/>
          </a:prstGeom>
        </p:spPr>
        <p:txBody>
          <a:bodyPr vert="horz" wrap="square" lIns="0" tIns="36236" rIns="0" bIns="0" rtlCol="0">
            <a:spAutoFit/>
          </a:bodyPr>
          <a:lstStyle/>
          <a:p>
            <a:pPr marL="26841" marR="0" lvl="0" indent="0" algn="l" defTabSz="1932584" rtl="0" eaLnBrk="1" fontAlgn="auto" latinLnBrk="0" hangingPunct="1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Family</a:t>
            </a:r>
            <a:r>
              <a:rPr kumimoji="0" sz="2959" b="0" i="0" u="none" strike="noStrike" kern="0" cap="none" spc="29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Care</a:t>
            </a:r>
            <a:r>
              <a:rPr kumimoji="0" sz="2959" b="0" i="0" u="none" strike="noStrike" kern="0" cap="none" spc="30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enrollment</a:t>
            </a:r>
            <a:r>
              <a:rPr kumimoji="0" sz="2959" b="0" i="0" u="none" strike="noStrike" kern="0" cap="none" spc="29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sz="2959" b="0" i="0" u="none" strike="noStrike" kern="0" cap="none" spc="29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  <a:r>
              <a:rPr kumimoji="0" sz="2959" b="0" i="0" u="none" strike="noStrike" kern="0" cap="none" spc="29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(aged</a:t>
            </a:r>
            <a:r>
              <a:rPr kumimoji="0" sz="2959" b="0" i="0" u="none" strike="noStrike" kern="0" cap="none" spc="306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959" b="0" i="0" u="none" strike="noStrike" kern="0" cap="none" spc="-4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65+)</a:t>
            </a:r>
            <a:endParaRPr kumimoji="0" sz="2959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6808" y="1394200"/>
            <a:ext cx="8547672" cy="5183091"/>
            <a:chOff x="200532" y="659663"/>
            <a:chExt cx="4044315" cy="24523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7588" y="659663"/>
              <a:ext cx="2707005" cy="221805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0532" y="2913460"/>
              <a:ext cx="2536563" cy="198001"/>
            </a:xfrm>
            <a:prstGeom prst="rect">
              <a:avLst/>
            </a:prstGeom>
          </p:spPr>
        </p:pic>
      </p:grp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1520</Words>
  <Application>Microsoft Office PowerPoint</Application>
  <PresentationFormat>Widescreen</PresentationFormat>
  <Paragraphs>301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Bookman Old Style</vt:lpstr>
      <vt:lpstr>Calibri</vt:lpstr>
      <vt:lpstr>Cambria Math</vt:lpstr>
      <vt:lpstr>Lucida Sans Unicode</vt:lpstr>
      <vt:lpstr>Tahoma</vt:lpstr>
      <vt:lpstr>Times New Roman</vt:lpstr>
      <vt:lpstr>1_Office Theme</vt:lpstr>
      <vt:lpstr>Medicaid Managed LTSS for ADRD: Evidence from Wisconsin</vt:lpstr>
      <vt:lpstr>Motivation</vt:lpstr>
      <vt:lpstr>This paper</vt:lpstr>
      <vt:lpstr>Outline for Today</vt:lpstr>
      <vt:lpstr>What is managed care for Medicaid LTSS?</vt:lpstr>
      <vt:lpstr>Our context: Wisconsin’s Family Care program</vt:lpstr>
      <vt:lpstr>A bit of history</vt:lpstr>
      <vt:lpstr>PowerPoint Presentation</vt:lpstr>
      <vt:lpstr>PowerPoint Presentation</vt:lpstr>
      <vt:lpstr>Wisconsin Medicaid Data 2008-2019</vt:lpstr>
      <vt:lpstr>PowerPoint Presentation</vt:lpstr>
      <vt:lpstr>Estimating the effect of Medicaid managed care for LTSS</vt:lpstr>
      <vt:lpstr>Effect of Family Care rollout on probability of enrollment in  Family Care</vt:lpstr>
      <vt:lpstr>PowerPoint Presentation</vt:lpstr>
      <vt:lpstr>Effect of roll-out on probability of nursing home care</vt:lpstr>
      <vt:lpstr>PowerPoint Presentation</vt:lpstr>
      <vt:lpstr>Is lower nursing home use what people want?</vt:lpstr>
      <vt:lpstr>PowerPoint Presentation</vt:lpstr>
      <vt:lpstr>Evolution of residential preferences and mismatch</vt:lpstr>
      <vt:lpstr>Evolution of residential preferences and mismatch</vt:lpstr>
      <vt:lpstr>Evolution of residential preferences and mismatch</vt:lpstr>
      <vt:lpstr>Evolution of residential preferences and mismatch</vt:lpstr>
      <vt:lpstr>Conclusion and next steps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Medicaid Managed LTSS for ADRD: Evidence from Wisconsin</dc:title>
  <dc:creator>Debbie Burke</dc:creator>
  <cp:lastModifiedBy>Debbie Burke</cp:lastModifiedBy>
  <cp:revision>1</cp:revision>
  <dcterms:created xsi:type="dcterms:W3CDTF">2026-08-10T14:13:26Z</dcterms:created>
  <dcterms:modified xsi:type="dcterms:W3CDTF">2026-08-10T14:14:10Z</dcterms:modified>
</cp:coreProperties>
</file>