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9"/>
  </p:notesMasterIdLst>
  <p:sldIdLst>
    <p:sldId id="256" r:id="rId2"/>
    <p:sldId id="339" r:id="rId3"/>
    <p:sldId id="259" r:id="rId4"/>
    <p:sldId id="337" r:id="rId5"/>
    <p:sldId id="258" r:id="rId6"/>
    <p:sldId id="338" r:id="rId7"/>
    <p:sldId id="340" r:id="rId8"/>
    <p:sldId id="341" r:id="rId9"/>
    <p:sldId id="342" r:id="rId10"/>
    <p:sldId id="358" r:id="rId11"/>
    <p:sldId id="344" r:id="rId12"/>
    <p:sldId id="359" r:id="rId13"/>
    <p:sldId id="345" r:id="rId14"/>
    <p:sldId id="346" r:id="rId15"/>
    <p:sldId id="347" r:id="rId16"/>
    <p:sldId id="348" r:id="rId17"/>
    <p:sldId id="267" r:id="rId18"/>
    <p:sldId id="349" r:id="rId19"/>
    <p:sldId id="350" r:id="rId20"/>
    <p:sldId id="352" r:id="rId21"/>
    <p:sldId id="360" r:id="rId22"/>
    <p:sldId id="353" r:id="rId23"/>
    <p:sldId id="361" r:id="rId24"/>
    <p:sldId id="362" r:id="rId25"/>
    <p:sldId id="270" r:id="rId26"/>
    <p:sldId id="357" r:id="rId27"/>
    <p:sldId id="336"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14" autoAdjust="0"/>
    <p:restoredTop sz="65808" autoAdjust="0"/>
  </p:normalViewPr>
  <p:slideViewPr>
    <p:cSldViewPr snapToGrid="0">
      <p:cViewPr varScale="1">
        <p:scale>
          <a:sx n="64" d="100"/>
          <a:sy n="64" d="100"/>
        </p:scale>
        <p:origin x="105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439874-141B-48B2-8D8A-EF39B1C65E73}"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A9BBEE-C807-4CC8-A5E3-743C5004099F}" type="slidenum">
              <a:rPr kumimoji="1" lang="ja-JP" altLang="en-US" smtClean="0"/>
              <a:t>‹#›</a:t>
            </a:fld>
            <a:endParaRPr kumimoji="1" lang="ja-JP" altLang="en-US"/>
          </a:p>
        </p:txBody>
      </p:sp>
    </p:spTree>
    <p:extLst>
      <p:ext uri="{BB962C8B-B14F-4D97-AF65-F5344CB8AC3E}">
        <p14:creationId xmlns:p14="http://schemas.microsoft.com/office/powerpoint/2010/main" val="116756950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1</a:t>
            </a:fld>
            <a:endParaRPr kumimoji="1" lang="ja-JP" altLang="en-US"/>
          </a:p>
        </p:txBody>
      </p:sp>
    </p:spTree>
    <p:extLst>
      <p:ext uri="{BB962C8B-B14F-4D97-AF65-F5344CB8AC3E}">
        <p14:creationId xmlns:p14="http://schemas.microsoft.com/office/powerpoint/2010/main" val="4155389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11</a:t>
            </a:fld>
            <a:endParaRPr kumimoji="1" lang="ja-JP" altLang="en-US"/>
          </a:p>
        </p:txBody>
      </p:sp>
    </p:spTree>
    <p:extLst>
      <p:ext uri="{BB962C8B-B14F-4D97-AF65-F5344CB8AC3E}">
        <p14:creationId xmlns:p14="http://schemas.microsoft.com/office/powerpoint/2010/main" val="766758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12</a:t>
            </a:fld>
            <a:endParaRPr kumimoji="1" lang="ja-JP" altLang="en-US"/>
          </a:p>
        </p:txBody>
      </p:sp>
    </p:spTree>
    <p:extLst>
      <p:ext uri="{BB962C8B-B14F-4D97-AF65-F5344CB8AC3E}">
        <p14:creationId xmlns:p14="http://schemas.microsoft.com/office/powerpoint/2010/main" val="2921764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13</a:t>
            </a:fld>
            <a:endParaRPr kumimoji="1" lang="ja-JP" altLang="en-US"/>
          </a:p>
        </p:txBody>
      </p:sp>
    </p:spTree>
    <p:extLst>
      <p:ext uri="{BB962C8B-B14F-4D97-AF65-F5344CB8AC3E}">
        <p14:creationId xmlns:p14="http://schemas.microsoft.com/office/powerpoint/2010/main" val="3892816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15</a:t>
            </a:fld>
            <a:endParaRPr kumimoji="1" lang="ja-JP" altLang="en-US"/>
          </a:p>
        </p:txBody>
      </p:sp>
    </p:spTree>
    <p:extLst>
      <p:ext uri="{BB962C8B-B14F-4D97-AF65-F5344CB8AC3E}">
        <p14:creationId xmlns:p14="http://schemas.microsoft.com/office/powerpoint/2010/main" val="3300588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16</a:t>
            </a:fld>
            <a:endParaRPr kumimoji="1" lang="ja-JP" altLang="en-US"/>
          </a:p>
        </p:txBody>
      </p:sp>
    </p:spTree>
    <p:extLst>
      <p:ext uri="{BB962C8B-B14F-4D97-AF65-F5344CB8AC3E}">
        <p14:creationId xmlns:p14="http://schemas.microsoft.com/office/powerpoint/2010/main" val="827654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18</a:t>
            </a:fld>
            <a:endParaRPr kumimoji="1" lang="ja-JP" altLang="en-US"/>
          </a:p>
        </p:txBody>
      </p:sp>
    </p:spTree>
    <p:extLst>
      <p:ext uri="{BB962C8B-B14F-4D97-AF65-F5344CB8AC3E}">
        <p14:creationId xmlns:p14="http://schemas.microsoft.com/office/powerpoint/2010/main" val="1064509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19</a:t>
            </a:fld>
            <a:endParaRPr kumimoji="1" lang="ja-JP" altLang="en-US"/>
          </a:p>
        </p:txBody>
      </p:sp>
    </p:spTree>
    <p:extLst>
      <p:ext uri="{BB962C8B-B14F-4D97-AF65-F5344CB8AC3E}">
        <p14:creationId xmlns:p14="http://schemas.microsoft.com/office/powerpoint/2010/main" val="3563392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22</a:t>
            </a:fld>
            <a:endParaRPr kumimoji="1" lang="ja-JP" altLang="en-US"/>
          </a:p>
        </p:txBody>
      </p:sp>
    </p:spTree>
    <p:extLst>
      <p:ext uri="{BB962C8B-B14F-4D97-AF65-F5344CB8AC3E}">
        <p14:creationId xmlns:p14="http://schemas.microsoft.com/office/powerpoint/2010/main" val="3239632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869699-A2CE-4C6F-87EF-D56E471B29FA}" type="slidenum">
              <a:rPr kumimoji="1" lang="ja-JP" altLang="en-US" smtClean="0"/>
              <a:t>27</a:t>
            </a:fld>
            <a:endParaRPr kumimoji="1" lang="ja-JP" altLang="en-US"/>
          </a:p>
        </p:txBody>
      </p:sp>
    </p:spTree>
    <p:extLst>
      <p:ext uri="{BB962C8B-B14F-4D97-AF65-F5344CB8AC3E}">
        <p14:creationId xmlns:p14="http://schemas.microsoft.com/office/powerpoint/2010/main" val="584179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3</a:t>
            </a:fld>
            <a:endParaRPr kumimoji="1" lang="ja-JP" altLang="en-US"/>
          </a:p>
        </p:txBody>
      </p:sp>
    </p:spTree>
    <p:extLst>
      <p:ext uri="{BB962C8B-B14F-4D97-AF65-F5344CB8AC3E}">
        <p14:creationId xmlns:p14="http://schemas.microsoft.com/office/powerpoint/2010/main" val="49359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4</a:t>
            </a:fld>
            <a:endParaRPr kumimoji="1" lang="ja-JP" altLang="en-US"/>
          </a:p>
        </p:txBody>
      </p:sp>
    </p:spTree>
    <p:extLst>
      <p:ext uri="{BB962C8B-B14F-4D97-AF65-F5344CB8AC3E}">
        <p14:creationId xmlns:p14="http://schemas.microsoft.com/office/powerpoint/2010/main" val="401633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5</a:t>
            </a:fld>
            <a:endParaRPr kumimoji="1" lang="ja-JP" altLang="en-US"/>
          </a:p>
        </p:txBody>
      </p:sp>
    </p:spTree>
    <p:extLst>
      <p:ext uri="{BB962C8B-B14F-4D97-AF65-F5344CB8AC3E}">
        <p14:creationId xmlns:p14="http://schemas.microsoft.com/office/powerpoint/2010/main" val="1523288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6</a:t>
            </a:fld>
            <a:endParaRPr kumimoji="1" lang="ja-JP" altLang="en-US"/>
          </a:p>
        </p:txBody>
      </p:sp>
    </p:spTree>
    <p:extLst>
      <p:ext uri="{BB962C8B-B14F-4D97-AF65-F5344CB8AC3E}">
        <p14:creationId xmlns:p14="http://schemas.microsoft.com/office/powerpoint/2010/main" val="1474640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7</a:t>
            </a:fld>
            <a:endParaRPr kumimoji="1" lang="ja-JP" altLang="en-US"/>
          </a:p>
        </p:txBody>
      </p:sp>
    </p:spTree>
    <p:extLst>
      <p:ext uri="{BB962C8B-B14F-4D97-AF65-F5344CB8AC3E}">
        <p14:creationId xmlns:p14="http://schemas.microsoft.com/office/powerpoint/2010/main" val="846881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8</a:t>
            </a:fld>
            <a:endParaRPr kumimoji="1" lang="ja-JP" altLang="en-US"/>
          </a:p>
        </p:txBody>
      </p:sp>
    </p:spTree>
    <p:extLst>
      <p:ext uri="{BB962C8B-B14F-4D97-AF65-F5344CB8AC3E}">
        <p14:creationId xmlns:p14="http://schemas.microsoft.com/office/powerpoint/2010/main" val="3788053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9</a:t>
            </a:fld>
            <a:endParaRPr kumimoji="1" lang="ja-JP" altLang="en-US"/>
          </a:p>
        </p:txBody>
      </p:sp>
    </p:spTree>
    <p:extLst>
      <p:ext uri="{BB962C8B-B14F-4D97-AF65-F5344CB8AC3E}">
        <p14:creationId xmlns:p14="http://schemas.microsoft.com/office/powerpoint/2010/main" val="1562316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A9BBEE-C807-4CC8-A5E3-743C5004099F}" type="slidenum">
              <a:rPr kumimoji="1" lang="ja-JP" altLang="en-US" smtClean="0"/>
              <a:t>10</a:t>
            </a:fld>
            <a:endParaRPr kumimoji="1" lang="ja-JP" altLang="en-US"/>
          </a:p>
        </p:txBody>
      </p:sp>
    </p:spTree>
    <p:extLst>
      <p:ext uri="{BB962C8B-B14F-4D97-AF65-F5344CB8AC3E}">
        <p14:creationId xmlns:p14="http://schemas.microsoft.com/office/powerpoint/2010/main" val="3159301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2A3FB31-450C-40B6-8142-567C5080016B}"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38420F-0726-45CD-8797-80B05C0E92B9}"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38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F9F7DBD-B11F-4017-A98B-902F2701B0DF}"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38420F-0726-45CD-8797-80B05C0E92B9}" type="slidenum">
              <a:rPr kumimoji="1" lang="ja-JP" altLang="en-US" smtClean="0"/>
              <a:t>‹#›</a:t>
            </a:fld>
            <a:endParaRPr kumimoji="1" lang="ja-JP" altLang="en-US"/>
          </a:p>
        </p:txBody>
      </p:sp>
    </p:spTree>
    <p:extLst>
      <p:ext uri="{BB962C8B-B14F-4D97-AF65-F5344CB8AC3E}">
        <p14:creationId xmlns:p14="http://schemas.microsoft.com/office/powerpoint/2010/main" val="2925522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230B7D-2443-4188-BF54-5259CAC3FA0F}"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38420F-0726-45CD-8797-80B05C0E92B9}" type="slidenum">
              <a:rPr kumimoji="1" lang="ja-JP" altLang="en-US" smtClean="0"/>
              <a:t>‹#›</a:t>
            </a:fld>
            <a:endParaRPr kumimoji="1" lang="ja-JP" altLang="en-US"/>
          </a:p>
        </p:txBody>
      </p:sp>
    </p:spTree>
    <p:extLst>
      <p:ext uri="{BB962C8B-B14F-4D97-AF65-F5344CB8AC3E}">
        <p14:creationId xmlns:p14="http://schemas.microsoft.com/office/powerpoint/2010/main" val="262705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DCDCD19-9667-4473-87FB-3CD9B1004E49}"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38420F-0726-45CD-8797-80B05C0E92B9}" type="slidenum">
              <a:rPr kumimoji="1" lang="ja-JP" altLang="en-US" smtClean="0"/>
              <a:t>‹#›</a:t>
            </a:fld>
            <a:endParaRPr kumimoji="1" lang="ja-JP" altLang="en-US"/>
          </a:p>
        </p:txBody>
      </p:sp>
    </p:spTree>
    <p:extLst>
      <p:ext uri="{BB962C8B-B14F-4D97-AF65-F5344CB8AC3E}">
        <p14:creationId xmlns:p14="http://schemas.microsoft.com/office/powerpoint/2010/main" val="3628503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599CC4E-FEC0-47B6-83C9-B821DFF95E1A}"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38420F-0726-45CD-8797-80B05C0E92B9}"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1155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A841662-A5F4-4A08-B0A6-8C3E17AE87EF}"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938420F-0726-45CD-8797-80B05C0E92B9}" type="slidenum">
              <a:rPr kumimoji="1" lang="ja-JP" altLang="en-US" smtClean="0"/>
              <a:t>‹#›</a:t>
            </a:fld>
            <a:endParaRPr kumimoji="1" lang="ja-JP" altLang="en-US"/>
          </a:p>
        </p:txBody>
      </p:sp>
    </p:spTree>
    <p:extLst>
      <p:ext uri="{BB962C8B-B14F-4D97-AF65-F5344CB8AC3E}">
        <p14:creationId xmlns:p14="http://schemas.microsoft.com/office/powerpoint/2010/main" val="4121097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E730877-4D79-4CD9-AE5B-8F921EDED46C}" type="datetime1">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938420F-0726-45CD-8797-80B05C0E92B9}" type="slidenum">
              <a:rPr kumimoji="1" lang="ja-JP" altLang="en-US" smtClean="0"/>
              <a:t>‹#›</a:t>
            </a:fld>
            <a:endParaRPr kumimoji="1" lang="ja-JP" altLang="en-US"/>
          </a:p>
        </p:txBody>
      </p:sp>
    </p:spTree>
    <p:extLst>
      <p:ext uri="{BB962C8B-B14F-4D97-AF65-F5344CB8AC3E}">
        <p14:creationId xmlns:p14="http://schemas.microsoft.com/office/powerpoint/2010/main" val="2719945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142420F-82D8-4259-BB52-91E5059EC50E}" type="datetime1">
              <a:rPr kumimoji="1" lang="ja-JP" altLang="en-US" smtClean="0"/>
              <a:t>2026/8/3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938420F-0726-45CD-8797-80B05C0E92B9}" type="slidenum">
              <a:rPr kumimoji="1" lang="ja-JP" altLang="en-US" smtClean="0"/>
              <a:t>‹#›</a:t>
            </a:fld>
            <a:endParaRPr kumimoji="1" lang="ja-JP" altLang="en-US"/>
          </a:p>
        </p:txBody>
      </p:sp>
    </p:spTree>
    <p:extLst>
      <p:ext uri="{BB962C8B-B14F-4D97-AF65-F5344CB8AC3E}">
        <p14:creationId xmlns:p14="http://schemas.microsoft.com/office/powerpoint/2010/main" val="1189097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7" name="Date Placeholder 6"/>
          <p:cNvSpPr>
            <a:spLocks noGrp="1"/>
          </p:cNvSpPr>
          <p:nvPr>
            <p:ph type="dt" sz="half" idx="10"/>
          </p:nvPr>
        </p:nvSpPr>
        <p:spPr/>
        <p:txBody>
          <a:bodyPr/>
          <a:lstStyle/>
          <a:p>
            <a:fld id="{A6E7C312-A166-49FA-8C78-857934E40603}" type="datetime1">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5938420F-0726-45CD-8797-80B05C0E92B9}" type="slidenum">
              <a:rPr kumimoji="1" lang="ja-JP" altLang="en-US" smtClean="0"/>
              <a:t>‹#›</a:t>
            </a:fld>
            <a:endParaRPr kumimoji="1" lang="ja-JP" altLang="en-US"/>
          </a:p>
        </p:txBody>
      </p:sp>
    </p:spTree>
    <p:extLst>
      <p:ext uri="{BB962C8B-B14F-4D97-AF65-F5344CB8AC3E}">
        <p14:creationId xmlns:p14="http://schemas.microsoft.com/office/powerpoint/2010/main" val="253575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E14E03A-ACB8-4FC6-A93B-A9FBAC2353FE}" type="datetime1">
              <a:rPr kumimoji="1" lang="ja-JP" altLang="en-US" smtClean="0"/>
              <a:t>2026/8/3</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938420F-0726-45CD-8797-80B05C0E92B9}" type="slidenum">
              <a:rPr kumimoji="1" lang="ja-JP" altLang="en-US" smtClean="0"/>
              <a:t>‹#›</a:t>
            </a:fld>
            <a:endParaRPr kumimoji="1" lang="ja-JP" altLang="en-US"/>
          </a:p>
        </p:txBody>
      </p:sp>
    </p:spTree>
    <p:extLst>
      <p:ext uri="{BB962C8B-B14F-4D97-AF65-F5344CB8AC3E}">
        <p14:creationId xmlns:p14="http://schemas.microsoft.com/office/powerpoint/2010/main" val="241379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4FD11D5-8870-423A-8CC6-7E6F6DAD68A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938420F-0726-45CD-8797-80B05C0E92B9}" type="slidenum">
              <a:rPr kumimoji="1" lang="ja-JP" altLang="en-US" smtClean="0"/>
              <a:t>‹#›</a:t>
            </a:fld>
            <a:endParaRPr kumimoji="1" lang="ja-JP" altLang="en-US"/>
          </a:p>
        </p:txBody>
      </p:sp>
    </p:spTree>
    <p:extLst>
      <p:ext uri="{BB962C8B-B14F-4D97-AF65-F5344CB8AC3E}">
        <p14:creationId xmlns:p14="http://schemas.microsoft.com/office/powerpoint/2010/main" val="3820003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6E792B1-8C66-4711-A15E-5C9EC35D3264}" type="datetime1">
              <a:rPr kumimoji="1" lang="ja-JP" altLang="en-US" smtClean="0"/>
              <a:t>2026/8/3</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938420F-0726-45CD-8797-80B05C0E92B9}" type="slidenum">
              <a:rPr kumimoji="1" lang="ja-JP" altLang="en-US" smtClean="0"/>
              <a:t>‹#›</a:t>
            </a:fld>
            <a:endParaRPr kumimoji="1" lang="ja-JP"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44161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5D6C1F-F1C9-61E6-DBFA-7F29F39683B5}"/>
              </a:ext>
            </a:extLst>
          </p:cNvPr>
          <p:cNvSpPr>
            <a:spLocks noGrp="1"/>
          </p:cNvSpPr>
          <p:nvPr>
            <p:ph type="ctrTitle"/>
          </p:nvPr>
        </p:nvSpPr>
        <p:spPr/>
        <p:txBody>
          <a:bodyPr>
            <a:normAutofit fontScale="90000"/>
          </a:bodyPr>
          <a:lstStyle/>
          <a:p>
            <a:pPr algn="ctr"/>
            <a:r>
              <a:rPr kumimoji="1" lang="en-US" altLang="ja-JP" sz="6000" b="1" dirty="0"/>
              <a:t>How Are Bequests Divided Among Children? </a:t>
            </a:r>
            <a:br>
              <a:rPr kumimoji="1" lang="en-US" altLang="ja-JP" sz="6000" b="1" dirty="0"/>
            </a:br>
            <a:r>
              <a:rPr kumimoji="1" lang="en-US" altLang="ja-JP" sz="6000" b="1" dirty="0"/>
              <a:t>The Case of Japan</a:t>
            </a:r>
            <a:br>
              <a:rPr kumimoji="1" lang="en-US" altLang="ja-JP" sz="6000" dirty="0"/>
            </a:br>
            <a:br>
              <a:rPr kumimoji="1" lang="en-US" altLang="ja-JP" sz="4000" dirty="0"/>
            </a:br>
            <a:r>
              <a:rPr kumimoji="1" lang="en-US" altLang="ja-JP" sz="3200" dirty="0">
                <a:latin typeface="+mn-lt"/>
              </a:rPr>
              <a:t>Charles Yuji Horioka, Hideki Konishi, Yoko Niimi, Hiroshi Suzuki, Hiroshi Teruyama, and Takashi Unayama</a:t>
            </a:r>
            <a:endParaRPr kumimoji="1" lang="ja-JP" altLang="en-US" sz="3200" dirty="0">
              <a:latin typeface="+mn-lt"/>
            </a:endParaRPr>
          </a:p>
        </p:txBody>
      </p:sp>
      <p:sp>
        <p:nvSpPr>
          <p:cNvPr id="3" name="字幕 2">
            <a:extLst>
              <a:ext uri="{FF2B5EF4-FFF2-40B4-BE49-F238E27FC236}">
                <a16:creationId xmlns:a16="http://schemas.microsoft.com/office/drawing/2014/main" id="{979872E3-9FB2-C6F4-CB86-2CC8E16A1F7B}"/>
              </a:ext>
            </a:extLst>
          </p:cNvPr>
          <p:cNvSpPr>
            <a:spLocks noGrp="1"/>
          </p:cNvSpPr>
          <p:nvPr>
            <p:ph type="subTitle" idx="1"/>
          </p:nvPr>
        </p:nvSpPr>
        <p:spPr>
          <a:xfrm>
            <a:off x="1097280" y="4705002"/>
            <a:ext cx="10058400" cy="1143000"/>
          </a:xfrm>
        </p:spPr>
        <p:txBody>
          <a:bodyPr>
            <a:normAutofit fontScale="85000" lnSpcReduction="20000"/>
          </a:bodyPr>
          <a:lstStyle/>
          <a:p>
            <a:pPr algn="ctr"/>
            <a:r>
              <a:rPr kumimoji="1" lang="en-US" altLang="ja-JP" dirty="0">
                <a:latin typeface="+mn-lt"/>
              </a:rPr>
              <a:t>August 4, 2026</a:t>
            </a:r>
          </a:p>
          <a:p>
            <a:pPr algn="ctr"/>
            <a:r>
              <a:rPr kumimoji="1" lang="en-US" altLang="ja-JP" dirty="0" err="1">
                <a:latin typeface="+mn-lt"/>
              </a:rPr>
              <a:t>Nber</a:t>
            </a:r>
            <a:r>
              <a:rPr kumimoji="1" lang="en-US" altLang="ja-JP" dirty="0">
                <a:latin typeface="+mn-lt"/>
              </a:rPr>
              <a:t> Japan project meeting</a:t>
            </a:r>
          </a:p>
          <a:p>
            <a:pPr algn="ctr"/>
            <a:r>
              <a:rPr lang="en-US" altLang="ja-JP" dirty="0">
                <a:latin typeface="+mn-lt"/>
              </a:rPr>
              <a:t>Asian development bank institute</a:t>
            </a:r>
            <a:endParaRPr kumimoji="1" lang="en-US" altLang="ja-JP" dirty="0"/>
          </a:p>
          <a:p>
            <a:endParaRPr kumimoji="1" lang="ja-JP" altLang="en-US" dirty="0"/>
          </a:p>
        </p:txBody>
      </p:sp>
    </p:spTree>
    <p:extLst>
      <p:ext uri="{BB962C8B-B14F-4D97-AF65-F5344CB8AC3E}">
        <p14:creationId xmlns:p14="http://schemas.microsoft.com/office/powerpoint/2010/main" val="1180836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E86A6-A671-FF87-70D8-CF59D3DD1A2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D2763EA-CCBD-6A68-B1CA-2BA1B8775D19}"/>
              </a:ext>
            </a:extLst>
          </p:cNvPr>
          <p:cNvSpPr>
            <a:spLocks noGrp="1"/>
          </p:cNvSpPr>
          <p:nvPr>
            <p:ph type="title"/>
          </p:nvPr>
        </p:nvSpPr>
        <p:spPr/>
        <p:txBody>
          <a:bodyPr/>
          <a:lstStyle/>
          <a:p>
            <a:r>
              <a:rPr kumimoji="1" lang="en-US" altLang="ja-JP" b="1" dirty="0"/>
              <a:t>Literature</a:t>
            </a:r>
            <a:endParaRPr kumimoji="1" lang="ja-JP" altLang="en-US" b="1" dirty="0"/>
          </a:p>
        </p:txBody>
      </p:sp>
      <p:sp>
        <p:nvSpPr>
          <p:cNvPr id="3" name="コンテンツ プレースホルダー 2">
            <a:extLst>
              <a:ext uri="{FF2B5EF4-FFF2-40B4-BE49-F238E27FC236}">
                <a16:creationId xmlns:a16="http://schemas.microsoft.com/office/drawing/2014/main" id="{5241FCD3-F0AC-C5E3-FBA7-17732C920B4B}"/>
              </a:ext>
            </a:extLst>
          </p:cNvPr>
          <p:cNvSpPr>
            <a:spLocks noGrp="1"/>
          </p:cNvSpPr>
          <p:nvPr>
            <p:ph idx="1"/>
          </p:nvPr>
        </p:nvSpPr>
        <p:spPr/>
        <p:txBody>
          <a:bodyPr>
            <a:normAutofit/>
          </a:bodyPr>
          <a:lstStyle/>
          <a:p>
            <a:pPr marL="432000" indent="-432000">
              <a:buFont typeface="Wingdings" panose="05000000000000000000" pitchFamily="2" charset="2"/>
              <a:buChar char="u"/>
            </a:pPr>
            <a:r>
              <a:rPr lang="en-US" altLang="ja-JP" sz="2800" dirty="0"/>
              <a:t>Japan:</a:t>
            </a:r>
          </a:p>
          <a:p>
            <a:pPr marL="864000" lvl="1" indent="-360000">
              <a:buFont typeface="Wingdings" panose="05000000000000000000" pitchFamily="2" charset="2"/>
              <a:buChar char=""/>
            </a:pPr>
            <a:r>
              <a:rPr lang="en-US" altLang="ja-JP" sz="2400" dirty="0"/>
              <a:t>Hamaaki et al. (2019) show that the division of bequests at the time of the death of the surviving spouse (the so-called secondary inheritances) deviates from equal division in about 70% of cases.</a:t>
            </a:r>
          </a:p>
          <a:p>
            <a:pPr marL="864000" lvl="1" indent="-360000">
              <a:buFont typeface="Wingdings" panose="05000000000000000000" pitchFamily="2" charset="2"/>
              <a:buChar char=""/>
            </a:pPr>
            <a:r>
              <a:rPr lang="en-US" altLang="ja-JP" sz="2400" dirty="0"/>
              <a:t>They also show that bequests are divided partly in accordance with dynastic and strategic motives (more to children who live with their parents).</a:t>
            </a:r>
          </a:p>
          <a:p>
            <a:pPr marL="864000" lvl="1" indent="-360000">
              <a:buFont typeface="Wingdings" panose="05000000000000000000" pitchFamily="2" charset="2"/>
              <a:buChar char=""/>
            </a:pPr>
            <a:r>
              <a:rPr lang="en-US" altLang="ja-JP" sz="2400" dirty="0"/>
              <a:t>Studies on parents’ intentions regarding bequest division also show that the equal division of bequests is far less common in Japan than in the US (Horioka et al. 2000; Horioka 2002).</a:t>
            </a:r>
          </a:p>
          <a:p>
            <a:pPr marL="864000" lvl="1" indent="-360000">
              <a:buFont typeface="Wingdings" panose="05000000000000000000" pitchFamily="2" charset="2"/>
              <a:buChar char=""/>
            </a:pPr>
            <a:endParaRPr lang="en-US" altLang="ja-JP" sz="2600" dirty="0"/>
          </a:p>
          <a:p>
            <a:pPr marL="749808" lvl="1" indent="-457200">
              <a:buFont typeface="UD デジタル 教科書体 NK-R" panose="02020400000000000000" pitchFamily="18" charset="-128"/>
              <a:buChar char="⇒"/>
            </a:pPr>
            <a:endParaRPr lang="en-US" altLang="ja-JP" sz="2600" dirty="0"/>
          </a:p>
          <a:p>
            <a:pPr marL="360000" indent="-360000">
              <a:buFont typeface="Arial" panose="020B0604020202020204" pitchFamily="34" charset="0"/>
              <a:buChar char="•"/>
            </a:pPr>
            <a:endParaRPr lang="en-US" altLang="ja-JP" sz="2800" dirty="0"/>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6876E1FD-1EEE-0E61-BEA2-6C8FBF54BA81}"/>
              </a:ext>
            </a:extLst>
          </p:cNvPr>
          <p:cNvSpPr>
            <a:spLocks noGrp="1"/>
          </p:cNvSpPr>
          <p:nvPr>
            <p:ph type="sldNum" sz="quarter" idx="12"/>
          </p:nvPr>
        </p:nvSpPr>
        <p:spPr/>
        <p:txBody>
          <a:bodyPr/>
          <a:lstStyle/>
          <a:p>
            <a:fld id="{5938420F-0726-45CD-8797-80B05C0E92B9}" type="slidenum">
              <a:rPr kumimoji="1" lang="ja-JP" altLang="en-US" smtClean="0"/>
              <a:t>10</a:t>
            </a:fld>
            <a:endParaRPr kumimoji="1" lang="ja-JP" altLang="en-US"/>
          </a:p>
        </p:txBody>
      </p:sp>
    </p:spTree>
    <p:extLst>
      <p:ext uri="{BB962C8B-B14F-4D97-AF65-F5344CB8AC3E}">
        <p14:creationId xmlns:p14="http://schemas.microsoft.com/office/powerpoint/2010/main" val="798149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77682-6161-1EFE-D427-EBD8084CD63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B640101-1F28-67C6-ED05-1240B51BAE1E}"/>
              </a:ext>
            </a:extLst>
          </p:cNvPr>
          <p:cNvSpPr>
            <a:spLocks noGrp="1"/>
          </p:cNvSpPr>
          <p:nvPr>
            <p:ph type="title"/>
          </p:nvPr>
        </p:nvSpPr>
        <p:spPr/>
        <p:txBody>
          <a:bodyPr/>
          <a:lstStyle/>
          <a:p>
            <a:r>
              <a:rPr kumimoji="1" lang="en-US" altLang="ja-JP" b="1" dirty="0"/>
              <a:t>Japanese context</a:t>
            </a:r>
            <a:endParaRPr kumimoji="1" lang="ja-JP" altLang="en-US" b="1" dirty="0"/>
          </a:p>
        </p:txBody>
      </p:sp>
      <p:sp>
        <p:nvSpPr>
          <p:cNvPr id="3" name="コンテンツ プレースホルダー 2">
            <a:extLst>
              <a:ext uri="{FF2B5EF4-FFF2-40B4-BE49-F238E27FC236}">
                <a16:creationId xmlns:a16="http://schemas.microsoft.com/office/drawing/2014/main" id="{ED574091-22F0-C102-A3D2-AB5284F051FC}"/>
              </a:ext>
            </a:extLst>
          </p:cNvPr>
          <p:cNvSpPr>
            <a:spLocks noGrp="1"/>
          </p:cNvSpPr>
          <p:nvPr>
            <p:ph idx="1"/>
          </p:nvPr>
        </p:nvSpPr>
        <p:spPr>
          <a:xfrm>
            <a:off x="1097280" y="1845734"/>
            <a:ext cx="10058400" cy="4256892"/>
          </a:xfrm>
        </p:spPr>
        <p:txBody>
          <a:bodyPr>
            <a:normAutofit fontScale="92500" lnSpcReduction="20000"/>
          </a:bodyPr>
          <a:lstStyle/>
          <a:p>
            <a:pPr marL="432000" indent="-432000">
              <a:buFont typeface="Wingdings" panose="05000000000000000000" pitchFamily="2" charset="2"/>
              <a:buChar char="u"/>
            </a:pPr>
            <a:r>
              <a:rPr lang="en-US" altLang="ja-JP" sz="3300" dirty="0"/>
              <a:t>Inheritance law</a:t>
            </a:r>
          </a:p>
          <a:p>
            <a:pPr marL="864000" lvl="1" indent="-360000">
              <a:buFont typeface="Arial" panose="020B0604020202020204" pitchFamily="34" charset="0"/>
              <a:buChar char="•"/>
            </a:pPr>
            <a:r>
              <a:rPr kumimoji="1" lang="en-US" altLang="ja-JP" sz="2600" dirty="0"/>
              <a:t>Japan’s postwar Civil Code, passed in 1947, stipulates the equal division of bequests among children.</a:t>
            </a:r>
          </a:p>
          <a:p>
            <a:pPr marL="864000" lvl="1" indent="-360000">
              <a:buFont typeface="Arial" panose="020B0604020202020204" pitchFamily="34" charset="0"/>
              <a:buChar char="•"/>
            </a:pPr>
            <a:r>
              <a:rPr kumimoji="1" lang="en-US" altLang="ja-JP" sz="2600" dirty="0"/>
              <a:t>Parents can divide their bequests among children in a different way if they leave a will but cannot totally disinherit any of their children (need to leave each child at least one-half of his/her statutory share). </a:t>
            </a:r>
            <a:endParaRPr lang="en-US" altLang="ja-JP" sz="2600" dirty="0"/>
          </a:p>
          <a:p>
            <a:pPr marL="432000" indent="-432000">
              <a:buFont typeface="Wingdings" panose="05000000000000000000" pitchFamily="2" charset="2"/>
              <a:buChar char="u"/>
            </a:pPr>
            <a:r>
              <a:rPr lang="en-US" altLang="ja-JP" sz="3300" dirty="0"/>
              <a:t>Inheritance tax system</a:t>
            </a:r>
          </a:p>
          <a:p>
            <a:pPr marL="864000" lvl="1" indent="-360000">
              <a:buFont typeface="Arial" panose="020B0604020202020204" pitchFamily="34" charset="0"/>
              <a:buChar char="•"/>
            </a:pPr>
            <a:r>
              <a:rPr lang="en-US" altLang="ja-JP" sz="2600" dirty="0"/>
              <a:t>Taxes are paid by recipients of the inheritance rather than out of the estate of the decedent.</a:t>
            </a:r>
          </a:p>
          <a:p>
            <a:pPr marL="864000" lvl="1" indent="-360000">
              <a:buFont typeface="Arial" panose="020B0604020202020204" pitchFamily="34" charset="0"/>
              <a:buChar char="•"/>
            </a:pPr>
            <a:r>
              <a:rPr lang="en-US" altLang="ja-JP" sz="2600" dirty="0"/>
              <a:t>The basic deduction of the inheritance tax: 30 million yen + 6 million yen*the number of statutory heirs</a:t>
            </a:r>
          </a:p>
          <a:p>
            <a:pPr marL="864000" lvl="1" indent="-360000">
              <a:buFont typeface="Arial" panose="020B0604020202020204" pitchFamily="34" charset="0"/>
              <a:buChar char="•"/>
            </a:pPr>
            <a:r>
              <a:rPr lang="en-US" altLang="ja-JP" sz="2600" dirty="0"/>
              <a:t>The proportion of taxable estates was 9.9% in 2023.</a:t>
            </a:r>
          </a:p>
          <a:p>
            <a:pPr marL="864000" lvl="1" indent="-360000">
              <a:buFont typeface="Wingdings" panose="05000000000000000000" pitchFamily="2" charset="2"/>
              <a:buChar char=""/>
            </a:pPr>
            <a:endParaRPr lang="en-US" altLang="ja-JP" sz="2600" dirty="0"/>
          </a:p>
          <a:p>
            <a:pPr marL="864000" lvl="1" indent="-360000">
              <a:buFont typeface="Wingdings" panose="05000000000000000000" pitchFamily="2" charset="2"/>
              <a:buChar char=""/>
            </a:pPr>
            <a:endParaRPr lang="en-US" altLang="ja-JP" sz="2600" dirty="0"/>
          </a:p>
          <a:p>
            <a:pPr marL="749808" lvl="1" indent="-457200">
              <a:buFont typeface="UD デジタル 教科書体 NK-R" panose="02020400000000000000" pitchFamily="18" charset="-128"/>
              <a:buChar char="⇒"/>
            </a:pPr>
            <a:endParaRPr lang="en-US" altLang="ja-JP" sz="2600" dirty="0"/>
          </a:p>
          <a:p>
            <a:pPr marL="360000" indent="-360000">
              <a:buFont typeface="Arial" panose="020B0604020202020204" pitchFamily="34" charset="0"/>
              <a:buChar char="•"/>
            </a:pPr>
            <a:endParaRPr lang="en-US" altLang="ja-JP" sz="2800" dirty="0"/>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EB0D536D-F2C3-A7D9-16A0-4E440BA3A9AA}"/>
              </a:ext>
            </a:extLst>
          </p:cNvPr>
          <p:cNvSpPr>
            <a:spLocks noGrp="1"/>
          </p:cNvSpPr>
          <p:nvPr>
            <p:ph type="sldNum" sz="quarter" idx="12"/>
          </p:nvPr>
        </p:nvSpPr>
        <p:spPr/>
        <p:txBody>
          <a:bodyPr/>
          <a:lstStyle/>
          <a:p>
            <a:fld id="{5938420F-0726-45CD-8797-80B05C0E92B9}" type="slidenum">
              <a:rPr kumimoji="1" lang="ja-JP" altLang="en-US" smtClean="0"/>
              <a:t>11</a:t>
            </a:fld>
            <a:endParaRPr kumimoji="1" lang="ja-JP" altLang="en-US"/>
          </a:p>
        </p:txBody>
      </p:sp>
    </p:spTree>
    <p:extLst>
      <p:ext uri="{BB962C8B-B14F-4D97-AF65-F5344CB8AC3E}">
        <p14:creationId xmlns:p14="http://schemas.microsoft.com/office/powerpoint/2010/main" val="3436177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4661F-1F4C-A505-6FFE-BC33E9844E7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E285C6E-67F0-E9BE-B568-609AFD0B21B4}"/>
              </a:ext>
            </a:extLst>
          </p:cNvPr>
          <p:cNvSpPr>
            <a:spLocks noGrp="1"/>
          </p:cNvSpPr>
          <p:nvPr>
            <p:ph type="title"/>
          </p:nvPr>
        </p:nvSpPr>
        <p:spPr/>
        <p:txBody>
          <a:bodyPr/>
          <a:lstStyle/>
          <a:p>
            <a:r>
              <a:rPr kumimoji="1" lang="en-US" altLang="ja-JP" b="1" dirty="0"/>
              <a:t>Japanese context</a:t>
            </a:r>
            <a:endParaRPr kumimoji="1" lang="ja-JP" altLang="en-US" b="1" dirty="0"/>
          </a:p>
        </p:txBody>
      </p:sp>
      <p:sp>
        <p:nvSpPr>
          <p:cNvPr id="3" name="コンテンツ プレースホルダー 2">
            <a:extLst>
              <a:ext uri="{FF2B5EF4-FFF2-40B4-BE49-F238E27FC236}">
                <a16:creationId xmlns:a16="http://schemas.microsoft.com/office/drawing/2014/main" id="{2FC95CEF-AD59-E77F-6ECB-831B00FB9A7E}"/>
              </a:ext>
            </a:extLst>
          </p:cNvPr>
          <p:cNvSpPr>
            <a:spLocks noGrp="1"/>
          </p:cNvSpPr>
          <p:nvPr>
            <p:ph idx="1"/>
          </p:nvPr>
        </p:nvSpPr>
        <p:spPr>
          <a:xfrm>
            <a:off x="1097280" y="1845734"/>
            <a:ext cx="10058400" cy="4256892"/>
          </a:xfrm>
        </p:spPr>
        <p:txBody>
          <a:bodyPr>
            <a:normAutofit fontScale="92500" lnSpcReduction="10000"/>
          </a:bodyPr>
          <a:lstStyle/>
          <a:p>
            <a:pPr marL="432000" indent="-432000">
              <a:buFont typeface="Wingdings" panose="05000000000000000000" pitchFamily="2" charset="2"/>
              <a:buChar char="u"/>
            </a:pPr>
            <a:r>
              <a:rPr lang="en-US" altLang="ja-JP" sz="2800" dirty="0"/>
              <a:t>Inheritance customs</a:t>
            </a:r>
          </a:p>
          <a:p>
            <a:pPr marL="864000" lvl="1" indent="-360000">
              <a:buFont typeface="Arial" panose="020B0604020202020204" pitchFamily="34" charset="0"/>
              <a:buChar char="•"/>
            </a:pPr>
            <a:r>
              <a:rPr lang="en-US" altLang="ja-JP" sz="2200" dirty="0"/>
              <a:t>Japan’s traditional family system (the so-called “</a:t>
            </a:r>
            <a:r>
              <a:rPr lang="en-US" altLang="ja-JP" sz="2200" i="1" dirty="0"/>
              <a:t>ie</a:t>
            </a:r>
            <a:r>
              <a:rPr lang="en-US" altLang="ja-JP" sz="2200" dirty="0"/>
              <a:t>” system) stipulates that the eldest son becomes the household head, inherits the family estate, and carries on the family line. This became the social norm and was incorporated in the Civil Code enacted in 1898.</a:t>
            </a:r>
          </a:p>
          <a:p>
            <a:pPr marL="864000" lvl="1" indent="-360000">
              <a:buFont typeface="Arial" panose="020B0604020202020204" pitchFamily="34" charset="0"/>
              <a:buChar char="•"/>
            </a:pPr>
            <a:r>
              <a:rPr lang="en-US" altLang="ja-JP" sz="2200" dirty="0">
                <a:solidFill>
                  <a:srgbClr val="FF0000"/>
                </a:solidFill>
              </a:rPr>
              <a:t>The prewar social norm is in principle inconsistent with Japan’s postwar Civil Code (equal division of bequests).</a:t>
            </a:r>
          </a:p>
          <a:p>
            <a:pPr marL="864000" lvl="1" indent="-360000">
              <a:buFont typeface="Arial" panose="020B0604020202020204" pitchFamily="34" charset="0"/>
              <a:buChar char="•"/>
            </a:pPr>
            <a:r>
              <a:rPr lang="en-US" altLang="ja-JP" sz="2200" dirty="0"/>
              <a:t>Not common for parents to leave a will in Japan (only about 10% of parents do so (Hamaaki et al. 2019)).</a:t>
            </a:r>
          </a:p>
          <a:p>
            <a:pPr marL="864000" lvl="1" indent="-360000">
              <a:buFont typeface="Arial" panose="020B0604020202020204" pitchFamily="34" charset="0"/>
              <a:buChar char="•"/>
            </a:pPr>
            <a:r>
              <a:rPr lang="en-US" altLang="ja-JP" sz="2200" dirty="0">
                <a:solidFill>
                  <a:schemeClr val="tx1"/>
                </a:solidFill>
              </a:rPr>
              <a:t>Heirs may follow what the Civil Code stipulates, leading to equal division among children, but, in practice, </a:t>
            </a:r>
            <a:r>
              <a:rPr lang="en-US" altLang="ja-JP" sz="2200" dirty="0">
                <a:solidFill>
                  <a:srgbClr val="FF0000"/>
                </a:solidFill>
              </a:rPr>
              <a:t>the division of bequests is usually decided through negotiations among heirs</a:t>
            </a:r>
            <a:r>
              <a:rPr lang="en-US" altLang="ja-JP" sz="2200" dirty="0">
                <a:solidFill>
                  <a:schemeClr val="tx1"/>
                </a:solidFill>
              </a:rPr>
              <a:t>.</a:t>
            </a:r>
          </a:p>
          <a:p>
            <a:pPr marL="864000" lvl="1" indent="-360000">
              <a:buFont typeface="Arial" panose="020B0604020202020204" pitchFamily="34" charset="0"/>
              <a:buChar char="•"/>
            </a:pPr>
            <a:r>
              <a:rPr lang="en-US" altLang="ja-JP" sz="2200" dirty="0">
                <a:solidFill>
                  <a:schemeClr val="tx1"/>
                </a:solidFill>
              </a:rPr>
              <a:t>Hence, </a:t>
            </a:r>
            <a:r>
              <a:rPr lang="en-US" altLang="ja-JP" sz="2200" dirty="0">
                <a:solidFill>
                  <a:srgbClr val="FF0000"/>
                </a:solidFill>
              </a:rPr>
              <a:t>the bargaining power of each heir is likely to play as important a role in bequest division as social norms and statutory shares</a:t>
            </a:r>
            <a:r>
              <a:rPr lang="en-US" altLang="ja-JP" sz="2200" dirty="0">
                <a:solidFill>
                  <a:schemeClr val="tx1"/>
                </a:solidFill>
              </a:rPr>
              <a:t>, though the bargaining power of each heir itself may be influenced by social norms.</a:t>
            </a:r>
          </a:p>
          <a:p>
            <a:pPr marL="504000" lvl="1" indent="0">
              <a:buNone/>
            </a:pPr>
            <a:endParaRPr lang="en-US" altLang="ja-JP" sz="2600" dirty="0"/>
          </a:p>
          <a:p>
            <a:pPr marL="864000" lvl="1" indent="-360000">
              <a:buFont typeface="Wingdings" panose="05000000000000000000" pitchFamily="2" charset="2"/>
              <a:buChar char=""/>
            </a:pPr>
            <a:endParaRPr lang="en-US" altLang="ja-JP" sz="2600" dirty="0"/>
          </a:p>
          <a:p>
            <a:pPr marL="864000" lvl="1" indent="-360000">
              <a:buFont typeface="Wingdings" panose="05000000000000000000" pitchFamily="2" charset="2"/>
              <a:buChar char=""/>
            </a:pPr>
            <a:endParaRPr lang="en-US" altLang="ja-JP" sz="2600" dirty="0"/>
          </a:p>
          <a:p>
            <a:pPr marL="749808" lvl="1" indent="-457200">
              <a:buFont typeface="UD デジタル 教科書体 NK-R" panose="02020400000000000000" pitchFamily="18" charset="-128"/>
              <a:buChar char="⇒"/>
            </a:pPr>
            <a:endParaRPr lang="en-US" altLang="ja-JP" sz="2600" dirty="0"/>
          </a:p>
          <a:p>
            <a:pPr marL="360000" indent="-360000">
              <a:buFont typeface="Arial" panose="020B0604020202020204" pitchFamily="34" charset="0"/>
              <a:buChar char="•"/>
            </a:pPr>
            <a:endParaRPr lang="en-US" altLang="ja-JP" sz="2800" dirty="0"/>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6D423315-8D7F-1459-39D8-2229CFCBF691}"/>
              </a:ext>
            </a:extLst>
          </p:cNvPr>
          <p:cNvSpPr>
            <a:spLocks noGrp="1"/>
          </p:cNvSpPr>
          <p:nvPr>
            <p:ph type="sldNum" sz="quarter" idx="12"/>
          </p:nvPr>
        </p:nvSpPr>
        <p:spPr/>
        <p:txBody>
          <a:bodyPr/>
          <a:lstStyle/>
          <a:p>
            <a:fld id="{5938420F-0726-45CD-8797-80B05C0E92B9}" type="slidenum">
              <a:rPr kumimoji="1" lang="ja-JP" altLang="en-US" smtClean="0"/>
              <a:t>12</a:t>
            </a:fld>
            <a:endParaRPr kumimoji="1" lang="ja-JP" altLang="en-US"/>
          </a:p>
        </p:txBody>
      </p:sp>
    </p:spTree>
    <p:extLst>
      <p:ext uri="{BB962C8B-B14F-4D97-AF65-F5344CB8AC3E}">
        <p14:creationId xmlns:p14="http://schemas.microsoft.com/office/powerpoint/2010/main" val="3590773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5CD57-E4E3-7571-316F-F8FCE26318E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171F0C5-0ABC-9309-A6BF-6EB0BF3A6D86}"/>
              </a:ext>
            </a:extLst>
          </p:cNvPr>
          <p:cNvSpPr>
            <a:spLocks noGrp="1"/>
          </p:cNvSpPr>
          <p:nvPr>
            <p:ph type="title"/>
          </p:nvPr>
        </p:nvSpPr>
        <p:spPr/>
        <p:txBody>
          <a:bodyPr/>
          <a:lstStyle/>
          <a:p>
            <a:r>
              <a:rPr kumimoji="1" lang="en-US" altLang="ja-JP" b="1" dirty="0"/>
              <a:t>Data</a:t>
            </a:r>
            <a:endParaRPr kumimoji="1" lang="ja-JP" altLang="en-US" b="1" dirty="0"/>
          </a:p>
        </p:txBody>
      </p:sp>
      <p:sp>
        <p:nvSpPr>
          <p:cNvPr id="3" name="コンテンツ プレースホルダー 2">
            <a:extLst>
              <a:ext uri="{FF2B5EF4-FFF2-40B4-BE49-F238E27FC236}">
                <a16:creationId xmlns:a16="http://schemas.microsoft.com/office/drawing/2014/main" id="{95E4DEF5-0EE3-188F-3A4C-968C66EC9E1D}"/>
              </a:ext>
            </a:extLst>
          </p:cNvPr>
          <p:cNvSpPr>
            <a:spLocks noGrp="1"/>
          </p:cNvSpPr>
          <p:nvPr>
            <p:ph idx="1"/>
          </p:nvPr>
        </p:nvSpPr>
        <p:spPr/>
        <p:txBody>
          <a:bodyPr>
            <a:normAutofit fontScale="92500" lnSpcReduction="10000"/>
          </a:bodyPr>
          <a:lstStyle/>
          <a:p>
            <a:pPr marL="432000" indent="-432000">
              <a:buFont typeface="Wingdings" panose="05000000000000000000" pitchFamily="2" charset="2"/>
              <a:buChar char="u"/>
            </a:pPr>
            <a:r>
              <a:rPr kumimoji="1" lang="en-US" altLang="ja-JP" sz="2800" dirty="0"/>
              <a:t>Use administrative data from inheritance tax returns filed during the 2014-21 period, collected by the National Tax Agency of the Government of Japan and provided by the National Tax College.</a:t>
            </a:r>
            <a:endParaRPr lang="en-US" altLang="ja-JP" sz="2800" dirty="0"/>
          </a:p>
          <a:p>
            <a:pPr marL="432000" indent="-432000">
              <a:buFont typeface="Wingdings" panose="05000000000000000000" pitchFamily="2" charset="2"/>
              <a:buChar char="u"/>
            </a:pPr>
            <a:r>
              <a:rPr lang="en-US" altLang="ja-JP" sz="2800" dirty="0"/>
              <a:t>Heirs are required to file inheritance tax returns only if the sum of the taxable value of bequests received by all heirs from a given decedent exceeds the basic deduction of the inheritance tax in Japan.</a:t>
            </a:r>
          </a:p>
          <a:p>
            <a:pPr marL="907488" lvl="2" indent="-432000">
              <a:buFont typeface="UD デジタル 教科書体 NK-R" panose="02020400000000000000" pitchFamily="18" charset="-128"/>
              <a:buChar char="⇒"/>
            </a:pPr>
            <a:r>
              <a:rPr lang="en-US" altLang="ja-JP" sz="2200" dirty="0"/>
              <a:t>Our analysis focuses on the upper tail of the wealth distribution.</a:t>
            </a:r>
          </a:p>
          <a:p>
            <a:pPr marL="432000" indent="-432000">
              <a:buFont typeface="Wingdings" panose="05000000000000000000" pitchFamily="2" charset="2"/>
              <a:buChar char="u"/>
            </a:pPr>
            <a:r>
              <a:rPr lang="en-US" altLang="ja-JP" sz="2800" dirty="0"/>
              <a:t>During the 8-year period, 1,309,750 inheritance tax returns were filed.</a:t>
            </a:r>
          </a:p>
          <a:p>
            <a:pPr marL="932688" lvl="2" indent="-457200">
              <a:buFont typeface="Arial" panose="020B0604020202020204" pitchFamily="34" charset="0"/>
              <a:buChar char="•"/>
            </a:pPr>
            <a:r>
              <a:rPr kumimoji="1" lang="en-US" altLang="ja-JP" sz="2200" dirty="0"/>
              <a:t>Including cases in which multiple inheritance tax returns were filed for the same decedent (either because multiple heirs filed separate returns or the same heir filed multiple returns (revised returns), or both).</a:t>
            </a:r>
          </a:p>
          <a:p>
            <a:pPr marL="864000" lvl="1" indent="-360000">
              <a:buFont typeface="Wingdings" panose="05000000000000000000" pitchFamily="2" charset="2"/>
              <a:buChar char=""/>
            </a:pPr>
            <a:endParaRPr lang="en-US" altLang="ja-JP" sz="2600" dirty="0"/>
          </a:p>
          <a:p>
            <a:pPr marL="749808" lvl="1" indent="-457200">
              <a:buFont typeface="UD デジタル 教科書体 NK-R" panose="02020400000000000000" pitchFamily="18" charset="-128"/>
              <a:buChar char="⇒"/>
            </a:pPr>
            <a:endParaRPr lang="en-US" altLang="ja-JP" sz="2600" dirty="0"/>
          </a:p>
          <a:p>
            <a:pPr marL="360000" indent="-360000">
              <a:buFont typeface="Arial" panose="020B0604020202020204" pitchFamily="34" charset="0"/>
              <a:buChar char="•"/>
            </a:pPr>
            <a:endParaRPr lang="en-US" altLang="ja-JP" sz="2800" dirty="0"/>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7E301EFD-982E-12E7-B8D1-D784DEE34B31}"/>
              </a:ext>
            </a:extLst>
          </p:cNvPr>
          <p:cNvSpPr>
            <a:spLocks noGrp="1"/>
          </p:cNvSpPr>
          <p:nvPr>
            <p:ph type="sldNum" sz="quarter" idx="12"/>
          </p:nvPr>
        </p:nvSpPr>
        <p:spPr/>
        <p:txBody>
          <a:bodyPr/>
          <a:lstStyle/>
          <a:p>
            <a:fld id="{5938420F-0726-45CD-8797-80B05C0E92B9}" type="slidenum">
              <a:rPr kumimoji="1" lang="ja-JP" altLang="en-US" smtClean="0"/>
              <a:t>13</a:t>
            </a:fld>
            <a:endParaRPr kumimoji="1" lang="ja-JP" altLang="en-US"/>
          </a:p>
        </p:txBody>
      </p:sp>
    </p:spTree>
    <p:extLst>
      <p:ext uri="{BB962C8B-B14F-4D97-AF65-F5344CB8AC3E}">
        <p14:creationId xmlns:p14="http://schemas.microsoft.com/office/powerpoint/2010/main" val="31772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01B40-8498-D771-DD7B-982C9DF0A43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F59EE9F-20FA-4D64-05D1-6B98D1B3DF20}"/>
              </a:ext>
            </a:extLst>
          </p:cNvPr>
          <p:cNvSpPr>
            <a:spLocks noGrp="1"/>
          </p:cNvSpPr>
          <p:nvPr>
            <p:ph type="title"/>
          </p:nvPr>
        </p:nvSpPr>
        <p:spPr/>
        <p:txBody>
          <a:bodyPr/>
          <a:lstStyle/>
          <a:p>
            <a:r>
              <a:rPr kumimoji="1" lang="en-US" altLang="ja-JP" b="1" dirty="0"/>
              <a:t>Data</a:t>
            </a:r>
            <a:endParaRPr kumimoji="1" lang="ja-JP" altLang="en-US" b="1" dirty="0"/>
          </a:p>
        </p:txBody>
      </p:sp>
      <p:sp>
        <p:nvSpPr>
          <p:cNvPr id="3" name="コンテンツ プレースホルダー 2">
            <a:extLst>
              <a:ext uri="{FF2B5EF4-FFF2-40B4-BE49-F238E27FC236}">
                <a16:creationId xmlns:a16="http://schemas.microsoft.com/office/drawing/2014/main" id="{0AB0EE72-EA78-A3C8-41BB-F7CF89E51129}"/>
              </a:ext>
            </a:extLst>
          </p:cNvPr>
          <p:cNvSpPr>
            <a:spLocks noGrp="1"/>
          </p:cNvSpPr>
          <p:nvPr>
            <p:ph idx="1"/>
          </p:nvPr>
        </p:nvSpPr>
        <p:spPr/>
        <p:txBody>
          <a:bodyPr>
            <a:normAutofit/>
          </a:bodyPr>
          <a:lstStyle/>
          <a:p>
            <a:pPr marL="432000" indent="-432000">
              <a:buFont typeface="Wingdings" panose="05000000000000000000" pitchFamily="2" charset="2"/>
              <a:buChar char="u"/>
            </a:pPr>
            <a:r>
              <a:rPr lang="en-US" altLang="ja-JP" sz="2800" dirty="0"/>
              <a:t>Sample selection</a:t>
            </a:r>
          </a:p>
          <a:p>
            <a:pPr marL="864000" lvl="1" indent="-360000">
              <a:buFont typeface="Wingdings" panose="05000000000000000000" pitchFamily="2" charset="2"/>
              <a:buChar char=""/>
            </a:pPr>
            <a:r>
              <a:rPr lang="en-US" altLang="ja-JP" sz="2400" dirty="0"/>
              <a:t>Cases in which only one inheritance tax return was filed for a given decedent</a:t>
            </a:r>
          </a:p>
          <a:p>
            <a:pPr marL="864000" lvl="1" indent="-360000">
              <a:buFont typeface="Wingdings" panose="05000000000000000000" pitchFamily="2" charset="2"/>
              <a:buChar char=""/>
            </a:pPr>
            <a:r>
              <a:rPr lang="en-US" altLang="ja-JP" sz="2400" dirty="0"/>
              <a:t>Cases in which the number of statutory heirs (spouse + children) excluding the surviving spouse is more than 1 (i.e., more than 1 child)</a:t>
            </a:r>
          </a:p>
          <a:p>
            <a:pPr marL="864000" lvl="1" indent="-360000">
              <a:buFont typeface="Wingdings" panose="05000000000000000000" pitchFamily="2" charset="2"/>
              <a:buChar char=""/>
            </a:pPr>
            <a:r>
              <a:rPr lang="en-US" altLang="ja-JP" sz="2400" dirty="0"/>
              <a:t>Cases in which at least one child received some bequest</a:t>
            </a:r>
          </a:p>
          <a:p>
            <a:pPr marL="864000" lvl="1" indent="-360000">
              <a:buFont typeface="Wingdings" panose="05000000000000000000" pitchFamily="2" charset="2"/>
              <a:buChar char=""/>
            </a:pPr>
            <a:r>
              <a:rPr lang="en-US" altLang="ja-JP" sz="2400" dirty="0"/>
              <a:t>Cases in which information on the gender and birth order are not missing</a:t>
            </a:r>
          </a:p>
          <a:p>
            <a:pPr marL="864000" lvl="1" indent="-360000">
              <a:buFont typeface="Wingdings" panose="05000000000000000000" pitchFamily="2" charset="2"/>
              <a:buChar char=""/>
            </a:pPr>
            <a:r>
              <a:rPr lang="en-US" altLang="ja-JP" sz="2400" dirty="0"/>
              <a:t>Cases in which all children were listed in inheritance tax returns</a:t>
            </a:r>
          </a:p>
          <a:p>
            <a:pPr marL="504000" lvl="1" indent="0">
              <a:buNone/>
            </a:pPr>
            <a:endParaRPr lang="en-US" altLang="ja-JP" sz="2400" dirty="0"/>
          </a:p>
          <a:p>
            <a:pPr marL="846900" lvl="1" indent="-342900">
              <a:buFont typeface="UD デジタル 教科書体 NK-R" panose="02020400000000000000" pitchFamily="18" charset="-128"/>
              <a:buChar char="⇒"/>
            </a:pPr>
            <a:r>
              <a:rPr lang="en-US" altLang="ja-JP" sz="2400" dirty="0"/>
              <a:t>Estimation sample consists of 460,068 cases with 1,092,708 children</a:t>
            </a:r>
          </a:p>
          <a:p>
            <a:pPr marL="749808" lvl="1" indent="-457200">
              <a:buFont typeface="UD デジタル 教科書体 NK-R" panose="02020400000000000000" pitchFamily="18" charset="-128"/>
              <a:buChar char="⇒"/>
            </a:pPr>
            <a:endParaRPr lang="en-US" altLang="ja-JP" sz="2600" dirty="0"/>
          </a:p>
          <a:p>
            <a:pPr marL="360000" indent="-360000">
              <a:buFont typeface="Arial" panose="020B0604020202020204" pitchFamily="34" charset="0"/>
              <a:buChar char="•"/>
            </a:pPr>
            <a:endParaRPr lang="en-US" altLang="ja-JP" sz="2800" dirty="0"/>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6718693D-0031-6E74-F526-8971BAC76FE1}"/>
              </a:ext>
            </a:extLst>
          </p:cNvPr>
          <p:cNvSpPr>
            <a:spLocks noGrp="1"/>
          </p:cNvSpPr>
          <p:nvPr>
            <p:ph type="sldNum" sz="quarter" idx="12"/>
          </p:nvPr>
        </p:nvSpPr>
        <p:spPr/>
        <p:txBody>
          <a:bodyPr/>
          <a:lstStyle/>
          <a:p>
            <a:fld id="{5938420F-0726-45CD-8797-80B05C0E92B9}" type="slidenum">
              <a:rPr kumimoji="1" lang="ja-JP" altLang="en-US" smtClean="0"/>
              <a:t>14</a:t>
            </a:fld>
            <a:endParaRPr kumimoji="1" lang="ja-JP" altLang="en-US"/>
          </a:p>
        </p:txBody>
      </p:sp>
    </p:spTree>
    <p:extLst>
      <p:ext uri="{BB962C8B-B14F-4D97-AF65-F5344CB8AC3E}">
        <p14:creationId xmlns:p14="http://schemas.microsoft.com/office/powerpoint/2010/main" val="1429628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50C49-7F37-E526-B4DE-417D12337CC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0021727-E3F8-2414-3877-FE9A94AC4607}"/>
              </a:ext>
            </a:extLst>
          </p:cNvPr>
          <p:cNvSpPr>
            <a:spLocks noGrp="1"/>
          </p:cNvSpPr>
          <p:nvPr>
            <p:ph type="title"/>
          </p:nvPr>
        </p:nvSpPr>
        <p:spPr/>
        <p:txBody>
          <a:bodyPr/>
          <a:lstStyle/>
          <a:p>
            <a:r>
              <a:rPr kumimoji="1" lang="en-US" altLang="ja-JP" b="1" dirty="0"/>
              <a:t>Estimation method</a:t>
            </a:r>
            <a:endParaRPr kumimoji="1" lang="ja-JP" altLang="en-US" b="1" dirty="0"/>
          </a:p>
        </p:txBody>
      </p:sp>
      <mc:AlternateContent xmlns:mc="http://schemas.openxmlformats.org/markup-compatibility/2006" xmlns:a14="http://schemas.microsoft.com/office/drawing/2010/main">
        <mc:Choice Requires="a14">
          <p:sp>
            <p:nvSpPr>
              <p:cNvPr id="3" name="コンテンツ プレースホルダー 2">
                <a:extLst>
                  <a:ext uri="{FF2B5EF4-FFF2-40B4-BE49-F238E27FC236}">
                    <a16:creationId xmlns:a16="http://schemas.microsoft.com/office/drawing/2014/main" id="{F145BA42-6CB5-1F82-D176-FB03C7A36D7E}"/>
                  </a:ext>
                </a:extLst>
              </p:cNvPr>
              <p:cNvSpPr>
                <a:spLocks noGrp="1"/>
              </p:cNvSpPr>
              <p:nvPr>
                <p:ph idx="1"/>
              </p:nvPr>
            </p:nvSpPr>
            <p:spPr/>
            <p:txBody>
              <a:bodyPr>
                <a:normAutofit fontScale="25000" lnSpcReduction="20000"/>
              </a:bodyPr>
              <a:lstStyle/>
              <a:p>
                <a:pPr marL="360000" indent="-360000">
                  <a:buFont typeface="Arial" panose="020B0604020202020204" pitchFamily="34" charset="0"/>
                  <a:buChar char="•"/>
                </a:pPr>
                <a:r>
                  <a:rPr kumimoji="1" lang="en-US" altLang="ja-JP" sz="8000" dirty="0"/>
                  <a:t>To examine how bequests are divided among children</a:t>
                </a:r>
                <a:r>
                  <a:rPr lang="en-US" altLang="ja-JP" sz="8000" dirty="0"/>
                  <a:t>, following Hamaaki et al. (2019), we estimate the following equation with family fixed effects with </a:t>
                </a:r>
                <a:r>
                  <a:rPr lang="en-US" altLang="ja-JP" sz="8000" dirty="0">
                    <a:solidFill>
                      <a:srgbClr val="FF0000"/>
                    </a:solidFill>
                  </a:rPr>
                  <a:t>the dependent variable being the deviation ratio of each child’s actual share from his/her statutory share</a:t>
                </a:r>
                <a:r>
                  <a:rPr lang="en-US" altLang="ja-JP" sz="8000" dirty="0"/>
                  <a:t>:</a:t>
                </a:r>
              </a:p>
              <a:p>
                <a:pPr marL="360000" indent="-360000">
                  <a:buFont typeface="Arial" panose="020B0604020202020204" pitchFamily="34" charset="0"/>
                  <a:buChar char="•"/>
                </a:pPr>
                <a:endParaRPr lang="en-US" altLang="ja-JP" sz="8000" dirty="0"/>
              </a:p>
              <a:p>
                <a:pPr marL="0" indent="0">
                  <a:buNone/>
                </a:pPr>
                <a14:m>
                  <m:oMathPara xmlns:m="http://schemas.openxmlformats.org/officeDocument/2006/math">
                    <m:oMathParaPr>
                      <m:jc m:val="centerGroup"/>
                    </m:oMathParaPr>
                    <m:oMath xmlns:m="http://schemas.openxmlformats.org/officeDocument/2006/math">
                      <m:sSub>
                        <m:sSubPr>
                          <m:ctrlPr>
                            <a:rPr lang="en-US" altLang="ja-JP" sz="8000" i="1" smtClean="0">
                              <a:latin typeface="Cambria Math" panose="02040503050406030204" pitchFamily="18" charset="0"/>
                            </a:rPr>
                          </m:ctrlPr>
                        </m:sSubPr>
                        <m:e>
                          <m:r>
                            <a:rPr lang="en-US" altLang="ja-JP" sz="8000" b="0" i="1" smtClean="0">
                              <a:latin typeface="Cambria Math" panose="02040503050406030204" pitchFamily="18" charset="0"/>
                            </a:rPr>
                            <m:t>𝑑𝑒𝑣𝑖𝑎𝑡𝑖𝑜𝑛</m:t>
                          </m:r>
                        </m:e>
                        <m:sub>
                          <m:r>
                            <a:rPr lang="en-US" altLang="ja-JP" sz="8000" b="0" i="1" smtClean="0">
                              <a:latin typeface="Cambria Math" panose="02040503050406030204" pitchFamily="18" charset="0"/>
                            </a:rPr>
                            <m:t>𝑖𝑗</m:t>
                          </m:r>
                        </m:sub>
                      </m:sSub>
                      <m:r>
                        <a:rPr lang="en-US" altLang="ja-JP" sz="8000" b="0" i="1" smtClean="0">
                          <a:latin typeface="Cambria Math" panose="02040503050406030204" pitchFamily="18" charset="0"/>
                        </a:rPr>
                        <m:t>=</m:t>
                      </m:r>
                      <m:r>
                        <a:rPr lang="ja-JP" altLang="en-US" sz="8000" b="0" i="1" smtClean="0">
                          <a:latin typeface="Cambria Math" panose="02040503050406030204" pitchFamily="18" charset="0"/>
                        </a:rPr>
                        <m:t>𝛼</m:t>
                      </m:r>
                      <m:r>
                        <a:rPr lang="en-US" altLang="ja-JP" sz="8000" b="0" i="1" smtClean="0">
                          <a:latin typeface="Cambria Math" panose="02040503050406030204" pitchFamily="18" charset="0"/>
                        </a:rPr>
                        <m:t>+</m:t>
                      </m:r>
                      <m:r>
                        <a:rPr lang="ja-JP" altLang="en-US" sz="8000" b="0" i="1" smtClean="0">
                          <a:latin typeface="Cambria Math" panose="02040503050406030204" pitchFamily="18" charset="0"/>
                        </a:rPr>
                        <m:t>𝛽</m:t>
                      </m:r>
                      <m:sSub>
                        <m:sSubPr>
                          <m:ctrlPr>
                            <a:rPr lang="en-US" altLang="ja-JP" sz="8000" b="0" i="1" smtClean="0">
                              <a:latin typeface="Cambria Math" panose="02040503050406030204" pitchFamily="18" charset="0"/>
                            </a:rPr>
                          </m:ctrlPr>
                        </m:sSubPr>
                        <m:e>
                          <m:r>
                            <a:rPr lang="en-US" altLang="ja-JP" sz="8000" b="0" i="1" smtClean="0">
                              <a:latin typeface="Cambria Math" panose="02040503050406030204" pitchFamily="18" charset="0"/>
                            </a:rPr>
                            <m:t>𝑋</m:t>
                          </m:r>
                        </m:e>
                        <m:sub>
                          <m:r>
                            <a:rPr lang="en-US" altLang="ja-JP" sz="8000" b="0" i="1" smtClean="0">
                              <a:latin typeface="Cambria Math" panose="02040503050406030204" pitchFamily="18" charset="0"/>
                            </a:rPr>
                            <m:t>𝑖𝑗</m:t>
                          </m:r>
                        </m:sub>
                      </m:sSub>
                      <m:r>
                        <a:rPr lang="en-US" altLang="ja-JP" sz="8000" b="0" i="1" smtClean="0">
                          <a:latin typeface="Cambria Math" panose="02040503050406030204" pitchFamily="18" charset="0"/>
                        </a:rPr>
                        <m:t>+</m:t>
                      </m:r>
                      <m:sSub>
                        <m:sSubPr>
                          <m:ctrlPr>
                            <a:rPr lang="en-US" altLang="ja-JP" sz="8000" b="0" i="1" smtClean="0">
                              <a:latin typeface="Cambria Math" panose="02040503050406030204" pitchFamily="18" charset="0"/>
                            </a:rPr>
                          </m:ctrlPr>
                        </m:sSubPr>
                        <m:e>
                          <m:r>
                            <a:rPr lang="ja-JP" altLang="en-US" sz="8000" b="0" i="1" smtClean="0">
                              <a:latin typeface="Cambria Math" panose="02040503050406030204" pitchFamily="18" charset="0"/>
                            </a:rPr>
                            <m:t>𝜆</m:t>
                          </m:r>
                        </m:e>
                        <m:sub>
                          <m:r>
                            <a:rPr lang="en-US" altLang="ja-JP" sz="8000" b="0" i="1" smtClean="0">
                              <a:latin typeface="Cambria Math" panose="02040503050406030204" pitchFamily="18" charset="0"/>
                            </a:rPr>
                            <m:t>𝑗</m:t>
                          </m:r>
                        </m:sub>
                      </m:sSub>
                      <m:r>
                        <a:rPr lang="en-US" altLang="ja-JP" sz="8000" b="0" i="1" smtClean="0">
                          <a:latin typeface="Cambria Math" panose="02040503050406030204" pitchFamily="18" charset="0"/>
                        </a:rPr>
                        <m:t>+</m:t>
                      </m:r>
                      <m:sSub>
                        <m:sSubPr>
                          <m:ctrlPr>
                            <a:rPr lang="en-US" altLang="ja-JP" sz="8000" b="0" i="1" smtClean="0">
                              <a:latin typeface="Cambria Math" panose="02040503050406030204" pitchFamily="18" charset="0"/>
                            </a:rPr>
                          </m:ctrlPr>
                        </m:sSubPr>
                        <m:e>
                          <m:r>
                            <a:rPr lang="en-US" altLang="ja-JP" sz="8000" b="0" i="1" smtClean="0">
                              <a:latin typeface="Cambria Math" panose="02040503050406030204" pitchFamily="18" charset="0"/>
                            </a:rPr>
                            <m:t>𝑢</m:t>
                          </m:r>
                        </m:e>
                        <m:sub>
                          <m:r>
                            <a:rPr lang="en-US" altLang="ja-JP" sz="8000" b="0" i="1" smtClean="0">
                              <a:latin typeface="Cambria Math" panose="02040503050406030204" pitchFamily="18" charset="0"/>
                            </a:rPr>
                            <m:t>𝑖𝑗</m:t>
                          </m:r>
                        </m:sub>
                      </m:sSub>
                    </m:oMath>
                  </m:oMathPara>
                </a14:m>
                <a:endParaRPr lang="en-US" altLang="ja-JP" sz="8000" b="0" i="1" dirty="0">
                  <a:latin typeface="Cambria Math" panose="02040503050406030204" pitchFamily="18" charset="0"/>
                </a:endParaRPr>
              </a:p>
              <a:p>
                <a:pPr marL="0" indent="0">
                  <a:buNone/>
                </a:pPr>
                <a:r>
                  <a:rPr lang="en-US" altLang="ja-JP" sz="8000" dirty="0"/>
                  <a:t>		     where </a:t>
                </a:r>
                <a14:m>
                  <m:oMath xmlns:m="http://schemas.openxmlformats.org/officeDocument/2006/math">
                    <m:r>
                      <a:rPr lang="en-US" altLang="ja-JP" sz="8000" b="0" i="0" smtClean="0">
                        <a:latin typeface="Cambria Math" panose="02040503050406030204" pitchFamily="18" charset="0"/>
                      </a:rPr>
                      <m:t>           </m:t>
                    </m:r>
                    <m:sSub>
                      <m:sSubPr>
                        <m:ctrlPr>
                          <a:rPr lang="en-US" altLang="ja-JP" sz="8000" i="1">
                            <a:latin typeface="Cambria Math" panose="02040503050406030204" pitchFamily="18" charset="0"/>
                          </a:rPr>
                        </m:ctrlPr>
                      </m:sSubPr>
                      <m:e>
                        <m:r>
                          <a:rPr lang="en-US" altLang="ja-JP" sz="8000" i="1">
                            <a:latin typeface="Cambria Math" panose="02040503050406030204" pitchFamily="18" charset="0"/>
                          </a:rPr>
                          <m:t>𝑑𝑒𝑣𝑖𝑎𝑡𝑖𝑜𝑛</m:t>
                        </m:r>
                      </m:e>
                      <m:sub>
                        <m:r>
                          <a:rPr lang="en-US" altLang="ja-JP" sz="8000" i="1">
                            <a:latin typeface="Cambria Math" panose="02040503050406030204" pitchFamily="18" charset="0"/>
                          </a:rPr>
                          <m:t>𝑖𝑗</m:t>
                        </m:r>
                      </m:sub>
                    </m:sSub>
                    <m:r>
                      <a:rPr lang="en-US" altLang="ja-JP" sz="8000" i="1">
                        <a:latin typeface="Cambria Math" panose="02040503050406030204" pitchFamily="18" charset="0"/>
                      </a:rPr>
                      <m:t>=</m:t>
                    </m:r>
                    <m:f>
                      <m:fPr>
                        <m:ctrlPr>
                          <a:rPr lang="en-US" altLang="ja-JP" sz="8000" i="1">
                            <a:latin typeface="Cambria Math" panose="02040503050406030204" pitchFamily="18" charset="0"/>
                          </a:rPr>
                        </m:ctrlPr>
                      </m:fPr>
                      <m:num>
                        <m:sSub>
                          <m:sSubPr>
                            <m:ctrlPr>
                              <a:rPr lang="en-US" altLang="ja-JP" sz="8000" i="1">
                                <a:latin typeface="Cambria Math" panose="02040503050406030204" pitchFamily="18" charset="0"/>
                              </a:rPr>
                            </m:ctrlPr>
                          </m:sSubPr>
                          <m:e>
                            <m:r>
                              <a:rPr lang="en-US" altLang="ja-JP" sz="8000" i="1">
                                <a:latin typeface="Cambria Math" panose="02040503050406030204" pitchFamily="18" charset="0"/>
                              </a:rPr>
                              <m:t>𝑠</m:t>
                            </m:r>
                          </m:e>
                          <m:sub>
                            <m:r>
                              <a:rPr lang="en-US" altLang="ja-JP" sz="8000" i="1">
                                <a:latin typeface="Cambria Math" panose="02040503050406030204" pitchFamily="18" charset="0"/>
                              </a:rPr>
                              <m:t>𝑖𝑗</m:t>
                            </m:r>
                          </m:sub>
                        </m:sSub>
                        <m:r>
                          <a:rPr lang="en-US" altLang="ja-JP" sz="8000" i="1">
                            <a:latin typeface="Cambria Math" panose="02040503050406030204" pitchFamily="18" charset="0"/>
                          </a:rPr>
                          <m:t>−</m:t>
                        </m:r>
                        <m:f>
                          <m:fPr>
                            <m:ctrlPr>
                              <a:rPr lang="en-US" altLang="ja-JP" sz="8000" i="1">
                                <a:latin typeface="Cambria Math" panose="02040503050406030204" pitchFamily="18" charset="0"/>
                              </a:rPr>
                            </m:ctrlPr>
                          </m:fPr>
                          <m:num>
                            <m:r>
                              <a:rPr lang="en-US" altLang="ja-JP" sz="8000" i="1">
                                <a:latin typeface="Cambria Math" panose="02040503050406030204" pitchFamily="18" charset="0"/>
                              </a:rPr>
                              <m:t>1</m:t>
                            </m:r>
                          </m:num>
                          <m:den>
                            <m:sSub>
                              <m:sSubPr>
                                <m:ctrlPr>
                                  <a:rPr lang="en-US" altLang="ja-JP" sz="8000" i="1">
                                    <a:latin typeface="Cambria Math" panose="02040503050406030204" pitchFamily="18" charset="0"/>
                                  </a:rPr>
                                </m:ctrlPr>
                              </m:sSubPr>
                              <m:e>
                                <m:r>
                                  <a:rPr lang="en-US" altLang="ja-JP" sz="8000" i="1">
                                    <a:latin typeface="Cambria Math" panose="02040503050406030204" pitchFamily="18" charset="0"/>
                                  </a:rPr>
                                  <m:t>𝑛</m:t>
                                </m:r>
                              </m:e>
                              <m:sub>
                                <m:r>
                                  <a:rPr lang="en-US" altLang="ja-JP" sz="8000" i="1">
                                    <a:latin typeface="Cambria Math" panose="02040503050406030204" pitchFamily="18" charset="0"/>
                                  </a:rPr>
                                  <m:t>𝑗</m:t>
                                </m:r>
                              </m:sub>
                            </m:sSub>
                          </m:den>
                        </m:f>
                      </m:num>
                      <m:den>
                        <m:f>
                          <m:fPr>
                            <m:ctrlPr>
                              <a:rPr lang="en-US" altLang="ja-JP" sz="8000" i="1">
                                <a:latin typeface="Cambria Math" panose="02040503050406030204" pitchFamily="18" charset="0"/>
                              </a:rPr>
                            </m:ctrlPr>
                          </m:fPr>
                          <m:num>
                            <m:r>
                              <a:rPr lang="en-US" altLang="ja-JP" sz="8000" i="1">
                                <a:latin typeface="Cambria Math" panose="02040503050406030204" pitchFamily="18" charset="0"/>
                              </a:rPr>
                              <m:t>1</m:t>
                            </m:r>
                          </m:num>
                          <m:den>
                            <m:sSub>
                              <m:sSubPr>
                                <m:ctrlPr>
                                  <a:rPr lang="en-US" altLang="ja-JP" sz="8000" i="1">
                                    <a:latin typeface="Cambria Math" panose="02040503050406030204" pitchFamily="18" charset="0"/>
                                  </a:rPr>
                                </m:ctrlPr>
                              </m:sSubPr>
                              <m:e>
                                <m:r>
                                  <a:rPr lang="en-US" altLang="ja-JP" sz="8000" i="1">
                                    <a:latin typeface="Cambria Math" panose="02040503050406030204" pitchFamily="18" charset="0"/>
                                  </a:rPr>
                                  <m:t>𝑛</m:t>
                                </m:r>
                              </m:e>
                              <m:sub>
                                <m:r>
                                  <a:rPr lang="en-US" altLang="ja-JP" sz="8000" i="1">
                                    <a:latin typeface="Cambria Math" panose="02040503050406030204" pitchFamily="18" charset="0"/>
                                  </a:rPr>
                                  <m:t>𝑗</m:t>
                                </m:r>
                              </m:sub>
                            </m:sSub>
                          </m:den>
                        </m:f>
                      </m:den>
                    </m:f>
                  </m:oMath>
                </a14:m>
                <a:endParaRPr lang="en-US" altLang="ja-JP" sz="8000" dirty="0"/>
              </a:p>
              <a:p>
                <a:pPr marL="292608" lvl="1" indent="0">
                  <a:buNone/>
                </a:pPr>
                <a:endParaRPr lang="en-US" altLang="ja-JP" sz="8000" dirty="0"/>
              </a:p>
              <a:p>
                <a:pPr marL="475488" lvl="2" indent="0">
                  <a:buNone/>
                </a:pPr>
                <a:r>
                  <a:rPr kumimoji="1" lang="en-US" altLang="ja-JP" sz="7200" i="1" dirty="0"/>
                  <a:t>s</a:t>
                </a:r>
                <a:r>
                  <a:rPr kumimoji="1" lang="en-US" altLang="ja-JP" sz="7200" i="1" baseline="-25000" dirty="0"/>
                  <a:t>ij</a:t>
                </a:r>
                <a:r>
                  <a:rPr kumimoji="1" lang="en-US" altLang="ja-JP" sz="7200" dirty="0"/>
                  <a:t> : the actual share of child </a:t>
                </a:r>
                <a:r>
                  <a:rPr kumimoji="1" lang="en-US" altLang="ja-JP" sz="7200" i="1" dirty="0"/>
                  <a:t>i</a:t>
                </a:r>
                <a:r>
                  <a:rPr kumimoji="1" lang="en-US" altLang="ja-JP" sz="7200" dirty="0"/>
                  <a:t> in family </a:t>
                </a:r>
                <a:r>
                  <a:rPr lang="en-US" altLang="ja-JP" sz="7200" i="1" dirty="0"/>
                  <a:t>j</a:t>
                </a:r>
                <a:r>
                  <a:rPr kumimoji="1" lang="en-US" altLang="ja-JP" sz="7200" dirty="0"/>
                  <a:t> in the total amount received by all children in the family</a:t>
                </a:r>
                <a:endParaRPr lang="en-US" altLang="ja-JP" sz="7200" dirty="0"/>
              </a:p>
              <a:p>
                <a:pPr marL="475488" lvl="2" indent="0">
                  <a:buNone/>
                </a:pPr>
                <a:r>
                  <a:rPr kumimoji="1" lang="en-US" altLang="ja-JP" sz="7200" i="1" dirty="0"/>
                  <a:t>n</a:t>
                </a:r>
                <a:r>
                  <a:rPr kumimoji="1" lang="en-US" altLang="ja-JP" sz="7200" i="1" baseline="-25000" dirty="0"/>
                  <a:t>j </a:t>
                </a:r>
                <a:r>
                  <a:rPr lang="en-US" altLang="ja-JP" sz="7200" dirty="0"/>
                  <a:t>:</a:t>
                </a:r>
                <a:r>
                  <a:rPr lang="en-US" altLang="ja-JP" sz="7200" i="1" dirty="0"/>
                  <a:t> </a:t>
                </a:r>
                <a:r>
                  <a:rPr kumimoji="1" lang="en-US" altLang="ja-JP" sz="7200" dirty="0"/>
                  <a:t>the number of statutory heirs (excluding the surviving spouse in the case of primary inheritances)</a:t>
                </a:r>
              </a:p>
              <a:p>
                <a:pPr marL="475488" lvl="2" indent="0">
                  <a:buNone/>
                </a:pPr>
                <a:r>
                  <a:rPr kumimoji="1" lang="en-US" altLang="ja-JP" sz="7200" i="1" dirty="0"/>
                  <a:t>X</a:t>
                </a:r>
                <a:r>
                  <a:rPr kumimoji="1" lang="en-US" altLang="ja-JP" sz="7200" i="1" baseline="-25000" dirty="0"/>
                  <a:t>ij </a:t>
                </a:r>
                <a:r>
                  <a:rPr kumimoji="1" lang="en-US" altLang="ja-JP" sz="7200" dirty="0"/>
                  <a:t>: a vector of the child </a:t>
                </a:r>
                <a:r>
                  <a:rPr lang="en-US" altLang="ja-JP" sz="7200" i="1" dirty="0"/>
                  <a:t>i</a:t>
                </a:r>
                <a:r>
                  <a:rPr kumimoji="1" lang="en-US" altLang="ja-JP" sz="7200" dirty="0"/>
                  <a:t>’s characteristics</a:t>
                </a:r>
                <a:endParaRPr lang="en-US" altLang="ja-JP" sz="7200" dirty="0">
                  <a:ea typeface="UD デジタル 教科書体 NK-R" panose="02020400000000000000" pitchFamily="18" charset="-128"/>
                </a:endParaRPr>
              </a:p>
              <a:p>
                <a:pPr marL="475488" lvl="2" indent="0">
                  <a:buNone/>
                </a:pPr>
                <a:r>
                  <a:rPr lang="el-GR" altLang="ja-JP" sz="7200" i="1" dirty="0">
                    <a:ea typeface="UD デジタル 教科書体 NK-R" panose="02020400000000000000" pitchFamily="18" charset="-128"/>
                  </a:rPr>
                  <a:t>λ</a:t>
                </a:r>
                <a:r>
                  <a:rPr lang="en-US" altLang="ja-JP" sz="7200" i="1" baseline="-25000" dirty="0">
                    <a:ea typeface="UD デジタル 教科書体 NK-R" panose="02020400000000000000" pitchFamily="18" charset="-128"/>
                  </a:rPr>
                  <a:t>j </a:t>
                </a:r>
                <a:r>
                  <a:rPr lang="en-US" altLang="ja-JP" sz="7200" dirty="0">
                    <a:ea typeface="UD デジタル 教科書体 NK-R" panose="02020400000000000000" pitchFamily="18" charset="-128"/>
                  </a:rPr>
                  <a:t>: a family fixed effect</a:t>
                </a:r>
              </a:p>
              <a:p>
                <a:pPr marL="475488" lvl="2" indent="0">
                  <a:buNone/>
                </a:pPr>
                <a:r>
                  <a:rPr lang="en-US" altLang="ja-JP" sz="7200" i="1" dirty="0"/>
                  <a:t>u</a:t>
                </a:r>
                <a:r>
                  <a:rPr kumimoji="1" lang="en-US" altLang="ja-JP" sz="7200" i="1" baseline="-25000" dirty="0"/>
                  <a:t>ij </a:t>
                </a:r>
                <a:r>
                  <a:rPr kumimoji="1" lang="en-US" altLang="ja-JP" sz="7200" dirty="0"/>
                  <a:t>: an error term</a:t>
                </a:r>
              </a:p>
              <a:p>
                <a:pPr marL="0" indent="0">
                  <a:buNone/>
                </a:pPr>
                <a:endParaRPr kumimoji="1" lang="en-US" altLang="ja-JP" sz="2400" dirty="0"/>
              </a:p>
              <a:p>
                <a:pPr marL="0" indent="0">
                  <a:buNone/>
                </a:pPr>
                <a:endParaRPr kumimoji="1" lang="ja-JP" altLang="en-US" sz="2800" dirty="0"/>
              </a:p>
            </p:txBody>
          </p:sp>
        </mc:Choice>
        <mc:Fallback xmlns="">
          <p:sp>
            <p:nvSpPr>
              <p:cNvPr id="3" name="コンテンツ プレースホルダー 2">
                <a:extLst>
                  <a:ext uri="{FF2B5EF4-FFF2-40B4-BE49-F238E27FC236}">
                    <a16:creationId xmlns:a16="http://schemas.microsoft.com/office/drawing/2014/main" id="{F145BA42-6CB5-1F82-D176-FB03C7A36D7E}"/>
                  </a:ext>
                </a:extLst>
              </p:cNvPr>
              <p:cNvSpPr>
                <a:spLocks noGrp="1" noRot="1" noChangeAspect="1" noMove="1" noResize="1" noEditPoints="1" noAdjustHandles="1" noChangeArrowheads="1" noChangeShapeType="1" noTextEdit="1"/>
              </p:cNvSpPr>
              <p:nvPr>
                <p:ph idx="1"/>
              </p:nvPr>
            </p:nvSpPr>
            <p:spPr>
              <a:blipFill>
                <a:blip r:embed="rId3"/>
                <a:stretch>
                  <a:fillRect l="-1455" t="-2879"/>
                </a:stretch>
              </a:blipFill>
            </p:spPr>
            <p:txBody>
              <a:bodyPr/>
              <a:lstStyle/>
              <a:p>
                <a:r>
                  <a:rPr lang="ja-JP" altLang="en-US">
                    <a:noFill/>
                  </a:rPr>
                  <a:t> </a:t>
                </a:r>
              </a:p>
            </p:txBody>
          </p:sp>
        </mc:Fallback>
      </mc:AlternateContent>
      <p:sp>
        <p:nvSpPr>
          <p:cNvPr id="4" name="スライド番号プレースホルダー 3">
            <a:extLst>
              <a:ext uri="{FF2B5EF4-FFF2-40B4-BE49-F238E27FC236}">
                <a16:creationId xmlns:a16="http://schemas.microsoft.com/office/drawing/2014/main" id="{B49D5502-92D0-93EE-5073-0FB45BABFDC4}"/>
              </a:ext>
            </a:extLst>
          </p:cNvPr>
          <p:cNvSpPr>
            <a:spLocks noGrp="1"/>
          </p:cNvSpPr>
          <p:nvPr>
            <p:ph type="sldNum" sz="quarter" idx="12"/>
          </p:nvPr>
        </p:nvSpPr>
        <p:spPr/>
        <p:txBody>
          <a:bodyPr/>
          <a:lstStyle/>
          <a:p>
            <a:fld id="{5938420F-0726-45CD-8797-80B05C0E92B9}" type="slidenum">
              <a:rPr kumimoji="1" lang="ja-JP" altLang="en-US" smtClean="0"/>
              <a:t>15</a:t>
            </a:fld>
            <a:endParaRPr kumimoji="1" lang="ja-JP" altLang="en-US"/>
          </a:p>
        </p:txBody>
      </p:sp>
    </p:spTree>
    <p:extLst>
      <p:ext uri="{BB962C8B-B14F-4D97-AF65-F5344CB8AC3E}">
        <p14:creationId xmlns:p14="http://schemas.microsoft.com/office/powerpoint/2010/main" val="2297458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91898-1B19-4B5A-B1AC-848311E2750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9EDFF6D-F1DE-C4CB-ED8E-CABABBD0C4F9}"/>
              </a:ext>
            </a:extLst>
          </p:cNvPr>
          <p:cNvSpPr>
            <a:spLocks noGrp="1"/>
          </p:cNvSpPr>
          <p:nvPr>
            <p:ph type="title"/>
          </p:nvPr>
        </p:nvSpPr>
        <p:spPr/>
        <p:txBody>
          <a:bodyPr/>
          <a:lstStyle/>
          <a:p>
            <a:r>
              <a:rPr kumimoji="1" lang="en-US" altLang="ja-JP" b="1" dirty="0"/>
              <a:t>Estimation method</a:t>
            </a:r>
            <a:endParaRPr kumimoji="1" lang="ja-JP" altLang="en-US" b="1" dirty="0"/>
          </a:p>
        </p:txBody>
      </p:sp>
      <p:sp>
        <p:nvSpPr>
          <p:cNvPr id="3" name="コンテンツ プレースホルダー 2">
            <a:extLst>
              <a:ext uri="{FF2B5EF4-FFF2-40B4-BE49-F238E27FC236}">
                <a16:creationId xmlns:a16="http://schemas.microsoft.com/office/drawing/2014/main" id="{F0B913DD-1C57-EEF8-5F99-0E618F58E5A2}"/>
              </a:ext>
            </a:extLst>
          </p:cNvPr>
          <p:cNvSpPr>
            <a:spLocks noGrp="1"/>
          </p:cNvSpPr>
          <p:nvPr>
            <p:ph idx="1"/>
          </p:nvPr>
        </p:nvSpPr>
        <p:spPr/>
        <p:txBody>
          <a:bodyPr>
            <a:normAutofit fontScale="92500" lnSpcReduction="20000"/>
          </a:bodyPr>
          <a:lstStyle/>
          <a:p>
            <a:pPr marL="0" indent="0">
              <a:buNone/>
            </a:pPr>
            <a:r>
              <a:rPr kumimoji="1" lang="en-US" altLang="ja-JP" sz="3000" dirty="0"/>
              <a:t>Key variables</a:t>
            </a:r>
            <a:endParaRPr lang="en-US" altLang="ja-JP" sz="3000" dirty="0"/>
          </a:p>
          <a:p>
            <a:pPr marL="360000" indent="-360000">
              <a:buFont typeface="Arial" panose="020B0604020202020204" pitchFamily="34" charset="0"/>
              <a:buChar char="•"/>
            </a:pPr>
            <a:r>
              <a:rPr lang="en-US" altLang="ja-JP" sz="2400" dirty="0">
                <a:solidFill>
                  <a:srgbClr val="FF0000"/>
                </a:solidFill>
              </a:rPr>
              <a:t>Variables for the gender and birth order of children</a:t>
            </a:r>
            <a:r>
              <a:rPr lang="en-US" altLang="ja-JP" sz="2400" dirty="0"/>
              <a:t>: dummy variables for first-born eldest son, later-born eldest son, non-eldest son, first-born eldest daughter, and later-born eldest daughter, with non-eldest daughters being the reference category</a:t>
            </a:r>
            <a:endParaRPr kumimoji="1" lang="en-US" altLang="ja-JP" sz="2400" dirty="0"/>
          </a:p>
          <a:p>
            <a:pPr marL="932688" lvl="2" indent="-457200">
              <a:lnSpc>
                <a:spcPct val="100000"/>
              </a:lnSpc>
              <a:buFont typeface="UD デジタル 教科書体 NK-R" panose="02020400000000000000" pitchFamily="18" charset="-128"/>
              <a:buChar char="⇒"/>
            </a:pPr>
            <a:r>
              <a:rPr lang="en-US" altLang="ja-JP" sz="2200" dirty="0"/>
              <a:t>If social norms still affect bequest division despite the revision of the Civil Code in 1947, we would expect the coefficients on some or all these variables to be positive and significant.</a:t>
            </a:r>
          </a:p>
          <a:p>
            <a:pPr marL="360000" indent="-360000">
              <a:buFont typeface="Arial" panose="020B0604020202020204" pitchFamily="34" charset="0"/>
              <a:buChar char="•"/>
            </a:pPr>
            <a:r>
              <a:rPr lang="en-US" altLang="ja-JP" sz="2400" dirty="0">
                <a:solidFill>
                  <a:srgbClr val="FF0000"/>
                </a:solidFill>
              </a:rPr>
              <a:t>Variables for bequest motives</a:t>
            </a:r>
            <a:r>
              <a:rPr lang="en-US" altLang="ja-JP" sz="2400" dirty="0"/>
              <a:t>: dummy variables for being a minor or disabled child (altruistic motive), being the only child who resided in the same municipality as the decedent (strategic motive), and being the only child who took over the family business or farm (dynastic motive)  </a:t>
            </a:r>
          </a:p>
          <a:p>
            <a:pPr marL="932688" lvl="2" indent="-457200">
              <a:lnSpc>
                <a:spcPct val="100000"/>
              </a:lnSpc>
              <a:buFont typeface="UD デジタル 教科書体 NK-R" panose="02020400000000000000" pitchFamily="18" charset="-128"/>
              <a:buChar char="⇒"/>
            </a:pPr>
            <a:r>
              <a:rPr lang="en-US" altLang="ja-JP" sz="2200" dirty="0"/>
              <a:t>If the decedent had one or all of the bequest motives, we would expect the coefficients on some or all these variables to be positive and significant.</a:t>
            </a:r>
            <a:endParaRPr kumimoji="1" lang="en-US" altLang="ja-JP" sz="2400" dirty="0"/>
          </a:p>
          <a:p>
            <a:pPr marL="0" indent="0">
              <a:buNone/>
            </a:pPr>
            <a:endParaRPr kumimoji="1" lang="en-US" altLang="ja-JP" sz="2400" dirty="0"/>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DB401A73-6A17-A782-E453-157C197D6EC7}"/>
              </a:ext>
            </a:extLst>
          </p:cNvPr>
          <p:cNvSpPr>
            <a:spLocks noGrp="1"/>
          </p:cNvSpPr>
          <p:nvPr>
            <p:ph type="sldNum" sz="quarter" idx="12"/>
          </p:nvPr>
        </p:nvSpPr>
        <p:spPr/>
        <p:txBody>
          <a:bodyPr/>
          <a:lstStyle/>
          <a:p>
            <a:fld id="{5938420F-0726-45CD-8797-80B05C0E92B9}" type="slidenum">
              <a:rPr kumimoji="1" lang="ja-JP" altLang="en-US" smtClean="0"/>
              <a:t>16</a:t>
            </a:fld>
            <a:endParaRPr kumimoji="1" lang="ja-JP" altLang="en-US"/>
          </a:p>
        </p:txBody>
      </p:sp>
    </p:spTree>
    <p:extLst>
      <p:ext uri="{BB962C8B-B14F-4D97-AF65-F5344CB8AC3E}">
        <p14:creationId xmlns:p14="http://schemas.microsoft.com/office/powerpoint/2010/main" val="3584584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8A42A-EDE5-9E14-DD78-5EDBAB9CC1F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C273586-203C-6D4C-091B-D9C0EEFED779}"/>
              </a:ext>
            </a:extLst>
          </p:cNvPr>
          <p:cNvSpPr>
            <a:spLocks noGrp="1"/>
          </p:cNvSpPr>
          <p:nvPr>
            <p:ph type="title"/>
          </p:nvPr>
        </p:nvSpPr>
        <p:spPr>
          <a:xfrm>
            <a:off x="780474" y="432444"/>
            <a:ext cx="10058080" cy="723569"/>
          </a:xfrm>
        </p:spPr>
        <p:txBody>
          <a:bodyPr/>
          <a:lstStyle/>
          <a:p>
            <a:r>
              <a:rPr kumimoji="1" lang="en-US" altLang="ja-JP" b="1" dirty="0"/>
              <a:t>Descriptive statistics</a:t>
            </a:r>
            <a:endParaRPr kumimoji="1" lang="ja-JP" altLang="en-US" b="1" dirty="0"/>
          </a:p>
        </p:txBody>
      </p:sp>
      <p:graphicFrame>
        <p:nvGraphicFramePr>
          <p:cNvPr id="5" name="コンテンツ プレースホルダー 4">
            <a:extLst>
              <a:ext uri="{FF2B5EF4-FFF2-40B4-BE49-F238E27FC236}">
                <a16:creationId xmlns:a16="http://schemas.microsoft.com/office/drawing/2014/main" id="{31A4FC4E-6ADA-B260-7857-26646CF9063A}"/>
              </a:ext>
            </a:extLst>
          </p:cNvPr>
          <p:cNvGraphicFramePr>
            <a:graphicFrameLocks noGrp="1"/>
          </p:cNvGraphicFramePr>
          <p:nvPr>
            <p:ph idx="1"/>
            <p:extLst>
              <p:ext uri="{D42A27DB-BD31-4B8C-83A1-F6EECF244321}">
                <p14:modId xmlns:p14="http://schemas.microsoft.com/office/powerpoint/2010/main" val="3523326857"/>
              </p:ext>
            </p:extLst>
          </p:nvPr>
        </p:nvGraphicFramePr>
        <p:xfrm>
          <a:off x="780474" y="1298337"/>
          <a:ext cx="10058398" cy="4876800"/>
        </p:xfrm>
        <a:graphic>
          <a:graphicData uri="http://schemas.openxmlformats.org/drawingml/2006/table">
            <a:tbl>
              <a:tblPr firstRow="1" bandRow="1">
                <a:tableStyleId>{5C22544A-7EE6-4342-B048-85BDC9FD1C3A}</a:tableStyleId>
              </a:tblPr>
              <a:tblGrid>
                <a:gridCol w="3733454">
                  <a:extLst>
                    <a:ext uri="{9D8B030D-6E8A-4147-A177-3AD203B41FA5}">
                      <a16:colId xmlns:a16="http://schemas.microsoft.com/office/drawing/2014/main" val="3232164587"/>
                    </a:ext>
                  </a:extLst>
                </a:gridCol>
                <a:gridCol w="3162472">
                  <a:extLst>
                    <a:ext uri="{9D8B030D-6E8A-4147-A177-3AD203B41FA5}">
                      <a16:colId xmlns:a16="http://schemas.microsoft.com/office/drawing/2014/main" val="2403036826"/>
                    </a:ext>
                  </a:extLst>
                </a:gridCol>
                <a:gridCol w="3162472">
                  <a:extLst>
                    <a:ext uri="{9D8B030D-6E8A-4147-A177-3AD203B41FA5}">
                      <a16:colId xmlns:a16="http://schemas.microsoft.com/office/drawing/2014/main" val="3670341088"/>
                    </a:ext>
                  </a:extLst>
                </a:gridCol>
              </a:tblGrid>
              <a:tr h="288000">
                <a:tc>
                  <a:txBody>
                    <a:bodyPr/>
                    <a:lstStyle/>
                    <a:p>
                      <a:r>
                        <a:rPr kumimoji="1" lang="en-US" altLang="ja-JP" sz="1400" dirty="0"/>
                        <a:t>Variables</a:t>
                      </a:r>
                      <a:endParaRPr kumimoji="1" lang="ja-JP" altLang="en-US" sz="1400" dirty="0"/>
                    </a:p>
                  </a:txBody>
                  <a:tcPr/>
                </a:tc>
                <a:tc>
                  <a:txBody>
                    <a:bodyPr/>
                    <a:lstStyle/>
                    <a:p>
                      <a:pPr algn="ctr"/>
                      <a:r>
                        <a:rPr kumimoji="1" lang="en-US" altLang="ja-JP" sz="1400" dirty="0"/>
                        <a:t>Mean</a:t>
                      </a:r>
                      <a:endParaRPr kumimoji="1" lang="ja-JP" altLang="en-US" sz="1400" dirty="0"/>
                    </a:p>
                  </a:txBody>
                  <a:tcPr/>
                </a:tc>
                <a:tc>
                  <a:txBody>
                    <a:bodyPr/>
                    <a:lstStyle/>
                    <a:p>
                      <a:pPr algn="ctr"/>
                      <a:r>
                        <a:rPr kumimoji="1" lang="en-US" altLang="ja-JP" sz="1400" dirty="0"/>
                        <a:t>Standard deviation</a:t>
                      </a:r>
                      <a:endParaRPr kumimoji="1" lang="ja-JP" altLang="en-US" sz="1400" dirty="0"/>
                    </a:p>
                  </a:txBody>
                  <a:tcPr/>
                </a:tc>
                <a:extLst>
                  <a:ext uri="{0D108BD9-81ED-4DB2-BD59-A6C34878D82A}">
                    <a16:rowId xmlns:a16="http://schemas.microsoft.com/office/drawing/2014/main" val="3166371832"/>
                  </a:ext>
                </a:extLst>
              </a:tr>
              <a:tr h="288000">
                <a:tc>
                  <a:txBody>
                    <a:bodyPr/>
                    <a:lstStyle/>
                    <a:p>
                      <a:r>
                        <a:rPr kumimoji="1" lang="en-US" altLang="ja-JP" sz="1400" dirty="0"/>
                        <a:t>Deviation</a:t>
                      </a:r>
                      <a:endParaRPr kumimoji="1" lang="ja-JP" altLang="en-US" sz="1400" dirty="0"/>
                    </a:p>
                  </a:txBody>
                  <a:tcPr/>
                </a:tc>
                <a:tc>
                  <a:txBody>
                    <a:bodyPr/>
                    <a:lstStyle/>
                    <a:p>
                      <a:pPr algn="ctr"/>
                      <a:r>
                        <a:rPr kumimoji="1" lang="en-US" altLang="ja-JP" sz="1400" dirty="0"/>
                        <a:t>-1.51e-11</a:t>
                      </a:r>
                      <a:endParaRPr kumimoji="1" lang="ja-JP" altLang="en-US" sz="1400" dirty="0"/>
                    </a:p>
                  </a:txBody>
                  <a:tcPr/>
                </a:tc>
                <a:tc>
                  <a:txBody>
                    <a:bodyPr/>
                    <a:lstStyle/>
                    <a:p>
                      <a:pPr algn="ctr"/>
                      <a:r>
                        <a:rPr kumimoji="1" lang="en-US" altLang="ja-JP" sz="1400" dirty="0"/>
                        <a:t>0.610</a:t>
                      </a:r>
                      <a:endParaRPr kumimoji="1" lang="ja-JP" altLang="en-US" sz="1400" dirty="0"/>
                    </a:p>
                  </a:txBody>
                  <a:tcPr/>
                </a:tc>
                <a:extLst>
                  <a:ext uri="{0D108BD9-81ED-4DB2-BD59-A6C34878D82A}">
                    <a16:rowId xmlns:a16="http://schemas.microsoft.com/office/drawing/2014/main" val="476716894"/>
                  </a:ext>
                </a:extLst>
              </a:tr>
              <a:tr h="288000">
                <a:tc>
                  <a:txBody>
                    <a:bodyPr/>
                    <a:lstStyle/>
                    <a:p>
                      <a:r>
                        <a:rPr kumimoji="1" lang="en-US" altLang="ja-JP" sz="1400" dirty="0"/>
                        <a:t>Child’s gender and birth-order</a:t>
                      </a: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87590490"/>
                  </a:ext>
                </a:extLst>
              </a:tr>
              <a:tr h="288000">
                <a:tc>
                  <a:txBody>
                    <a:bodyPr/>
                    <a:lstStyle/>
                    <a:p>
                      <a:r>
                        <a:rPr kumimoji="1" lang="en-US" altLang="ja-JP" sz="1400" dirty="0"/>
                        <a:t>     First-born eldest son</a:t>
                      </a:r>
                      <a:endParaRPr kumimoji="1" lang="ja-JP" altLang="en-US" sz="1400" dirty="0"/>
                    </a:p>
                  </a:txBody>
                  <a:tcPr/>
                </a:tc>
                <a:tc>
                  <a:txBody>
                    <a:bodyPr/>
                    <a:lstStyle/>
                    <a:p>
                      <a:pPr algn="ctr"/>
                      <a:r>
                        <a:rPr kumimoji="1" lang="en-US" altLang="ja-JP" sz="1400" dirty="0"/>
                        <a:t>0.220</a:t>
                      </a: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2106806070"/>
                  </a:ext>
                </a:extLst>
              </a:tr>
              <a:tr h="288000">
                <a:tc>
                  <a:txBody>
                    <a:bodyPr/>
                    <a:lstStyle/>
                    <a:p>
                      <a:r>
                        <a:rPr kumimoji="1" lang="en-US" altLang="ja-JP" sz="1400" dirty="0"/>
                        <a:t>     Later-born eldest son</a:t>
                      </a:r>
                      <a:endParaRPr kumimoji="1" lang="ja-JP" altLang="en-US" sz="1400" dirty="0"/>
                    </a:p>
                  </a:txBody>
                  <a:tcPr/>
                </a:tc>
                <a:tc>
                  <a:txBody>
                    <a:bodyPr/>
                    <a:lstStyle/>
                    <a:p>
                      <a:pPr algn="ctr"/>
                      <a:r>
                        <a:rPr kumimoji="1" lang="en-US" altLang="ja-JP" sz="1400" dirty="0"/>
                        <a:t>0.131</a:t>
                      </a: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2182290573"/>
                  </a:ext>
                </a:extLst>
              </a:tr>
              <a:tr h="288000">
                <a:tc>
                  <a:txBody>
                    <a:bodyPr/>
                    <a:lstStyle/>
                    <a:p>
                      <a:r>
                        <a:rPr kumimoji="1" lang="en-US" altLang="ja-JP" sz="1400" dirty="0"/>
                        <a:t>     Non-eldest son</a:t>
                      </a:r>
                      <a:endParaRPr kumimoji="1" lang="ja-JP" altLang="en-US" sz="1400" dirty="0"/>
                    </a:p>
                  </a:txBody>
                  <a:tcPr/>
                </a:tc>
                <a:tc>
                  <a:txBody>
                    <a:bodyPr/>
                    <a:lstStyle/>
                    <a:p>
                      <a:pPr algn="ctr"/>
                      <a:r>
                        <a:rPr kumimoji="1" lang="en-US" altLang="ja-JP" sz="1400" dirty="0"/>
                        <a:t>0.174</a:t>
                      </a: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3806872509"/>
                  </a:ext>
                </a:extLst>
              </a:tr>
              <a:tr h="288000">
                <a:tc>
                  <a:txBody>
                    <a:bodyPr/>
                    <a:lstStyle/>
                    <a:p>
                      <a:r>
                        <a:rPr kumimoji="1" lang="en-US" altLang="ja-JP" sz="1400" dirty="0"/>
                        <a:t>     First-born eldest daughter</a:t>
                      </a:r>
                      <a:endParaRPr kumimoji="1" lang="ja-JP" altLang="en-US" sz="1400" dirty="0"/>
                    </a:p>
                  </a:txBody>
                  <a:tcPr/>
                </a:tc>
                <a:tc>
                  <a:txBody>
                    <a:bodyPr/>
                    <a:lstStyle/>
                    <a:p>
                      <a:pPr algn="ctr"/>
                      <a:r>
                        <a:rPr kumimoji="1" lang="en-US" altLang="ja-JP" sz="1400" dirty="0"/>
                        <a:t>0.201</a:t>
                      </a: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3488366583"/>
                  </a:ext>
                </a:extLst>
              </a:tr>
              <a:tr h="288000">
                <a:tc>
                  <a:txBody>
                    <a:bodyPr/>
                    <a:lstStyle/>
                    <a:p>
                      <a:r>
                        <a:rPr kumimoji="1" lang="en-US" altLang="ja-JP" sz="1400" dirty="0"/>
                        <a:t>     Later-born eldest daughter</a:t>
                      </a:r>
                      <a:endParaRPr kumimoji="1" lang="ja-JP" altLang="en-US" sz="1400" dirty="0"/>
                    </a:p>
                  </a:txBody>
                  <a:tcPr/>
                </a:tc>
                <a:tc>
                  <a:txBody>
                    <a:bodyPr/>
                    <a:lstStyle/>
                    <a:p>
                      <a:pPr algn="ctr"/>
                      <a:r>
                        <a:rPr kumimoji="1" lang="en-US" altLang="ja-JP" sz="1400" dirty="0"/>
                        <a:t>0.125</a:t>
                      </a: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3595083862"/>
                  </a:ext>
                </a:extLst>
              </a:tr>
              <a:tr h="288000">
                <a:tc>
                  <a:txBody>
                    <a:bodyPr/>
                    <a:lstStyle/>
                    <a:p>
                      <a:r>
                        <a:rPr kumimoji="1" lang="en-US" altLang="ja-JP" sz="1400" dirty="0"/>
                        <a:t>     (Non-eldest daughters)</a:t>
                      </a:r>
                      <a:endParaRPr kumimoji="1" lang="ja-JP" altLang="en-US" sz="1400" dirty="0"/>
                    </a:p>
                  </a:txBody>
                  <a:tcPr/>
                </a:tc>
                <a:tc>
                  <a:txBody>
                    <a:bodyPr/>
                    <a:lstStyle/>
                    <a:p>
                      <a:pPr algn="ctr"/>
                      <a:r>
                        <a:rPr kumimoji="1" lang="en-US" altLang="ja-JP" sz="1400" dirty="0"/>
                        <a:t>0.149</a:t>
                      </a: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4102471946"/>
                  </a:ext>
                </a:extLst>
              </a:tr>
              <a:tr h="288000">
                <a:tc>
                  <a:txBody>
                    <a:bodyPr/>
                    <a:lstStyle/>
                    <a:p>
                      <a:r>
                        <a:rPr kumimoji="1" lang="en-US" altLang="ja-JP" sz="1400" dirty="0"/>
                        <a:t>Child’s age </a:t>
                      </a:r>
                      <a:endParaRPr kumimoji="1" lang="ja-JP" altLang="en-US" sz="1400" dirty="0"/>
                    </a:p>
                  </a:txBody>
                  <a:tcPr/>
                </a:tc>
                <a:tc>
                  <a:txBody>
                    <a:bodyPr/>
                    <a:lstStyle/>
                    <a:p>
                      <a:pPr algn="ctr"/>
                      <a:r>
                        <a:rPr kumimoji="1" lang="en-US" altLang="ja-JP" sz="1400" dirty="0"/>
                        <a:t>54.913</a:t>
                      </a:r>
                      <a:endParaRPr kumimoji="1" lang="ja-JP" altLang="en-US" sz="1400" dirty="0"/>
                    </a:p>
                  </a:txBody>
                  <a:tcPr/>
                </a:tc>
                <a:tc>
                  <a:txBody>
                    <a:bodyPr/>
                    <a:lstStyle/>
                    <a:p>
                      <a:pPr algn="ctr"/>
                      <a:r>
                        <a:rPr kumimoji="1" lang="en-US" altLang="ja-JP" sz="1400" dirty="0"/>
                        <a:t>10.611</a:t>
                      </a:r>
                      <a:endParaRPr kumimoji="1" lang="ja-JP" altLang="en-US" sz="1400" dirty="0"/>
                    </a:p>
                  </a:txBody>
                  <a:tcPr/>
                </a:tc>
                <a:extLst>
                  <a:ext uri="{0D108BD9-81ED-4DB2-BD59-A6C34878D82A}">
                    <a16:rowId xmlns:a16="http://schemas.microsoft.com/office/drawing/2014/main" val="37466440"/>
                  </a:ext>
                </a:extLst>
              </a:tr>
              <a:tr h="288000">
                <a:tc>
                  <a:txBody>
                    <a:bodyPr/>
                    <a:lstStyle/>
                    <a:p>
                      <a:r>
                        <a:rPr kumimoji="1" lang="en-US" altLang="ja-JP" sz="1400" dirty="0"/>
                        <a:t>Child’s age squired </a:t>
                      </a:r>
                      <a:endParaRPr kumimoji="1" lang="ja-JP" altLang="en-US" sz="1400" dirty="0"/>
                    </a:p>
                  </a:txBody>
                  <a:tcPr/>
                </a:tc>
                <a:tc>
                  <a:txBody>
                    <a:bodyPr/>
                    <a:lstStyle/>
                    <a:p>
                      <a:pPr algn="ctr"/>
                      <a:r>
                        <a:rPr kumimoji="1" lang="en-US" altLang="ja-JP" sz="1400" dirty="0"/>
                        <a:t>3128.054</a:t>
                      </a:r>
                      <a:endParaRPr kumimoji="1" lang="ja-JP" altLang="en-US" sz="1400" dirty="0"/>
                    </a:p>
                  </a:txBody>
                  <a:tcPr/>
                </a:tc>
                <a:tc>
                  <a:txBody>
                    <a:bodyPr/>
                    <a:lstStyle/>
                    <a:p>
                      <a:pPr algn="ctr"/>
                      <a:r>
                        <a:rPr kumimoji="1" lang="en-US" altLang="ja-JP" sz="1400" dirty="0"/>
                        <a:t>1092.532</a:t>
                      </a:r>
                      <a:endParaRPr kumimoji="1" lang="ja-JP" altLang="en-US" sz="1400" dirty="0"/>
                    </a:p>
                  </a:txBody>
                  <a:tcPr/>
                </a:tc>
                <a:extLst>
                  <a:ext uri="{0D108BD9-81ED-4DB2-BD59-A6C34878D82A}">
                    <a16:rowId xmlns:a16="http://schemas.microsoft.com/office/drawing/2014/main" val="1606393514"/>
                  </a:ext>
                </a:extLst>
              </a:tr>
              <a:tr h="288000">
                <a:tc>
                  <a:txBody>
                    <a:bodyPr/>
                    <a:lstStyle/>
                    <a:p>
                      <a:r>
                        <a:rPr kumimoji="1" lang="en-US" altLang="ja-JP" sz="1400" dirty="0"/>
                        <a:t>Bequest motive-related variables</a:t>
                      </a: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2436351777"/>
                  </a:ext>
                </a:extLst>
              </a:tr>
              <a:tr h="288000">
                <a:tc>
                  <a:txBody>
                    <a:bodyPr/>
                    <a:lstStyle/>
                    <a:p>
                      <a:r>
                        <a:rPr kumimoji="1" lang="en-US" altLang="ja-JP" sz="1400" dirty="0"/>
                        <a:t>     Minor</a:t>
                      </a:r>
                      <a:endParaRPr kumimoji="1" lang="ja-JP" altLang="en-US" sz="1400" dirty="0"/>
                    </a:p>
                  </a:txBody>
                  <a:tcPr/>
                </a:tc>
                <a:tc>
                  <a:txBody>
                    <a:bodyPr/>
                    <a:lstStyle/>
                    <a:p>
                      <a:pPr algn="ctr"/>
                      <a:r>
                        <a:rPr kumimoji="1" lang="en-US" altLang="ja-JP" sz="1400" dirty="0"/>
                        <a:t>0.006</a:t>
                      </a: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3869361712"/>
                  </a:ext>
                </a:extLst>
              </a:tr>
              <a:tr h="288000">
                <a:tc>
                  <a:txBody>
                    <a:bodyPr/>
                    <a:lstStyle/>
                    <a:p>
                      <a:r>
                        <a:rPr kumimoji="1" lang="en-US" altLang="ja-JP" sz="1400" dirty="0"/>
                        <a:t>     Disabled</a:t>
                      </a:r>
                      <a:endParaRPr kumimoji="1" lang="ja-JP" altLang="en-US" sz="1400" dirty="0"/>
                    </a:p>
                  </a:txBody>
                  <a:tcPr/>
                </a:tc>
                <a:tc>
                  <a:txBody>
                    <a:bodyPr/>
                    <a:lstStyle/>
                    <a:p>
                      <a:pPr algn="ctr"/>
                      <a:r>
                        <a:rPr kumimoji="1" lang="en-US" altLang="ja-JP" sz="1400" dirty="0"/>
                        <a:t>0.044</a:t>
                      </a: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325971788"/>
                  </a:ext>
                </a:extLst>
              </a:tr>
              <a:tr h="288000">
                <a:tc>
                  <a:txBody>
                    <a:bodyPr/>
                    <a:lstStyle/>
                    <a:p>
                      <a:r>
                        <a:rPr kumimoji="1" lang="en-US" altLang="ja-JP" sz="1400" dirty="0"/>
                        <a:t>     Living in the same municipality</a:t>
                      </a:r>
                      <a:endParaRPr kumimoji="1" lang="ja-JP" altLang="en-US" sz="1400" dirty="0"/>
                    </a:p>
                  </a:txBody>
                  <a:tcPr/>
                </a:tc>
                <a:tc>
                  <a:txBody>
                    <a:bodyPr/>
                    <a:lstStyle/>
                    <a:p>
                      <a:pPr algn="ctr"/>
                      <a:r>
                        <a:rPr kumimoji="1" lang="en-US" altLang="ja-JP" sz="1400" dirty="0"/>
                        <a:t>0.184</a:t>
                      </a: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3924125493"/>
                  </a:ext>
                </a:extLst>
              </a:tr>
              <a:tr h="288000">
                <a:tc>
                  <a:txBody>
                    <a:bodyPr/>
                    <a:lstStyle/>
                    <a:p>
                      <a:r>
                        <a:rPr kumimoji="1" lang="en-US" altLang="ja-JP" sz="1400" dirty="0"/>
                        <a:t>     Took over the family business/farm</a:t>
                      </a:r>
                      <a:endParaRPr kumimoji="1" lang="ja-JP" altLang="en-US" sz="1400" dirty="0"/>
                    </a:p>
                  </a:txBody>
                  <a:tcPr/>
                </a:tc>
                <a:tc>
                  <a:txBody>
                    <a:bodyPr/>
                    <a:lstStyle/>
                    <a:p>
                      <a:pPr algn="ctr"/>
                      <a:r>
                        <a:rPr kumimoji="1" lang="en-US" altLang="ja-JP" sz="1400" dirty="0"/>
                        <a:t>0.028</a:t>
                      </a: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248550368"/>
                  </a:ext>
                </a:extLst>
              </a:tr>
            </a:tbl>
          </a:graphicData>
        </a:graphic>
      </p:graphicFrame>
      <p:sp>
        <p:nvSpPr>
          <p:cNvPr id="4" name="スライド番号プレースホルダー 3">
            <a:extLst>
              <a:ext uri="{FF2B5EF4-FFF2-40B4-BE49-F238E27FC236}">
                <a16:creationId xmlns:a16="http://schemas.microsoft.com/office/drawing/2014/main" id="{9F99CD89-414E-A5A1-9872-233A3E2F6718}"/>
              </a:ext>
            </a:extLst>
          </p:cNvPr>
          <p:cNvSpPr>
            <a:spLocks noGrp="1"/>
          </p:cNvSpPr>
          <p:nvPr>
            <p:ph type="sldNum" sz="quarter" idx="12"/>
          </p:nvPr>
        </p:nvSpPr>
        <p:spPr/>
        <p:txBody>
          <a:bodyPr/>
          <a:lstStyle/>
          <a:p>
            <a:fld id="{5938420F-0726-45CD-8797-80B05C0E92B9}" type="slidenum">
              <a:rPr kumimoji="1" lang="ja-JP" altLang="en-US" smtClean="0"/>
              <a:t>17</a:t>
            </a:fld>
            <a:endParaRPr kumimoji="1" lang="ja-JP" altLang="en-US"/>
          </a:p>
        </p:txBody>
      </p:sp>
    </p:spTree>
    <p:extLst>
      <p:ext uri="{BB962C8B-B14F-4D97-AF65-F5344CB8AC3E}">
        <p14:creationId xmlns:p14="http://schemas.microsoft.com/office/powerpoint/2010/main" val="21659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8128A-94CB-B1B1-0A5F-B6DE4585294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5324197-C350-820E-0763-E5F32018051C}"/>
              </a:ext>
            </a:extLst>
          </p:cNvPr>
          <p:cNvSpPr>
            <a:spLocks noGrp="1"/>
          </p:cNvSpPr>
          <p:nvPr>
            <p:ph type="title"/>
          </p:nvPr>
        </p:nvSpPr>
        <p:spPr>
          <a:xfrm>
            <a:off x="1102822" y="397164"/>
            <a:ext cx="9986356" cy="767542"/>
          </a:xfrm>
        </p:spPr>
        <p:txBody>
          <a:bodyPr/>
          <a:lstStyle/>
          <a:p>
            <a:r>
              <a:rPr kumimoji="1" lang="en-US" altLang="ja-JP" b="1" dirty="0"/>
              <a:t>Descriptive statistics</a:t>
            </a:r>
            <a:endParaRPr kumimoji="1" lang="ja-JP" altLang="en-US" b="1" dirty="0"/>
          </a:p>
        </p:txBody>
      </p:sp>
      <p:sp>
        <p:nvSpPr>
          <p:cNvPr id="3" name="コンテンツ プレースホルダー 2">
            <a:extLst>
              <a:ext uri="{FF2B5EF4-FFF2-40B4-BE49-F238E27FC236}">
                <a16:creationId xmlns:a16="http://schemas.microsoft.com/office/drawing/2014/main" id="{7728D45F-9874-AD55-DFF9-72EE99F06969}"/>
              </a:ext>
            </a:extLst>
          </p:cNvPr>
          <p:cNvSpPr>
            <a:spLocks noGrp="1"/>
          </p:cNvSpPr>
          <p:nvPr>
            <p:ph idx="1"/>
          </p:nvPr>
        </p:nvSpPr>
        <p:spPr>
          <a:xfrm>
            <a:off x="1102822" y="1328370"/>
            <a:ext cx="10304087" cy="4712212"/>
          </a:xfrm>
        </p:spPr>
        <p:txBody>
          <a:bodyPr>
            <a:normAutofit fontScale="25000" lnSpcReduction="20000"/>
          </a:bodyPr>
          <a:lstStyle/>
          <a:p>
            <a:pPr marL="0" indent="0" algn="ctr">
              <a:buNone/>
            </a:pPr>
            <a:r>
              <a:rPr lang="en-US" altLang="ja-JP" sz="8000" b="1" dirty="0"/>
              <a:t>The share of children who received bequests according to their statutory shares (%)</a:t>
            </a:r>
          </a:p>
          <a:p>
            <a:pPr marL="0" indent="0" algn="ctr">
              <a:buNone/>
            </a:pPr>
            <a:endParaRPr lang="en-US" altLang="ja-JP" sz="1800" b="1" dirty="0"/>
          </a:p>
          <a:p>
            <a:pPr marL="0" indent="0" algn="ctr">
              <a:buNone/>
            </a:pPr>
            <a:endParaRPr lang="en-US" altLang="ja-JP" sz="1800" b="1" dirty="0"/>
          </a:p>
          <a:p>
            <a:pPr marL="0" indent="0" algn="ctr">
              <a:buNone/>
            </a:pPr>
            <a:endParaRPr lang="en-US" altLang="ja-JP" sz="1800" b="1" dirty="0"/>
          </a:p>
          <a:p>
            <a:pPr marL="0" indent="0" algn="ctr">
              <a:buNone/>
            </a:pPr>
            <a:endParaRPr lang="en-US" altLang="ja-JP" sz="1800" b="1" dirty="0"/>
          </a:p>
          <a:p>
            <a:pPr marL="0" indent="0" algn="ctr">
              <a:buNone/>
            </a:pPr>
            <a:endParaRPr lang="en-US" altLang="ja-JP" sz="1800" b="1" dirty="0"/>
          </a:p>
          <a:p>
            <a:pPr marL="0" indent="0" algn="ctr">
              <a:buNone/>
            </a:pPr>
            <a:endParaRPr lang="en-US" altLang="ja-JP" sz="1800" b="1" dirty="0"/>
          </a:p>
          <a:p>
            <a:pPr marL="0" indent="0" algn="ctr">
              <a:buNone/>
            </a:pPr>
            <a:endParaRPr lang="en-US" altLang="ja-JP" sz="1800" b="1" dirty="0"/>
          </a:p>
          <a:p>
            <a:pPr marL="0" indent="0" algn="ctr">
              <a:buNone/>
            </a:pPr>
            <a:endParaRPr lang="en-US" altLang="ja-JP" sz="1800" b="1" dirty="0"/>
          </a:p>
          <a:p>
            <a:pPr marL="0" indent="0" algn="ctr">
              <a:buNone/>
            </a:pPr>
            <a:endParaRPr lang="en-US" altLang="ja-JP" sz="1800" b="1" dirty="0"/>
          </a:p>
          <a:p>
            <a:pPr marL="0" indent="0">
              <a:buNone/>
            </a:pPr>
            <a:endParaRPr lang="en-US" altLang="ja-JP" sz="2800" dirty="0"/>
          </a:p>
          <a:p>
            <a:pPr marL="0" indent="0">
              <a:buNone/>
            </a:pPr>
            <a:endParaRPr kumimoji="1" lang="en-US" altLang="ja-JP" sz="2800" dirty="0"/>
          </a:p>
          <a:p>
            <a:pPr marL="0" indent="0">
              <a:buNone/>
            </a:pPr>
            <a:endParaRPr kumimoji="1" lang="en-US" altLang="ja-JP" sz="2800" dirty="0"/>
          </a:p>
          <a:p>
            <a:pPr marL="0" indent="0">
              <a:buNone/>
            </a:pPr>
            <a:endParaRPr kumimoji="1" lang="en-US" altLang="ja-JP" sz="2800" dirty="0"/>
          </a:p>
          <a:p>
            <a:pPr marL="360000" indent="-360000">
              <a:lnSpc>
                <a:spcPct val="120000"/>
              </a:lnSpc>
              <a:spcBef>
                <a:spcPts val="0"/>
              </a:spcBef>
              <a:spcAft>
                <a:spcPts val="0"/>
              </a:spcAft>
              <a:buFont typeface="Arial" panose="020B0604020202020204" pitchFamily="34" charset="0"/>
              <a:buChar char="•"/>
            </a:pPr>
            <a:endParaRPr kumimoji="1" lang="en-US" altLang="ja-JP" sz="7200" dirty="0">
              <a:solidFill>
                <a:srgbClr val="FF0000"/>
              </a:solidFill>
            </a:endParaRPr>
          </a:p>
          <a:p>
            <a:pPr marL="360000" indent="-360000">
              <a:lnSpc>
                <a:spcPct val="120000"/>
              </a:lnSpc>
              <a:spcBef>
                <a:spcPts val="0"/>
              </a:spcBef>
              <a:spcAft>
                <a:spcPts val="0"/>
              </a:spcAft>
              <a:buFont typeface="Arial" panose="020B0604020202020204" pitchFamily="34" charset="0"/>
              <a:buChar char="•"/>
            </a:pPr>
            <a:r>
              <a:rPr kumimoji="1" lang="en-US" altLang="ja-JP" sz="7200" dirty="0">
                <a:solidFill>
                  <a:srgbClr val="FF0000"/>
                </a:solidFill>
              </a:rPr>
              <a:t>The equal division of bequests is not commonly practiced </a:t>
            </a:r>
            <a:r>
              <a:rPr kumimoji="1" lang="en-US" altLang="ja-JP" sz="7200" dirty="0"/>
              <a:t>in </a:t>
            </a:r>
            <a:r>
              <a:rPr lang="en-US" altLang="ja-JP" sz="7200" dirty="0"/>
              <a:t>Japan even though it is stipulated in the Civil Code, which is in sharp contract to what has been found in the US or Sweden.</a:t>
            </a:r>
          </a:p>
          <a:p>
            <a:pPr marL="360000" indent="-360000">
              <a:lnSpc>
                <a:spcPct val="120000"/>
              </a:lnSpc>
              <a:spcBef>
                <a:spcPts val="0"/>
              </a:spcBef>
              <a:spcAft>
                <a:spcPts val="0"/>
              </a:spcAft>
              <a:buFont typeface="Arial" panose="020B0604020202020204" pitchFamily="34" charset="0"/>
              <a:buChar char="•"/>
            </a:pPr>
            <a:r>
              <a:rPr kumimoji="1" lang="en-US" altLang="ja-JP" sz="7200" dirty="0"/>
              <a:t>The equal division of bequests is less common among children with siblings of mixed gender, in rural areas, and when the decedent died at the age of 70 or older.</a:t>
            </a:r>
          </a:p>
        </p:txBody>
      </p:sp>
      <p:sp>
        <p:nvSpPr>
          <p:cNvPr id="4" name="スライド番号プレースホルダー 3">
            <a:extLst>
              <a:ext uri="{FF2B5EF4-FFF2-40B4-BE49-F238E27FC236}">
                <a16:creationId xmlns:a16="http://schemas.microsoft.com/office/drawing/2014/main" id="{2198D114-D47A-59F6-7C60-DAE7E09C48CF}"/>
              </a:ext>
            </a:extLst>
          </p:cNvPr>
          <p:cNvSpPr>
            <a:spLocks noGrp="1"/>
          </p:cNvSpPr>
          <p:nvPr>
            <p:ph type="sldNum" sz="quarter" idx="12"/>
          </p:nvPr>
        </p:nvSpPr>
        <p:spPr/>
        <p:txBody>
          <a:bodyPr/>
          <a:lstStyle/>
          <a:p>
            <a:fld id="{5938420F-0726-45CD-8797-80B05C0E92B9}" type="slidenum">
              <a:rPr kumimoji="1" lang="ja-JP" altLang="en-US" smtClean="0"/>
              <a:t>18</a:t>
            </a:fld>
            <a:endParaRPr kumimoji="1" lang="ja-JP" altLang="en-US"/>
          </a:p>
        </p:txBody>
      </p:sp>
      <p:graphicFrame>
        <p:nvGraphicFramePr>
          <p:cNvPr id="5" name="表 4">
            <a:extLst>
              <a:ext uri="{FF2B5EF4-FFF2-40B4-BE49-F238E27FC236}">
                <a16:creationId xmlns:a16="http://schemas.microsoft.com/office/drawing/2014/main" id="{506F6478-D368-0A91-BD83-2C694F30B3F8}"/>
              </a:ext>
            </a:extLst>
          </p:cNvPr>
          <p:cNvGraphicFramePr>
            <a:graphicFrameLocks noGrp="1"/>
          </p:cNvGraphicFramePr>
          <p:nvPr>
            <p:extLst>
              <p:ext uri="{D42A27DB-BD31-4B8C-83A1-F6EECF244321}">
                <p14:modId xmlns:p14="http://schemas.microsoft.com/office/powerpoint/2010/main" val="4234790030"/>
              </p:ext>
            </p:extLst>
          </p:nvPr>
        </p:nvGraphicFramePr>
        <p:xfrm>
          <a:off x="1102822" y="1713219"/>
          <a:ext cx="10115206" cy="2956560"/>
        </p:xfrm>
        <a:graphic>
          <a:graphicData uri="http://schemas.openxmlformats.org/drawingml/2006/table">
            <a:tbl>
              <a:tblPr firstRow="1" bandRow="1">
                <a:tableStyleId>{5C22544A-7EE6-4342-B048-85BDC9FD1C3A}</a:tableStyleId>
              </a:tblPr>
              <a:tblGrid>
                <a:gridCol w="1705556">
                  <a:extLst>
                    <a:ext uri="{9D8B030D-6E8A-4147-A177-3AD203B41FA5}">
                      <a16:colId xmlns:a16="http://schemas.microsoft.com/office/drawing/2014/main" val="2275265203"/>
                    </a:ext>
                  </a:extLst>
                </a:gridCol>
                <a:gridCol w="1681930">
                  <a:extLst>
                    <a:ext uri="{9D8B030D-6E8A-4147-A177-3AD203B41FA5}">
                      <a16:colId xmlns:a16="http://schemas.microsoft.com/office/drawing/2014/main" val="1892663795"/>
                    </a:ext>
                  </a:extLst>
                </a:gridCol>
                <a:gridCol w="1681930">
                  <a:extLst>
                    <a:ext uri="{9D8B030D-6E8A-4147-A177-3AD203B41FA5}">
                      <a16:colId xmlns:a16="http://schemas.microsoft.com/office/drawing/2014/main" val="1000694863"/>
                    </a:ext>
                  </a:extLst>
                </a:gridCol>
                <a:gridCol w="1681930">
                  <a:extLst>
                    <a:ext uri="{9D8B030D-6E8A-4147-A177-3AD203B41FA5}">
                      <a16:colId xmlns:a16="http://schemas.microsoft.com/office/drawing/2014/main" val="118618963"/>
                    </a:ext>
                  </a:extLst>
                </a:gridCol>
                <a:gridCol w="1681930">
                  <a:extLst>
                    <a:ext uri="{9D8B030D-6E8A-4147-A177-3AD203B41FA5}">
                      <a16:colId xmlns:a16="http://schemas.microsoft.com/office/drawing/2014/main" val="4144527302"/>
                    </a:ext>
                  </a:extLst>
                </a:gridCol>
                <a:gridCol w="1681930">
                  <a:extLst>
                    <a:ext uri="{9D8B030D-6E8A-4147-A177-3AD203B41FA5}">
                      <a16:colId xmlns:a16="http://schemas.microsoft.com/office/drawing/2014/main" val="2668933374"/>
                    </a:ext>
                  </a:extLst>
                </a:gridCol>
              </a:tblGrid>
              <a:tr h="288000">
                <a:tc>
                  <a:txBody>
                    <a:bodyPr/>
                    <a:lstStyle/>
                    <a:p>
                      <a:endParaRPr kumimoji="1" lang="ja-JP" altLang="en-US"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t>Statutory share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t>Statutory share±2%</a:t>
                      </a:r>
                      <a:endParaRPr kumimoji="1" lang="ja-JP" altLang="en-US"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t>Statutory share±5%</a:t>
                      </a:r>
                      <a:endParaRPr kumimoji="1" lang="ja-JP" altLang="en-US"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t>Statutory share±10%</a:t>
                      </a:r>
                      <a:endParaRPr kumimoji="1" lang="ja-JP" altLang="en-US" sz="1400" dirty="0"/>
                    </a:p>
                  </a:txBody>
                  <a:tcPr/>
                </a:tc>
                <a:tc>
                  <a:txBody>
                    <a:bodyPr/>
                    <a:lstStyle/>
                    <a:p>
                      <a:pPr algn="ctr"/>
                      <a:r>
                        <a:rPr kumimoji="1" lang="en-US" altLang="ja-JP" sz="1400" dirty="0"/>
                        <a:t>Number of observations</a:t>
                      </a:r>
                      <a:endParaRPr kumimoji="1" lang="ja-JP" altLang="en-US" sz="1400" dirty="0"/>
                    </a:p>
                  </a:txBody>
                  <a:tcPr/>
                </a:tc>
                <a:extLst>
                  <a:ext uri="{0D108BD9-81ED-4DB2-BD59-A6C34878D82A}">
                    <a16:rowId xmlns:a16="http://schemas.microsoft.com/office/drawing/2014/main" val="277618285"/>
                  </a:ext>
                </a:extLst>
              </a:tr>
              <a:tr h="288000">
                <a:tc>
                  <a:txBody>
                    <a:bodyPr/>
                    <a:lstStyle/>
                    <a:p>
                      <a:r>
                        <a:rPr kumimoji="1" lang="en-US" altLang="ja-JP" sz="1400" dirty="0"/>
                        <a:t>All</a:t>
                      </a:r>
                    </a:p>
                  </a:txBody>
                  <a:tcPr/>
                </a:tc>
                <a:tc>
                  <a:txBody>
                    <a:bodyPr/>
                    <a:lstStyle/>
                    <a:p>
                      <a:pPr algn="ctr"/>
                      <a:r>
                        <a:rPr kumimoji="1" lang="en-US" altLang="ja-JP" sz="1400" dirty="0"/>
                        <a:t>11.03</a:t>
                      </a:r>
                      <a:endParaRPr kumimoji="1" lang="ja-JP" altLang="en-US" sz="1400" dirty="0"/>
                    </a:p>
                  </a:txBody>
                  <a:tcPr/>
                </a:tc>
                <a:tc>
                  <a:txBody>
                    <a:bodyPr/>
                    <a:lstStyle/>
                    <a:p>
                      <a:pPr algn="ctr"/>
                      <a:r>
                        <a:rPr kumimoji="1" lang="en-US" altLang="ja-JP" sz="1400" dirty="0"/>
                        <a:t>18.77</a:t>
                      </a:r>
                      <a:endParaRPr kumimoji="1" lang="ja-JP" altLang="en-US" sz="1400" dirty="0"/>
                    </a:p>
                  </a:txBody>
                  <a:tcPr/>
                </a:tc>
                <a:tc>
                  <a:txBody>
                    <a:bodyPr/>
                    <a:lstStyle/>
                    <a:p>
                      <a:pPr algn="ctr"/>
                      <a:r>
                        <a:rPr kumimoji="1" lang="en-US" altLang="ja-JP" sz="1400" dirty="0"/>
                        <a:t>24.96</a:t>
                      </a:r>
                      <a:endParaRPr kumimoji="1" lang="ja-JP" altLang="en-US" sz="1400" dirty="0"/>
                    </a:p>
                  </a:txBody>
                  <a:tcPr/>
                </a:tc>
                <a:tc>
                  <a:txBody>
                    <a:bodyPr/>
                    <a:lstStyle/>
                    <a:p>
                      <a:pPr algn="ctr"/>
                      <a:r>
                        <a:rPr kumimoji="1" lang="en-US" altLang="ja-JP" sz="1400" dirty="0"/>
                        <a:t>32.58</a:t>
                      </a:r>
                      <a:endParaRPr kumimoji="1" lang="ja-JP" altLang="en-US" sz="1400" dirty="0"/>
                    </a:p>
                  </a:txBody>
                  <a:tcPr/>
                </a:tc>
                <a:tc>
                  <a:txBody>
                    <a:bodyPr/>
                    <a:lstStyle/>
                    <a:p>
                      <a:pPr algn="r"/>
                      <a:r>
                        <a:rPr kumimoji="1" lang="en-US" altLang="ja-JP" sz="1400" dirty="0"/>
                        <a:t>1,092,708</a:t>
                      </a:r>
                      <a:endParaRPr kumimoji="1" lang="ja-JP" altLang="en-US" sz="1400" dirty="0"/>
                    </a:p>
                  </a:txBody>
                  <a:tcPr/>
                </a:tc>
                <a:extLst>
                  <a:ext uri="{0D108BD9-81ED-4DB2-BD59-A6C34878D82A}">
                    <a16:rowId xmlns:a16="http://schemas.microsoft.com/office/drawing/2014/main" val="2010478597"/>
                  </a:ext>
                </a:extLst>
              </a:tr>
              <a:tr h="288000">
                <a:tc>
                  <a:txBody>
                    <a:bodyPr/>
                    <a:lstStyle/>
                    <a:p>
                      <a:r>
                        <a:rPr kumimoji="1" lang="en-US" altLang="ja-JP" sz="1400" dirty="0"/>
                        <a:t>Mixed siblings</a:t>
                      </a:r>
                      <a:endParaRPr kumimoji="1" lang="ja-JP" altLang="en-US" sz="1400" dirty="0"/>
                    </a:p>
                  </a:txBody>
                  <a:tcPr/>
                </a:tc>
                <a:tc>
                  <a:txBody>
                    <a:bodyPr/>
                    <a:lstStyle/>
                    <a:p>
                      <a:pPr algn="ctr"/>
                      <a:r>
                        <a:rPr kumimoji="1" lang="en-US" altLang="ja-JP" sz="1400" dirty="0"/>
                        <a:t>8.90</a:t>
                      </a:r>
                      <a:endParaRPr kumimoji="1" lang="ja-JP" altLang="en-US" sz="1400" dirty="0"/>
                    </a:p>
                  </a:txBody>
                  <a:tcPr/>
                </a:tc>
                <a:tc>
                  <a:txBody>
                    <a:bodyPr/>
                    <a:lstStyle/>
                    <a:p>
                      <a:pPr algn="ctr"/>
                      <a:r>
                        <a:rPr kumimoji="1" lang="en-US" altLang="ja-JP" sz="1400" dirty="0"/>
                        <a:t>15.56</a:t>
                      </a:r>
                      <a:endParaRPr kumimoji="1" lang="ja-JP" altLang="en-US" sz="1400" dirty="0"/>
                    </a:p>
                  </a:txBody>
                  <a:tcPr/>
                </a:tc>
                <a:tc>
                  <a:txBody>
                    <a:bodyPr/>
                    <a:lstStyle/>
                    <a:p>
                      <a:pPr algn="ctr"/>
                      <a:r>
                        <a:rPr kumimoji="1" lang="en-US" altLang="ja-JP" sz="1400" dirty="0"/>
                        <a:t>21.21</a:t>
                      </a:r>
                      <a:endParaRPr kumimoji="1" lang="ja-JP" altLang="en-US" sz="1400" dirty="0"/>
                    </a:p>
                  </a:txBody>
                  <a:tcPr/>
                </a:tc>
                <a:tc>
                  <a:txBody>
                    <a:bodyPr/>
                    <a:lstStyle/>
                    <a:p>
                      <a:pPr algn="ctr"/>
                      <a:r>
                        <a:rPr kumimoji="1" lang="en-US" altLang="ja-JP" sz="1400" dirty="0"/>
                        <a:t>28.29</a:t>
                      </a:r>
                      <a:endParaRPr kumimoji="1" lang="ja-JP" altLang="en-US" sz="1400" dirty="0"/>
                    </a:p>
                  </a:txBody>
                  <a:tcPr/>
                </a:tc>
                <a:tc>
                  <a:txBody>
                    <a:bodyPr/>
                    <a:lstStyle/>
                    <a:p>
                      <a:pPr algn="r"/>
                      <a:r>
                        <a:rPr kumimoji="1" lang="en-US" altLang="ja-JP" sz="1400" dirty="0"/>
                        <a:t>697,316</a:t>
                      </a:r>
                      <a:endParaRPr kumimoji="1" lang="ja-JP" altLang="en-US" sz="1400" dirty="0"/>
                    </a:p>
                  </a:txBody>
                  <a:tcPr/>
                </a:tc>
                <a:extLst>
                  <a:ext uri="{0D108BD9-81ED-4DB2-BD59-A6C34878D82A}">
                    <a16:rowId xmlns:a16="http://schemas.microsoft.com/office/drawing/2014/main" val="82483026"/>
                  </a:ext>
                </a:extLst>
              </a:tr>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Male only</a:t>
                      </a:r>
                      <a:endParaRPr kumimoji="1" lang="ja-JP" altLang="en-US" sz="1400" dirty="0"/>
                    </a:p>
                  </a:txBody>
                  <a:tcPr/>
                </a:tc>
                <a:tc>
                  <a:txBody>
                    <a:bodyPr/>
                    <a:lstStyle/>
                    <a:p>
                      <a:pPr algn="ctr"/>
                      <a:r>
                        <a:rPr kumimoji="1" lang="en-US" altLang="ja-JP" sz="1400" dirty="0"/>
                        <a:t>11.44</a:t>
                      </a:r>
                      <a:endParaRPr kumimoji="1" lang="ja-JP" altLang="en-US" sz="1400" dirty="0"/>
                    </a:p>
                  </a:txBody>
                  <a:tcPr/>
                </a:tc>
                <a:tc>
                  <a:txBody>
                    <a:bodyPr/>
                    <a:lstStyle/>
                    <a:p>
                      <a:pPr algn="ctr"/>
                      <a:r>
                        <a:rPr kumimoji="1" lang="en-US" altLang="ja-JP" sz="1400" dirty="0"/>
                        <a:t>20.21</a:t>
                      </a:r>
                      <a:endParaRPr kumimoji="1" lang="ja-JP" altLang="en-US" sz="1400" dirty="0"/>
                    </a:p>
                  </a:txBody>
                  <a:tcPr/>
                </a:tc>
                <a:tc>
                  <a:txBody>
                    <a:bodyPr/>
                    <a:lstStyle/>
                    <a:p>
                      <a:pPr algn="ctr"/>
                      <a:r>
                        <a:rPr kumimoji="1" lang="en-US" altLang="ja-JP" sz="1400" dirty="0"/>
                        <a:t>27.07</a:t>
                      </a:r>
                      <a:endParaRPr kumimoji="1" lang="ja-JP" altLang="en-US" sz="1400" dirty="0"/>
                    </a:p>
                  </a:txBody>
                  <a:tcPr/>
                </a:tc>
                <a:tc>
                  <a:txBody>
                    <a:bodyPr/>
                    <a:lstStyle/>
                    <a:p>
                      <a:pPr algn="ctr"/>
                      <a:r>
                        <a:rPr kumimoji="1" lang="en-US" altLang="ja-JP" sz="1400" dirty="0"/>
                        <a:t>35.45</a:t>
                      </a:r>
                      <a:endParaRPr kumimoji="1" lang="ja-JP" altLang="en-US" sz="1400" dirty="0"/>
                    </a:p>
                  </a:txBody>
                  <a:tcPr/>
                </a:tc>
                <a:tc>
                  <a:txBody>
                    <a:bodyPr/>
                    <a:lstStyle/>
                    <a:p>
                      <a:pPr algn="r"/>
                      <a:r>
                        <a:rPr kumimoji="1" lang="en-US" altLang="ja-JP" sz="1400" dirty="0"/>
                        <a:t>226,983</a:t>
                      </a:r>
                      <a:endParaRPr kumimoji="1" lang="ja-JP" altLang="en-US" sz="1400" dirty="0"/>
                    </a:p>
                  </a:txBody>
                  <a:tcPr/>
                </a:tc>
                <a:extLst>
                  <a:ext uri="{0D108BD9-81ED-4DB2-BD59-A6C34878D82A}">
                    <a16:rowId xmlns:a16="http://schemas.microsoft.com/office/drawing/2014/main" val="420269530"/>
                  </a:ext>
                </a:extLst>
              </a:tr>
              <a:tr h="288000">
                <a:tc>
                  <a:txBody>
                    <a:bodyPr/>
                    <a:lstStyle/>
                    <a:p>
                      <a:r>
                        <a:rPr kumimoji="1" lang="en-US" altLang="ja-JP" sz="1400" dirty="0"/>
                        <a:t>Female only</a:t>
                      </a:r>
                      <a:endParaRPr kumimoji="1" lang="ja-JP" altLang="en-US" sz="1400" dirty="0"/>
                    </a:p>
                  </a:txBody>
                  <a:tcPr/>
                </a:tc>
                <a:tc>
                  <a:txBody>
                    <a:bodyPr/>
                    <a:lstStyle/>
                    <a:p>
                      <a:pPr algn="ctr"/>
                      <a:r>
                        <a:rPr kumimoji="1" lang="en-US" altLang="ja-JP" sz="1400" dirty="0"/>
                        <a:t>19.30</a:t>
                      </a:r>
                      <a:endParaRPr kumimoji="1" lang="ja-JP" altLang="en-US" sz="1400" dirty="0"/>
                    </a:p>
                  </a:txBody>
                  <a:tcPr/>
                </a:tc>
                <a:tc>
                  <a:txBody>
                    <a:bodyPr/>
                    <a:lstStyle/>
                    <a:p>
                      <a:pPr algn="ctr"/>
                      <a:r>
                        <a:rPr kumimoji="1" lang="en-US" altLang="ja-JP" sz="1400" dirty="0"/>
                        <a:t>30.13</a:t>
                      </a:r>
                      <a:endParaRPr kumimoji="1" lang="ja-JP" altLang="en-US" sz="1400" dirty="0"/>
                    </a:p>
                  </a:txBody>
                  <a:tcPr/>
                </a:tc>
                <a:tc>
                  <a:txBody>
                    <a:bodyPr/>
                    <a:lstStyle/>
                    <a:p>
                      <a:pPr algn="ctr"/>
                      <a:r>
                        <a:rPr kumimoji="1" lang="en-US" altLang="ja-JP" sz="1400" dirty="0"/>
                        <a:t>37.63</a:t>
                      </a:r>
                      <a:endParaRPr kumimoji="1" lang="ja-JP" altLang="en-US" sz="1400" dirty="0"/>
                    </a:p>
                  </a:txBody>
                  <a:tcPr/>
                </a:tc>
                <a:tc>
                  <a:txBody>
                    <a:bodyPr/>
                    <a:lstStyle/>
                    <a:p>
                      <a:pPr algn="ctr"/>
                      <a:r>
                        <a:rPr kumimoji="1" lang="en-US" altLang="ja-JP" sz="1400" dirty="0"/>
                        <a:t>46.49</a:t>
                      </a:r>
                      <a:endParaRPr kumimoji="1" lang="ja-JP" altLang="en-US" sz="1400" dirty="0"/>
                    </a:p>
                  </a:txBody>
                  <a:tcPr/>
                </a:tc>
                <a:tc>
                  <a:txBody>
                    <a:bodyPr/>
                    <a:lstStyle/>
                    <a:p>
                      <a:pPr algn="r"/>
                      <a:r>
                        <a:rPr kumimoji="1" lang="en-US" altLang="ja-JP" sz="1400" dirty="0"/>
                        <a:t>168,409</a:t>
                      </a:r>
                      <a:endParaRPr kumimoji="1" lang="ja-JP" altLang="en-US" sz="1400" dirty="0"/>
                    </a:p>
                  </a:txBody>
                  <a:tcPr/>
                </a:tc>
                <a:extLst>
                  <a:ext uri="{0D108BD9-81ED-4DB2-BD59-A6C34878D82A}">
                    <a16:rowId xmlns:a16="http://schemas.microsoft.com/office/drawing/2014/main" val="4137011047"/>
                  </a:ext>
                </a:extLst>
              </a:tr>
              <a:tr h="288000">
                <a:tc>
                  <a:txBody>
                    <a:bodyPr/>
                    <a:lstStyle/>
                    <a:p>
                      <a:r>
                        <a:rPr kumimoji="1" lang="en-US" altLang="ja-JP" sz="1400" dirty="0"/>
                        <a:t>Urban</a:t>
                      </a:r>
                      <a:endParaRPr kumimoji="1" lang="ja-JP" altLang="en-US" sz="1400" dirty="0"/>
                    </a:p>
                  </a:txBody>
                  <a:tcPr/>
                </a:tc>
                <a:tc>
                  <a:txBody>
                    <a:bodyPr/>
                    <a:lstStyle/>
                    <a:p>
                      <a:pPr algn="ctr"/>
                      <a:r>
                        <a:rPr kumimoji="1" lang="en-US" altLang="ja-JP" sz="1400" dirty="0"/>
                        <a:t>12.33</a:t>
                      </a:r>
                      <a:endParaRPr kumimoji="1" lang="ja-JP" altLang="en-US" sz="1400" dirty="0"/>
                    </a:p>
                  </a:txBody>
                  <a:tcPr/>
                </a:tc>
                <a:tc>
                  <a:txBody>
                    <a:bodyPr/>
                    <a:lstStyle/>
                    <a:p>
                      <a:pPr algn="ctr"/>
                      <a:r>
                        <a:rPr kumimoji="1" lang="en-US" altLang="ja-JP" sz="1400" dirty="0"/>
                        <a:t>20.64</a:t>
                      </a:r>
                      <a:endParaRPr kumimoji="1" lang="ja-JP" altLang="en-US" sz="1400" dirty="0"/>
                    </a:p>
                  </a:txBody>
                  <a:tcPr/>
                </a:tc>
                <a:tc>
                  <a:txBody>
                    <a:bodyPr/>
                    <a:lstStyle/>
                    <a:p>
                      <a:pPr algn="ctr"/>
                      <a:r>
                        <a:rPr kumimoji="1" lang="en-US" altLang="ja-JP" sz="1400" dirty="0"/>
                        <a:t>27.00</a:t>
                      </a:r>
                      <a:endParaRPr kumimoji="1" lang="ja-JP" altLang="en-US" sz="1400" dirty="0"/>
                    </a:p>
                  </a:txBody>
                  <a:tcPr/>
                </a:tc>
                <a:tc>
                  <a:txBody>
                    <a:bodyPr/>
                    <a:lstStyle/>
                    <a:p>
                      <a:pPr algn="ctr"/>
                      <a:r>
                        <a:rPr kumimoji="1" lang="en-US" altLang="ja-JP" sz="1400" dirty="0"/>
                        <a:t>34.90</a:t>
                      </a:r>
                      <a:endParaRPr kumimoji="1" lang="ja-JP" altLang="en-US" sz="1400" dirty="0"/>
                    </a:p>
                  </a:txBody>
                  <a:tcPr/>
                </a:tc>
                <a:tc>
                  <a:txBody>
                    <a:bodyPr/>
                    <a:lstStyle/>
                    <a:p>
                      <a:pPr algn="r"/>
                      <a:r>
                        <a:rPr kumimoji="1" lang="en-US" altLang="ja-JP" sz="1400" dirty="0"/>
                        <a:t>696,711</a:t>
                      </a:r>
                      <a:endParaRPr kumimoji="1" lang="ja-JP" altLang="en-US" sz="1400" dirty="0"/>
                    </a:p>
                  </a:txBody>
                  <a:tcPr/>
                </a:tc>
                <a:extLst>
                  <a:ext uri="{0D108BD9-81ED-4DB2-BD59-A6C34878D82A}">
                    <a16:rowId xmlns:a16="http://schemas.microsoft.com/office/drawing/2014/main" val="221601969"/>
                  </a:ext>
                </a:extLst>
              </a:tr>
              <a:tr h="288000">
                <a:tc>
                  <a:txBody>
                    <a:bodyPr/>
                    <a:lstStyle/>
                    <a:p>
                      <a:r>
                        <a:rPr kumimoji="1" lang="en-US" altLang="ja-JP" sz="1400" dirty="0"/>
                        <a:t>Rural</a:t>
                      </a:r>
                      <a:endParaRPr kumimoji="1" lang="ja-JP" altLang="en-US" sz="1400" dirty="0"/>
                    </a:p>
                  </a:txBody>
                  <a:tcPr/>
                </a:tc>
                <a:tc>
                  <a:txBody>
                    <a:bodyPr/>
                    <a:lstStyle/>
                    <a:p>
                      <a:pPr algn="ctr"/>
                      <a:r>
                        <a:rPr kumimoji="1" lang="en-US" altLang="ja-JP" sz="1400" dirty="0"/>
                        <a:t>8.74</a:t>
                      </a:r>
                      <a:endParaRPr kumimoji="1" lang="ja-JP" altLang="en-US" sz="1400" dirty="0"/>
                    </a:p>
                  </a:txBody>
                  <a:tcPr/>
                </a:tc>
                <a:tc>
                  <a:txBody>
                    <a:bodyPr/>
                    <a:lstStyle/>
                    <a:p>
                      <a:pPr algn="ctr"/>
                      <a:r>
                        <a:rPr kumimoji="1" lang="en-US" altLang="ja-JP" sz="1400" dirty="0"/>
                        <a:t>15.49</a:t>
                      </a:r>
                      <a:endParaRPr kumimoji="1" lang="ja-JP" altLang="en-US" sz="1400" dirty="0"/>
                    </a:p>
                  </a:txBody>
                  <a:tcPr/>
                </a:tc>
                <a:tc>
                  <a:txBody>
                    <a:bodyPr/>
                    <a:lstStyle/>
                    <a:p>
                      <a:pPr algn="ctr"/>
                      <a:r>
                        <a:rPr kumimoji="1" lang="en-US" altLang="ja-JP" sz="1400" dirty="0"/>
                        <a:t>21.37</a:t>
                      </a:r>
                      <a:endParaRPr kumimoji="1" lang="ja-JP" altLang="en-US" sz="1400" dirty="0"/>
                    </a:p>
                  </a:txBody>
                  <a:tcPr/>
                </a:tc>
                <a:tc>
                  <a:txBody>
                    <a:bodyPr/>
                    <a:lstStyle/>
                    <a:p>
                      <a:pPr algn="ctr"/>
                      <a:r>
                        <a:rPr kumimoji="1" lang="en-US" altLang="ja-JP" sz="1400" dirty="0"/>
                        <a:t>28.52</a:t>
                      </a:r>
                      <a:endParaRPr kumimoji="1" lang="ja-JP" altLang="en-US" sz="1400" dirty="0"/>
                    </a:p>
                  </a:txBody>
                  <a:tcPr/>
                </a:tc>
                <a:tc>
                  <a:txBody>
                    <a:bodyPr/>
                    <a:lstStyle/>
                    <a:p>
                      <a:pPr algn="r"/>
                      <a:r>
                        <a:rPr kumimoji="1" lang="en-US" altLang="ja-JP" sz="1400" dirty="0"/>
                        <a:t>396,997</a:t>
                      </a:r>
                      <a:endParaRPr kumimoji="1" lang="ja-JP" altLang="en-US" sz="1400" dirty="0"/>
                    </a:p>
                  </a:txBody>
                  <a:tcPr/>
                </a:tc>
                <a:extLst>
                  <a:ext uri="{0D108BD9-81ED-4DB2-BD59-A6C34878D82A}">
                    <a16:rowId xmlns:a16="http://schemas.microsoft.com/office/drawing/2014/main" val="3543557647"/>
                  </a:ext>
                </a:extLst>
              </a:tr>
              <a:tr h="288000">
                <a:tc>
                  <a:txBody>
                    <a:bodyPr/>
                    <a:lstStyle/>
                    <a:p>
                      <a:r>
                        <a:rPr kumimoji="1" lang="en-US" altLang="ja-JP" sz="1400" dirty="0">
                          <a:latin typeface="+mn-lt"/>
                        </a:rPr>
                        <a:t>Decedent (</a:t>
                      </a:r>
                      <a:r>
                        <a:rPr kumimoji="1" lang="en-US" altLang="ja-JP" sz="1400" dirty="0">
                          <a:latin typeface="+mn-lt"/>
                          <a:ea typeface="UD デジタル 教科書体 NK-R" panose="02020400000000000000" pitchFamily="18" charset="-128"/>
                        </a:rPr>
                        <a:t>≧70)</a:t>
                      </a:r>
                      <a:endParaRPr kumimoji="1" lang="ja-JP" altLang="en-US" sz="1400" dirty="0">
                        <a:latin typeface="+mn-lt"/>
                      </a:endParaRPr>
                    </a:p>
                  </a:txBody>
                  <a:tcPr/>
                </a:tc>
                <a:tc>
                  <a:txBody>
                    <a:bodyPr/>
                    <a:lstStyle/>
                    <a:p>
                      <a:pPr algn="ctr"/>
                      <a:r>
                        <a:rPr kumimoji="1" lang="en-US" altLang="ja-JP" sz="1400" dirty="0"/>
                        <a:t>10.19</a:t>
                      </a:r>
                      <a:endParaRPr kumimoji="1" lang="ja-JP" altLang="en-US" sz="1400" dirty="0"/>
                    </a:p>
                  </a:txBody>
                  <a:tcPr/>
                </a:tc>
                <a:tc>
                  <a:txBody>
                    <a:bodyPr/>
                    <a:lstStyle/>
                    <a:p>
                      <a:pPr algn="ctr"/>
                      <a:r>
                        <a:rPr kumimoji="1" lang="en-US" altLang="ja-JP" sz="1400" dirty="0"/>
                        <a:t>17.87</a:t>
                      </a:r>
                      <a:endParaRPr kumimoji="1" lang="ja-JP" altLang="en-US" sz="1400" dirty="0"/>
                    </a:p>
                  </a:txBody>
                  <a:tcPr/>
                </a:tc>
                <a:tc>
                  <a:txBody>
                    <a:bodyPr/>
                    <a:lstStyle/>
                    <a:p>
                      <a:pPr algn="ctr"/>
                      <a:r>
                        <a:rPr kumimoji="1" lang="en-US" altLang="ja-JP" sz="1400" dirty="0"/>
                        <a:t>24.07</a:t>
                      </a:r>
                      <a:endParaRPr kumimoji="1" lang="ja-JP" altLang="en-US" sz="1400" dirty="0"/>
                    </a:p>
                  </a:txBody>
                  <a:tcPr/>
                </a:tc>
                <a:tc>
                  <a:txBody>
                    <a:bodyPr/>
                    <a:lstStyle/>
                    <a:p>
                      <a:pPr algn="ctr"/>
                      <a:r>
                        <a:rPr kumimoji="1" lang="en-US" altLang="ja-JP" sz="1400" dirty="0"/>
                        <a:t>31.75</a:t>
                      </a:r>
                      <a:endParaRPr kumimoji="1" lang="ja-JP" altLang="en-US" sz="1400" dirty="0"/>
                    </a:p>
                  </a:txBody>
                  <a:tcPr/>
                </a:tc>
                <a:tc>
                  <a:txBody>
                    <a:bodyPr/>
                    <a:lstStyle/>
                    <a:p>
                      <a:pPr algn="r"/>
                      <a:r>
                        <a:rPr kumimoji="1" lang="en-US" altLang="ja-JP" sz="1400" dirty="0"/>
                        <a:t>1,016,513</a:t>
                      </a:r>
                      <a:endParaRPr kumimoji="1" lang="ja-JP" altLang="en-US" sz="1400" dirty="0"/>
                    </a:p>
                  </a:txBody>
                  <a:tcPr/>
                </a:tc>
                <a:extLst>
                  <a:ext uri="{0D108BD9-81ED-4DB2-BD59-A6C34878D82A}">
                    <a16:rowId xmlns:a16="http://schemas.microsoft.com/office/drawing/2014/main" val="2856021190"/>
                  </a:ext>
                </a:extLst>
              </a:tr>
              <a:tr h="288000">
                <a:tc>
                  <a:txBody>
                    <a:bodyPr/>
                    <a:lstStyle/>
                    <a:p>
                      <a:r>
                        <a:rPr kumimoji="1" lang="en-US" altLang="ja-JP" sz="1400" dirty="0"/>
                        <a:t>Decedent (&lt;70)</a:t>
                      </a:r>
                      <a:endParaRPr kumimoji="1" lang="ja-JP" altLang="en-US" sz="1400" dirty="0"/>
                    </a:p>
                  </a:txBody>
                  <a:tcPr/>
                </a:tc>
                <a:tc>
                  <a:txBody>
                    <a:bodyPr/>
                    <a:lstStyle/>
                    <a:p>
                      <a:pPr algn="ctr"/>
                      <a:r>
                        <a:rPr kumimoji="1" lang="en-US" altLang="ja-JP" sz="1400" dirty="0"/>
                        <a:t>22.24</a:t>
                      </a:r>
                      <a:endParaRPr kumimoji="1" lang="ja-JP" altLang="en-US" sz="1400" dirty="0"/>
                    </a:p>
                  </a:txBody>
                  <a:tcPr/>
                </a:tc>
                <a:tc>
                  <a:txBody>
                    <a:bodyPr/>
                    <a:lstStyle/>
                    <a:p>
                      <a:pPr algn="ctr"/>
                      <a:r>
                        <a:rPr kumimoji="1" lang="en-US" altLang="ja-JP" sz="1400" dirty="0"/>
                        <a:t>30.76</a:t>
                      </a:r>
                      <a:endParaRPr kumimoji="1" lang="ja-JP" altLang="en-US" sz="1400" dirty="0"/>
                    </a:p>
                  </a:txBody>
                  <a:tcPr/>
                </a:tc>
                <a:tc>
                  <a:txBody>
                    <a:bodyPr/>
                    <a:lstStyle/>
                    <a:p>
                      <a:pPr algn="ctr"/>
                      <a:r>
                        <a:rPr kumimoji="1" lang="en-US" altLang="ja-JP" sz="1400" dirty="0"/>
                        <a:t>36.76</a:t>
                      </a:r>
                      <a:endParaRPr kumimoji="1" lang="ja-JP" altLang="en-US" sz="1400" dirty="0"/>
                    </a:p>
                  </a:txBody>
                  <a:tcPr/>
                </a:tc>
                <a:tc>
                  <a:txBody>
                    <a:bodyPr/>
                    <a:lstStyle/>
                    <a:p>
                      <a:pPr algn="ctr"/>
                      <a:r>
                        <a:rPr kumimoji="1" lang="en-US" altLang="ja-JP" sz="1400" dirty="0"/>
                        <a:t>43.66</a:t>
                      </a:r>
                      <a:endParaRPr kumimoji="1" lang="ja-JP" altLang="en-US" sz="1400" dirty="0"/>
                    </a:p>
                  </a:txBody>
                  <a:tcPr/>
                </a:tc>
                <a:tc>
                  <a:txBody>
                    <a:bodyPr/>
                    <a:lstStyle/>
                    <a:p>
                      <a:pPr algn="r"/>
                      <a:r>
                        <a:rPr kumimoji="1" lang="en-US" altLang="ja-JP" sz="1400" dirty="0"/>
                        <a:t>76,195</a:t>
                      </a:r>
                      <a:endParaRPr kumimoji="1" lang="ja-JP" altLang="en-US" sz="1400" dirty="0"/>
                    </a:p>
                  </a:txBody>
                  <a:tcPr/>
                </a:tc>
                <a:extLst>
                  <a:ext uri="{0D108BD9-81ED-4DB2-BD59-A6C34878D82A}">
                    <a16:rowId xmlns:a16="http://schemas.microsoft.com/office/drawing/2014/main" val="2732916969"/>
                  </a:ext>
                </a:extLst>
              </a:tr>
            </a:tbl>
          </a:graphicData>
        </a:graphic>
      </p:graphicFrame>
    </p:spTree>
    <p:extLst>
      <p:ext uri="{BB962C8B-B14F-4D97-AF65-F5344CB8AC3E}">
        <p14:creationId xmlns:p14="http://schemas.microsoft.com/office/powerpoint/2010/main" val="1835778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953E0-D015-734A-F625-D1DA4EFB2E7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91CEF35-9101-B190-9B9B-BF570BF9F780}"/>
              </a:ext>
            </a:extLst>
          </p:cNvPr>
          <p:cNvSpPr>
            <a:spLocks noGrp="1"/>
          </p:cNvSpPr>
          <p:nvPr>
            <p:ph type="title"/>
          </p:nvPr>
        </p:nvSpPr>
        <p:spPr/>
        <p:txBody>
          <a:bodyPr/>
          <a:lstStyle/>
          <a:p>
            <a:r>
              <a:rPr kumimoji="1" lang="en-US" altLang="ja-JP" b="1" dirty="0"/>
              <a:t>Descriptive statistics</a:t>
            </a:r>
            <a:endParaRPr kumimoji="1" lang="ja-JP" altLang="en-US" b="1" dirty="0"/>
          </a:p>
        </p:txBody>
      </p:sp>
      <p:sp>
        <p:nvSpPr>
          <p:cNvPr id="3" name="コンテンツ プレースホルダー 2">
            <a:extLst>
              <a:ext uri="{FF2B5EF4-FFF2-40B4-BE49-F238E27FC236}">
                <a16:creationId xmlns:a16="http://schemas.microsoft.com/office/drawing/2014/main" id="{F55A9882-1CA8-F385-12C6-87DC08D18963}"/>
              </a:ext>
            </a:extLst>
          </p:cNvPr>
          <p:cNvSpPr>
            <a:spLocks noGrp="1"/>
          </p:cNvSpPr>
          <p:nvPr>
            <p:ph idx="1"/>
          </p:nvPr>
        </p:nvSpPr>
        <p:spPr>
          <a:xfrm>
            <a:off x="1097279" y="1845734"/>
            <a:ext cx="10246581" cy="4422544"/>
          </a:xfrm>
        </p:spPr>
        <p:txBody>
          <a:bodyPr>
            <a:normAutofit/>
          </a:bodyPr>
          <a:lstStyle/>
          <a:p>
            <a:pPr marL="0" indent="0" algn="ctr">
              <a:buNone/>
            </a:pPr>
            <a:r>
              <a:rPr lang="en-US" altLang="ja-JP" sz="2400" b="1" dirty="0"/>
              <a:t>Average actual share of bequests in the case of families with 2 children (%)</a:t>
            </a:r>
          </a:p>
          <a:p>
            <a:pPr marL="0" indent="0" algn="ctr">
              <a:buNone/>
            </a:pPr>
            <a:endParaRPr lang="en-US" altLang="ja-JP" b="1" dirty="0"/>
          </a:p>
          <a:p>
            <a:pPr marL="0" indent="0">
              <a:buNone/>
            </a:pPr>
            <a:endParaRPr lang="en-US" altLang="ja-JP" sz="1800" b="1" dirty="0"/>
          </a:p>
          <a:p>
            <a:pPr marL="0" indent="0">
              <a:buNone/>
            </a:pPr>
            <a:endParaRPr lang="en-US" altLang="ja-JP" dirty="0"/>
          </a:p>
          <a:p>
            <a:pPr marL="360000" indent="-360000">
              <a:buFont typeface="Arial" panose="020B0604020202020204" pitchFamily="34" charset="0"/>
              <a:buChar char="•"/>
            </a:pPr>
            <a:r>
              <a:rPr kumimoji="1" lang="en-US" altLang="ja-JP" dirty="0">
                <a:solidFill>
                  <a:srgbClr val="FF0000"/>
                </a:solidFill>
              </a:rPr>
              <a:t>The gender of children seems to matter more than their birth order for bequest division</a:t>
            </a:r>
            <a:r>
              <a:rPr kumimoji="1" lang="en-US" altLang="ja-JP" dirty="0"/>
              <a:t>.</a:t>
            </a:r>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C127F526-E6FB-65BE-1537-F2476D51F2B8}"/>
              </a:ext>
            </a:extLst>
          </p:cNvPr>
          <p:cNvSpPr>
            <a:spLocks noGrp="1"/>
          </p:cNvSpPr>
          <p:nvPr>
            <p:ph type="sldNum" sz="quarter" idx="12"/>
          </p:nvPr>
        </p:nvSpPr>
        <p:spPr/>
        <p:txBody>
          <a:bodyPr/>
          <a:lstStyle/>
          <a:p>
            <a:fld id="{5938420F-0726-45CD-8797-80B05C0E92B9}" type="slidenum">
              <a:rPr kumimoji="1" lang="ja-JP" altLang="en-US" smtClean="0"/>
              <a:t>19</a:t>
            </a:fld>
            <a:endParaRPr kumimoji="1" lang="ja-JP" altLang="en-US"/>
          </a:p>
        </p:txBody>
      </p:sp>
      <p:graphicFrame>
        <p:nvGraphicFramePr>
          <p:cNvPr id="6" name="表 5">
            <a:extLst>
              <a:ext uri="{FF2B5EF4-FFF2-40B4-BE49-F238E27FC236}">
                <a16:creationId xmlns:a16="http://schemas.microsoft.com/office/drawing/2014/main" id="{3A69ABE9-E25A-F781-68B7-6E5D3C27B330}"/>
              </a:ext>
            </a:extLst>
          </p:cNvPr>
          <p:cNvGraphicFramePr>
            <a:graphicFrameLocks noGrp="1"/>
          </p:cNvGraphicFramePr>
          <p:nvPr>
            <p:extLst>
              <p:ext uri="{D42A27DB-BD31-4B8C-83A1-F6EECF244321}">
                <p14:modId xmlns:p14="http://schemas.microsoft.com/office/powerpoint/2010/main" val="2525269938"/>
              </p:ext>
            </p:extLst>
          </p:nvPr>
        </p:nvGraphicFramePr>
        <p:xfrm>
          <a:off x="1847273" y="2347475"/>
          <a:ext cx="8127999" cy="1005840"/>
        </p:xfrm>
        <a:graphic>
          <a:graphicData uri="http://schemas.openxmlformats.org/drawingml/2006/table">
            <a:tbl>
              <a:tblPr firstRow="1" bandRow="1">
                <a:tableStyleId>{5C22544A-7EE6-4342-B048-85BDC9FD1C3A}</a:tableStyleId>
              </a:tblPr>
              <a:tblGrid>
                <a:gridCol w="3547165">
                  <a:extLst>
                    <a:ext uri="{9D8B030D-6E8A-4147-A177-3AD203B41FA5}">
                      <a16:colId xmlns:a16="http://schemas.microsoft.com/office/drawing/2014/main" val="2365995853"/>
                    </a:ext>
                  </a:extLst>
                </a:gridCol>
                <a:gridCol w="2290417">
                  <a:extLst>
                    <a:ext uri="{9D8B030D-6E8A-4147-A177-3AD203B41FA5}">
                      <a16:colId xmlns:a16="http://schemas.microsoft.com/office/drawing/2014/main" val="1967172695"/>
                    </a:ext>
                  </a:extLst>
                </a:gridCol>
                <a:gridCol w="2290417">
                  <a:extLst>
                    <a:ext uri="{9D8B030D-6E8A-4147-A177-3AD203B41FA5}">
                      <a16:colId xmlns:a16="http://schemas.microsoft.com/office/drawing/2014/main" val="3211904475"/>
                    </a:ext>
                  </a:extLst>
                </a:gridCol>
              </a:tblGrid>
              <a:tr h="288000">
                <a:tc>
                  <a:txBody>
                    <a:bodyPr/>
                    <a:lstStyle/>
                    <a:p>
                      <a:r>
                        <a:rPr kumimoji="1" lang="en-US" altLang="ja-JP" sz="1600" dirty="0"/>
                        <a:t>Birth order and gender of children</a:t>
                      </a:r>
                      <a:endParaRPr kumimoji="1" lang="ja-JP" altLang="en-US" sz="1600" dirty="0"/>
                    </a:p>
                  </a:txBody>
                  <a:tcPr/>
                </a:tc>
                <a:tc>
                  <a:txBody>
                    <a:bodyPr/>
                    <a:lstStyle/>
                    <a:p>
                      <a:pPr algn="ctr"/>
                      <a:r>
                        <a:rPr kumimoji="1" lang="en-US" altLang="ja-JP" sz="1600" dirty="0"/>
                        <a:t>Sons</a:t>
                      </a:r>
                      <a:endParaRPr kumimoji="1" lang="ja-JP" altLang="en-US" sz="1600" dirty="0"/>
                    </a:p>
                  </a:txBody>
                  <a:tcPr/>
                </a:tc>
                <a:tc>
                  <a:txBody>
                    <a:bodyPr/>
                    <a:lstStyle/>
                    <a:p>
                      <a:pPr algn="ctr"/>
                      <a:r>
                        <a:rPr kumimoji="1" lang="en-US" altLang="ja-JP" sz="1600" dirty="0"/>
                        <a:t>Daughters</a:t>
                      </a:r>
                    </a:p>
                  </a:txBody>
                  <a:tcPr/>
                </a:tc>
                <a:extLst>
                  <a:ext uri="{0D108BD9-81ED-4DB2-BD59-A6C34878D82A}">
                    <a16:rowId xmlns:a16="http://schemas.microsoft.com/office/drawing/2014/main" val="1734997128"/>
                  </a:ext>
                </a:extLst>
              </a:tr>
              <a:tr h="288000">
                <a:tc>
                  <a:txBody>
                    <a:bodyPr/>
                    <a:lstStyle/>
                    <a:p>
                      <a:r>
                        <a:rPr kumimoji="1" lang="en-US" altLang="ja-JP" sz="1600" dirty="0"/>
                        <a:t>     Eldest son + daughter</a:t>
                      </a:r>
                      <a:endParaRPr kumimoji="1" lang="ja-JP" altLang="en-US" sz="1600" dirty="0"/>
                    </a:p>
                  </a:txBody>
                  <a:tcPr/>
                </a:tc>
                <a:tc>
                  <a:txBody>
                    <a:bodyPr/>
                    <a:lstStyle/>
                    <a:p>
                      <a:pPr algn="ctr"/>
                      <a:r>
                        <a:rPr kumimoji="1" lang="en-US" altLang="ja-JP" sz="1600" dirty="0"/>
                        <a:t>59.42</a:t>
                      </a:r>
                      <a:endParaRPr kumimoji="1" lang="ja-JP" altLang="en-US" sz="1600" dirty="0"/>
                    </a:p>
                  </a:txBody>
                  <a:tcPr/>
                </a:tc>
                <a:tc>
                  <a:txBody>
                    <a:bodyPr/>
                    <a:lstStyle/>
                    <a:p>
                      <a:pPr algn="ctr"/>
                      <a:r>
                        <a:rPr kumimoji="1" lang="en-US" altLang="ja-JP" sz="1600" dirty="0"/>
                        <a:t>40.58</a:t>
                      </a:r>
                      <a:endParaRPr kumimoji="1" lang="ja-JP" altLang="en-US" sz="1600" dirty="0"/>
                    </a:p>
                  </a:txBody>
                  <a:tcPr/>
                </a:tc>
                <a:extLst>
                  <a:ext uri="{0D108BD9-81ED-4DB2-BD59-A6C34878D82A}">
                    <a16:rowId xmlns:a16="http://schemas.microsoft.com/office/drawing/2014/main" val="992075081"/>
                  </a:ext>
                </a:extLst>
              </a:tr>
              <a:tr h="288000">
                <a:tc>
                  <a:txBody>
                    <a:bodyPr/>
                    <a:lstStyle/>
                    <a:p>
                      <a:r>
                        <a:rPr kumimoji="1" lang="en-US" altLang="ja-JP" sz="1600" dirty="0"/>
                        <a:t>     Eldest daughter + son</a:t>
                      </a:r>
                      <a:endParaRPr kumimoji="1" lang="ja-JP" altLang="en-US" sz="1600" dirty="0"/>
                    </a:p>
                  </a:txBody>
                  <a:tcPr/>
                </a:tc>
                <a:tc>
                  <a:txBody>
                    <a:bodyPr/>
                    <a:lstStyle/>
                    <a:p>
                      <a:pPr algn="ctr"/>
                      <a:r>
                        <a:rPr kumimoji="1" lang="en-US" altLang="ja-JP" sz="1600" dirty="0"/>
                        <a:t>60.26</a:t>
                      </a:r>
                      <a:endParaRPr kumimoji="1" lang="ja-JP" altLang="en-US" sz="1600" dirty="0"/>
                    </a:p>
                  </a:txBody>
                  <a:tcPr/>
                </a:tc>
                <a:tc>
                  <a:txBody>
                    <a:bodyPr/>
                    <a:lstStyle/>
                    <a:p>
                      <a:pPr algn="ctr"/>
                      <a:r>
                        <a:rPr kumimoji="1" lang="en-US" altLang="ja-JP" sz="1600" dirty="0"/>
                        <a:t>39.74</a:t>
                      </a:r>
                      <a:endParaRPr kumimoji="1" lang="ja-JP" altLang="en-US" sz="1600" dirty="0"/>
                    </a:p>
                  </a:txBody>
                  <a:tcPr/>
                </a:tc>
                <a:extLst>
                  <a:ext uri="{0D108BD9-81ED-4DB2-BD59-A6C34878D82A}">
                    <a16:rowId xmlns:a16="http://schemas.microsoft.com/office/drawing/2014/main" val="3663815397"/>
                  </a:ext>
                </a:extLst>
              </a:tr>
            </a:tbl>
          </a:graphicData>
        </a:graphic>
      </p:graphicFrame>
    </p:spTree>
    <p:extLst>
      <p:ext uri="{BB962C8B-B14F-4D97-AF65-F5344CB8AC3E}">
        <p14:creationId xmlns:p14="http://schemas.microsoft.com/office/powerpoint/2010/main" val="1390465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FC8E3-6731-E7B5-4F01-0E59E3AFA40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6B9F06E-A72F-BF8A-48AB-938EF229339E}"/>
              </a:ext>
            </a:extLst>
          </p:cNvPr>
          <p:cNvSpPr>
            <a:spLocks noGrp="1"/>
          </p:cNvSpPr>
          <p:nvPr>
            <p:ph type="title"/>
          </p:nvPr>
        </p:nvSpPr>
        <p:spPr/>
        <p:txBody>
          <a:bodyPr/>
          <a:lstStyle/>
          <a:p>
            <a:r>
              <a:rPr kumimoji="1" lang="en-US" altLang="ja-JP" b="1" dirty="0"/>
              <a:t>Contents</a:t>
            </a:r>
            <a:endParaRPr kumimoji="1" lang="ja-JP" altLang="en-US" b="1" dirty="0"/>
          </a:p>
        </p:txBody>
      </p:sp>
      <p:sp>
        <p:nvSpPr>
          <p:cNvPr id="3" name="コンテンツ プレースホルダー 2">
            <a:extLst>
              <a:ext uri="{FF2B5EF4-FFF2-40B4-BE49-F238E27FC236}">
                <a16:creationId xmlns:a16="http://schemas.microsoft.com/office/drawing/2014/main" id="{A86AEDE9-1C5A-CEEF-8692-2D04FF972C46}"/>
              </a:ext>
            </a:extLst>
          </p:cNvPr>
          <p:cNvSpPr>
            <a:spLocks noGrp="1"/>
          </p:cNvSpPr>
          <p:nvPr>
            <p:ph idx="1"/>
          </p:nvPr>
        </p:nvSpPr>
        <p:spPr>
          <a:xfrm>
            <a:off x="1097280" y="1845734"/>
            <a:ext cx="10237470" cy="4402666"/>
          </a:xfrm>
        </p:spPr>
        <p:txBody>
          <a:bodyPr>
            <a:normAutofit fontScale="85000" lnSpcReduction="20000"/>
          </a:bodyPr>
          <a:lstStyle/>
          <a:p>
            <a:pPr marL="360000" indent="-360000">
              <a:buFont typeface="Arial" panose="020B0604020202020204" pitchFamily="34" charset="0"/>
              <a:buChar char="•"/>
            </a:pPr>
            <a:r>
              <a:rPr kumimoji="1" lang="en-US" altLang="ja-JP" sz="2800" dirty="0">
                <a:solidFill>
                  <a:schemeClr val="tx1"/>
                </a:solidFill>
              </a:rPr>
              <a:t>Motivation</a:t>
            </a:r>
            <a:endParaRPr lang="en-US" altLang="ja-JP" sz="2800" dirty="0">
              <a:solidFill>
                <a:schemeClr val="tx1"/>
              </a:solidFill>
            </a:endParaRPr>
          </a:p>
          <a:p>
            <a:pPr marL="360000" indent="-360000">
              <a:buFont typeface="Arial" panose="020B0604020202020204" pitchFamily="34" charset="0"/>
              <a:buChar char="•"/>
            </a:pPr>
            <a:r>
              <a:rPr kumimoji="1" lang="en-US" altLang="ja-JP" sz="2800" dirty="0">
                <a:solidFill>
                  <a:schemeClr val="tx1"/>
                </a:solidFill>
              </a:rPr>
              <a:t>Objective</a:t>
            </a:r>
            <a:endParaRPr lang="en-US" altLang="ja-JP" sz="2800" dirty="0">
              <a:solidFill>
                <a:schemeClr val="tx1"/>
              </a:solidFill>
            </a:endParaRPr>
          </a:p>
          <a:p>
            <a:pPr marL="360000" indent="-360000">
              <a:buFont typeface="Arial" panose="020B0604020202020204" pitchFamily="34" charset="0"/>
              <a:buChar char="•"/>
            </a:pPr>
            <a:r>
              <a:rPr kumimoji="1" lang="en-US" altLang="ja-JP" sz="2800" dirty="0">
                <a:solidFill>
                  <a:schemeClr val="tx1"/>
                </a:solidFill>
              </a:rPr>
              <a:t>Contributions</a:t>
            </a:r>
          </a:p>
          <a:p>
            <a:pPr marL="360000" indent="-360000">
              <a:buFont typeface="Arial" panose="020B0604020202020204" pitchFamily="34" charset="0"/>
              <a:buChar char="•"/>
            </a:pPr>
            <a:r>
              <a:rPr kumimoji="1" lang="en-US" altLang="ja-JP" sz="2800" dirty="0">
                <a:solidFill>
                  <a:schemeClr val="tx1"/>
                </a:solidFill>
              </a:rPr>
              <a:t>Theoretical framework</a:t>
            </a:r>
          </a:p>
          <a:p>
            <a:pPr marL="360000" indent="-360000">
              <a:buFont typeface="Arial" panose="020B0604020202020204" pitchFamily="34" charset="0"/>
              <a:buChar char="•"/>
            </a:pPr>
            <a:r>
              <a:rPr kumimoji="1" lang="en-US" altLang="ja-JP" sz="2800" dirty="0">
                <a:solidFill>
                  <a:schemeClr val="tx1"/>
                </a:solidFill>
              </a:rPr>
              <a:t>Literature</a:t>
            </a:r>
          </a:p>
          <a:p>
            <a:pPr marL="360000" indent="-360000">
              <a:buFont typeface="Arial" panose="020B0604020202020204" pitchFamily="34" charset="0"/>
              <a:buChar char="•"/>
            </a:pPr>
            <a:r>
              <a:rPr kumimoji="1" lang="en-US" altLang="ja-JP" sz="2800" dirty="0">
                <a:solidFill>
                  <a:schemeClr val="tx1"/>
                </a:solidFill>
              </a:rPr>
              <a:t>Japanese context</a:t>
            </a:r>
          </a:p>
          <a:p>
            <a:pPr marL="360000" indent="-360000">
              <a:buFont typeface="Arial" panose="020B0604020202020204" pitchFamily="34" charset="0"/>
              <a:buChar char="•"/>
            </a:pPr>
            <a:r>
              <a:rPr lang="en-US" altLang="ja-JP" sz="2800" dirty="0">
                <a:solidFill>
                  <a:schemeClr val="tx1"/>
                </a:solidFill>
              </a:rPr>
              <a:t>Data and e</a:t>
            </a:r>
            <a:r>
              <a:rPr kumimoji="1" lang="en-US" altLang="ja-JP" sz="2800" dirty="0">
                <a:solidFill>
                  <a:schemeClr val="tx1"/>
                </a:solidFill>
              </a:rPr>
              <a:t>stimation method</a:t>
            </a:r>
          </a:p>
          <a:p>
            <a:pPr marL="360000" indent="-360000">
              <a:buFont typeface="Arial" panose="020B0604020202020204" pitchFamily="34" charset="0"/>
              <a:buChar char="•"/>
            </a:pPr>
            <a:r>
              <a:rPr lang="en-US" altLang="ja-JP" sz="2800" dirty="0">
                <a:solidFill>
                  <a:schemeClr val="tx1"/>
                </a:solidFill>
              </a:rPr>
              <a:t>Empirical results</a:t>
            </a:r>
          </a:p>
          <a:p>
            <a:pPr marL="360000" indent="-360000">
              <a:buFont typeface="Arial" panose="020B0604020202020204" pitchFamily="34" charset="0"/>
              <a:buChar char="•"/>
            </a:pPr>
            <a:r>
              <a:rPr kumimoji="1" lang="en-US" altLang="ja-JP" sz="2800" dirty="0">
                <a:solidFill>
                  <a:schemeClr val="tx1"/>
                </a:solidFill>
              </a:rPr>
              <a:t>Conclusion</a:t>
            </a:r>
          </a:p>
          <a:p>
            <a:pPr marL="360000" indent="-360000">
              <a:buFont typeface="Arial" panose="020B0604020202020204" pitchFamily="34" charset="0"/>
              <a:buChar char="•"/>
            </a:pPr>
            <a:r>
              <a:rPr lang="en-US" altLang="ja-JP" sz="2800" dirty="0">
                <a:solidFill>
                  <a:schemeClr val="tx1"/>
                </a:solidFill>
              </a:rPr>
              <a:t>Policy implications</a:t>
            </a:r>
            <a:endParaRPr kumimoji="1" lang="en-US" altLang="ja-JP" sz="2800" dirty="0">
              <a:solidFill>
                <a:schemeClr val="tx1"/>
              </a:solidFill>
            </a:endParaRPr>
          </a:p>
        </p:txBody>
      </p:sp>
      <p:sp>
        <p:nvSpPr>
          <p:cNvPr id="4" name="スライド番号プレースホルダー 3">
            <a:extLst>
              <a:ext uri="{FF2B5EF4-FFF2-40B4-BE49-F238E27FC236}">
                <a16:creationId xmlns:a16="http://schemas.microsoft.com/office/drawing/2014/main" id="{4689F643-763F-9F48-AA9F-54226CBE0307}"/>
              </a:ext>
            </a:extLst>
          </p:cNvPr>
          <p:cNvSpPr>
            <a:spLocks noGrp="1"/>
          </p:cNvSpPr>
          <p:nvPr>
            <p:ph type="sldNum" sz="quarter" idx="12"/>
          </p:nvPr>
        </p:nvSpPr>
        <p:spPr/>
        <p:txBody>
          <a:bodyPr/>
          <a:lstStyle/>
          <a:p>
            <a:fld id="{5938420F-0726-45CD-8797-80B05C0E92B9}" type="slidenum">
              <a:rPr kumimoji="1" lang="ja-JP" altLang="en-US" smtClean="0"/>
              <a:t>2</a:t>
            </a:fld>
            <a:endParaRPr kumimoji="1" lang="ja-JP" altLang="en-US"/>
          </a:p>
        </p:txBody>
      </p:sp>
    </p:spTree>
    <p:extLst>
      <p:ext uri="{BB962C8B-B14F-4D97-AF65-F5344CB8AC3E}">
        <p14:creationId xmlns:p14="http://schemas.microsoft.com/office/powerpoint/2010/main" val="385554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863BF-4D66-EA81-3EAA-608225F632F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2F8897E-F61B-0642-AE67-89663305D81D}"/>
              </a:ext>
            </a:extLst>
          </p:cNvPr>
          <p:cNvSpPr>
            <a:spLocks noGrp="1"/>
          </p:cNvSpPr>
          <p:nvPr>
            <p:ph type="title"/>
          </p:nvPr>
        </p:nvSpPr>
        <p:spPr>
          <a:xfrm>
            <a:off x="997572" y="267031"/>
            <a:ext cx="10058080" cy="723569"/>
          </a:xfrm>
        </p:spPr>
        <p:txBody>
          <a:bodyPr/>
          <a:lstStyle/>
          <a:p>
            <a:r>
              <a:rPr kumimoji="1" lang="en-US" altLang="ja-JP" b="1" dirty="0"/>
              <a:t>Estimation results</a:t>
            </a:r>
            <a:endParaRPr kumimoji="1" lang="ja-JP" altLang="en-US" b="1" dirty="0"/>
          </a:p>
        </p:txBody>
      </p:sp>
      <p:graphicFrame>
        <p:nvGraphicFramePr>
          <p:cNvPr id="5" name="コンテンツ プレースホルダー 4">
            <a:extLst>
              <a:ext uri="{FF2B5EF4-FFF2-40B4-BE49-F238E27FC236}">
                <a16:creationId xmlns:a16="http://schemas.microsoft.com/office/drawing/2014/main" id="{39D3B1C1-CB40-52BB-061E-A990C203D7E4}"/>
              </a:ext>
            </a:extLst>
          </p:cNvPr>
          <p:cNvGraphicFramePr>
            <a:graphicFrameLocks noGrp="1"/>
          </p:cNvGraphicFramePr>
          <p:nvPr>
            <p:ph idx="1"/>
            <p:extLst>
              <p:ext uri="{D42A27DB-BD31-4B8C-83A1-F6EECF244321}">
                <p14:modId xmlns:p14="http://schemas.microsoft.com/office/powerpoint/2010/main" val="2717964269"/>
              </p:ext>
            </p:extLst>
          </p:nvPr>
        </p:nvGraphicFramePr>
        <p:xfrm>
          <a:off x="1066800" y="965200"/>
          <a:ext cx="10058401" cy="5486400"/>
        </p:xfrm>
        <a:graphic>
          <a:graphicData uri="http://schemas.openxmlformats.org/drawingml/2006/table">
            <a:tbl>
              <a:tblPr firstRow="1" bandRow="1">
                <a:tableStyleId>{5C22544A-7EE6-4342-B048-85BDC9FD1C3A}</a:tableStyleId>
              </a:tblPr>
              <a:tblGrid>
                <a:gridCol w="3015673">
                  <a:extLst>
                    <a:ext uri="{9D8B030D-6E8A-4147-A177-3AD203B41FA5}">
                      <a16:colId xmlns:a16="http://schemas.microsoft.com/office/drawing/2014/main" val="3232164587"/>
                    </a:ext>
                  </a:extLst>
                </a:gridCol>
                <a:gridCol w="2347576">
                  <a:extLst>
                    <a:ext uri="{9D8B030D-6E8A-4147-A177-3AD203B41FA5}">
                      <a16:colId xmlns:a16="http://schemas.microsoft.com/office/drawing/2014/main" val="3873510781"/>
                    </a:ext>
                  </a:extLst>
                </a:gridCol>
                <a:gridCol w="2347576">
                  <a:extLst>
                    <a:ext uri="{9D8B030D-6E8A-4147-A177-3AD203B41FA5}">
                      <a16:colId xmlns:a16="http://schemas.microsoft.com/office/drawing/2014/main" val="2403036826"/>
                    </a:ext>
                  </a:extLst>
                </a:gridCol>
                <a:gridCol w="2347576">
                  <a:extLst>
                    <a:ext uri="{9D8B030D-6E8A-4147-A177-3AD203B41FA5}">
                      <a16:colId xmlns:a16="http://schemas.microsoft.com/office/drawing/2014/main" val="3670341088"/>
                    </a:ext>
                  </a:extLst>
                </a:gridCol>
              </a:tblGrid>
              <a:tr h="288000">
                <a:tc>
                  <a:txBody>
                    <a:bodyPr/>
                    <a:lstStyle/>
                    <a:p>
                      <a:endParaRPr kumimoji="1" lang="ja-JP" altLang="en-US" sz="1400" dirty="0"/>
                    </a:p>
                  </a:txBody>
                  <a:tcPr/>
                </a:tc>
                <a:tc>
                  <a:txBody>
                    <a:bodyPr/>
                    <a:lstStyle/>
                    <a:p>
                      <a:pPr algn="ctr"/>
                      <a:r>
                        <a:rPr kumimoji="1" lang="en-US" altLang="ja-JP" sz="1400" dirty="0"/>
                        <a:t>All</a:t>
                      </a:r>
                      <a:endParaRPr kumimoji="1" lang="ja-JP" altLang="en-US" sz="1400" dirty="0"/>
                    </a:p>
                  </a:txBody>
                  <a:tcPr/>
                </a:tc>
                <a:tc>
                  <a:txBody>
                    <a:bodyPr/>
                    <a:lstStyle/>
                    <a:p>
                      <a:pPr algn="ctr"/>
                      <a:r>
                        <a:rPr kumimoji="1" lang="en-US" altLang="ja-JP" sz="1400" dirty="0"/>
                        <a:t>Primary inheritance</a:t>
                      </a:r>
                      <a:endParaRPr kumimoji="1" lang="ja-JP" altLang="en-US" sz="1400" dirty="0"/>
                    </a:p>
                  </a:txBody>
                  <a:tcPr/>
                </a:tc>
                <a:tc>
                  <a:txBody>
                    <a:bodyPr/>
                    <a:lstStyle/>
                    <a:p>
                      <a:pPr algn="ctr"/>
                      <a:r>
                        <a:rPr kumimoji="1" lang="en-US" altLang="ja-JP" sz="1400" dirty="0"/>
                        <a:t>Secondary inheritance</a:t>
                      </a:r>
                      <a:endParaRPr kumimoji="1" lang="ja-JP" altLang="en-US" sz="1400" dirty="0"/>
                    </a:p>
                  </a:txBody>
                  <a:tcPr/>
                </a:tc>
                <a:extLst>
                  <a:ext uri="{0D108BD9-81ED-4DB2-BD59-A6C34878D82A}">
                    <a16:rowId xmlns:a16="http://schemas.microsoft.com/office/drawing/2014/main" val="3166371832"/>
                  </a:ext>
                </a:extLst>
              </a:tr>
              <a:tr h="288000">
                <a:tc>
                  <a:txBody>
                    <a:bodyPr/>
                    <a:lstStyle/>
                    <a:p>
                      <a:r>
                        <a:rPr kumimoji="1" lang="en-US" altLang="ja-JP" sz="1400" dirty="0"/>
                        <a:t>Child’s gender and birth-order</a:t>
                      </a: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476716894"/>
                  </a:ext>
                </a:extLst>
              </a:tr>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    (Non-eldest daughters)</a:t>
                      </a: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87590490"/>
                  </a:ext>
                </a:extLst>
              </a:tr>
              <a:tr h="288000">
                <a:tc>
                  <a:txBody>
                    <a:bodyPr/>
                    <a:lstStyle/>
                    <a:p>
                      <a:r>
                        <a:rPr kumimoji="1" lang="en-US" altLang="ja-JP" sz="1400" dirty="0">
                          <a:solidFill>
                            <a:srgbClr val="FF0000"/>
                          </a:solidFill>
                        </a:rPr>
                        <a:t>     First-born eldest son</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0.572***</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0.631***</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0.521***</a:t>
                      </a:r>
                      <a:endParaRPr kumimoji="1" lang="ja-JP" altLang="en-US" sz="1400" dirty="0">
                        <a:solidFill>
                          <a:srgbClr val="FF0000"/>
                        </a:solidFill>
                      </a:endParaRPr>
                    </a:p>
                  </a:txBody>
                  <a:tcPr/>
                </a:tc>
                <a:extLst>
                  <a:ext uri="{0D108BD9-81ED-4DB2-BD59-A6C34878D82A}">
                    <a16:rowId xmlns:a16="http://schemas.microsoft.com/office/drawing/2014/main" val="2106806070"/>
                  </a:ext>
                </a:extLst>
              </a:tr>
              <a:tr h="288000">
                <a:tc>
                  <a:txBody>
                    <a:bodyPr/>
                    <a:lstStyle/>
                    <a:p>
                      <a:r>
                        <a:rPr kumimoji="1" lang="en-US" altLang="ja-JP" sz="1400" dirty="0">
                          <a:solidFill>
                            <a:srgbClr val="FF0000"/>
                          </a:solidFill>
                        </a:rPr>
                        <a:t>     Later-born eldest son</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0.641***</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0.679***</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0.607***</a:t>
                      </a:r>
                      <a:endParaRPr kumimoji="1" lang="ja-JP" altLang="en-US" sz="1400" dirty="0">
                        <a:solidFill>
                          <a:srgbClr val="FF0000"/>
                        </a:solidFill>
                      </a:endParaRPr>
                    </a:p>
                  </a:txBody>
                  <a:tcPr/>
                </a:tc>
                <a:extLst>
                  <a:ext uri="{0D108BD9-81ED-4DB2-BD59-A6C34878D82A}">
                    <a16:rowId xmlns:a16="http://schemas.microsoft.com/office/drawing/2014/main" val="2182290573"/>
                  </a:ext>
                </a:extLst>
              </a:tr>
              <a:tr h="288000">
                <a:tc>
                  <a:txBody>
                    <a:bodyPr/>
                    <a:lstStyle/>
                    <a:p>
                      <a:r>
                        <a:rPr kumimoji="1" lang="en-US" altLang="ja-JP" sz="1400" dirty="0">
                          <a:solidFill>
                            <a:srgbClr val="FF0000"/>
                          </a:solidFill>
                        </a:rPr>
                        <a:t>     Non-eldest son</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0.316***</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0.383***</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0.261***</a:t>
                      </a:r>
                      <a:endParaRPr kumimoji="1" lang="ja-JP" altLang="en-US" sz="1400" dirty="0">
                        <a:solidFill>
                          <a:srgbClr val="FF0000"/>
                        </a:solidFill>
                      </a:endParaRPr>
                    </a:p>
                  </a:txBody>
                  <a:tcPr/>
                </a:tc>
                <a:extLst>
                  <a:ext uri="{0D108BD9-81ED-4DB2-BD59-A6C34878D82A}">
                    <a16:rowId xmlns:a16="http://schemas.microsoft.com/office/drawing/2014/main" val="3806872509"/>
                  </a:ext>
                </a:extLst>
              </a:tr>
              <a:tr h="288000">
                <a:tc>
                  <a:txBody>
                    <a:bodyPr/>
                    <a:lstStyle/>
                    <a:p>
                      <a:r>
                        <a:rPr kumimoji="1" lang="en-US" altLang="ja-JP" sz="1400" dirty="0">
                          <a:solidFill>
                            <a:srgbClr val="FF0000"/>
                          </a:solidFill>
                        </a:rPr>
                        <a:t>     First-born eldest daughter</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0.119***</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0.122***</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0.118***</a:t>
                      </a:r>
                      <a:endParaRPr kumimoji="1" lang="ja-JP" altLang="en-US" sz="1400" dirty="0">
                        <a:solidFill>
                          <a:srgbClr val="FF0000"/>
                        </a:solidFill>
                      </a:endParaRPr>
                    </a:p>
                  </a:txBody>
                  <a:tcPr/>
                </a:tc>
                <a:extLst>
                  <a:ext uri="{0D108BD9-81ED-4DB2-BD59-A6C34878D82A}">
                    <a16:rowId xmlns:a16="http://schemas.microsoft.com/office/drawing/2014/main" val="3488366583"/>
                  </a:ext>
                </a:extLst>
              </a:tr>
              <a:tr h="288000">
                <a:tc>
                  <a:txBody>
                    <a:bodyPr/>
                    <a:lstStyle/>
                    <a:p>
                      <a:r>
                        <a:rPr kumimoji="1" lang="en-US" altLang="ja-JP" sz="1400" dirty="0">
                          <a:solidFill>
                            <a:srgbClr val="FF0000"/>
                          </a:solidFill>
                        </a:rPr>
                        <a:t>     Later-born eldest daughter</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0.156***</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0.168***</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0.153***</a:t>
                      </a:r>
                      <a:endParaRPr kumimoji="1" lang="ja-JP" altLang="en-US" sz="1400" dirty="0">
                        <a:solidFill>
                          <a:srgbClr val="FF0000"/>
                        </a:solidFill>
                      </a:endParaRPr>
                    </a:p>
                  </a:txBody>
                  <a:tcPr/>
                </a:tc>
                <a:extLst>
                  <a:ext uri="{0D108BD9-81ED-4DB2-BD59-A6C34878D82A}">
                    <a16:rowId xmlns:a16="http://schemas.microsoft.com/office/drawing/2014/main" val="3595083862"/>
                  </a:ext>
                </a:extLst>
              </a:tr>
              <a:tr h="288000">
                <a:tc>
                  <a:txBody>
                    <a:bodyPr/>
                    <a:lstStyle/>
                    <a:p>
                      <a:r>
                        <a:rPr kumimoji="1" lang="en-US" altLang="ja-JP" sz="1400" dirty="0"/>
                        <a:t>Child’s age </a:t>
                      </a:r>
                      <a:endParaRPr kumimoji="1" lang="ja-JP" altLang="en-US" sz="1400" dirty="0"/>
                    </a:p>
                  </a:txBody>
                  <a:tcPr/>
                </a:tc>
                <a:tc>
                  <a:txBody>
                    <a:bodyPr/>
                    <a:lstStyle/>
                    <a:p>
                      <a:pPr algn="ctr"/>
                      <a:r>
                        <a:rPr kumimoji="1" lang="en-US" altLang="ja-JP" sz="1400" dirty="0"/>
                        <a:t>0.005***</a:t>
                      </a:r>
                      <a:endParaRPr kumimoji="1" lang="ja-JP" altLang="en-US" sz="1400" dirty="0"/>
                    </a:p>
                  </a:txBody>
                  <a:tcPr/>
                </a:tc>
                <a:tc>
                  <a:txBody>
                    <a:bodyPr/>
                    <a:lstStyle/>
                    <a:p>
                      <a:pPr algn="ctr"/>
                      <a:r>
                        <a:rPr kumimoji="1" lang="en-US" altLang="ja-JP" sz="1400" dirty="0"/>
                        <a:t>0.007***</a:t>
                      </a:r>
                      <a:endParaRPr kumimoji="1" lang="ja-JP" altLang="en-US" sz="1400" dirty="0"/>
                    </a:p>
                  </a:txBody>
                  <a:tcPr/>
                </a:tc>
                <a:tc>
                  <a:txBody>
                    <a:bodyPr/>
                    <a:lstStyle/>
                    <a:p>
                      <a:pPr algn="ctr"/>
                      <a:r>
                        <a:rPr kumimoji="1" lang="en-US" altLang="ja-JP" sz="1400" dirty="0"/>
                        <a:t>2.83e-4</a:t>
                      </a:r>
                      <a:endParaRPr kumimoji="1" lang="ja-JP" altLang="en-US" sz="1400" dirty="0"/>
                    </a:p>
                  </a:txBody>
                  <a:tcPr/>
                </a:tc>
                <a:extLst>
                  <a:ext uri="{0D108BD9-81ED-4DB2-BD59-A6C34878D82A}">
                    <a16:rowId xmlns:a16="http://schemas.microsoft.com/office/drawing/2014/main" val="4102471946"/>
                  </a:ext>
                </a:extLst>
              </a:tr>
              <a:tr h="288000">
                <a:tc>
                  <a:txBody>
                    <a:bodyPr/>
                    <a:lstStyle/>
                    <a:p>
                      <a:r>
                        <a:rPr kumimoji="1" lang="en-US" altLang="ja-JP" sz="1400" dirty="0"/>
                        <a:t>Child’s age squired </a:t>
                      </a:r>
                      <a:endParaRPr kumimoji="1" lang="ja-JP" altLang="en-US" sz="1400" dirty="0"/>
                    </a:p>
                  </a:txBody>
                  <a:tcPr/>
                </a:tc>
                <a:tc>
                  <a:txBody>
                    <a:bodyPr/>
                    <a:lstStyle/>
                    <a:p>
                      <a:pPr algn="ctr"/>
                      <a:r>
                        <a:rPr kumimoji="1" lang="en-US" altLang="ja-JP" sz="1400" dirty="0"/>
                        <a:t>-5.96e-5***</a:t>
                      </a:r>
                      <a:endParaRPr kumimoji="1" lang="ja-JP" altLang="en-US" sz="1400" dirty="0"/>
                    </a:p>
                  </a:txBody>
                  <a:tcPr/>
                </a:tc>
                <a:tc>
                  <a:txBody>
                    <a:bodyPr/>
                    <a:lstStyle/>
                    <a:p>
                      <a:pPr algn="ctr"/>
                      <a:r>
                        <a:rPr kumimoji="1" lang="en-US" altLang="ja-JP" sz="1400" dirty="0"/>
                        <a:t>-7.24e-5***</a:t>
                      </a:r>
                      <a:endParaRPr kumimoji="1" lang="ja-JP" altLang="en-US" sz="1400" dirty="0"/>
                    </a:p>
                  </a:txBody>
                  <a:tcPr/>
                </a:tc>
                <a:tc>
                  <a:txBody>
                    <a:bodyPr/>
                    <a:lstStyle/>
                    <a:p>
                      <a:pPr algn="ctr"/>
                      <a:r>
                        <a:rPr kumimoji="1" lang="en-US" altLang="ja-JP" sz="1400" dirty="0"/>
                        <a:t>-2.26e-5</a:t>
                      </a:r>
                      <a:endParaRPr kumimoji="1" lang="ja-JP" altLang="en-US" sz="1400" dirty="0"/>
                    </a:p>
                  </a:txBody>
                  <a:tcPr/>
                </a:tc>
                <a:extLst>
                  <a:ext uri="{0D108BD9-81ED-4DB2-BD59-A6C34878D82A}">
                    <a16:rowId xmlns:a16="http://schemas.microsoft.com/office/drawing/2014/main" val="37466440"/>
                  </a:ext>
                </a:extLst>
              </a:tr>
              <a:tr h="288000">
                <a:tc>
                  <a:txBody>
                    <a:bodyPr/>
                    <a:lstStyle/>
                    <a:p>
                      <a:r>
                        <a:rPr kumimoji="1" lang="en-US" altLang="ja-JP" sz="1400" dirty="0"/>
                        <a:t>Bequest motive-related variables</a:t>
                      </a: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606393514"/>
                  </a:ext>
                </a:extLst>
              </a:tr>
              <a:tr h="288000">
                <a:tc>
                  <a:txBody>
                    <a:bodyPr/>
                    <a:lstStyle/>
                    <a:p>
                      <a:r>
                        <a:rPr kumimoji="1" lang="en-US" altLang="ja-JP" sz="1400" dirty="0">
                          <a:solidFill>
                            <a:srgbClr val="FF0000"/>
                          </a:solidFill>
                        </a:rPr>
                        <a:t>     Minor</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0.458***</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0.552***</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-0.074</a:t>
                      </a:r>
                      <a:endParaRPr kumimoji="1" lang="ja-JP" altLang="en-US" sz="1400" dirty="0">
                        <a:solidFill>
                          <a:srgbClr val="FF0000"/>
                        </a:solidFill>
                      </a:endParaRPr>
                    </a:p>
                  </a:txBody>
                  <a:tcPr/>
                </a:tc>
                <a:extLst>
                  <a:ext uri="{0D108BD9-81ED-4DB2-BD59-A6C34878D82A}">
                    <a16:rowId xmlns:a16="http://schemas.microsoft.com/office/drawing/2014/main" val="2436351777"/>
                  </a:ext>
                </a:extLst>
              </a:tr>
              <a:tr h="288000">
                <a:tc>
                  <a:txBody>
                    <a:bodyPr/>
                    <a:lstStyle/>
                    <a:p>
                      <a:r>
                        <a:rPr kumimoji="1" lang="en-US" altLang="ja-JP" sz="1400" dirty="0">
                          <a:solidFill>
                            <a:srgbClr val="FF0000"/>
                          </a:solidFill>
                        </a:rPr>
                        <a:t>     Disabled</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0.305***</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0.441***</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0.196***</a:t>
                      </a:r>
                      <a:endParaRPr kumimoji="1" lang="ja-JP" altLang="en-US" sz="1400" dirty="0">
                        <a:solidFill>
                          <a:srgbClr val="FF0000"/>
                        </a:solidFill>
                      </a:endParaRPr>
                    </a:p>
                  </a:txBody>
                  <a:tcPr/>
                </a:tc>
                <a:extLst>
                  <a:ext uri="{0D108BD9-81ED-4DB2-BD59-A6C34878D82A}">
                    <a16:rowId xmlns:a16="http://schemas.microsoft.com/office/drawing/2014/main" val="3869361712"/>
                  </a:ext>
                </a:extLst>
              </a:tr>
              <a:tr h="288000">
                <a:tc>
                  <a:txBody>
                    <a:bodyPr/>
                    <a:lstStyle/>
                    <a:p>
                      <a:r>
                        <a:rPr kumimoji="1" lang="en-US" altLang="ja-JP" sz="1400" dirty="0">
                          <a:solidFill>
                            <a:srgbClr val="FF0000"/>
                          </a:solidFill>
                        </a:rPr>
                        <a:t>     Living in the same municipality</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0.333***</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0.340***</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0.328***</a:t>
                      </a:r>
                      <a:endParaRPr kumimoji="1" lang="ja-JP" altLang="en-US" sz="1400" dirty="0">
                        <a:solidFill>
                          <a:srgbClr val="FF0000"/>
                        </a:solidFill>
                      </a:endParaRPr>
                    </a:p>
                  </a:txBody>
                  <a:tcPr/>
                </a:tc>
                <a:extLst>
                  <a:ext uri="{0D108BD9-81ED-4DB2-BD59-A6C34878D82A}">
                    <a16:rowId xmlns:a16="http://schemas.microsoft.com/office/drawing/2014/main" val="1325971788"/>
                  </a:ext>
                </a:extLst>
              </a:tr>
              <a:tr h="288000">
                <a:tc>
                  <a:txBody>
                    <a:bodyPr/>
                    <a:lstStyle/>
                    <a:p>
                      <a:r>
                        <a:rPr kumimoji="1" lang="en-US" altLang="ja-JP" sz="1400" dirty="0">
                          <a:solidFill>
                            <a:srgbClr val="FF0000"/>
                          </a:solidFill>
                        </a:rPr>
                        <a:t>     Took over the family business/farm</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0.902***</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0.901***</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0.894***</a:t>
                      </a:r>
                      <a:endParaRPr kumimoji="1" lang="ja-JP" altLang="en-US" sz="1400" dirty="0">
                        <a:solidFill>
                          <a:srgbClr val="FF0000"/>
                        </a:solidFill>
                      </a:endParaRPr>
                    </a:p>
                  </a:txBody>
                  <a:tcPr/>
                </a:tc>
                <a:extLst>
                  <a:ext uri="{0D108BD9-81ED-4DB2-BD59-A6C34878D82A}">
                    <a16:rowId xmlns:a16="http://schemas.microsoft.com/office/drawing/2014/main" val="1976521295"/>
                  </a:ext>
                </a:extLst>
              </a:tr>
              <a:tr h="288000">
                <a:tc>
                  <a:txBody>
                    <a:bodyPr/>
                    <a:lstStyle/>
                    <a:p>
                      <a:r>
                        <a:rPr kumimoji="1" lang="en-US" altLang="ja-JP" sz="1400" dirty="0"/>
                        <a:t>Constant</a:t>
                      </a:r>
                      <a:endParaRPr kumimoji="1" lang="ja-JP" altLang="en-US" sz="1400" dirty="0"/>
                    </a:p>
                  </a:txBody>
                  <a:tcPr/>
                </a:tc>
                <a:tc>
                  <a:txBody>
                    <a:bodyPr/>
                    <a:lstStyle/>
                    <a:p>
                      <a:pPr algn="ctr"/>
                      <a:r>
                        <a:rPr kumimoji="1" lang="en-US" altLang="ja-JP" sz="1400" dirty="0"/>
                        <a:t>-0.502***</a:t>
                      </a:r>
                      <a:endParaRPr kumimoji="1" lang="ja-JP" altLang="en-US" sz="1400" dirty="0"/>
                    </a:p>
                  </a:txBody>
                  <a:tcPr/>
                </a:tc>
                <a:tc>
                  <a:txBody>
                    <a:bodyPr/>
                    <a:lstStyle/>
                    <a:p>
                      <a:pPr algn="ctr"/>
                      <a:r>
                        <a:rPr kumimoji="1" lang="en-US" altLang="ja-JP" sz="1400" dirty="0"/>
                        <a:t>-0.616***</a:t>
                      </a:r>
                      <a:endParaRPr kumimoji="1" lang="ja-JP" altLang="en-US" sz="1400" dirty="0"/>
                    </a:p>
                  </a:txBody>
                  <a:tcPr/>
                </a:tc>
                <a:tc>
                  <a:txBody>
                    <a:bodyPr/>
                    <a:lstStyle/>
                    <a:p>
                      <a:pPr algn="ctr"/>
                      <a:r>
                        <a:rPr kumimoji="1" lang="en-US" altLang="ja-JP" sz="1400" dirty="0"/>
                        <a:t>-0.309***</a:t>
                      </a:r>
                      <a:endParaRPr kumimoji="1" lang="ja-JP" altLang="en-US" sz="1400" dirty="0"/>
                    </a:p>
                  </a:txBody>
                  <a:tcPr/>
                </a:tc>
                <a:extLst>
                  <a:ext uri="{0D108BD9-81ED-4DB2-BD59-A6C34878D82A}">
                    <a16:rowId xmlns:a16="http://schemas.microsoft.com/office/drawing/2014/main" val="2888766837"/>
                  </a:ext>
                </a:extLst>
              </a:tr>
              <a:tr h="288000">
                <a:tc>
                  <a:txBody>
                    <a:bodyPr/>
                    <a:lstStyle/>
                    <a:p>
                      <a:r>
                        <a:rPr kumimoji="1" lang="en-US" altLang="ja-JP" sz="1400" dirty="0"/>
                        <a:t>With R2</a:t>
                      </a:r>
                      <a:endParaRPr kumimoji="1" lang="ja-JP" altLang="en-US" sz="1400" dirty="0"/>
                    </a:p>
                  </a:txBody>
                  <a:tcPr/>
                </a:tc>
                <a:tc>
                  <a:txBody>
                    <a:bodyPr/>
                    <a:lstStyle/>
                    <a:p>
                      <a:pPr algn="ctr"/>
                      <a:r>
                        <a:rPr kumimoji="1" lang="en-US" altLang="ja-JP" sz="1400" dirty="0"/>
                        <a:t>0.221</a:t>
                      </a:r>
                      <a:endParaRPr kumimoji="1" lang="ja-JP" altLang="en-US" sz="1400" dirty="0"/>
                    </a:p>
                  </a:txBody>
                  <a:tcPr/>
                </a:tc>
                <a:tc>
                  <a:txBody>
                    <a:bodyPr/>
                    <a:lstStyle/>
                    <a:p>
                      <a:pPr algn="ctr"/>
                      <a:r>
                        <a:rPr kumimoji="1" lang="en-US" altLang="ja-JP" sz="1400" dirty="0"/>
                        <a:t>0.235</a:t>
                      </a:r>
                      <a:endParaRPr kumimoji="1" lang="ja-JP" altLang="en-US" sz="1400" dirty="0"/>
                    </a:p>
                  </a:txBody>
                  <a:tcPr/>
                </a:tc>
                <a:tc>
                  <a:txBody>
                    <a:bodyPr/>
                    <a:lstStyle/>
                    <a:p>
                      <a:pPr algn="ctr"/>
                      <a:r>
                        <a:rPr kumimoji="1" lang="en-US" altLang="ja-JP" sz="1400" dirty="0"/>
                        <a:t>0.209</a:t>
                      </a:r>
                      <a:endParaRPr kumimoji="1" lang="ja-JP" altLang="en-US" sz="1400" dirty="0"/>
                    </a:p>
                  </a:txBody>
                  <a:tcPr/>
                </a:tc>
                <a:extLst>
                  <a:ext uri="{0D108BD9-81ED-4DB2-BD59-A6C34878D82A}">
                    <a16:rowId xmlns:a16="http://schemas.microsoft.com/office/drawing/2014/main" val="1597861393"/>
                  </a:ext>
                </a:extLst>
              </a:tr>
              <a:tr h="288000">
                <a:tc>
                  <a:txBody>
                    <a:bodyPr/>
                    <a:lstStyle/>
                    <a:p>
                      <a:r>
                        <a:rPr kumimoji="1" lang="en-US" altLang="ja-JP" sz="1400" dirty="0"/>
                        <a:t>Number of observations</a:t>
                      </a:r>
                      <a:endParaRPr kumimoji="1" lang="ja-JP" altLang="en-US" sz="1400" dirty="0"/>
                    </a:p>
                  </a:txBody>
                  <a:tcPr/>
                </a:tc>
                <a:tc>
                  <a:txBody>
                    <a:bodyPr/>
                    <a:lstStyle/>
                    <a:p>
                      <a:pPr algn="ctr"/>
                      <a:r>
                        <a:rPr kumimoji="1" lang="en-US" altLang="ja-JP" sz="1400" dirty="0"/>
                        <a:t>1,092,708</a:t>
                      </a:r>
                      <a:endParaRPr kumimoji="1" lang="ja-JP" altLang="en-US" sz="1400" dirty="0"/>
                    </a:p>
                  </a:txBody>
                  <a:tcPr/>
                </a:tc>
                <a:tc>
                  <a:txBody>
                    <a:bodyPr/>
                    <a:lstStyle/>
                    <a:p>
                      <a:pPr algn="ctr"/>
                      <a:r>
                        <a:rPr kumimoji="1" lang="en-US" altLang="ja-JP" sz="1400" dirty="0"/>
                        <a:t>531,406</a:t>
                      </a:r>
                      <a:endParaRPr kumimoji="1" lang="ja-JP" altLang="en-US" sz="1400" dirty="0"/>
                    </a:p>
                  </a:txBody>
                  <a:tcPr/>
                </a:tc>
                <a:tc>
                  <a:txBody>
                    <a:bodyPr/>
                    <a:lstStyle/>
                    <a:p>
                      <a:pPr algn="ctr"/>
                      <a:r>
                        <a:rPr kumimoji="1" lang="en-US" altLang="ja-JP" sz="1400" dirty="0"/>
                        <a:t>561,302</a:t>
                      </a:r>
                      <a:endParaRPr kumimoji="1" lang="ja-JP" altLang="en-US" sz="1400" dirty="0"/>
                    </a:p>
                  </a:txBody>
                  <a:tcPr/>
                </a:tc>
                <a:extLst>
                  <a:ext uri="{0D108BD9-81ED-4DB2-BD59-A6C34878D82A}">
                    <a16:rowId xmlns:a16="http://schemas.microsoft.com/office/drawing/2014/main" val="294584287"/>
                  </a:ext>
                </a:extLst>
              </a:tr>
            </a:tbl>
          </a:graphicData>
        </a:graphic>
      </p:graphicFrame>
      <p:sp>
        <p:nvSpPr>
          <p:cNvPr id="4" name="スライド番号プレースホルダー 3">
            <a:extLst>
              <a:ext uri="{FF2B5EF4-FFF2-40B4-BE49-F238E27FC236}">
                <a16:creationId xmlns:a16="http://schemas.microsoft.com/office/drawing/2014/main" id="{6D89623C-3DA0-E633-90C9-F37E21DE3233}"/>
              </a:ext>
            </a:extLst>
          </p:cNvPr>
          <p:cNvSpPr>
            <a:spLocks noGrp="1"/>
          </p:cNvSpPr>
          <p:nvPr>
            <p:ph type="sldNum" sz="quarter" idx="12"/>
          </p:nvPr>
        </p:nvSpPr>
        <p:spPr/>
        <p:txBody>
          <a:bodyPr/>
          <a:lstStyle/>
          <a:p>
            <a:fld id="{5938420F-0726-45CD-8797-80B05C0E92B9}" type="slidenum">
              <a:rPr kumimoji="1" lang="ja-JP" altLang="en-US" smtClean="0"/>
              <a:t>20</a:t>
            </a:fld>
            <a:endParaRPr kumimoji="1" lang="ja-JP" altLang="en-US"/>
          </a:p>
        </p:txBody>
      </p:sp>
      <p:sp>
        <p:nvSpPr>
          <p:cNvPr id="3" name="タイトル 1">
            <a:extLst>
              <a:ext uri="{FF2B5EF4-FFF2-40B4-BE49-F238E27FC236}">
                <a16:creationId xmlns:a16="http://schemas.microsoft.com/office/drawing/2014/main" id="{D65EC75A-D408-7418-846C-4A3C2C65823F}"/>
              </a:ext>
            </a:extLst>
          </p:cNvPr>
          <p:cNvSpPr txBox="1">
            <a:spLocks/>
          </p:cNvSpPr>
          <p:nvPr/>
        </p:nvSpPr>
        <p:spPr>
          <a:xfrm>
            <a:off x="1066800" y="6408406"/>
            <a:ext cx="10058080" cy="365126"/>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r>
              <a:rPr lang="en-US" altLang="ja-JP" sz="1600" dirty="0">
                <a:latin typeface="+mn-lt"/>
              </a:rPr>
              <a:t>Notes: *** denotes statistical significance at the 1% level. Standard errors are robust standard errors clustered at the family level.</a:t>
            </a:r>
            <a:endParaRPr lang="ja-JP" altLang="en-US" sz="1600" dirty="0">
              <a:latin typeface="+mn-lt"/>
            </a:endParaRPr>
          </a:p>
        </p:txBody>
      </p:sp>
    </p:spTree>
    <p:extLst>
      <p:ext uri="{BB962C8B-B14F-4D97-AF65-F5344CB8AC3E}">
        <p14:creationId xmlns:p14="http://schemas.microsoft.com/office/powerpoint/2010/main" val="446075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E73F2-ABE1-73D3-AAFF-1210C6D5CA7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D9A4C02-4976-3274-2BA6-01136218CB38}"/>
              </a:ext>
            </a:extLst>
          </p:cNvPr>
          <p:cNvSpPr>
            <a:spLocks noGrp="1"/>
          </p:cNvSpPr>
          <p:nvPr>
            <p:ph type="title"/>
          </p:nvPr>
        </p:nvSpPr>
        <p:spPr>
          <a:xfrm>
            <a:off x="997572" y="267031"/>
            <a:ext cx="10058080" cy="723569"/>
          </a:xfrm>
        </p:spPr>
        <p:txBody>
          <a:bodyPr/>
          <a:lstStyle/>
          <a:p>
            <a:r>
              <a:rPr kumimoji="1" lang="en-US" altLang="ja-JP" b="1" dirty="0"/>
              <a:t>Estimation results</a:t>
            </a:r>
            <a:endParaRPr kumimoji="1" lang="ja-JP" altLang="en-US" b="1" dirty="0"/>
          </a:p>
        </p:txBody>
      </p:sp>
      <p:graphicFrame>
        <p:nvGraphicFramePr>
          <p:cNvPr id="5" name="コンテンツ プレースホルダー 4">
            <a:extLst>
              <a:ext uri="{FF2B5EF4-FFF2-40B4-BE49-F238E27FC236}">
                <a16:creationId xmlns:a16="http://schemas.microsoft.com/office/drawing/2014/main" id="{482FB097-5C9D-2832-B60D-EADEC561991C}"/>
              </a:ext>
            </a:extLst>
          </p:cNvPr>
          <p:cNvGraphicFramePr>
            <a:graphicFrameLocks noGrp="1"/>
          </p:cNvGraphicFramePr>
          <p:nvPr>
            <p:ph idx="1"/>
            <p:extLst>
              <p:ext uri="{D42A27DB-BD31-4B8C-83A1-F6EECF244321}">
                <p14:modId xmlns:p14="http://schemas.microsoft.com/office/powerpoint/2010/main" val="2470921946"/>
              </p:ext>
            </p:extLst>
          </p:nvPr>
        </p:nvGraphicFramePr>
        <p:xfrm>
          <a:off x="595746" y="868218"/>
          <a:ext cx="10829638" cy="5537196"/>
        </p:xfrm>
        <a:graphic>
          <a:graphicData uri="http://schemas.openxmlformats.org/drawingml/2006/table">
            <a:tbl>
              <a:tblPr firstRow="1" bandRow="1">
                <a:tableStyleId>{5C22544A-7EE6-4342-B048-85BDC9FD1C3A}</a:tableStyleId>
              </a:tblPr>
              <a:tblGrid>
                <a:gridCol w="2951018">
                  <a:extLst>
                    <a:ext uri="{9D8B030D-6E8A-4147-A177-3AD203B41FA5}">
                      <a16:colId xmlns:a16="http://schemas.microsoft.com/office/drawing/2014/main" val="3232164587"/>
                    </a:ext>
                  </a:extLst>
                </a:gridCol>
                <a:gridCol w="1969655">
                  <a:extLst>
                    <a:ext uri="{9D8B030D-6E8A-4147-A177-3AD203B41FA5}">
                      <a16:colId xmlns:a16="http://schemas.microsoft.com/office/drawing/2014/main" val="3873510781"/>
                    </a:ext>
                  </a:extLst>
                </a:gridCol>
                <a:gridCol w="1969655">
                  <a:extLst>
                    <a:ext uri="{9D8B030D-6E8A-4147-A177-3AD203B41FA5}">
                      <a16:colId xmlns:a16="http://schemas.microsoft.com/office/drawing/2014/main" val="2436316502"/>
                    </a:ext>
                  </a:extLst>
                </a:gridCol>
                <a:gridCol w="1969655">
                  <a:extLst>
                    <a:ext uri="{9D8B030D-6E8A-4147-A177-3AD203B41FA5}">
                      <a16:colId xmlns:a16="http://schemas.microsoft.com/office/drawing/2014/main" val="2403036826"/>
                    </a:ext>
                  </a:extLst>
                </a:gridCol>
                <a:gridCol w="1969655">
                  <a:extLst>
                    <a:ext uri="{9D8B030D-6E8A-4147-A177-3AD203B41FA5}">
                      <a16:colId xmlns:a16="http://schemas.microsoft.com/office/drawing/2014/main" val="3670341088"/>
                    </a:ext>
                  </a:extLst>
                </a:gridCol>
              </a:tblGrid>
              <a:tr h="307788">
                <a:tc>
                  <a:txBody>
                    <a:bodyPr/>
                    <a:lstStyle/>
                    <a:p>
                      <a:endParaRPr kumimoji="1" lang="ja-JP" altLang="en-US" sz="1400" dirty="0"/>
                    </a:p>
                  </a:txBody>
                  <a:tcPr/>
                </a:tc>
                <a:tc>
                  <a:txBody>
                    <a:bodyPr/>
                    <a:lstStyle/>
                    <a:p>
                      <a:pPr algn="ctr"/>
                      <a:r>
                        <a:rPr kumimoji="1" lang="en-US" altLang="ja-JP" sz="1400" dirty="0"/>
                        <a:t>Urban</a:t>
                      </a:r>
                      <a:endParaRPr kumimoji="1" lang="ja-JP" altLang="en-US" sz="1400" dirty="0"/>
                    </a:p>
                  </a:txBody>
                  <a:tcPr/>
                </a:tc>
                <a:tc>
                  <a:txBody>
                    <a:bodyPr/>
                    <a:lstStyle/>
                    <a:p>
                      <a:pPr algn="ctr"/>
                      <a:r>
                        <a:rPr kumimoji="1" lang="en-US" altLang="ja-JP" sz="1400" dirty="0"/>
                        <a:t>Rural</a:t>
                      </a:r>
                      <a:endParaRPr kumimoji="1" lang="ja-JP" altLang="en-US" sz="1400" dirty="0"/>
                    </a:p>
                  </a:txBody>
                  <a:tcPr/>
                </a:tc>
                <a:tc>
                  <a:txBody>
                    <a:bodyPr/>
                    <a:lstStyle/>
                    <a:p>
                      <a:pPr algn="ctr"/>
                      <a:r>
                        <a:rPr kumimoji="1" lang="en-US" altLang="ja-JP" sz="1400" dirty="0">
                          <a:latin typeface="+mn-lt"/>
                        </a:rPr>
                        <a:t>Decedent (≥</a:t>
                      </a:r>
                      <a:r>
                        <a:rPr kumimoji="1" lang="en-US" altLang="ja-JP" sz="1400" dirty="0">
                          <a:latin typeface="+mn-lt"/>
                          <a:ea typeface="UD デジタル 教科書体 NK-R" panose="02020400000000000000" pitchFamily="18" charset="-128"/>
                        </a:rPr>
                        <a:t>70)</a:t>
                      </a:r>
                      <a:endParaRPr kumimoji="1" lang="ja-JP" altLang="en-US" sz="1400" dirty="0">
                        <a:latin typeface="+mn-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t>Decedent (&lt;70)</a:t>
                      </a:r>
                      <a:endParaRPr kumimoji="1" lang="ja-JP" altLang="en-US" sz="1400" dirty="0"/>
                    </a:p>
                  </a:txBody>
                  <a:tcPr/>
                </a:tc>
                <a:extLst>
                  <a:ext uri="{0D108BD9-81ED-4DB2-BD59-A6C34878D82A}">
                    <a16:rowId xmlns:a16="http://schemas.microsoft.com/office/drawing/2014/main" val="3166371832"/>
                  </a:ext>
                </a:extLst>
              </a:tr>
              <a:tr h="307788">
                <a:tc>
                  <a:txBody>
                    <a:bodyPr/>
                    <a:lstStyle/>
                    <a:p>
                      <a:r>
                        <a:rPr kumimoji="1" lang="en-US" altLang="ja-JP" sz="1400" dirty="0"/>
                        <a:t>Child’s gender and birth-order</a:t>
                      </a: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476716894"/>
                  </a:ext>
                </a:extLst>
              </a:tr>
              <a:tr h="213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t>    (Non-eldest daughters)</a:t>
                      </a: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87590490"/>
                  </a:ext>
                </a:extLst>
              </a:tr>
              <a:tr h="307788">
                <a:tc>
                  <a:txBody>
                    <a:bodyPr/>
                    <a:lstStyle/>
                    <a:p>
                      <a:r>
                        <a:rPr kumimoji="1" lang="en-US" altLang="ja-JP" sz="1400" dirty="0">
                          <a:solidFill>
                            <a:srgbClr val="FF0000"/>
                          </a:solidFill>
                        </a:rPr>
                        <a:t>     First-born eldest son</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0.483***</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0.722***</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0.572***</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0.552***</a:t>
                      </a:r>
                      <a:endParaRPr kumimoji="1" lang="ja-JP" altLang="en-US" sz="1400" dirty="0">
                        <a:solidFill>
                          <a:srgbClr val="FF0000"/>
                        </a:solidFill>
                      </a:endParaRPr>
                    </a:p>
                  </a:txBody>
                  <a:tcPr/>
                </a:tc>
                <a:extLst>
                  <a:ext uri="{0D108BD9-81ED-4DB2-BD59-A6C34878D82A}">
                    <a16:rowId xmlns:a16="http://schemas.microsoft.com/office/drawing/2014/main" val="2106806070"/>
                  </a:ext>
                </a:extLst>
              </a:tr>
              <a:tr h="307788">
                <a:tc>
                  <a:txBody>
                    <a:bodyPr/>
                    <a:lstStyle/>
                    <a:p>
                      <a:r>
                        <a:rPr kumimoji="1" lang="en-US" altLang="ja-JP" sz="1400" dirty="0">
                          <a:solidFill>
                            <a:srgbClr val="FF0000"/>
                          </a:solidFill>
                        </a:rPr>
                        <a:t>     Later-born eldest son</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0.532***</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0.822***</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0.647***</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0.541***</a:t>
                      </a:r>
                      <a:endParaRPr kumimoji="1" lang="ja-JP" altLang="en-US" sz="1400" dirty="0">
                        <a:solidFill>
                          <a:srgbClr val="FF0000"/>
                        </a:solidFill>
                      </a:endParaRPr>
                    </a:p>
                  </a:txBody>
                  <a:tcPr/>
                </a:tc>
                <a:extLst>
                  <a:ext uri="{0D108BD9-81ED-4DB2-BD59-A6C34878D82A}">
                    <a16:rowId xmlns:a16="http://schemas.microsoft.com/office/drawing/2014/main" val="2182290573"/>
                  </a:ext>
                </a:extLst>
              </a:tr>
              <a:tr h="307788">
                <a:tc>
                  <a:txBody>
                    <a:bodyPr/>
                    <a:lstStyle/>
                    <a:p>
                      <a:r>
                        <a:rPr kumimoji="1" lang="en-US" altLang="ja-JP" sz="1400" dirty="0">
                          <a:solidFill>
                            <a:srgbClr val="FF0000"/>
                          </a:solidFill>
                        </a:rPr>
                        <a:t>     Non-eldest son</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0.281***</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0.370***</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0.315***</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0.336***</a:t>
                      </a:r>
                      <a:endParaRPr kumimoji="1" lang="ja-JP" altLang="en-US" sz="1400" dirty="0">
                        <a:solidFill>
                          <a:srgbClr val="FF0000"/>
                        </a:solidFill>
                      </a:endParaRPr>
                    </a:p>
                  </a:txBody>
                  <a:tcPr/>
                </a:tc>
                <a:extLst>
                  <a:ext uri="{0D108BD9-81ED-4DB2-BD59-A6C34878D82A}">
                    <a16:rowId xmlns:a16="http://schemas.microsoft.com/office/drawing/2014/main" val="3806872509"/>
                  </a:ext>
                </a:extLst>
              </a:tr>
              <a:tr h="307788">
                <a:tc>
                  <a:txBody>
                    <a:bodyPr/>
                    <a:lstStyle/>
                    <a:p>
                      <a:r>
                        <a:rPr kumimoji="1" lang="en-US" altLang="ja-JP" sz="1400" dirty="0">
                          <a:solidFill>
                            <a:srgbClr val="FF0000"/>
                          </a:solidFill>
                        </a:rPr>
                        <a:t>     First-born eldest daughter</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0.102***</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0.147***</a:t>
                      </a:r>
                    </a:p>
                  </a:txBody>
                  <a:tcPr/>
                </a:tc>
                <a:tc>
                  <a:txBody>
                    <a:bodyPr/>
                    <a:lstStyle/>
                    <a:p>
                      <a:pPr algn="ctr"/>
                      <a:r>
                        <a:rPr kumimoji="1" lang="en-US" altLang="ja-JP" sz="1400" dirty="0">
                          <a:solidFill>
                            <a:srgbClr val="FF0000"/>
                          </a:solidFill>
                        </a:rPr>
                        <a:t>0.119***</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0.106***</a:t>
                      </a:r>
                      <a:endParaRPr kumimoji="1" lang="ja-JP" altLang="en-US" sz="1400" dirty="0">
                        <a:solidFill>
                          <a:srgbClr val="FF0000"/>
                        </a:solidFill>
                      </a:endParaRPr>
                    </a:p>
                  </a:txBody>
                  <a:tcPr/>
                </a:tc>
                <a:extLst>
                  <a:ext uri="{0D108BD9-81ED-4DB2-BD59-A6C34878D82A}">
                    <a16:rowId xmlns:a16="http://schemas.microsoft.com/office/drawing/2014/main" val="3488366583"/>
                  </a:ext>
                </a:extLst>
              </a:tr>
              <a:tr h="307788">
                <a:tc>
                  <a:txBody>
                    <a:bodyPr/>
                    <a:lstStyle/>
                    <a:p>
                      <a:r>
                        <a:rPr kumimoji="1" lang="en-US" altLang="ja-JP" sz="1400" dirty="0">
                          <a:solidFill>
                            <a:srgbClr val="FF0000"/>
                          </a:solidFill>
                        </a:rPr>
                        <a:t>     Later-born eldest daughter</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0.145***</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0.169***</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0.157***</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0.154***</a:t>
                      </a:r>
                      <a:endParaRPr kumimoji="1" lang="ja-JP" altLang="en-US" sz="1400" dirty="0">
                        <a:solidFill>
                          <a:srgbClr val="FF0000"/>
                        </a:solidFill>
                      </a:endParaRPr>
                    </a:p>
                  </a:txBody>
                  <a:tcPr/>
                </a:tc>
                <a:extLst>
                  <a:ext uri="{0D108BD9-81ED-4DB2-BD59-A6C34878D82A}">
                    <a16:rowId xmlns:a16="http://schemas.microsoft.com/office/drawing/2014/main" val="3595083862"/>
                  </a:ext>
                </a:extLst>
              </a:tr>
              <a:tr h="307788">
                <a:tc>
                  <a:txBody>
                    <a:bodyPr/>
                    <a:lstStyle/>
                    <a:p>
                      <a:r>
                        <a:rPr kumimoji="1" lang="en-US" altLang="ja-JP" sz="1400" dirty="0"/>
                        <a:t>Child’s age </a:t>
                      </a:r>
                      <a:endParaRPr kumimoji="1" lang="ja-JP" altLang="en-US" sz="1400" dirty="0"/>
                    </a:p>
                  </a:txBody>
                  <a:tcPr/>
                </a:tc>
                <a:tc>
                  <a:txBody>
                    <a:bodyPr/>
                    <a:lstStyle/>
                    <a:p>
                      <a:pPr algn="ctr"/>
                      <a:r>
                        <a:rPr kumimoji="1" lang="en-US" altLang="ja-JP" sz="1400" dirty="0"/>
                        <a:t>0.010***</a:t>
                      </a:r>
                      <a:endParaRPr kumimoji="1" lang="ja-JP" altLang="en-US" sz="1400" dirty="0"/>
                    </a:p>
                  </a:txBody>
                  <a:tcPr/>
                </a:tc>
                <a:tc>
                  <a:txBody>
                    <a:bodyPr/>
                    <a:lstStyle/>
                    <a:p>
                      <a:pPr algn="ctr"/>
                      <a:r>
                        <a:rPr kumimoji="1" lang="en-US" altLang="ja-JP" sz="1400" dirty="0"/>
                        <a:t>-0.004</a:t>
                      </a:r>
                      <a:endParaRPr kumimoji="1" lang="ja-JP" altLang="en-US" sz="1400" dirty="0"/>
                    </a:p>
                  </a:txBody>
                  <a:tcPr/>
                </a:tc>
                <a:tc>
                  <a:txBody>
                    <a:bodyPr/>
                    <a:lstStyle/>
                    <a:p>
                      <a:pPr algn="ctr"/>
                      <a:r>
                        <a:rPr kumimoji="1" lang="en-US" altLang="ja-JP" sz="1400" dirty="0"/>
                        <a:t>7.45e-4</a:t>
                      </a:r>
                      <a:endParaRPr kumimoji="1" lang="ja-JP" altLang="en-US" sz="1400" dirty="0"/>
                    </a:p>
                  </a:txBody>
                  <a:tcPr/>
                </a:tc>
                <a:tc>
                  <a:txBody>
                    <a:bodyPr/>
                    <a:lstStyle/>
                    <a:p>
                      <a:pPr algn="ctr"/>
                      <a:r>
                        <a:rPr kumimoji="1" lang="en-US" altLang="ja-JP" sz="1400" dirty="0"/>
                        <a:t>0.002</a:t>
                      </a:r>
                      <a:endParaRPr kumimoji="1" lang="ja-JP" altLang="en-US" sz="1400" dirty="0"/>
                    </a:p>
                  </a:txBody>
                  <a:tcPr/>
                </a:tc>
                <a:extLst>
                  <a:ext uri="{0D108BD9-81ED-4DB2-BD59-A6C34878D82A}">
                    <a16:rowId xmlns:a16="http://schemas.microsoft.com/office/drawing/2014/main" val="4102471946"/>
                  </a:ext>
                </a:extLst>
              </a:tr>
              <a:tr h="307788">
                <a:tc>
                  <a:txBody>
                    <a:bodyPr/>
                    <a:lstStyle/>
                    <a:p>
                      <a:r>
                        <a:rPr kumimoji="1" lang="en-US" altLang="ja-JP" sz="1400" dirty="0"/>
                        <a:t>Child’s age squired </a:t>
                      </a:r>
                      <a:endParaRPr kumimoji="1" lang="ja-JP" altLang="en-US" sz="1400" dirty="0"/>
                    </a:p>
                  </a:txBody>
                  <a:tcPr/>
                </a:tc>
                <a:tc>
                  <a:txBody>
                    <a:bodyPr/>
                    <a:lstStyle/>
                    <a:p>
                      <a:pPr algn="ctr"/>
                      <a:r>
                        <a:rPr kumimoji="1" lang="en-US" altLang="ja-JP" sz="1400" dirty="0"/>
                        <a:t>-1.02e-4***</a:t>
                      </a:r>
                      <a:endParaRPr kumimoji="1" lang="ja-JP" altLang="en-US" sz="1400" dirty="0"/>
                    </a:p>
                  </a:txBody>
                  <a:tcPr/>
                </a:tc>
                <a:tc>
                  <a:txBody>
                    <a:bodyPr/>
                    <a:lstStyle/>
                    <a:p>
                      <a:pPr algn="ctr"/>
                      <a:r>
                        <a:rPr kumimoji="1" lang="en-US" altLang="ja-JP" sz="1400" dirty="0"/>
                        <a:t>1.39e-5</a:t>
                      </a:r>
                      <a:endParaRPr kumimoji="1" lang="ja-JP" altLang="en-US" sz="1400" dirty="0"/>
                    </a:p>
                  </a:txBody>
                  <a:tcPr/>
                </a:tc>
                <a:tc>
                  <a:txBody>
                    <a:bodyPr/>
                    <a:lstStyle/>
                    <a:p>
                      <a:pPr algn="ctr"/>
                      <a:r>
                        <a:rPr kumimoji="1" lang="en-US" altLang="ja-JP" sz="1400" dirty="0"/>
                        <a:t>-2.31e-5</a:t>
                      </a:r>
                      <a:endParaRPr kumimoji="1" lang="ja-JP" altLang="en-US" sz="1400" dirty="0"/>
                    </a:p>
                  </a:txBody>
                  <a:tcPr/>
                </a:tc>
                <a:tc>
                  <a:txBody>
                    <a:bodyPr/>
                    <a:lstStyle/>
                    <a:p>
                      <a:pPr algn="ctr"/>
                      <a:r>
                        <a:rPr kumimoji="1" lang="en-US" altLang="ja-JP" sz="1400" dirty="0"/>
                        <a:t>5.79e-5</a:t>
                      </a:r>
                      <a:endParaRPr kumimoji="1" lang="ja-JP" altLang="en-US" sz="1400" dirty="0"/>
                    </a:p>
                  </a:txBody>
                  <a:tcPr/>
                </a:tc>
                <a:extLst>
                  <a:ext uri="{0D108BD9-81ED-4DB2-BD59-A6C34878D82A}">
                    <a16:rowId xmlns:a16="http://schemas.microsoft.com/office/drawing/2014/main" val="37466440"/>
                  </a:ext>
                </a:extLst>
              </a:tr>
              <a:tr h="307788">
                <a:tc>
                  <a:txBody>
                    <a:bodyPr/>
                    <a:lstStyle/>
                    <a:p>
                      <a:r>
                        <a:rPr kumimoji="1" lang="en-US" altLang="ja-JP" sz="1400" dirty="0"/>
                        <a:t>Bequest motive-related variables</a:t>
                      </a: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606393514"/>
                  </a:ext>
                </a:extLst>
              </a:tr>
              <a:tr h="307788">
                <a:tc>
                  <a:txBody>
                    <a:bodyPr/>
                    <a:lstStyle/>
                    <a:p>
                      <a:r>
                        <a:rPr kumimoji="1" lang="en-US" altLang="ja-JP" sz="1400" dirty="0">
                          <a:solidFill>
                            <a:srgbClr val="FF0000"/>
                          </a:solidFill>
                        </a:rPr>
                        <a:t>     Minor</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0.445***</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0.474***</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-0.006</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0.499***</a:t>
                      </a:r>
                      <a:endParaRPr kumimoji="1" lang="ja-JP" altLang="en-US" sz="1400" dirty="0">
                        <a:solidFill>
                          <a:srgbClr val="FF0000"/>
                        </a:solidFill>
                      </a:endParaRPr>
                    </a:p>
                  </a:txBody>
                  <a:tcPr/>
                </a:tc>
                <a:extLst>
                  <a:ext uri="{0D108BD9-81ED-4DB2-BD59-A6C34878D82A}">
                    <a16:rowId xmlns:a16="http://schemas.microsoft.com/office/drawing/2014/main" val="2436351777"/>
                  </a:ext>
                </a:extLst>
              </a:tr>
              <a:tr h="307788">
                <a:tc>
                  <a:txBody>
                    <a:bodyPr/>
                    <a:lstStyle/>
                    <a:p>
                      <a:r>
                        <a:rPr kumimoji="1" lang="en-US" altLang="ja-JP" sz="1400" dirty="0">
                          <a:solidFill>
                            <a:srgbClr val="FF0000"/>
                          </a:solidFill>
                        </a:rPr>
                        <a:t>     Disabled</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0.271***</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0.347***</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0.297***</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0.474***</a:t>
                      </a:r>
                      <a:endParaRPr kumimoji="1" lang="ja-JP" altLang="en-US" sz="1400" dirty="0">
                        <a:solidFill>
                          <a:srgbClr val="FF0000"/>
                        </a:solidFill>
                      </a:endParaRPr>
                    </a:p>
                  </a:txBody>
                  <a:tcPr/>
                </a:tc>
                <a:extLst>
                  <a:ext uri="{0D108BD9-81ED-4DB2-BD59-A6C34878D82A}">
                    <a16:rowId xmlns:a16="http://schemas.microsoft.com/office/drawing/2014/main" val="3869361712"/>
                  </a:ext>
                </a:extLst>
              </a:tr>
              <a:tr h="307788">
                <a:tc>
                  <a:txBody>
                    <a:bodyPr/>
                    <a:lstStyle/>
                    <a:p>
                      <a:r>
                        <a:rPr kumimoji="1" lang="en-US" altLang="ja-JP" sz="1400" dirty="0">
                          <a:solidFill>
                            <a:srgbClr val="FF0000"/>
                          </a:solidFill>
                        </a:rPr>
                        <a:t>     Living in the same municipality</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0.287***</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0.423***</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0.339***</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0.236***</a:t>
                      </a:r>
                      <a:endParaRPr kumimoji="1" lang="ja-JP" altLang="en-US" sz="1400" dirty="0">
                        <a:solidFill>
                          <a:srgbClr val="FF0000"/>
                        </a:solidFill>
                      </a:endParaRPr>
                    </a:p>
                  </a:txBody>
                  <a:tcPr/>
                </a:tc>
                <a:extLst>
                  <a:ext uri="{0D108BD9-81ED-4DB2-BD59-A6C34878D82A}">
                    <a16:rowId xmlns:a16="http://schemas.microsoft.com/office/drawing/2014/main" val="1325971788"/>
                  </a:ext>
                </a:extLst>
              </a:tr>
              <a:tr h="307788">
                <a:tc>
                  <a:txBody>
                    <a:bodyPr/>
                    <a:lstStyle/>
                    <a:p>
                      <a:r>
                        <a:rPr kumimoji="1" lang="en-US" altLang="ja-JP" sz="1400" dirty="0">
                          <a:solidFill>
                            <a:srgbClr val="FF0000"/>
                          </a:solidFill>
                        </a:rPr>
                        <a:t>     Took over the family business/farm</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0.873***</a:t>
                      </a:r>
                    </a:p>
                  </a:txBody>
                  <a:tcPr/>
                </a:tc>
                <a:tc>
                  <a:txBody>
                    <a:bodyPr/>
                    <a:lstStyle/>
                    <a:p>
                      <a:pPr algn="ctr"/>
                      <a:r>
                        <a:rPr kumimoji="1" lang="en-US" altLang="ja-JP" sz="1400" dirty="0">
                          <a:solidFill>
                            <a:srgbClr val="FF0000"/>
                          </a:solidFill>
                        </a:rPr>
                        <a:t>0.893***</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0.893***</a:t>
                      </a:r>
                      <a:endParaRPr kumimoji="1" lang="ja-JP" altLang="en-US" sz="1400" dirty="0">
                        <a:solidFill>
                          <a:srgbClr val="FF0000"/>
                        </a:solidFill>
                      </a:endParaRPr>
                    </a:p>
                  </a:txBody>
                  <a:tcPr/>
                </a:tc>
                <a:tc>
                  <a:txBody>
                    <a:bodyPr/>
                    <a:lstStyle/>
                    <a:p>
                      <a:pPr algn="ctr"/>
                      <a:r>
                        <a:rPr kumimoji="1" lang="en-US" altLang="ja-JP" sz="1400" dirty="0">
                          <a:solidFill>
                            <a:srgbClr val="FF0000"/>
                          </a:solidFill>
                        </a:rPr>
                        <a:t>1.035***</a:t>
                      </a:r>
                      <a:endParaRPr kumimoji="1" lang="ja-JP" altLang="en-US" sz="1400" dirty="0">
                        <a:solidFill>
                          <a:srgbClr val="FF0000"/>
                        </a:solidFill>
                      </a:endParaRPr>
                    </a:p>
                  </a:txBody>
                  <a:tcPr/>
                </a:tc>
                <a:extLst>
                  <a:ext uri="{0D108BD9-81ED-4DB2-BD59-A6C34878D82A}">
                    <a16:rowId xmlns:a16="http://schemas.microsoft.com/office/drawing/2014/main" val="1976521295"/>
                  </a:ext>
                </a:extLst>
              </a:tr>
              <a:tr h="307788">
                <a:tc>
                  <a:txBody>
                    <a:bodyPr/>
                    <a:lstStyle/>
                    <a:p>
                      <a:r>
                        <a:rPr kumimoji="1" lang="en-US" altLang="ja-JP" sz="1400" dirty="0"/>
                        <a:t>Constant</a:t>
                      </a:r>
                      <a:endParaRPr kumimoji="1" lang="ja-JP" altLang="en-US" sz="1400" dirty="0"/>
                    </a:p>
                  </a:txBody>
                  <a:tcPr/>
                </a:tc>
                <a:tc>
                  <a:txBody>
                    <a:bodyPr/>
                    <a:lstStyle/>
                    <a:p>
                      <a:pPr algn="ctr"/>
                      <a:r>
                        <a:rPr kumimoji="1" lang="en-US" altLang="ja-JP" sz="1400" dirty="0"/>
                        <a:t>-0.578***</a:t>
                      </a:r>
                      <a:endParaRPr kumimoji="1" lang="ja-JP" altLang="en-US" sz="1400" dirty="0"/>
                    </a:p>
                  </a:txBody>
                  <a:tcPr/>
                </a:tc>
                <a:tc>
                  <a:txBody>
                    <a:bodyPr/>
                    <a:lstStyle/>
                    <a:p>
                      <a:pPr algn="ctr"/>
                      <a:r>
                        <a:rPr kumimoji="1" lang="en-US" altLang="ja-JP" sz="1400" dirty="0"/>
                        <a:t>-0.330***</a:t>
                      </a:r>
                      <a:endParaRPr kumimoji="1" lang="ja-JP" altLang="en-US" sz="1400" dirty="0"/>
                    </a:p>
                  </a:txBody>
                  <a:tcPr/>
                </a:tc>
                <a:tc>
                  <a:txBody>
                    <a:bodyPr/>
                    <a:lstStyle/>
                    <a:p>
                      <a:pPr algn="ctr"/>
                      <a:r>
                        <a:rPr kumimoji="1" lang="en-US" altLang="ja-JP" sz="1400" dirty="0"/>
                        <a:t>-0.377***</a:t>
                      </a:r>
                      <a:endParaRPr kumimoji="1" lang="ja-JP" altLang="en-US" sz="1400" dirty="0"/>
                    </a:p>
                  </a:txBody>
                  <a:tcPr/>
                </a:tc>
                <a:tc>
                  <a:txBody>
                    <a:bodyPr/>
                    <a:lstStyle/>
                    <a:p>
                      <a:pPr algn="ctr"/>
                      <a:r>
                        <a:rPr kumimoji="1" lang="en-US" altLang="ja-JP" sz="1400" dirty="0"/>
                        <a:t>-0.538***</a:t>
                      </a:r>
                      <a:endParaRPr kumimoji="1" lang="ja-JP" altLang="en-US" sz="1400" dirty="0"/>
                    </a:p>
                  </a:txBody>
                  <a:tcPr/>
                </a:tc>
                <a:extLst>
                  <a:ext uri="{0D108BD9-81ED-4DB2-BD59-A6C34878D82A}">
                    <a16:rowId xmlns:a16="http://schemas.microsoft.com/office/drawing/2014/main" val="2888766837"/>
                  </a:ext>
                </a:extLst>
              </a:tr>
              <a:tr h="307788">
                <a:tc>
                  <a:txBody>
                    <a:bodyPr/>
                    <a:lstStyle/>
                    <a:p>
                      <a:r>
                        <a:rPr kumimoji="1" lang="en-US" altLang="ja-JP" sz="1400" dirty="0"/>
                        <a:t>With R2</a:t>
                      </a:r>
                      <a:endParaRPr kumimoji="1" lang="ja-JP" altLang="en-US" sz="1400" dirty="0"/>
                    </a:p>
                  </a:txBody>
                  <a:tcPr/>
                </a:tc>
                <a:tc>
                  <a:txBody>
                    <a:bodyPr/>
                    <a:lstStyle/>
                    <a:p>
                      <a:pPr algn="ctr"/>
                      <a:r>
                        <a:rPr kumimoji="1" lang="en-US" altLang="ja-JP" sz="1400" dirty="0"/>
                        <a:t>0.174</a:t>
                      </a:r>
                      <a:endParaRPr kumimoji="1" lang="ja-JP" altLang="en-US" sz="1400" dirty="0"/>
                    </a:p>
                  </a:txBody>
                  <a:tcPr/>
                </a:tc>
                <a:tc>
                  <a:txBody>
                    <a:bodyPr/>
                    <a:lstStyle/>
                    <a:p>
                      <a:pPr algn="ctr"/>
                      <a:r>
                        <a:rPr kumimoji="1" lang="en-US" altLang="ja-JP" sz="1400" dirty="0"/>
                        <a:t>0.302</a:t>
                      </a:r>
                      <a:endParaRPr kumimoji="1" lang="ja-JP" altLang="en-US" sz="1400" dirty="0"/>
                    </a:p>
                  </a:txBody>
                  <a:tcPr/>
                </a:tc>
                <a:tc>
                  <a:txBody>
                    <a:bodyPr/>
                    <a:lstStyle/>
                    <a:p>
                      <a:pPr algn="ctr"/>
                      <a:r>
                        <a:rPr kumimoji="1" lang="en-US" altLang="ja-JP" sz="1400" dirty="0"/>
                        <a:t>0.223</a:t>
                      </a:r>
                    </a:p>
                  </a:txBody>
                  <a:tcPr/>
                </a:tc>
                <a:tc>
                  <a:txBody>
                    <a:bodyPr/>
                    <a:lstStyle/>
                    <a:p>
                      <a:pPr algn="ctr"/>
                      <a:r>
                        <a:rPr kumimoji="1" lang="en-US" altLang="ja-JP" sz="1400" dirty="0"/>
                        <a:t>0.191</a:t>
                      </a:r>
                      <a:endParaRPr kumimoji="1" lang="ja-JP" altLang="en-US" sz="1400" dirty="0"/>
                    </a:p>
                  </a:txBody>
                  <a:tcPr/>
                </a:tc>
                <a:extLst>
                  <a:ext uri="{0D108BD9-81ED-4DB2-BD59-A6C34878D82A}">
                    <a16:rowId xmlns:a16="http://schemas.microsoft.com/office/drawing/2014/main" val="1597861393"/>
                  </a:ext>
                </a:extLst>
              </a:tr>
              <a:tr h="307788">
                <a:tc>
                  <a:txBody>
                    <a:bodyPr/>
                    <a:lstStyle/>
                    <a:p>
                      <a:r>
                        <a:rPr kumimoji="1" lang="en-US" altLang="ja-JP" sz="1400" dirty="0"/>
                        <a:t>Number of observations</a:t>
                      </a:r>
                      <a:endParaRPr kumimoji="1" lang="ja-JP" altLang="en-US" sz="1400" dirty="0"/>
                    </a:p>
                  </a:txBody>
                  <a:tcPr/>
                </a:tc>
                <a:tc>
                  <a:txBody>
                    <a:bodyPr/>
                    <a:lstStyle/>
                    <a:p>
                      <a:pPr algn="ctr"/>
                      <a:r>
                        <a:rPr kumimoji="1" lang="en-US" altLang="ja-JP" sz="1400" dirty="0"/>
                        <a:t>696,711</a:t>
                      </a:r>
                      <a:endParaRPr kumimoji="1" lang="ja-JP" altLang="en-US" sz="1400" dirty="0"/>
                    </a:p>
                  </a:txBody>
                  <a:tcPr/>
                </a:tc>
                <a:tc>
                  <a:txBody>
                    <a:bodyPr/>
                    <a:lstStyle/>
                    <a:p>
                      <a:pPr algn="ctr"/>
                      <a:r>
                        <a:rPr kumimoji="1" lang="en-US" altLang="ja-JP" sz="1400" dirty="0"/>
                        <a:t>395,977</a:t>
                      </a:r>
                      <a:endParaRPr kumimoji="1" lang="ja-JP" altLang="en-US" sz="1400" dirty="0"/>
                    </a:p>
                  </a:txBody>
                  <a:tcPr/>
                </a:tc>
                <a:tc>
                  <a:txBody>
                    <a:bodyPr/>
                    <a:lstStyle/>
                    <a:p>
                      <a:pPr algn="ctr"/>
                      <a:r>
                        <a:rPr kumimoji="1" lang="en-US" altLang="ja-JP" sz="1400" dirty="0"/>
                        <a:t>1,016,513</a:t>
                      </a:r>
                      <a:endParaRPr kumimoji="1" lang="ja-JP" altLang="en-US" sz="1400" dirty="0"/>
                    </a:p>
                  </a:txBody>
                  <a:tcPr/>
                </a:tc>
                <a:tc>
                  <a:txBody>
                    <a:bodyPr/>
                    <a:lstStyle/>
                    <a:p>
                      <a:pPr algn="ctr"/>
                      <a:r>
                        <a:rPr kumimoji="1" lang="en-US" altLang="ja-JP" sz="1400" dirty="0"/>
                        <a:t>76,195</a:t>
                      </a:r>
                      <a:endParaRPr kumimoji="1" lang="ja-JP" altLang="en-US" sz="1400" dirty="0"/>
                    </a:p>
                  </a:txBody>
                  <a:tcPr/>
                </a:tc>
                <a:extLst>
                  <a:ext uri="{0D108BD9-81ED-4DB2-BD59-A6C34878D82A}">
                    <a16:rowId xmlns:a16="http://schemas.microsoft.com/office/drawing/2014/main" val="294584287"/>
                  </a:ext>
                </a:extLst>
              </a:tr>
            </a:tbl>
          </a:graphicData>
        </a:graphic>
      </p:graphicFrame>
      <p:sp>
        <p:nvSpPr>
          <p:cNvPr id="4" name="スライド番号プレースホルダー 3">
            <a:extLst>
              <a:ext uri="{FF2B5EF4-FFF2-40B4-BE49-F238E27FC236}">
                <a16:creationId xmlns:a16="http://schemas.microsoft.com/office/drawing/2014/main" id="{0E292035-8420-95F8-C27C-4AE66D12626C}"/>
              </a:ext>
            </a:extLst>
          </p:cNvPr>
          <p:cNvSpPr>
            <a:spLocks noGrp="1"/>
          </p:cNvSpPr>
          <p:nvPr>
            <p:ph type="sldNum" sz="quarter" idx="12"/>
          </p:nvPr>
        </p:nvSpPr>
        <p:spPr/>
        <p:txBody>
          <a:bodyPr/>
          <a:lstStyle/>
          <a:p>
            <a:fld id="{5938420F-0726-45CD-8797-80B05C0E92B9}" type="slidenum">
              <a:rPr kumimoji="1" lang="ja-JP" altLang="en-US" smtClean="0"/>
              <a:t>21</a:t>
            </a:fld>
            <a:endParaRPr kumimoji="1" lang="ja-JP" altLang="en-US"/>
          </a:p>
        </p:txBody>
      </p:sp>
      <p:sp>
        <p:nvSpPr>
          <p:cNvPr id="3" name="タイトル 1">
            <a:extLst>
              <a:ext uri="{FF2B5EF4-FFF2-40B4-BE49-F238E27FC236}">
                <a16:creationId xmlns:a16="http://schemas.microsoft.com/office/drawing/2014/main" id="{63EDA49C-94B6-9D2E-EC7C-9F9F3E5F9412}"/>
              </a:ext>
            </a:extLst>
          </p:cNvPr>
          <p:cNvSpPr txBox="1">
            <a:spLocks/>
          </p:cNvSpPr>
          <p:nvPr/>
        </p:nvSpPr>
        <p:spPr>
          <a:xfrm>
            <a:off x="498390" y="6408402"/>
            <a:ext cx="10058080" cy="365126"/>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r>
              <a:rPr lang="en-US" altLang="ja-JP" sz="1600" dirty="0">
                <a:latin typeface="+mn-lt"/>
              </a:rPr>
              <a:t>Notes: *** denotes statistical significance at the 1% level. Standard errors are robust standard errors clustered at the family level.</a:t>
            </a:r>
            <a:endParaRPr lang="ja-JP" altLang="en-US" sz="1600" dirty="0">
              <a:latin typeface="+mn-lt"/>
            </a:endParaRPr>
          </a:p>
        </p:txBody>
      </p:sp>
    </p:spTree>
    <p:extLst>
      <p:ext uri="{BB962C8B-B14F-4D97-AF65-F5344CB8AC3E}">
        <p14:creationId xmlns:p14="http://schemas.microsoft.com/office/powerpoint/2010/main" val="943215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38809-5F31-4AB0-6D8F-25169A27CDF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A1A6213-82F4-D81C-100F-92D601309703}"/>
              </a:ext>
            </a:extLst>
          </p:cNvPr>
          <p:cNvSpPr>
            <a:spLocks noGrp="1"/>
          </p:cNvSpPr>
          <p:nvPr>
            <p:ph type="title"/>
          </p:nvPr>
        </p:nvSpPr>
        <p:spPr/>
        <p:txBody>
          <a:bodyPr/>
          <a:lstStyle/>
          <a:p>
            <a:r>
              <a:rPr kumimoji="1" lang="en-US" altLang="ja-JP" b="1" dirty="0"/>
              <a:t>Estimation results</a:t>
            </a:r>
            <a:endParaRPr kumimoji="1" lang="ja-JP" altLang="en-US" b="1" dirty="0"/>
          </a:p>
        </p:txBody>
      </p:sp>
      <p:sp>
        <p:nvSpPr>
          <p:cNvPr id="3" name="コンテンツ プレースホルダー 2">
            <a:extLst>
              <a:ext uri="{FF2B5EF4-FFF2-40B4-BE49-F238E27FC236}">
                <a16:creationId xmlns:a16="http://schemas.microsoft.com/office/drawing/2014/main" id="{E33C2DFB-C480-490D-D6F6-9973E4C3ECDA}"/>
              </a:ext>
            </a:extLst>
          </p:cNvPr>
          <p:cNvSpPr>
            <a:spLocks noGrp="1"/>
          </p:cNvSpPr>
          <p:nvPr>
            <p:ph idx="1"/>
          </p:nvPr>
        </p:nvSpPr>
        <p:spPr>
          <a:xfrm>
            <a:off x="1097279" y="1845733"/>
            <a:ext cx="10115203" cy="4335991"/>
          </a:xfrm>
        </p:spPr>
        <p:txBody>
          <a:bodyPr>
            <a:normAutofit lnSpcReduction="10000"/>
          </a:bodyPr>
          <a:lstStyle/>
          <a:p>
            <a:pPr marL="432000" indent="-432000">
              <a:buFont typeface="Wingdings" panose="05000000000000000000" pitchFamily="2" charset="2"/>
              <a:buChar char="u"/>
            </a:pPr>
            <a:r>
              <a:rPr kumimoji="1" lang="en-US" altLang="ja-JP" sz="2400" dirty="0">
                <a:solidFill>
                  <a:srgbClr val="FF0000"/>
                </a:solidFill>
              </a:rPr>
              <a:t>Gender matters more than birth order.</a:t>
            </a:r>
          </a:p>
          <a:p>
            <a:pPr marL="932688" lvl="2" indent="-457200">
              <a:lnSpc>
                <a:spcPct val="100000"/>
              </a:lnSpc>
              <a:spcBef>
                <a:spcPts val="0"/>
              </a:spcBef>
              <a:spcAft>
                <a:spcPts val="0"/>
              </a:spcAft>
              <a:buFont typeface="Arial" panose="020B0604020202020204" pitchFamily="34" charset="0"/>
              <a:buChar char="•"/>
            </a:pPr>
            <a:r>
              <a:rPr lang="en-US" altLang="ja-JP" sz="2200" dirty="0"/>
              <a:t>Sons tend to receive more than daughters.</a:t>
            </a:r>
          </a:p>
          <a:p>
            <a:pPr marL="932688" lvl="2" indent="-457200">
              <a:lnSpc>
                <a:spcPct val="100000"/>
              </a:lnSpc>
              <a:spcBef>
                <a:spcPts val="0"/>
              </a:spcBef>
              <a:spcAft>
                <a:spcPts val="0"/>
              </a:spcAft>
              <a:buFont typeface="Arial" panose="020B0604020202020204" pitchFamily="34" charset="0"/>
              <a:buChar char="•"/>
            </a:pPr>
            <a:r>
              <a:rPr lang="en-US" altLang="ja-JP" sz="2200" dirty="0"/>
              <a:t>The eldest son tends to receive the most regardless of whether he is the first-born child.</a:t>
            </a:r>
          </a:p>
          <a:p>
            <a:pPr marL="932688" lvl="2" indent="-457200">
              <a:lnSpc>
                <a:spcPct val="100000"/>
              </a:lnSpc>
              <a:spcBef>
                <a:spcPts val="0"/>
              </a:spcBef>
              <a:spcAft>
                <a:spcPts val="0"/>
              </a:spcAft>
              <a:buFont typeface="Arial" panose="020B0604020202020204" pitchFamily="34" charset="0"/>
              <a:buChar char="•"/>
            </a:pPr>
            <a:r>
              <a:rPr lang="en-US" altLang="ja-JP" sz="2200" dirty="0"/>
              <a:t>Birth order matters more in the case of males than in the case of females.</a:t>
            </a:r>
          </a:p>
          <a:p>
            <a:pPr marL="432000" indent="-432000">
              <a:buFont typeface="Wingdings" panose="05000000000000000000" pitchFamily="2" charset="2"/>
              <a:buChar char="u"/>
            </a:pPr>
            <a:r>
              <a:rPr lang="en-US" altLang="ja-JP" sz="2400" dirty="0"/>
              <a:t>Minor children, children with disabilities, children who lived close to (and presumably provided care to) the decedent, and children who took over the family business receive larger shares of the bequest than other children.</a:t>
            </a:r>
          </a:p>
          <a:p>
            <a:pPr marL="932688" lvl="2" indent="-457200">
              <a:lnSpc>
                <a:spcPct val="100000"/>
              </a:lnSpc>
              <a:buFont typeface="UD デジタル 教科書体 NK-R" panose="02020400000000000000" pitchFamily="18" charset="-128"/>
              <a:buChar char="⇒"/>
            </a:pPr>
            <a:r>
              <a:rPr lang="en-US" altLang="ja-JP" sz="2200" dirty="0">
                <a:solidFill>
                  <a:srgbClr val="FF0000"/>
                </a:solidFill>
              </a:rPr>
              <a:t>Support for the presence of altruistic, strategic, and dynastic bequest motives.</a:t>
            </a:r>
          </a:p>
          <a:p>
            <a:pPr marL="432000" indent="-432000">
              <a:buFont typeface="Wingdings" panose="05000000000000000000" pitchFamily="2" charset="2"/>
              <a:buChar char="u"/>
            </a:pPr>
            <a:r>
              <a:rPr lang="en-US" altLang="ja-JP" sz="2400" dirty="0">
                <a:solidFill>
                  <a:schemeClr val="tx1"/>
                </a:solidFill>
              </a:rPr>
              <a:t>The importance of the gender and birth order of children for bequest division is more evident in rural areas than in urban areas, and similarly when the decedent passed away at the age of 70 or older.</a:t>
            </a:r>
          </a:p>
          <a:p>
            <a:pPr marL="432000" indent="-432000">
              <a:buFont typeface="Wingdings" panose="05000000000000000000" pitchFamily="2" charset="2"/>
              <a:buChar char="u"/>
            </a:pPr>
            <a:endParaRPr lang="en-US" altLang="ja-JP" dirty="0">
              <a:solidFill>
                <a:schemeClr val="tx1"/>
              </a:solidFill>
            </a:endParaRPr>
          </a:p>
          <a:p>
            <a:pPr marL="0" indent="0">
              <a:buNone/>
            </a:pPr>
            <a:endParaRPr kumimoji="1" lang="en-US" altLang="ja-JP" sz="2400" dirty="0"/>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8F1D275C-74BB-BEEC-9D25-C3D5ECF43B83}"/>
              </a:ext>
            </a:extLst>
          </p:cNvPr>
          <p:cNvSpPr>
            <a:spLocks noGrp="1"/>
          </p:cNvSpPr>
          <p:nvPr>
            <p:ph type="sldNum" sz="quarter" idx="12"/>
          </p:nvPr>
        </p:nvSpPr>
        <p:spPr/>
        <p:txBody>
          <a:bodyPr/>
          <a:lstStyle/>
          <a:p>
            <a:fld id="{5938420F-0726-45CD-8797-80B05C0E92B9}" type="slidenum">
              <a:rPr kumimoji="1" lang="ja-JP" altLang="en-US" smtClean="0"/>
              <a:t>22</a:t>
            </a:fld>
            <a:endParaRPr kumimoji="1" lang="ja-JP" altLang="en-US"/>
          </a:p>
        </p:txBody>
      </p:sp>
    </p:spTree>
    <p:extLst>
      <p:ext uri="{BB962C8B-B14F-4D97-AF65-F5344CB8AC3E}">
        <p14:creationId xmlns:p14="http://schemas.microsoft.com/office/powerpoint/2010/main" val="4210588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D6DF4-E3DD-9792-5EBF-F7FCF35D7CE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83E09D7-9CB7-3855-DE89-E9D103221D28}"/>
              </a:ext>
            </a:extLst>
          </p:cNvPr>
          <p:cNvSpPr>
            <a:spLocks noGrp="1"/>
          </p:cNvSpPr>
          <p:nvPr>
            <p:ph type="title"/>
          </p:nvPr>
        </p:nvSpPr>
        <p:spPr/>
        <p:txBody>
          <a:bodyPr/>
          <a:lstStyle/>
          <a:p>
            <a:r>
              <a:rPr kumimoji="1" lang="en-US" altLang="ja-JP" b="1" dirty="0"/>
              <a:t>Conclusion</a:t>
            </a:r>
            <a:endParaRPr kumimoji="1" lang="ja-JP" altLang="en-US" b="1" dirty="0"/>
          </a:p>
        </p:txBody>
      </p:sp>
      <p:sp>
        <p:nvSpPr>
          <p:cNvPr id="3" name="コンテンツ プレースホルダー 2">
            <a:extLst>
              <a:ext uri="{FF2B5EF4-FFF2-40B4-BE49-F238E27FC236}">
                <a16:creationId xmlns:a16="http://schemas.microsoft.com/office/drawing/2014/main" id="{B99C4E15-4293-D1FE-136E-EE4D809A16CA}"/>
              </a:ext>
            </a:extLst>
          </p:cNvPr>
          <p:cNvSpPr>
            <a:spLocks noGrp="1"/>
          </p:cNvSpPr>
          <p:nvPr>
            <p:ph idx="1"/>
          </p:nvPr>
        </p:nvSpPr>
        <p:spPr>
          <a:xfrm>
            <a:off x="1097279" y="1845734"/>
            <a:ext cx="10115203" cy="4440766"/>
          </a:xfrm>
        </p:spPr>
        <p:txBody>
          <a:bodyPr>
            <a:normAutofit/>
          </a:bodyPr>
          <a:lstStyle/>
          <a:p>
            <a:pPr marL="432000" indent="-432000">
              <a:buFont typeface="Wingdings" panose="05000000000000000000" pitchFamily="2" charset="2"/>
              <a:buChar char="u"/>
            </a:pPr>
            <a:r>
              <a:rPr lang="en-US" altLang="ja-JP" sz="2800" dirty="0"/>
              <a:t>Unlike in other countries, </a:t>
            </a:r>
            <a:r>
              <a:rPr lang="en-US" altLang="ja-JP" sz="2800" dirty="0">
                <a:solidFill>
                  <a:srgbClr val="FF0000"/>
                </a:solidFill>
              </a:rPr>
              <a:t>bequests in Japan are not divided equally among children and that the gender and birth order of children, especially gender,  matter for bequest division</a:t>
            </a:r>
            <a:r>
              <a:rPr lang="en-US" altLang="ja-JP" sz="2800" dirty="0"/>
              <a:t>.</a:t>
            </a:r>
          </a:p>
          <a:p>
            <a:pPr marL="932688" lvl="2" indent="-457200">
              <a:lnSpc>
                <a:spcPct val="100000"/>
              </a:lnSpc>
              <a:buFont typeface="UD デジタル 教科書体 NK-R" panose="02020400000000000000" pitchFamily="18" charset="-128"/>
              <a:buChar char="⇒"/>
            </a:pPr>
            <a:r>
              <a:rPr lang="en-US" altLang="ja-JP" sz="2400" dirty="0"/>
              <a:t>This is despite what the Civil Code stipulates.</a:t>
            </a:r>
          </a:p>
          <a:p>
            <a:pPr marL="932688" lvl="2" indent="-457200">
              <a:lnSpc>
                <a:spcPct val="100000"/>
              </a:lnSpc>
              <a:buFont typeface="UD デジタル 教科書体 NK-R" panose="02020400000000000000" pitchFamily="18" charset="-128"/>
              <a:buChar char="⇒"/>
            </a:pPr>
            <a:r>
              <a:rPr lang="en-US" altLang="ja-JP" sz="2400" dirty="0"/>
              <a:t>This is in sharp contrast to what is found in the US or Sweden.</a:t>
            </a:r>
          </a:p>
          <a:p>
            <a:pPr marL="932688" lvl="2" indent="-457200">
              <a:lnSpc>
                <a:spcPct val="100000"/>
              </a:lnSpc>
              <a:buFont typeface="UD デジタル 教科書体 NK-R" panose="02020400000000000000" pitchFamily="18" charset="-128"/>
              <a:buChar char="⇒"/>
            </a:pPr>
            <a:r>
              <a:rPr lang="en-US" altLang="ja-JP" sz="2400" dirty="0"/>
              <a:t>Bequest division in Japan </a:t>
            </a:r>
            <a:r>
              <a:rPr lang="en-US" altLang="ja-JP" sz="2400" dirty="0">
                <a:solidFill>
                  <a:srgbClr val="FF0000"/>
                </a:solidFill>
              </a:rPr>
              <a:t>continues to be dictated at least partly by social norms </a:t>
            </a:r>
            <a:r>
              <a:rPr lang="en-US" altLang="ja-JP" sz="2400" dirty="0"/>
              <a:t>arising from Japan’s traditional family system (the so-called </a:t>
            </a:r>
            <a:r>
              <a:rPr lang="en-US" altLang="ja-JP" sz="2400" i="1" dirty="0"/>
              <a:t>ie</a:t>
            </a:r>
            <a:r>
              <a:rPr lang="en-US" altLang="ja-JP" sz="2400" dirty="0"/>
              <a:t> system).</a:t>
            </a:r>
          </a:p>
          <a:p>
            <a:pPr marL="432000" indent="-432000">
              <a:buFont typeface="Wingdings" panose="05000000000000000000" pitchFamily="2" charset="2"/>
              <a:buChar char="u"/>
            </a:pPr>
            <a:r>
              <a:rPr lang="en-US" altLang="ja-JP" sz="2800" dirty="0">
                <a:solidFill>
                  <a:srgbClr val="FF0000"/>
                </a:solidFill>
              </a:rPr>
              <a:t>Parental bequest motives play a role in bequest division.</a:t>
            </a:r>
          </a:p>
          <a:p>
            <a:pPr marL="932688" lvl="2" indent="-457200">
              <a:lnSpc>
                <a:spcPct val="100000"/>
              </a:lnSpc>
              <a:buFont typeface="Arial" panose="020B0604020202020204" pitchFamily="34" charset="0"/>
              <a:buChar char="•"/>
            </a:pPr>
            <a:r>
              <a:rPr lang="en-US" altLang="ja-JP" sz="2400" dirty="0"/>
              <a:t>Support for </a:t>
            </a:r>
            <a:r>
              <a:rPr lang="en-US" altLang="ja-JP" sz="2400" dirty="0">
                <a:solidFill>
                  <a:srgbClr val="FF0000"/>
                </a:solidFill>
              </a:rPr>
              <a:t>altruistic, strategic, and dynastic bequest motives.</a:t>
            </a:r>
            <a:endParaRPr lang="en-US" altLang="ja-JP" sz="2400" dirty="0"/>
          </a:p>
        </p:txBody>
      </p:sp>
      <p:sp>
        <p:nvSpPr>
          <p:cNvPr id="4" name="スライド番号プレースホルダー 3">
            <a:extLst>
              <a:ext uri="{FF2B5EF4-FFF2-40B4-BE49-F238E27FC236}">
                <a16:creationId xmlns:a16="http://schemas.microsoft.com/office/drawing/2014/main" id="{B832290F-9290-BC35-916A-3BDC9167055B}"/>
              </a:ext>
            </a:extLst>
          </p:cNvPr>
          <p:cNvSpPr>
            <a:spLocks noGrp="1"/>
          </p:cNvSpPr>
          <p:nvPr>
            <p:ph type="sldNum" sz="quarter" idx="12"/>
          </p:nvPr>
        </p:nvSpPr>
        <p:spPr/>
        <p:txBody>
          <a:bodyPr/>
          <a:lstStyle/>
          <a:p>
            <a:fld id="{5938420F-0726-45CD-8797-80B05C0E92B9}" type="slidenum">
              <a:rPr kumimoji="1" lang="ja-JP" altLang="en-US" smtClean="0"/>
              <a:t>23</a:t>
            </a:fld>
            <a:endParaRPr kumimoji="1" lang="ja-JP" altLang="en-US"/>
          </a:p>
        </p:txBody>
      </p:sp>
    </p:spTree>
    <p:extLst>
      <p:ext uri="{BB962C8B-B14F-4D97-AF65-F5344CB8AC3E}">
        <p14:creationId xmlns:p14="http://schemas.microsoft.com/office/powerpoint/2010/main" val="858869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1DFCC-4894-F931-75EB-5C9E7395C27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C0D5742-98BC-1721-905B-F30D6F0ED86C}"/>
              </a:ext>
            </a:extLst>
          </p:cNvPr>
          <p:cNvSpPr>
            <a:spLocks noGrp="1"/>
          </p:cNvSpPr>
          <p:nvPr>
            <p:ph type="title"/>
          </p:nvPr>
        </p:nvSpPr>
        <p:spPr/>
        <p:txBody>
          <a:bodyPr/>
          <a:lstStyle/>
          <a:p>
            <a:r>
              <a:rPr kumimoji="1" lang="en-US" altLang="ja-JP" b="1" dirty="0"/>
              <a:t>Policy implications</a:t>
            </a:r>
            <a:endParaRPr kumimoji="1" lang="ja-JP" altLang="en-US" b="1" dirty="0"/>
          </a:p>
        </p:txBody>
      </p:sp>
      <p:sp>
        <p:nvSpPr>
          <p:cNvPr id="3" name="コンテンツ プレースホルダー 2">
            <a:extLst>
              <a:ext uri="{FF2B5EF4-FFF2-40B4-BE49-F238E27FC236}">
                <a16:creationId xmlns:a16="http://schemas.microsoft.com/office/drawing/2014/main" id="{761020EC-15C9-C5A0-E37F-EF18751550F1}"/>
              </a:ext>
            </a:extLst>
          </p:cNvPr>
          <p:cNvSpPr>
            <a:spLocks noGrp="1"/>
          </p:cNvSpPr>
          <p:nvPr>
            <p:ph idx="1"/>
          </p:nvPr>
        </p:nvSpPr>
        <p:spPr/>
        <p:txBody>
          <a:bodyPr>
            <a:normAutofit/>
          </a:bodyPr>
          <a:lstStyle/>
          <a:p>
            <a:pPr marL="432000" indent="-432000">
              <a:buFont typeface="Wingdings" panose="05000000000000000000" pitchFamily="2" charset="2"/>
              <a:buChar char="u"/>
            </a:pPr>
            <a:r>
              <a:rPr lang="en-US" altLang="ja-JP" sz="2400" dirty="0"/>
              <a:t>The fact that bequest division among children is highly unequal in favor of sons, especially eldest sons, implies that </a:t>
            </a:r>
            <a:r>
              <a:rPr lang="en-US" altLang="ja-JP" sz="2400" dirty="0">
                <a:solidFill>
                  <a:srgbClr val="FF0000"/>
                </a:solidFill>
              </a:rPr>
              <a:t>bequests will exacerbate intra-household wealth disparities, especially gender disparities</a:t>
            </a:r>
            <a:r>
              <a:rPr lang="en-US" altLang="ja-JP" sz="2400" dirty="0"/>
              <a:t>.</a:t>
            </a:r>
          </a:p>
          <a:p>
            <a:pPr marL="432000" indent="-432000">
              <a:buFont typeface="Wingdings" panose="05000000000000000000" pitchFamily="2" charset="2"/>
              <a:buChar char="u"/>
            </a:pPr>
            <a:r>
              <a:rPr lang="en-US" altLang="ja-JP" sz="2400" dirty="0"/>
              <a:t>Unless social norms in Japan change toward greater gender equality within the household, it will be difficult to ensure the equal division of bequests  and greater gender equality in wealth holdings.</a:t>
            </a:r>
          </a:p>
          <a:p>
            <a:pPr marL="432000" indent="-432000">
              <a:buFont typeface="Wingdings" panose="05000000000000000000" pitchFamily="2" charset="2"/>
              <a:buChar char="u"/>
            </a:pPr>
            <a:r>
              <a:rPr lang="en-US" altLang="ja-JP" sz="2400" dirty="0"/>
              <a:t>Japan’s experience shows that merely revising the Civil Code is not enough to eradicate long-standing social norms.</a:t>
            </a:r>
            <a:endParaRPr lang="en-US" altLang="ja-JP" sz="1900" dirty="0"/>
          </a:p>
          <a:p>
            <a:pPr marL="0" indent="0">
              <a:buNone/>
            </a:pPr>
            <a:endParaRPr kumimoji="1" lang="en-US" altLang="ja-JP" sz="2400" dirty="0"/>
          </a:p>
          <a:p>
            <a:pPr marL="0" indent="0">
              <a:buNone/>
            </a:pPr>
            <a:endParaRPr kumimoji="1" lang="en-US" altLang="ja-JP" sz="2400" dirty="0"/>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F8BDAD70-3085-C7F5-ABCA-7B8460D50DC2}"/>
              </a:ext>
            </a:extLst>
          </p:cNvPr>
          <p:cNvSpPr>
            <a:spLocks noGrp="1"/>
          </p:cNvSpPr>
          <p:nvPr>
            <p:ph type="sldNum" sz="quarter" idx="12"/>
          </p:nvPr>
        </p:nvSpPr>
        <p:spPr/>
        <p:txBody>
          <a:bodyPr/>
          <a:lstStyle/>
          <a:p>
            <a:fld id="{5938420F-0726-45CD-8797-80B05C0E92B9}" type="slidenum">
              <a:rPr kumimoji="1" lang="ja-JP" altLang="en-US" smtClean="0"/>
              <a:t>24</a:t>
            </a:fld>
            <a:endParaRPr kumimoji="1" lang="ja-JP" altLang="en-US"/>
          </a:p>
        </p:txBody>
      </p:sp>
    </p:spTree>
    <p:extLst>
      <p:ext uri="{BB962C8B-B14F-4D97-AF65-F5344CB8AC3E}">
        <p14:creationId xmlns:p14="http://schemas.microsoft.com/office/powerpoint/2010/main" val="2624148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B3D58-9BD5-64E4-6CA9-8F06FFAFAB6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9E1C6CD-8FC9-40C6-1016-BA178142FF29}"/>
              </a:ext>
            </a:extLst>
          </p:cNvPr>
          <p:cNvSpPr>
            <a:spLocks noGrp="1"/>
          </p:cNvSpPr>
          <p:nvPr>
            <p:ph type="title"/>
          </p:nvPr>
        </p:nvSpPr>
        <p:spPr/>
        <p:txBody>
          <a:bodyPr/>
          <a:lstStyle/>
          <a:p>
            <a:r>
              <a:rPr kumimoji="1" lang="en-US" altLang="ja-JP" b="1" dirty="0"/>
              <a:t>References</a:t>
            </a:r>
            <a:endParaRPr kumimoji="1" lang="ja-JP" altLang="en-US" b="1" dirty="0"/>
          </a:p>
        </p:txBody>
      </p:sp>
      <p:sp>
        <p:nvSpPr>
          <p:cNvPr id="3" name="コンテンツ プレースホルダー 2">
            <a:extLst>
              <a:ext uri="{FF2B5EF4-FFF2-40B4-BE49-F238E27FC236}">
                <a16:creationId xmlns:a16="http://schemas.microsoft.com/office/drawing/2014/main" id="{2E878813-D919-8562-63A7-64F4A96E30CA}"/>
              </a:ext>
            </a:extLst>
          </p:cNvPr>
          <p:cNvSpPr>
            <a:spLocks noGrp="1"/>
          </p:cNvSpPr>
          <p:nvPr>
            <p:ph idx="1"/>
          </p:nvPr>
        </p:nvSpPr>
        <p:spPr>
          <a:xfrm>
            <a:off x="1212821" y="1646703"/>
            <a:ext cx="10236229" cy="4732290"/>
          </a:xfrm>
        </p:spPr>
        <p:txBody>
          <a:bodyPr>
            <a:normAutofit fontScale="25000" lnSpcReduction="20000"/>
          </a:bodyPr>
          <a:lstStyle/>
          <a:p>
            <a:pPr marL="360000" indent="-648000">
              <a:lnSpc>
                <a:spcPct val="120000"/>
              </a:lnSpc>
              <a:spcBef>
                <a:spcPts val="0"/>
              </a:spcBef>
              <a:spcAft>
                <a:spcPts val="0"/>
              </a:spcAft>
              <a:buNone/>
            </a:pPr>
            <a:r>
              <a:rPr lang="en-US" altLang="ja-JP" sz="6400" dirty="0"/>
              <a:t>Angelini, V., J. Costa-Font, and B. Ozcan (2025) “Gifts that bind,” IZA Discussion Paper Series, No. 17706, IZA Institute of Labor Economics.</a:t>
            </a:r>
          </a:p>
          <a:p>
            <a:pPr marL="360000" indent="-648000">
              <a:lnSpc>
                <a:spcPct val="120000"/>
              </a:lnSpc>
              <a:spcBef>
                <a:spcPts val="0"/>
              </a:spcBef>
              <a:spcAft>
                <a:spcPts val="0"/>
              </a:spcAft>
              <a:buNone/>
            </a:pPr>
            <a:r>
              <a:rPr lang="en-US" altLang="ja-JP" sz="6400" dirty="0"/>
              <a:t>Bernheim, B. D. and S. Severinov (2003) “Bequests as signals: An explanation for the equal division puzzle,” </a:t>
            </a:r>
            <a:r>
              <a:rPr lang="en-US" altLang="ja-JP" sz="6400" i="1" dirty="0"/>
              <a:t>Journal of Political Economy</a:t>
            </a:r>
            <a:r>
              <a:rPr lang="en-US" altLang="ja-JP" sz="6400" dirty="0"/>
              <a:t>, 111(4), 733-764.</a:t>
            </a:r>
          </a:p>
          <a:p>
            <a:pPr marL="360000" indent="-648000">
              <a:lnSpc>
                <a:spcPct val="120000"/>
              </a:lnSpc>
              <a:spcBef>
                <a:spcPts val="0"/>
              </a:spcBef>
              <a:spcAft>
                <a:spcPts val="0"/>
              </a:spcAft>
              <a:buNone/>
            </a:pPr>
            <a:r>
              <a:rPr lang="en-US" altLang="ja-JP" sz="6400" dirty="0"/>
              <a:t>Dunn, T. A. and J. W. Phillips (1997) “The timing and division of parental transfers to children,” </a:t>
            </a:r>
            <a:r>
              <a:rPr lang="en-US" altLang="ja-JP" sz="6400" i="1" dirty="0"/>
              <a:t>Economics Letters</a:t>
            </a:r>
            <a:r>
              <a:rPr lang="en-US" altLang="ja-JP" sz="6400" dirty="0"/>
              <a:t>, 54(2), 135-137. </a:t>
            </a:r>
          </a:p>
          <a:p>
            <a:pPr marL="360000" indent="-648000">
              <a:lnSpc>
                <a:spcPct val="120000"/>
              </a:lnSpc>
              <a:spcBef>
                <a:spcPts val="0"/>
              </a:spcBef>
              <a:spcAft>
                <a:spcPts val="0"/>
              </a:spcAft>
              <a:buNone/>
            </a:pPr>
            <a:r>
              <a:rPr lang="en-US" altLang="ja-JP" sz="6400" dirty="0"/>
              <a:t>Edlund, L., and W. Kopczuk (2009) “Women, wealth, and mobility,” </a:t>
            </a:r>
            <a:r>
              <a:rPr lang="en-US" altLang="ja-JP" sz="6400" i="1" dirty="0"/>
              <a:t>American Economic Review</a:t>
            </a:r>
            <a:r>
              <a:rPr lang="en-US" altLang="ja-JP" sz="6400" dirty="0"/>
              <a:t>, 99(1), 146-178.</a:t>
            </a:r>
            <a:endParaRPr lang="ja-JP" altLang="ja-JP" sz="6400" dirty="0"/>
          </a:p>
          <a:p>
            <a:pPr marL="0" indent="0">
              <a:lnSpc>
                <a:spcPct val="120000"/>
              </a:lnSpc>
              <a:spcBef>
                <a:spcPts val="0"/>
              </a:spcBef>
              <a:spcAft>
                <a:spcPts val="0"/>
              </a:spcAft>
              <a:buNone/>
            </a:pPr>
            <a:r>
              <a:rPr lang="en-US" altLang="ja-JP" sz="6400" dirty="0"/>
              <a:t>Erixson, O. and H. Ohlsson (2019) “Estate division,” </a:t>
            </a:r>
            <a:r>
              <a:rPr lang="en-US" altLang="ja-JP" sz="6400" i="1" dirty="0"/>
              <a:t>Journal of Population Economics</a:t>
            </a:r>
            <a:r>
              <a:rPr lang="en-US" altLang="ja-JP" sz="6400" dirty="0"/>
              <a:t>, 32(4), 1437-1480.</a:t>
            </a:r>
          </a:p>
          <a:p>
            <a:pPr marL="360000" indent="-648000">
              <a:lnSpc>
                <a:spcPct val="120000"/>
              </a:lnSpc>
              <a:spcBef>
                <a:spcPts val="0"/>
              </a:spcBef>
              <a:spcAft>
                <a:spcPts val="0"/>
              </a:spcAft>
              <a:buNone/>
            </a:pPr>
            <a:r>
              <a:rPr lang="en-US" altLang="ja-JP" sz="6400" dirty="0"/>
              <a:t>Hamaaki, J., M. Hori, and K. Murata (2019) “The intra-family division of bequests and bequest motives: empirical evidence from a survey of Japanese households,” </a:t>
            </a:r>
            <a:r>
              <a:rPr lang="en-US" altLang="ja-JP" sz="6400" i="1" dirty="0"/>
              <a:t>Journal of Population Economics</a:t>
            </a:r>
            <a:r>
              <a:rPr lang="en-US" altLang="ja-JP" sz="6400" dirty="0"/>
              <a:t>, 32(1), 309-346.</a:t>
            </a:r>
          </a:p>
          <a:p>
            <a:pPr marL="360000" indent="-648000">
              <a:lnSpc>
                <a:spcPct val="120000"/>
              </a:lnSpc>
              <a:spcBef>
                <a:spcPts val="0"/>
              </a:spcBef>
              <a:spcAft>
                <a:spcPts val="0"/>
              </a:spcAft>
              <a:buNone/>
            </a:pPr>
            <a:r>
              <a:rPr lang="en-US" altLang="ja-JP" sz="6400" dirty="0"/>
              <a:t>Ho, C. (2022) “Strategic parent meets detached child? Parental intended bequest division and support from children,” </a:t>
            </a:r>
            <a:r>
              <a:rPr lang="en-US" altLang="ja-JP" sz="6400" i="1" dirty="0"/>
              <a:t>Demography</a:t>
            </a:r>
            <a:r>
              <a:rPr lang="en-US" altLang="ja-JP" sz="6400" dirty="0"/>
              <a:t>, 59(4), 1353-1376.</a:t>
            </a:r>
            <a:endParaRPr lang="ja-JP" altLang="ja-JP" sz="6400" dirty="0"/>
          </a:p>
          <a:p>
            <a:pPr marL="0" indent="0">
              <a:lnSpc>
                <a:spcPct val="120000"/>
              </a:lnSpc>
              <a:spcBef>
                <a:spcPts val="0"/>
              </a:spcBef>
              <a:spcAft>
                <a:spcPts val="0"/>
              </a:spcAft>
              <a:buNone/>
            </a:pPr>
            <a:r>
              <a:rPr lang="en-US" altLang="ja-JP" sz="6400" dirty="0"/>
              <a:t>Horioka, C. Y. (2002) “Are the Japanese selfish, altruistic, or dynastic?” </a:t>
            </a:r>
            <a:r>
              <a:rPr lang="en-US" altLang="ja-JP" sz="6400" i="1" dirty="0"/>
              <a:t>Japanese Economic Review</a:t>
            </a:r>
            <a:r>
              <a:rPr lang="en-US" altLang="ja-JP" sz="6400" dirty="0"/>
              <a:t>, 53(1), 26-54. </a:t>
            </a:r>
            <a:endParaRPr lang="ja-JP" altLang="ja-JP" sz="6400" dirty="0"/>
          </a:p>
          <a:p>
            <a:pPr marL="360000" indent="-648000">
              <a:lnSpc>
                <a:spcPct val="120000"/>
              </a:lnSpc>
              <a:spcBef>
                <a:spcPts val="0"/>
              </a:spcBef>
              <a:spcAft>
                <a:spcPts val="0"/>
              </a:spcAft>
              <a:buNone/>
            </a:pPr>
            <a:r>
              <a:rPr lang="en-US" altLang="ja-JP" sz="6400" dirty="0"/>
              <a:t>Horioka, C. Y. (2014) “Are Americans and Indians more altruistic than the Japanese and Chinese? Evidence from a new international survey of bequest plans,” Re</a:t>
            </a:r>
            <a:r>
              <a:rPr lang="en-US" altLang="ja-JP" sz="6400" i="1" dirty="0"/>
              <a:t>view of Economics of the Household</a:t>
            </a:r>
            <a:r>
              <a:rPr lang="en-US" altLang="ja-JP" sz="6400" dirty="0"/>
              <a:t>, 12(3), 411-437.</a:t>
            </a:r>
          </a:p>
          <a:p>
            <a:pPr marL="360000" indent="-648000">
              <a:lnSpc>
                <a:spcPct val="120000"/>
              </a:lnSpc>
              <a:spcBef>
                <a:spcPts val="0"/>
              </a:spcBef>
              <a:spcAft>
                <a:spcPts val="0"/>
              </a:spcAft>
              <a:buNone/>
            </a:pPr>
            <a:r>
              <a:rPr lang="en-US" altLang="ja-JP" sz="6400" dirty="0"/>
              <a:t>Horioka, C. Y., H. Fujisaki, W. Watanabe, and T. Kouno (2000) “Are Americans more altruistic than the Japanese? A U.S.-Japan comparison of saving and bequest motives,” </a:t>
            </a:r>
            <a:r>
              <a:rPr lang="en-US" altLang="ja-JP" sz="6400" i="1" dirty="0"/>
              <a:t>International Economic Journal</a:t>
            </a:r>
            <a:r>
              <a:rPr lang="en-US" altLang="ja-JP" sz="6400" dirty="0"/>
              <a:t>, 14(1), 1-31.</a:t>
            </a:r>
          </a:p>
          <a:p>
            <a:pPr marL="360000" indent="-648000">
              <a:lnSpc>
                <a:spcPct val="120000"/>
              </a:lnSpc>
              <a:spcBef>
                <a:spcPts val="0"/>
              </a:spcBef>
              <a:spcAft>
                <a:spcPts val="0"/>
              </a:spcAft>
              <a:buNone/>
            </a:pPr>
            <a:r>
              <a:rPr lang="en-US" altLang="ja-JP" sz="6400" dirty="0"/>
              <a:t>Kim, D. and J. Lim-Soh (2024) “Between-sibling inequality in inheritances: Intergenerational support and patrilineality in South Korea,” </a:t>
            </a:r>
            <a:r>
              <a:rPr lang="en-US" altLang="ja-JP" sz="6400" i="1" dirty="0"/>
              <a:t>Journal of Marriage and Family</a:t>
            </a:r>
            <a:r>
              <a:rPr lang="en-US" altLang="ja-JP" sz="6400" dirty="0"/>
              <a:t>, 86(1), 30-48.</a:t>
            </a:r>
          </a:p>
          <a:p>
            <a:pPr marL="0" indent="0">
              <a:lnSpc>
                <a:spcPct val="120000"/>
              </a:lnSpc>
              <a:spcBef>
                <a:spcPts val="0"/>
              </a:spcBef>
              <a:spcAft>
                <a:spcPts val="0"/>
              </a:spcAft>
              <a:buNone/>
            </a:pPr>
            <a:endParaRPr lang="ja-JP" altLang="ja-JP" sz="5200" dirty="0"/>
          </a:p>
        </p:txBody>
      </p:sp>
      <p:sp>
        <p:nvSpPr>
          <p:cNvPr id="4" name="スライド番号プレースホルダー 3">
            <a:extLst>
              <a:ext uri="{FF2B5EF4-FFF2-40B4-BE49-F238E27FC236}">
                <a16:creationId xmlns:a16="http://schemas.microsoft.com/office/drawing/2014/main" id="{D2FDC501-3D2D-0C5A-B457-A4B0F5AF162F}"/>
              </a:ext>
            </a:extLst>
          </p:cNvPr>
          <p:cNvSpPr>
            <a:spLocks noGrp="1"/>
          </p:cNvSpPr>
          <p:nvPr>
            <p:ph type="sldNum" sz="quarter" idx="12"/>
          </p:nvPr>
        </p:nvSpPr>
        <p:spPr/>
        <p:txBody>
          <a:bodyPr/>
          <a:lstStyle/>
          <a:p>
            <a:fld id="{5938420F-0726-45CD-8797-80B05C0E92B9}" type="slidenum">
              <a:rPr kumimoji="1" lang="ja-JP" altLang="en-US" smtClean="0"/>
              <a:t>25</a:t>
            </a:fld>
            <a:endParaRPr kumimoji="1" lang="ja-JP" altLang="en-US"/>
          </a:p>
        </p:txBody>
      </p:sp>
    </p:spTree>
    <p:extLst>
      <p:ext uri="{BB962C8B-B14F-4D97-AF65-F5344CB8AC3E}">
        <p14:creationId xmlns:p14="http://schemas.microsoft.com/office/powerpoint/2010/main" val="1965233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53C91-29FF-1684-5135-ABA0324017E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850A3EF-E94F-86FA-88E8-235F75456CA3}"/>
              </a:ext>
            </a:extLst>
          </p:cNvPr>
          <p:cNvSpPr>
            <a:spLocks noGrp="1"/>
          </p:cNvSpPr>
          <p:nvPr>
            <p:ph type="title"/>
          </p:nvPr>
        </p:nvSpPr>
        <p:spPr/>
        <p:txBody>
          <a:bodyPr/>
          <a:lstStyle/>
          <a:p>
            <a:r>
              <a:rPr kumimoji="1" lang="en-US" altLang="ja-JP" b="1" dirty="0"/>
              <a:t>References</a:t>
            </a:r>
            <a:endParaRPr kumimoji="1" lang="ja-JP" altLang="en-US" b="1" dirty="0"/>
          </a:p>
        </p:txBody>
      </p:sp>
      <p:sp>
        <p:nvSpPr>
          <p:cNvPr id="3" name="コンテンツ プレースホルダー 2">
            <a:extLst>
              <a:ext uri="{FF2B5EF4-FFF2-40B4-BE49-F238E27FC236}">
                <a16:creationId xmlns:a16="http://schemas.microsoft.com/office/drawing/2014/main" id="{18EB5A1B-873B-B313-5FB6-FA93C24A5314}"/>
              </a:ext>
            </a:extLst>
          </p:cNvPr>
          <p:cNvSpPr>
            <a:spLocks noGrp="1"/>
          </p:cNvSpPr>
          <p:nvPr>
            <p:ph idx="1"/>
          </p:nvPr>
        </p:nvSpPr>
        <p:spPr>
          <a:xfrm>
            <a:off x="1203296" y="1839108"/>
            <a:ext cx="10231321" cy="4367728"/>
          </a:xfrm>
        </p:spPr>
        <p:txBody>
          <a:bodyPr>
            <a:normAutofit fontScale="25000" lnSpcReduction="20000"/>
          </a:bodyPr>
          <a:lstStyle/>
          <a:p>
            <a:pPr marL="360000" indent="-648000">
              <a:lnSpc>
                <a:spcPct val="120000"/>
              </a:lnSpc>
              <a:spcBef>
                <a:spcPts val="0"/>
              </a:spcBef>
              <a:spcAft>
                <a:spcPts val="0"/>
              </a:spcAft>
              <a:buNone/>
            </a:pPr>
            <a:r>
              <a:rPr lang="en-US" altLang="ja-JP" sz="6400" dirty="0"/>
              <a:t>McGarry, K. (1999) “Inter vivos transfers and intended bequests,” </a:t>
            </a:r>
            <a:r>
              <a:rPr lang="en-US" altLang="ja-JP" sz="6400" i="1" dirty="0"/>
              <a:t>Journal of Public Economics</a:t>
            </a:r>
            <a:r>
              <a:rPr lang="en-US" altLang="ja-JP" sz="6400" dirty="0"/>
              <a:t>, 73(3), 321-351.</a:t>
            </a:r>
          </a:p>
          <a:p>
            <a:pPr marL="360000" indent="-648000">
              <a:lnSpc>
                <a:spcPct val="120000"/>
              </a:lnSpc>
              <a:spcBef>
                <a:spcPts val="0"/>
              </a:spcBef>
              <a:spcAft>
                <a:spcPts val="0"/>
              </a:spcAft>
              <a:buNone/>
            </a:pPr>
            <a:r>
              <a:rPr lang="en-US" altLang="ja-JP" sz="6400" dirty="0"/>
              <a:t>Menchik, P. L. (1980) “Primogeniture, equal sharing, and the U.S. distribution of wealth,” </a:t>
            </a:r>
            <a:r>
              <a:rPr lang="en-US" altLang="ja-JP" sz="6400" i="1" dirty="0"/>
              <a:t>Quarterly Journal of Economics</a:t>
            </a:r>
            <a:r>
              <a:rPr lang="en-US" altLang="ja-JP" sz="6400" dirty="0"/>
              <a:t>, 94(2), 299-316.</a:t>
            </a:r>
          </a:p>
          <a:p>
            <a:pPr marL="360000" indent="-648000">
              <a:lnSpc>
                <a:spcPct val="120000"/>
              </a:lnSpc>
              <a:spcBef>
                <a:spcPts val="0"/>
              </a:spcBef>
              <a:spcAft>
                <a:spcPts val="0"/>
              </a:spcAft>
              <a:buNone/>
            </a:pPr>
            <a:r>
              <a:rPr lang="en-US" altLang="ja-JP" sz="6400" dirty="0"/>
              <a:t>Niimi, Y. (2019) “The effect of the recent inheritance tax reform on bequest behaviour in Japan,” </a:t>
            </a:r>
            <a:r>
              <a:rPr lang="en-US" altLang="ja-JP" sz="6400" i="1" dirty="0"/>
              <a:t>Fiscal Studies</a:t>
            </a:r>
            <a:r>
              <a:rPr lang="en-US" altLang="ja-JP" sz="6400" dirty="0"/>
              <a:t>, 40(1), 45-70.</a:t>
            </a:r>
          </a:p>
          <a:p>
            <a:pPr marL="360000" indent="-648000">
              <a:lnSpc>
                <a:spcPct val="120000"/>
              </a:lnSpc>
              <a:spcBef>
                <a:spcPts val="0"/>
              </a:spcBef>
              <a:spcAft>
                <a:spcPts val="0"/>
              </a:spcAft>
              <a:buNone/>
            </a:pPr>
            <a:r>
              <a:rPr lang="en-US" altLang="ja-JP" sz="6400" dirty="0"/>
              <a:t>Norton, E. C. and C. H. Van Houtven (2006) “Inter-vivos transfers and exchange, </a:t>
            </a:r>
            <a:r>
              <a:rPr lang="en-US" altLang="ja-JP" sz="6400" i="1" dirty="0"/>
              <a:t>Southern Economic Journal</a:t>
            </a:r>
            <a:r>
              <a:rPr lang="en-US" altLang="ja-JP" sz="6400" dirty="0"/>
              <a:t>, 73(1), 157-172.</a:t>
            </a:r>
          </a:p>
          <a:p>
            <a:pPr marL="360000" indent="-648000">
              <a:lnSpc>
                <a:spcPct val="120000"/>
              </a:lnSpc>
              <a:spcBef>
                <a:spcPts val="0"/>
              </a:spcBef>
              <a:spcAft>
                <a:spcPts val="0"/>
              </a:spcAft>
              <a:buNone/>
            </a:pPr>
            <a:r>
              <a:rPr lang="en-US" altLang="ja-JP" sz="6400" dirty="0"/>
              <a:t>Ohlsson, H. (2007) “The equal division puzzle—empirical evidence on intergenerational transfers in Sweden,” Uppsala Universitet Working Paper, 2017:10.</a:t>
            </a:r>
          </a:p>
          <a:p>
            <a:pPr marL="360000" indent="-648000">
              <a:lnSpc>
                <a:spcPct val="120000"/>
              </a:lnSpc>
              <a:spcBef>
                <a:spcPts val="0"/>
              </a:spcBef>
              <a:spcAft>
                <a:spcPts val="0"/>
              </a:spcAft>
              <a:buNone/>
            </a:pPr>
            <a:r>
              <a:rPr lang="en-US" altLang="ja-JP" sz="6400" dirty="0"/>
              <a:t>Piketty, T. (2014) </a:t>
            </a:r>
            <a:r>
              <a:rPr lang="en-US" altLang="ja-JP" sz="6400" i="1" dirty="0"/>
              <a:t>Capital in the Twenty-First Century</a:t>
            </a:r>
            <a:r>
              <a:rPr lang="en-US" altLang="ja-JP" sz="6400" dirty="0"/>
              <a:t> (Cambridge, Massachusetts: Belknap Press of Harvard University Press)</a:t>
            </a:r>
          </a:p>
          <a:p>
            <a:pPr marL="360000" indent="-648000">
              <a:lnSpc>
                <a:spcPct val="120000"/>
              </a:lnSpc>
              <a:spcBef>
                <a:spcPts val="0"/>
              </a:spcBef>
              <a:spcAft>
                <a:spcPts val="0"/>
              </a:spcAft>
              <a:buNone/>
            </a:pPr>
            <a:r>
              <a:rPr lang="en-US" altLang="ja-JP" sz="6400" dirty="0"/>
              <a:t>Royal Commission on the Distribution of Income and Wealth (1977), </a:t>
            </a:r>
            <a:r>
              <a:rPr lang="en-US" altLang="ja-JP" sz="6400" i="1" dirty="0"/>
              <a:t>Third Report on the Standing Reference</a:t>
            </a:r>
            <a:r>
              <a:rPr lang="en-US" altLang="ja-JP" sz="6400" dirty="0"/>
              <a:t> (London: H. M. Stationery Office)</a:t>
            </a:r>
            <a:endParaRPr lang="ja-JP" altLang="ja-JP" sz="6400" dirty="0"/>
          </a:p>
          <a:p>
            <a:pPr marL="360000" indent="-457200">
              <a:lnSpc>
                <a:spcPct val="120000"/>
              </a:lnSpc>
              <a:spcBef>
                <a:spcPts val="0"/>
              </a:spcBef>
              <a:spcAft>
                <a:spcPts val="0"/>
              </a:spcAft>
              <a:buNone/>
            </a:pPr>
            <a:r>
              <a:rPr lang="ja-JP" altLang="ja-JP" sz="6400" dirty="0"/>
              <a:t>Saez, E. and G. Zucman (2016) “Wealth </a:t>
            </a:r>
            <a:r>
              <a:rPr lang="en-US" altLang="ja-JP" sz="6400" dirty="0"/>
              <a:t>i</a:t>
            </a:r>
            <a:r>
              <a:rPr lang="ja-JP" altLang="ja-JP" sz="6400" dirty="0"/>
              <a:t>nequality in the United States since 1913: Evidence from </a:t>
            </a:r>
            <a:r>
              <a:rPr lang="en-US" altLang="ja-JP" sz="6400" dirty="0"/>
              <a:t>c</a:t>
            </a:r>
            <a:r>
              <a:rPr lang="ja-JP" altLang="ja-JP" sz="6400" dirty="0"/>
              <a:t>apitalized </a:t>
            </a:r>
            <a:r>
              <a:rPr lang="en-US" altLang="ja-JP" sz="6400" dirty="0"/>
              <a:t>i</a:t>
            </a:r>
            <a:r>
              <a:rPr lang="ja-JP" altLang="ja-JP" sz="6400" dirty="0"/>
              <a:t>ncome </a:t>
            </a:r>
            <a:r>
              <a:rPr lang="en-US" altLang="ja-JP" sz="6400" dirty="0"/>
              <a:t>t</a:t>
            </a:r>
            <a:r>
              <a:rPr lang="ja-JP" altLang="ja-JP" sz="6400" dirty="0"/>
              <a:t>ax </a:t>
            </a:r>
            <a:r>
              <a:rPr lang="en-US" altLang="ja-JP" sz="6400" dirty="0"/>
              <a:t>d</a:t>
            </a:r>
            <a:r>
              <a:rPr lang="ja-JP" altLang="ja-JP" sz="6400" dirty="0"/>
              <a:t>ata,” </a:t>
            </a:r>
            <a:r>
              <a:rPr lang="ja-JP" altLang="ja-JP" sz="6400" i="1" dirty="0"/>
              <a:t>Quarterly Journal of Economics</a:t>
            </a:r>
            <a:r>
              <a:rPr lang="ja-JP" altLang="ja-JP" sz="6400" dirty="0"/>
              <a:t>, 131(2), 519-578.</a:t>
            </a:r>
          </a:p>
          <a:p>
            <a:pPr marL="0" indent="0">
              <a:lnSpc>
                <a:spcPct val="120000"/>
              </a:lnSpc>
              <a:spcBef>
                <a:spcPts val="0"/>
              </a:spcBef>
              <a:spcAft>
                <a:spcPts val="0"/>
              </a:spcAft>
              <a:buNone/>
            </a:pPr>
            <a:r>
              <a:rPr lang="ja-JP" altLang="ja-JP" sz="6400" dirty="0"/>
              <a:t>Stark, O. (1998) “Equal bequests and parental altruism: Compatibility or orthogonality?” </a:t>
            </a:r>
            <a:r>
              <a:rPr lang="ja-JP" altLang="ja-JP" sz="6400" i="1" dirty="0"/>
              <a:t>Economics Letters</a:t>
            </a:r>
            <a:r>
              <a:rPr lang="ja-JP" altLang="ja-JP" sz="6400" dirty="0"/>
              <a:t>, 60(1), 167-171. </a:t>
            </a:r>
          </a:p>
          <a:p>
            <a:pPr marL="360000" indent="-457200">
              <a:lnSpc>
                <a:spcPct val="120000"/>
              </a:lnSpc>
              <a:spcBef>
                <a:spcPts val="0"/>
              </a:spcBef>
              <a:spcAft>
                <a:spcPts val="0"/>
              </a:spcAft>
              <a:buNone/>
            </a:pPr>
            <a:r>
              <a:rPr lang="en-US" altLang="ja-JP" sz="6400" dirty="0"/>
              <a:t>Tomes, N. (1988) “Inheritance and inequality within the family: equal division among unequals or do the poor get more?” in Kessler, D. and A. Mason (eds.), </a:t>
            </a:r>
            <a:r>
              <a:rPr lang="en-US" altLang="ja-JP" sz="6400" i="1" dirty="0"/>
              <a:t>Modelling the Accumulation and Distribution of Wealth </a:t>
            </a:r>
            <a:r>
              <a:rPr lang="en-US" altLang="ja-JP" sz="6400" dirty="0"/>
              <a:t>(Oxford: Clarendon Press), 79-104.</a:t>
            </a:r>
          </a:p>
          <a:p>
            <a:pPr marL="360000" indent="-457200">
              <a:lnSpc>
                <a:spcPct val="120000"/>
              </a:lnSpc>
              <a:spcBef>
                <a:spcPts val="0"/>
              </a:spcBef>
              <a:spcAft>
                <a:spcPts val="0"/>
              </a:spcAft>
              <a:buNone/>
            </a:pPr>
            <a:r>
              <a:rPr lang="ja-JP" altLang="ja-JP" sz="6400" dirty="0"/>
              <a:t>Wilhelm, M. O. (1996) “Bequest behavior and the effect of heirs’ earnings: Testing the altruistic model of bequests,” </a:t>
            </a:r>
            <a:r>
              <a:rPr lang="ja-JP" altLang="ja-JP" sz="6400" i="1" dirty="0"/>
              <a:t>American Economic Review</a:t>
            </a:r>
            <a:r>
              <a:rPr lang="ja-JP" altLang="ja-JP" sz="6400" dirty="0"/>
              <a:t>, 86(4), 874-892.</a:t>
            </a:r>
          </a:p>
          <a:p>
            <a:endParaRPr kumimoji="1" lang="ja-JP" altLang="en-US" dirty="0"/>
          </a:p>
        </p:txBody>
      </p:sp>
      <p:sp>
        <p:nvSpPr>
          <p:cNvPr id="4" name="スライド番号プレースホルダー 3">
            <a:extLst>
              <a:ext uri="{FF2B5EF4-FFF2-40B4-BE49-F238E27FC236}">
                <a16:creationId xmlns:a16="http://schemas.microsoft.com/office/drawing/2014/main" id="{373C8B6F-6969-E410-577E-F7A6ABA49794}"/>
              </a:ext>
            </a:extLst>
          </p:cNvPr>
          <p:cNvSpPr>
            <a:spLocks noGrp="1"/>
          </p:cNvSpPr>
          <p:nvPr>
            <p:ph type="sldNum" sz="quarter" idx="12"/>
          </p:nvPr>
        </p:nvSpPr>
        <p:spPr/>
        <p:txBody>
          <a:bodyPr/>
          <a:lstStyle/>
          <a:p>
            <a:fld id="{5938420F-0726-45CD-8797-80B05C0E92B9}" type="slidenum">
              <a:rPr kumimoji="1" lang="ja-JP" altLang="en-US" smtClean="0"/>
              <a:t>26</a:t>
            </a:fld>
            <a:endParaRPr kumimoji="1" lang="ja-JP" altLang="en-US"/>
          </a:p>
        </p:txBody>
      </p:sp>
    </p:spTree>
    <p:extLst>
      <p:ext uri="{BB962C8B-B14F-4D97-AF65-F5344CB8AC3E}">
        <p14:creationId xmlns:p14="http://schemas.microsoft.com/office/powerpoint/2010/main" val="1141911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B297537C-B0BD-4CF5-B54C-487AED311419}"/>
              </a:ext>
            </a:extLst>
          </p:cNvPr>
          <p:cNvSpPr>
            <a:spLocks noGrp="1"/>
          </p:cNvSpPr>
          <p:nvPr>
            <p:ph type="ctrTitle"/>
          </p:nvPr>
        </p:nvSpPr>
        <p:spPr/>
        <p:txBody>
          <a:bodyPr>
            <a:normAutofit/>
          </a:bodyPr>
          <a:lstStyle/>
          <a:p>
            <a:pPr algn="ctr"/>
            <a:r>
              <a:rPr kumimoji="1" lang="en-US" altLang="ja-JP" sz="4000" dirty="0">
                <a:latin typeface="+mn-lt"/>
              </a:rPr>
              <a:t>Thank you very much for your attention.</a:t>
            </a:r>
            <a:br>
              <a:rPr kumimoji="1" lang="en-US" altLang="ja-JP" sz="4000" dirty="0">
                <a:latin typeface="+mn-lt"/>
              </a:rPr>
            </a:br>
            <a:r>
              <a:rPr kumimoji="1" lang="en-US" altLang="ja-JP" sz="4000" dirty="0">
                <a:latin typeface="+mn-lt"/>
              </a:rPr>
              <a:t>For any questions,</a:t>
            </a:r>
            <a:br>
              <a:rPr kumimoji="1" lang="en-US" altLang="ja-JP" sz="4000" dirty="0">
                <a:latin typeface="+mn-lt"/>
              </a:rPr>
            </a:br>
            <a:r>
              <a:rPr lang="en-US" altLang="ja-JP" sz="4000" dirty="0">
                <a:latin typeface="+mn-lt"/>
              </a:rPr>
              <a:t>horioka@rieb.kobe-u.ac.jp</a:t>
            </a:r>
            <a:endParaRPr kumimoji="1" lang="ja-JP" altLang="en-US" sz="4000" dirty="0">
              <a:latin typeface="+mn-lt"/>
            </a:endParaRPr>
          </a:p>
        </p:txBody>
      </p:sp>
      <p:sp>
        <p:nvSpPr>
          <p:cNvPr id="3" name="コンテンツ プレースホルダー 2">
            <a:extLst>
              <a:ext uri="{FF2B5EF4-FFF2-40B4-BE49-F238E27FC236}">
                <a16:creationId xmlns:a16="http://schemas.microsoft.com/office/drawing/2014/main" id="{5F6C06CE-571E-A434-EDB7-C7196EA24EB4}"/>
              </a:ext>
            </a:extLst>
          </p:cNvPr>
          <p:cNvSpPr>
            <a:spLocks noGrp="1"/>
          </p:cNvSpPr>
          <p:nvPr>
            <p:ph type="subTitle" idx="1"/>
          </p:nvPr>
        </p:nvSpPr>
        <p:spPr/>
        <p:txBody>
          <a:bodyPr>
            <a:normAutofit/>
          </a:bodyPr>
          <a:lstStyle/>
          <a:p>
            <a:pPr marL="720000" lvl="2" indent="-432000">
              <a:buFontTx/>
              <a:buChar char="-"/>
            </a:pPr>
            <a:endParaRPr lang="en-US" altLang="ja-JP" sz="2000" dirty="0"/>
          </a:p>
          <a:p>
            <a:pPr marL="749808" lvl="1" indent="-457200">
              <a:buFont typeface="Calibri" panose="020F0502020204030204" pitchFamily="34" charset="0"/>
              <a:buChar char="‐"/>
            </a:pPr>
            <a:endParaRPr lang="en-US" altLang="ja-JP" sz="2400" dirty="0"/>
          </a:p>
        </p:txBody>
      </p:sp>
      <p:sp>
        <p:nvSpPr>
          <p:cNvPr id="4" name="スライド番号プレースホルダー 3">
            <a:extLst>
              <a:ext uri="{FF2B5EF4-FFF2-40B4-BE49-F238E27FC236}">
                <a16:creationId xmlns:a16="http://schemas.microsoft.com/office/drawing/2014/main" id="{C78A8BA0-F87D-2DF9-9CD1-6FF15AC72950}"/>
              </a:ext>
            </a:extLst>
          </p:cNvPr>
          <p:cNvSpPr>
            <a:spLocks noGrp="1"/>
          </p:cNvSpPr>
          <p:nvPr>
            <p:ph type="sldNum" sz="quarter" idx="12"/>
          </p:nvPr>
        </p:nvSpPr>
        <p:spPr>
          <a:xfrm>
            <a:off x="10879975" y="6492875"/>
            <a:ext cx="1312025" cy="365125"/>
          </a:xfrm>
        </p:spPr>
        <p:txBody>
          <a:bodyPr/>
          <a:lstStyle/>
          <a:p>
            <a:fld id="{2D706706-4690-4F22-B614-3385430E2F29}" type="slidenum">
              <a:rPr kumimoji="1" lang="ja-JP" altLang="en-US" sz="2000" smtClean="0"/>
              <a:t>27</a:t>
            </a:fld>
            <a:endParaRPr kumimoji="1" lang="ja-JP" altLang="en-US" sz="2000" dirty="0"/>
          </a:p>
        </p:txBody>
      </p:sp>
    </p:spTree>
    <p:extLst>
      <p:ext uri="{BB962C8B-B14F-4D97-AF65-F5344CB8AC3E}">
        <p14:creationId xmlns:p14="http://schemas.microsoft.com/office/powerpoint/2010/main" val="298557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D9734-747C-095D-FCA7-E6FC356E1EC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16BECE5-390E-A072-FFA2-22E0EED0679F}"/>
              </a:ext>
            </a:extLst>
          </p:cNvPr>
          <p:cNvSpPr>
            <a:spLocks noGrp="1"/>
          </p:cNvSpPr>
          <p:nvPr>
            <p:ph type="title"/>
          </p:nvPr>
        </p:nvSpPr>
        <p:spPr/>
        <p:txBody>
          <a:bodyPr/>
          <a:lstStyle/>
          <a:p>
            <a:r>
              <a:rPr kumimoji="1" lang="en-US" altLang="ja-JP" b="1" dirty="0"/>
              <a:t>Motivation</a:t>
            </a:r>
            <a:endParaRPr kumimoji="1" lang="ja-JP" altLang="en-US" b="1" dirty="0"/>
          </a:p>
        </p:txBody>
      </p:sp>
      <p:sp>
        <p:nvSpPr>
          <p:cNvPr id="3" name="コンテンツ プレースホルダー 2">
            <a:extLst>
              <a:ext uri="{FF2B5EF4-FFF2-40B4-BE49-F238E27FC236}">
                <a16:creationId xmlns:a16="http://schemas.microsoft.com/office/drawing/2014/main" id="{2EE54AF3-FEA2-9E89-99ED-4B9306BADFF2}"/>
              </a:ext>
            </a:extLst>
          </p:cNvPr>
          <p:cNvSpPr>
            <a:spLocks noGrp="1"/>
          </p:cNvSpPr>
          <p:nvPr>
            <p:ph idx="1"/>
          </p:nvPr>
        </p:nvSpPr>
        <p:spPr/>
        <p:txBody>
          <a:bodyPr>
            <a:normAutofit/>
          </a:bodyPr>
          <a:lstStyle/>
          <a:p>
            <a:pPr marL="360000" indent="-360000">
              <a:buFont typeface="Arial" panose="020B0604020202020204" pitchFamily="34" charset="0"/>
              <a:buChar char="•"/>
            </a:pPr>
            <a:r>
              <a:rPr kumimoji="1" lang="en-US" altLang="ja-JP" sz="2800" dirty="0"/>
              <a:t>A resurgence in wealth inequality since the 1980s in many parts of the world (e.g., Piketty 2014; Saez and Zucman 2016)</a:t>
            </a:r>
          </a:p>
          <a:p>
            <a:pPr marL="360000" indent="-360000">
              <a:buFont typeface="Arial" panose="020B0604020202020204" pitchFamily="34" charset="0"/>
              <a:buChar char="•"/>
            </a:pPr>
            <a:r>
              <a:rPr kumimoji="1" lang="en-US" altLang="ja-JP" sz="2800" dirty="0"/>
              <a:t>Household wealth = life-cycle saving + transfers</a:t>
            </a:r>
          </a:p>
          <a:p>
            <a:pPr marL="360000" indent="-360000">
              <a:buFont typeface="Arial" panose="020B0604020202020204" pitchFamily="34" charset="0"/>
              <a:buChar char="•"/>
            </a:pPr>
            <a:r>
              <a:rPr lang="en-US" altLang="ja-JP" sz="2800" dirty="0"/>
              <a:t>Intergeneration transfers (bequests and </a:t>
            </a:r>
            <a:r>
              <a:rPr lang="en-US" altLang="ja-JP" sz="2800" i="1" dirty="0"/>
              <a:t>inter vivos </a:t>
            </a:r>
            <a:r>
              <a:rPr lang="en-US" altLang="ja-JP" sz="2800" dirty="0"/>
              <a:t>transfers) account for about 35-45% of household wealth (Davies and Shorrocks 2000)</a:t>
            </a:r>
          </a:p>
          <a:p>
            <a:pPr marL="360000" indent="-360000">
              <a:buFont typeface="Arial" panose="020B0604020202020204" pitchFamily="34" charset="0"/>
              <a:buChar char="•"/>
            </a:pPr>
            <a:r>
              <a:rPr kumimoji="1" lang="en-US" altLang="ja-JP" sz="2800" dirty="0">
                <a:solidFill>
                  <a:srgbClr val="FF0000"/>
                </a:solidFill>
              </a:rPr>
              <a:t>Intergenerational transfers are likely to play an important role in determining wealth accumulation and hence wealth inequality.</a:t>
            </a:r>
            <a:endParaRPr kumimoji="1" lang="ja-JP" altLang="en-US" sz="2800" dirty="0">
              <a:solidFill>
                <a:srgbClr val="FF0000"/>
              </a:solidFill>
            </a:endParaRPr>
          </a:p>
        </p:txBody>
      </p:sp>
      <p:sp>
        <p:nvSpPr>
          <p:cNvPr id="4" name="スライド番号プレースホルダー 3">
            <a:extLst>
              <a:ext uri="{FF2B5EF4-FFF2-40B4-BE49-F238E27FC236}">
                <a16:creationId xmlns:a16="http://schemas.microsoft.com/office/drawing/2014/main" id="{E153CA4E-E36E-2714-A919-68CB7C722195}"/>
              </a:ext>
            </a:extLst>
          </p:cNvPr>
          <p:cNvSpPr>
            <a:spLocks noGrp="1"/>
          </p:cNvSpPr>
          <p:nvPr>
            <p:ph type="sldNum" sz="quarter" idx="12"/>
          </p:nvPr>
        </p:nvSpPr>
        <p:spPr/>
        <p:txBody>
          <a:bodyPr/>
          <a:lstStyle/>
          <a:p>
            <a:fld id="{5938420F-0726-45CD-8797-80B05C0E92B9}" type="slidenum">
              <a:rPr kumimoji="1" lang="ja-JP" altLang="en-US" smtClean="0"/>
              <a:t>3</a:t>
            </a:fld>
            <a:endParaRPr kumimoji="1" lang="ja-JP" altLang="en-US"/>
          </a:p>
        </p:txBody>
      </p:sp>
    </p:spTree>
    <p:extLst>
      <p:ext uri="{BB962C8B-B14F-4D97-AF65-F5344CB8AC3E}">
        <p14:creationId xmlns:p14="http://schemas.microsoft.com/office/powerpoint/2010/main" val="180311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FFEF6-8C4A-E213-9174-B54AA909E4F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771DBA1-A157-CDC5-A2EA-8AE0610F7334}"/>
              </a:ext>
            </a:extLst>
          </p:cNvPr>
          <p:cNvSpPr>
            <a:spLocks noGrp="1"/>
          </p:cNvSpPr>
          <p:nvPr>
            <p:ph type="title"/>
          </p:nvPr>
        </p:nvSpPr>
        <p:spPr/>
        <p:txBody>
          <a:bodyPr/>
          <a:lstStyle/>
          <a:p>
            <a:r>
              <a:rPr kumimoji="1" lang="en-US" altLang="ja-JP" b="1" dirty="0"/>
              <a:t>Motivation</a:t>
            </a:r>
            <a:endParaRPr kumimoji="1" lang="ja-JP" altLang="en-US" b="1" dirty="0"/>
          </a:p>
        </p:txBody>
      </p:sp>
      <p:sp>
        <p:nvSpPr>
          <p:cNvPr id="3" name="コンテンツ プレースホルダー 2">
            <a:extLst>
              <a:ext uri="{FF2B5EF4-FFF2-40B4-BE49-F238E27FC236}">
                <a16:creationId xmlns:a16="http://schemas.microsoft.com/office/drawing/2014/main" id="{7A202E78-7A13-7186-C37A-6F88B5F4865C}"/>
              </a:ext>
            </a:extLst>
          </p:cNvPr>
          <p:cNvSpPr>
            <a:spLocks noGrp="1"/>
          </p:cNvSpPr>
          <p:nvPr>
            <p:ph idx="1"/>
          </p:nvPr>
        </p:nvSpPr>
        <p:spPr/>
        <p:txBody>
          <a:bodyPr>
            <a:normAutofit/>
          </a:bodyPr>
          <a:lstStyle/>
          <a:p>
            <a:pPr marL="360000" indent="-360000">
              <a:buFont typeface="Arial" panose="020B0604020202020204" pitchFamily="34" charset="0"/>
              <a:buChar char="•"/>
            </a:pPr>
            <a:r>
              <a:rPr kumimoji="1" lang="en-US" altLang="ja-JP" sz="2800" dirty="0"/>
              <a:t>Important to know </a:t>
            </a:r>
            <a:r>
              <a:rPr kumimoji="1" lang="en-US" altLang="ja-JP" sz="2800" dirty="0">
                <a:solidFill>
                  <a:srgbClr val="FF0000"/>
                </a:solidFill>
              </a:rPr>
              <a:t>how wealth is passed on across generations</a:t>
            </a:r>
            <a:endParaRPr kumimoji="1" lang="en-US" altLang="ja-JP" sz="2800" dirty="0"/>
          </a:p>
          <a:p>
            <a:pPr marL="749808" lvl="1" indent="-457200">
              <a:buFont typeface="UD デジタル 教科書体 NK-R" panose="02020400000000000000" pitchFamily="18" charset="-128"/>
              <a:buChar char="⇒"/>
            </a:pPr>
            <a:r>
              <a:rPr lang="en-US" altLang="ja-JP" sz="2600" dirty="0">
                <a:solidFill>
                  <a:schemeClr val="tx1"/>
                </a:solidFill>
              </a:rPr>
              <a:t>Has profound implications for the extent to which wealth disparities are passed on from generation to generation.</a:t>
            </a:r>
          </a:p>
          <a:p>
            <a:pPr marL="360000" indent="-360000">
              <a:buFont typeface="Arial" panose="020B0604020202020204" pitchFamily="34" charset="0"/>
              <a:buChar char="•"/>
            </a:pPr>
            <a:r>
              <a:rPr lang="en-US" altLang="ja-JP" sz="2800" dirty="0">
                <a:solidFill>
                  <a:srgbClr val="FF0000"/>
                </a:solidFill>
              </a:rPr>
              <a:t>Limited work due to data limitations</a:t>
            </a:r>
          </a:p>
          <a:p>
            <a:pPr marL="749808" lvl="1" indent="-457200">
              <a:buFont typeface="UD デジタル 教科書体 NK-R" panose="02020400000000000000" pitchFamily="18" charset="-128"/>
              <a:buChar char="⇒"/>
            </a:pPr>
            <a:r>
              <a:rPr lang="en-US" altLang="ja-JP" sz="2600" dirty="0">
                <a:solidFill>
                  <a:schemeClr val="tx1"/>
                </a:solidFill>
              </a:rPr>
              <a:t>Data on the actual division of bequests are hardly ever collected in household surveys given that bequest division takes place after the bequeather passes away.</a:t>
            </a:r>
          </a:p>
          <a:p>
            <a:pPr marL="749808" lvl="1" indent="-457200">
              <a:buFont typeface="UD デジタル 教科書体 NK-R" panose="02020400000000000000" pitchFamily="18" charset="-128"/>
              <a:buChar char="⇒"/>
            </a:pPr>
            <a:r>
              <a:rPr lang="en-US" altLang="ja-JP" sz="2600" dirty="0">
                <a:solidFill>
                  <a:schemeClr val="tx1"/>
                </a:solidFill>
              </a:rPr>
              <a:t>Bequests are left disproportionately by affluent households who tend to be underrepresented in household surveys.</a:t>
            </a:r>
          </a:p>
        </p:txBody>
      </p:sp>
      <p:sp>
        <p:nvSpPr>
          <p:cNvPr id="4" name="スライド番号プレースホルダー 3">
            <a:extLst>
              <a:ext uri="{FF2B5EF4-FFF2-40B4-BE49-F238E27FC236}">
                <a16:creationId xmlns:a16="http://schemas.microsoft.com/office/drawing/2014/main" id="{8460817C-E79C-1615-70F9-70E2EC89FE1E}"/>
              </a:ext>
            </a:extLst>
          </p:cNvPr>
          <p:cNvSpPr>
            <a:spLocks noGrp="1"/>
          </p:cNvSpPr>
          <p:nvPr>
            <p:ph type="sldNum" sz="quarter" idx="12"/>
          </p:nvPr>
        </p:nvSpPr>
        <p:spPr/>
        <p:txBody>
          <a:bodyPr/>
          <a:lstStyle/>
          <a:p>
            <a:fld id="{5938420F-0726-45CD-8797-80B05C0E92B9}" type="slidenum">
              <a:rPr kumimoji="1" lang="ja-JP" altLang="en-US" smtClean="0"/>
              <a:t>4</a:t>
            </a:fld>
            <a:endParaRPr kumimoji="1" lang="ja-JP" altLang="en-US"/>
          </a:p>
        </p:txBody>
      </p:sp>
    </p:spTree>
    <p:extLst>
      <p:ext uri="{BB962C8B-B14F-4D97-AF65-F5344CB8AC3E}">
        <p14:creationId xmlns:p14="http://schemas.microsoft.com/office/powerpoint/2010/main" val="948209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E04360-3550-904A-D3B8-6D5C3B27478E}"/>
              </a:ext>
            </a:extLst>
          </p:cNvPr>
          <p:cNvSpPr>
            <a:spLocks noGrp="1"/>
          </p:cNvSpPr>
          <p:nvPr>
            <p:ph type="title"/>
          </p:nvPr>
        </p:nvSpPr>
        <p:spPr/>
        <p:txBody>
          <a:bodyPr/>
          <a:lstStyle/>
          <a:p>
            <a:r>
              <a:rPr kumimoji="1" lang="en-US" altLang="ja-JP" b="1" dirty="0"/>
              <a:t>Objective</a:t>
            </a:r>
            <a:endParaRPr kumimoji="1" lang="ja-JP" altLang="en-US" b="1" dirty="0"/>
          </a:p>
        </p:txBody>
      </p:sp>
      <p:sp>
        <p:nvSpPr>
          <p:cNvPr id="3" name="コンテンツ プレースホルダー 2">
            <a:extLst>
              <a:ext uri="{FF2B5EF4-FFF2-40B4-BE49-F238E27FC236}">
                <a16:creationId xmlns:a16="http://schemas.microsoft.com/office/drawing/2014/main" id="{FCF95E41-7218-E306-9D45-4204915603DC}"/>
              </a:ext>
            </a:extLst>
          </p:cNvPr>
          <p:cNvSpPr>
            <a:spLocks noGrp="1"/>
          </p:cNvSpPr>
          <p:nvPr>
            <p:ph idx="1"/>
          </p:nvPr>
        </p:nvSpPr>
        <p:spPr/>
        <p:txBody>
          <a:bodyPr>
            <a:normAutofit/>
          </a:bodyPr>
          <a:lstStyle/>
          <a:p>
            <a:pPr marL="360000" indent="-360000">
              <a:buFont typeface="Arial" panose="020B0604020202020204" pitchFamily="34" charset="0"/>
              <a:buChar char="•"/>
            </a:pPr>
            <a:r>
              <a:rPr kumimoji="1" lang="en-US" altLang="ja-JP" sz="2800" dirty="0"/>
              <a:t>To examine </a:t>
            </a:r>
            <a:r>
              <a:rPr kumimoji="1" lang="en-US" altLang="ja-JP" sz="2800" dirty="0">
                <a:solidFill>
                  <a:srgbClr val="FF0000"/>
                </a:solidFill>
              </a:rPr>
              <a:t>how bequests are divided among children in Japan and what determines how they are divided</a:t>
            </a:r>
            <a:endParaRPr kumimoji="1" lang="ja-JP" altLang="en-US" sz="2800" dirty="0"/>
          </a:p>
        </p:txBody>
      </p:sp>
      <p:sp>
        <p:nvSpPr>
          <p:cNvPr id="4" name="スライド番号プレースホルダー 3">
            <a:extLst>
              <a:ext uri="{FF2B5EF4-FFF2-40B4-BE49-F238E27FC236}">
                <a16:creationId xmlns:a16="http://schemas.microsoft.com/office/drawing/2014/main" id="{374D3AA1-8856-4A41-4D2A-F266A16531CF}"/>
              </a:ext>
            </a:extLst>
          </p:cNvPr>
          <p:cNvSpPr>
            <a:spLocks noGrp="1"/>
          </p:cNvSpPr>
          <p:nvPr>
            <p:ph type="sldNum" sz="quarter" idx="12"/>
          </p:nvPr>
        </p:nvSpPr>
        <p:spPr/>
        <p:txBody>
          <a:bodyPr/>
          <a:lstStyle/>
          <a:p>
            <a:fld id="{5938420F-0726-45CD-8797-80B05C0E92B9}" type="slidenum">
              <a:rPr kumimoji="1" lang="ja-JP" altLang="en-US" smtClean="0"/>
              <a:t>5</a:t>
            </a:fld>
            <a:endParaRPr kumimoji="1" lang="ja-JP" altLang="en-US"/>
          </a:p>
        </p:txBody>
      </p:sp>
    </p:spTree>
    <p:extLst>
      <p:ext uri="{BB962C8B-B14F-4D97-AF65-F5344CB8AC3E}">
        <p14:creationId xmlns:p14="http://schemas.microsoft.com/office/powerpoint/2010/main" val="1474583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E1A9A-8CE8-AD5E-20D8-C96BAEC71BD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768F916-E565-ED5A-DD8F-1C7F4502471F}"/>
              </a:ext>
            </a:extLst>
          </p:cNvPr>
          <p:cNvSpPr>
            <a:spLocks noGrp="1"/>
          </p:cNvSpPr>
          <p:nvPr>
            <p:ph type="title"/>
          </p:nvPr>
        </p:nvSpPr>
        <p:spPr/>
        <p:txBody>
          <a:bodyPr/>
          <a:lstStyle/>
          <a:p>
            <a:r>
              <a:rPr kumimoji="1" lang="en-US" altLang="ja-JP" b="1" dirty="0"/>
              <a:t>Contributions</a:t>
            </a:r>
            <a:endParaRPr kumimoji="1" lang="ja-JP" altLang="en-US" b="1" dirty="0"/>
          </a:p>
        </p:txBody>
      </p:sp>
      <p:sp>
        <p:nvSpPr>
          <p:cNvPr id="3" name="コンテンツ プレースホルダー 2">
            <a:extLst>
              <a:ext uri="{FF2B5EF4-FFF2-40B4-BE49-F238E27FC236}">
                <a16:creationId xmlns:a16="http://schemas.microsoft.com/office/drawing/2014/main" id="{8151D256-2249-F8F4-504F-6E49EF605D9D}"/>
              </a:ext>
            </a:extLst>
          </p:cNvPr>
          <p:cNvSpPr>
            <a:spLocks noGrp="1"/>
          </p:cNvSpPr>
          <p:nvPr>
            <p:ph idx="1"/>
          </p:nvPr>
        </p:nvSpPr>
        <p:spPr/>
        <p:txBody>
          <a:bodyPr>
            <a:normAutofit lnSpcReduction="10000"/>
          </a:bodyPr>
          <a:lstStyle/>
          <a:p>
            <a:pPr marL="360000" indent="-360000">
              <a:buFont typeface="Arial" panose="020B0604020202020204" pitchFamily="34" charset="0"/>
              <a:buChar char="•"/>
            </a:pPr>
            <a:r>
              <a:rPr kumimoji="1" lang="en-US" altLang="ja-JP" sz="2800" dirty="0"/>
              <a:t>The first paper to </a:t>
            </a:r>
            <a:r>
              <a:rPr kumimoji="1" lang="en-US" altLang="ja-JP" sz="2800" dirty="0">
                <a:solidFill>
                  <a:srgbClr val="FF0000"/>
                </a:solidFill>
              </a:rPr>
              <a:t>use administrative data from inheritance tax returns in Japan.</a:t>
            </a:r>
          </a:p>
          <a:p>
            <a:pPr marL="749808" lvl="1" indent="-457200">
              <a:buFont typeface="UD デジタル 教科書体 NK-R" panose="02020400000000000000" pitchFamily="18" charset="-128"/>
              <a:buChar char="⇒"/>
            </a:pPr>
            <a:r>
              <a:rPr lang="en-US" altLang="ja-JP" sz="2600" dirty="0"/>
              <a:t>The use of administrative data helps overcome data limitations and allows us to obtain a more accurate picture of bequest division in Japan.</a:t>
            </a:r>
            <a:endParaRPr kumimoji="1" lang="en-US" altLang="ja-JP" sz="2600" dirty="0"/>
          </a:p>
          <a:p>
            <a:pPr marL="360000" indent="-360000">
              <a:buFont typeface="Arial" panose="020B0604020202020204" pitchFamily="34" charset="0"/>
              <a:buChar char="•"/>
            </a:pPr>
            <a:r>
              <a:rPr lang="en-US" altLang="ja-JP" sz="2800" dirty="0"/>
              <a:t>The first paper to carefully </a:t>
            </a:r>
            <a:r>
              <a:rPr lang="en-US" altLang="ja-JP" sz="2800" dirty="0">
                <a:solidFill>
                  <a:srgbClr val="FF0000"/>
                </a:solidFill>
              </a:rPr>
              <a:t>analyze the role of social norms relating to the gender and birth order of children </a:t>
            </a:r>
            <a:r>
              <a:rPr lang="en-US" altLang="ja-JP" sz="2800" dirty="0"/>
              <a:t>in determining the division of bequests in a non-Western country that focuses on </a:t>
            </a:r>
            <a:r>
              <a:rPr lang="en-US" altLang="ja-JP" sz="2800" dirty="0">
                <a:solidFill>
                  <a:srgbClr val="FF0000"/>
                </a:solidFill>
              </a:rPr>
              <a:t>the upper tail of the wealth distribution </a:t>
            </a:r>
            <a:r>
              <a:rPr lang="en-US" altLang="ja-JP" sz="2800" dirty="0">
                <a:solidFill>
                  <a:schemeClr val="tx1"/>
                </a:solidFill>
              </a:rPr>
              <a:t>instead of relying on a broader but smaller sample from a household survey.</a:t>
            </a:r>
            <a:endParaRPr kumimoji="1" lang="en-US" altLang="ja-JP" sz="2800" dirty="0">
              <a:solidFill>
                <a:schemeClr val="tx1"/>
              </a:solidFill>
            </a:endParaRPr>
          </a:p>
          <a:p>
            <a:pPr marL="0" indent="0">
              <a:buNone/>
            </a:pPr>
            <a:endParaRPr kumimoji="1" lang="en-US" altLang="ja-JP" sz="2800" dirty="0"/>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609F930D-2EC1-FC7F-64D6-3CD131C7CDF6}"/>
              </a:ext>
            </a:extLst>
          </p:cNvPr>
          <p:cNvSpPr>
            <a:spLocks noGrp="1"/>
          </p:cNvSpPr>
          <p:nvPr>
            <p:ph type="sldNum" sz="quarter" idx="12"/>
          </p:nvPr>
        </p:nvSpPr>
        <p:spPr/>
        <p:txBody>
          <a:bodyPr/>
          <a:lstStyle/>
          <a:p>
            <a:fld id="{5938420F-0726-45CD-8797-80B05C0E92B9}" type="slidenum">
              <a:rPr kumimoji="1" lang="ja-JP" altLang="en-US" smtClean="0"/>
              <a:t>6</a:t>
            </a:fld>
            <a:endParaRPr kumimoji="1" lang="ja-JP" altLang="en-US"/>
          </a:p>
        </p:txBody>
      </p:sp>
    </p:spTree>
    <p:extLst>
      <p:ext uri="{BB962C8B-B14F-4D97-AF65-F5344CB8AC3E}">
        <p14:creationId xmlns:p14="http://schemas.microsoft.com/office/powerpoint/2010/main" val="4110970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42B3D-C632-EB00-C3F9-63A9B1EA5FD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4843E78-E6B0-67C7-5424-2F5AA40C2650}"/>
              </a:ext>
            </a:extLst>
          </p:cNvPr>
          <p:cNvSpPr>
            <a:spLocks noGrp="1"/>
          </p:cNvSpPr>
          <p:nvPr>
            <p:ph type="title"/>
          </p:nvPr>
        </p:nvSpPr>
        <p:spPr/>
        <p:txBody>
          <a:bodyPr/>
          <a:lstStyle/>
          <a:p>
            <a:r>
              <a:rPr kumimoji="1" lang="en-US" altLang="ja-JP" b="1" dirty="0"/>
              <a:t>Theoretical framework</a:t>
            </a:r>
            <a:endParaRPr kumimoji="1" lang="ja-JP" altLang="en-US" b="1" dirty="0"/>
          </a:p>
        </p:txBody>
      </p:sp>
      <p:sp>
        <p:nvSpPr>
          <p:cNvPr id="3" name="コンテンツ プレースホルダー 2">
            <a:extLst>
              <a:ext uri="{FF2B5EF4-FFF2-40B4-BE49-F238E27FC236}">
                <a16:creationId xmlns:a16="http://schemas.microsoft.com/office/drawing/2014/main" id="{4B753C07-8FA1-66E2-25C9-3B5A10BFC73D}"/>
              </a:ext>
            </a:extLst>
          </p:cNvPr>
          <p:cNvSpPr>
            <a:spLocks noGrp="1"/>
          </p:cNvSpPr>
          <p:nvPr>
            <p:ph idx="1"/>
          </p:nvPr>
        </p:nvSpPr>
        <p:spPr/>
        <p:txBody>
          <a:bodyPr>
            <a:normAutofit/>
          </a:bodyPr>
          <a:lstStyle/>
          <a:p>
            <a:pPr marL="360000" indent="-360000">
              <a:buFont typeface="Arial" panose="020B0604020202020204" pitchFamily="34" charset="0"/>
              <a:buChar char="•"/>
            </a:pPr>
            <a:r>
              <a:rPr kumimoji="1" lang="en-US" altLang="ja-JP" sz="2800" dirty="0"/>
              <a:t>How bequests are divided among children is closely related to why parents leave bequests, i.e., </a:t>
            </a:r>
            <a:r>
              <a:rPr kumimoji="1" lang="en-US" altLang="ja-JP" sz="2800" dirty="0">
                <a:solidFill>
                  <a:srgbClr val="FF0000"/>
                </a:solidFill>
              </a:rPr>
              <a:t>bequest motives</a:t>
            </a:r>
            <a:r>
              <a:rPr kumimoji="1" lang="en-US" altLang="ja-JP" sz="2800" dirty="0"/>
              <a:t>.</a:t>
            </a:r>
          </a:p>
          <a:p>
            <a:pPr marL="360000" indent="-360000">
              <a:buFont typeface="Arial" panose="020B0604020202020204" pitchFamily="34" charset="0"/>
              <a:buChar char="•"/>
            </a:pPr>
            <a:endParaRPr lang="en-US" altLang="ja-JP" sz="2800" dirty="0"/>
          </a:p>
          <a:p>
            <a:pPr marL="360000" indent="-360000">
              <a:buFont typeface="Arial" panose="020B0604020202020204" pitchFamily="34" charset="0"/>
              <a:buChar char="•"/>
            </a:pPr>
            <a:endParaRPr kumimoji="1" lang="en-US" altLang="ja-JP" sz="2800" dirty="0"/>
          </a:p>
          <a:p>
            <a:pPr marL="360000" indent="-360000">
              <a:buFont typeface="Arial" panose="020B0604020202020204" pitchFamily="34" charset="0"/>
              <a:buChar char="•"/>
            </a:pPr>
            <a:endParaRPr lang="en-US" altLang="ja-JP" sz="2800" dirty="0"/>
          </a:p>
          <a:p>
            <a:pPr marL="360000" indent="-360000">
              <a:buFont typeface="Arial" panose="020B0604020202020204" pitchFamily="34" charset="0"/>
              <a:buChar char="•"/>
            </a:pPr>
            <a:endParaRPr kumimoji="1" lang="en-US" altLang="ja-JP" sz="2800" dirty="0"/>
          </a:p>
          <a:p>
            <a:pPr marL="360000" indent="-360000">
              <a:buFont typeface="Arial" panose="020B0604020202020204" pitchFamily="34" charset="0"/>
              <a:buChar char="•"/>
            </a:pPr>
            <a:r>
              <a:rPr lang="en-US" altLang="ja-JP" sz="2800" dirty="0"/>
              <a:t>None predicts the equal division of bequests.</a:t>
            </a:r>
            <a:endParaRPr kumimoji="1" lang="en-US" altLang="ja-JP" sz="2800" dirty="0"/>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C697792E-0252-DEB0-03B7-A7BCDB2008AC}"/>
              </a:ext>
            </a:extLst>
          </p:cNvPr>
          <p:cNvSpPr>
            <a:spLocks noGrp="1"/>
          </p:cNvSpPr>
          <p:nvPr>
            <p:ph type="sldNum" sz="quarter" idx="12"/>
          </p:nvPr>
        </p:nvSpPr>
        <p:spPr/>
        <p:txBody>
          <a:bodyPr/>
          <a:lstStyle/>
          <a:p>
            <a:fld id="{5938420F-0726-45CD-8797-80B05C0E92B9}" type="slidenum">
              <a:rPr kumimoji="1" lang="ja-JP" altLang="en-US" smtClean="0"/>
              <a:t>7</a:t>
            </a:fld>
            <a:endParaRPr kumimoji="1" lang="ja-JP" altLang="en-US"/>
          </a:p>
        </p:txBody>
      </p:sp>
      <p:graphicFrame>
        <p:nvGraphicFramePr>
          <p:cNvPr id="5" name="表 4">
            <a:extLst>
              <a:ext uri="{FF2B5EF4-FFF2-40B4-BE49-F238E27FC236}">
                <a16:creationId xmlns:a16="http://schemas.microsoft.com/office/drawing/2014/main" id="{1958814B-54B8-9925-A18E-A7A67494793E}"/>
              </a:ext>
            </a:extLst>
          </p:cNvPr>
          <p:cNvGraphicFramePr>
            <a:graphicFrameLocks noGrp="1"/>
          </p:cNvGraphicFramePr>
          <p:nvPr>
            <p:extLst>
              <p:ext uri="{D42A27DB-BD31-4B8C-83A1-F6EECF244321}">
                <p14:modId xmlns:p14="http://schemas.microsoft.com/office/powerpoint/2010/main" val="3756547595"/>
              </p:ext>
            </p:extLst>
          </p:nvPr>
        </p:nvGraphicFramePr>
        <p:xfrm>
          <a:off x="1097279" y="2930314"/>
          <a:ext cx="10115204" cy="2011680"/>
        </p:xfrm>
        <a:graphic>
          <a:graphicData uri="http://schemas.openxmlformats.org/drawingml/2006/table">
            <a:tbl>
              <a:tblPr firstRow="1" bandRow="1">
                <a:tableStyleId>{5C22544A-7EE6-4342-B048-85BDC9FD1C3A}</a:tableStyleId>
              </a:tblPr>
              <a:tblGrid>
                <a:gridCol w="3640976">
                  <a:extLst>
                    <a:ext uri="{9D8B030D-6E8A-4147-A177-3AD203B41FA5}">
                      <a16:colId xmlns:a16="http://schemas.microsoft.com/office/drawing/2014/main" val="2275265203"/>
                    </a:ext>
                  </a:extLst>
                </a:gridCol>
                <a:gridCol w="6474228">
                  <a:extLst>
                    <a:ext uri="{9D8B030D-6E8A-4147-A177-3AD203B41FA5}">
                      <a16:colId xmlns:a16="http://schemas.microsoft.com/office/drawing/2014/main" val="1892663795"/>
                    </a:ext>
                  </a:extLst>
                </a:gridCol>
              </a:tblGrid>
              <a:tr h="363435">
                <a:tc>
                  <a:txBody>
                    <a:bodyPr/>
                    <a:lstStyle/>
                    <a:p>
                      <a:r>
                        <a:rPr kumimoji="1" lang="en-US" altLang="ja-JP" dirty="0"/>
                        <a:t>Motive/model</a:t>
                      </a:r>
                      <a:endParaRPr kumimoji="1" lang="ja-JP" altLang="en-US" dirty="0"/>
                    </a:p>
                  </a:txBody>
                  <a:tcPr/>
                </a:tc>
                <a:tc>
                  <a:txBody>
                    <a:bodyPr/>
                    <a:lstStyle/>
                    <a:p>
                      <a:r>
                        <a:rPr kumimoji="1" lang="en-US" altLang="ja-JP" dirty="0"/>
                        <a:t>Predictions about bequest division</a:t>
                      </a:r>
                      <a:endParaRPr kumimoji="1" lang="ja-JP" altLang="en-US" dirty="0"/>
                    </a:p>
                  </a:txBody>
                  <a:tcPr/>
                </a:tc>
                <a:extLst>
                  <a:ext uri="{0D108BD9-81ED-4DB2-BD59-A6C34878D82A}">
                    <a16:rowId xmlns:a16="http://schemas.microsoft.com/office/drawing/2014/main" val="277618285"/>
                  </a:ext>
                </a:extLst>
              </a:tr>
              <a:tr h="363435">
                <a:tc>
                  <a:txBody>
                    <a:bodyPr/>
                    <a:lstStyle/>
                    <a:p>
                      <a:r>
                        <a:rPr kumimoji="1" lang="en-US" altLang="ja-JP" dirty="0"/>
                        <a:t>No bequest motive</a:t>
                      </a:r>
                    </a:p>
                    <a:p>
                      <a:r>
                        <a:rPr kumimoji="1" lang="en-US" altLang="ja-JP" dirty="0"/>
                        <a:t>(extension of life-cycle model) </a:t>
                      </a:r>
                    </a:p>
                  </a:txBody>
                  <a:tcPr/>
                </a:tc>
                <a:tc>
                  <a:txBody>
                    <a:bodyPr/>
                    <a:lstStyle/>
                    <a:p>
                      <a:r>
                        <a:rPr kumimoji="1" lang="en-US" altLang="ja-JP" dirty="0"/>
                        <a:t>No predictions about bequest division</a:t>
                      </a:r>
                      <a:endParaRPr kumimoji="1" lang="ja-JP" altLang="en-US" dirty="0"/>
                    </a:p>
                  </a:txBody>
                  <a:tcPr/>
                </a:tc>
                <a:extLst>
                  <a:ext uri="{0D108BD9-81ED-4DB2-BD59-A6C34878D82A}">
                    <a16:rowId xmlns:a16="http://schemas.microsoft.com/office/drawing/2014/main" val="2010478597"/>
                  </a:ext>
                </a:extLst>
              </a:tr>
              <a:tr h="363435">
                <a:tc>
                  <a:txBody>
                    <a:bodyPr/>
                    <a:lstStyle/>
                    <a:p>
                      <a:r>
                        <a:rPr kumimoji="1" lang="en-US" altLang="ja-JP" dirty="0"/>
                        <a:t>Altruistic motive</a:t>
                      </a:r>
                      <a:endParaRPr kumimoji="1" lang="ja-JP" altLang="en-US" dirty="0"/>
                    </a:p>
                  </a:txBody>
                  <a:tcPr/>
                </a:tc>
                <a:tc>
                  <a:txBody>
                    <a:bodyPr/>
                    <a:lstStyle/>
                    <a:p>
                      <a:r>
                        <a:rPr kumimoji="1" lang="en-US" altLang="ja-JP" dirty="0"/>
                        <a:t>More to children with less resources and/or less earnings capacity</a:t>
                      </a:r>
                      <a:endParaRPr kumimoji="1" lang="ja-JP" altLang="en-US" dirty="0"/>
                    </a:p>
                  </a:txBody>
                  <a:tcPr/>
                </a:tc>
                <a:extLst>
                  <a:ext uri="{0D108BD9-81ED-4DB2-BD59-A6C34878D82A}">
                    <a16:rowId xmlns:a16="http://schemas.microsoft.com/office/drawing/2014/main" val="82483026"/>
                  </a:ext>
                </a:extLst>
              </a:tr>
              <a:tr h="363435">
                <a:tc>
                  <a:txBody>
                    <a:bodyPr/>
                    <a:lstStyle/>
                    <a:p>
                      <a:r>
                        <a:rPr kumimoji="1" lang="en-US" altLang="ja-JP" dirty="0"/>
                        <a:t>Strategic motive (+ dynastic motive)</a:t>
                      </a:r>
                      <a:endParaRPr kumimoji="1" lang="ja-JP" altLang="en-US" dirty="0"/>
                    </a:p>
                  </a:txBody>
                  <a:tcPr/>
                </a:tc>
                <a:tc>
                  <a:txBody>
                    <a:bodyPr/>
                    <a:lstStyle/>
                    <a:p>
                      <a:r>
                        <a:rPr kumimoji="1" lang="en-US" altLang="ja-JP" dirty="0"/>
                        <a:t>More to children who provide something in return (e.g., those who provide care and/or carry on the family line)</a:t>
                      </a:r>
                      <a:endParaRPr kumimoji="1" lang="ja-JP" altLang="en-US" dirty="0"/>
                    </a:p>
                  </a:txBody>
                  <a:tcPr/>
                </a:tc>
                <a:extLst>
                  <a:ext uri="{0D108BD9-81ED-4DB2-BD59-A6C34878D82A}">
                    <a16:rowId xmlns:a16="http://schemas.microsoft.com/office/drawing/2014/main" val="420269530"/>
                  </a:ext>
                </a:extLst>
              </a:tr>
            </a:tbl>
          </a:graphicData>
        </a:graphic>
      </p:graphicFrame>
    </p:spTree>
    <p:extLst>
      <p:ext uri="{BB962C8B-B14F-4D97-AF65-F5344CB8AC3E}">
        <p14:creationId xmlns:p14="http://schemas.microsoft.com/office/powerpoint/2010/main" val="2947586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F9176-1C95-102D-60EA-B92A52E1CB2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10D2665-B34A-55AF-9383-D7AC8F2BEF0E}"/>
              </a:ext>
            </a:extLst>
          </p:cNvPr>
          <p:cNvSpPr>
            <a:spLocks noGrp="1"/>
          </p:cNvSpPr>
          <p:nvPr>
            <p:ph type="title"/>
          </p:nvPr>
        </p:nvSpPr>
        <p:spPr/>
        <p:txBody>
          <a:bodyPr/>
          <a:lstStyle/>
          <a:p>
            <a:r>
              <a:rPr kumimoji="1" lang="en-US" altLang="ja-JP" b="1" dirty="0"/>
              <a:t>Theoretical framework</a:t>
            </a:r>
            <a:endParaRPr kumimoji="1" lang="ja-JP" altLang="en-US" b="1" dirty="0"/>
          </a:p>
        </p:txBody>
      </p:sp>
      <p:sp>
        <p:nvSpPr>
          <p:cNvPr id="3" name="コンテンツ プレースホルダー 2">
            <a:extLst>
              <a:ext uri="{FF2B5EF4-FFF2-40B4-BE49-F238E27FC236}">
                <a16:creationId xmlns:a16="http://schemas.microsoft.com/office/drawing/2014/main" id="{750718D9-82FB-64C9-DB9F-85261C06AE95}"/>
              </a:ext>
            </a:extLst>
          </p:cNvPr>
          <p:cNvSpPr>
            <a:spLocks noGrp="1"/>
          </p:cNvSpPr>
          <p:nvPr>
            <p:ph idx="1"/>
          </p:nvPr>
        </p:nvSpPr>
        <p:spPr/>
        <p:txBody>
          <a:bodyPr>
            <a:normAutofit fontScale="92500" lnSpcReduction="20000"/>
          </a:bodyPr>
          <a:lstStyle/>
          <a:p>
            <a:pPr marL="360000" indent="-360000">
              <a:buFont typeface="Arial" panose="020B0604020202020204" pitchFamily="34" charset="0"/>
              <a:buChar char="•"/>
            </a:pPr>
            <a:r>
              <a:rPr kumimoji="1" lang="en-US" altLang="ja-JP" sz="2800" dirty="0"/>
              <a:t>However, empirical studies (mainly in the US) predominantly find that bequests tend to be divided equally.</a:t>
            </a:r>
          </a:p>
          <a:p>
            <a:pPr marL="749808" lvl="1" indent="-457200">
              <a:buFont typeface="UD デジタル 教科書体 NK-R" panose="02020400000000000000" pitchFamily="18" charset="-128"/>
              <a:buChar char="⇒"/>
            </a:pPr>
            <a:r>
              <a:rPr lang="en-US" altLang="ja-JP" sz="2600" dirty="0"/>
              <a:t>“Equal division puzzle”</a:t>
            </a:r>
          </a:p>
          <a:p>
            <a:pPr marL="749808" lvl="1" indent="-457200">
              <a:buFont typeface="UD デジタル 教科書体 NK-R" panose="02020400000000000000" pitchFamily="18" charset="-128"/>
              <a:buChar char="⇒"/>
            </a:pPr>
            <a:r>
              <a:rPr lang="en-US" altLang="ja-JP" sz="2600" dirty="0"/>
              <a:t>Variations of altruistic models have been developed to explain the puzzle (e.g., Stark 1998; Bernheim and Severinov 2003).</a:t>
            </a:r>
            <a:endParaRPr kumimoji="1" lang="en-US" altLang="ja-JP" sz="2800" dirty="0"/>
          </a:p>
          <a:p>
            <a:pPr marL="360000" indent="-360000">
              <a:buFont typeface="Arial" panose="020B0604020202020204" pitchFamily="34" charset="0"/>
              <a:buChar char="•"/>
            </a:pPr>
            <a:r>
              <a:rPr kumimoji="1" lang="en-US" altLang="ja-JP" sz="2800" dirty="0"/>
              <a:t>Which model applies </a:t>
            </a:r>
            <a:r>
              <a:rPr lang="en-US" altLang="ja-JP" sz="2800" dirty="0"/>
              <a:t>in the case of Japan?</a:t>
            </a:r>
          </a:p>
          <a:p>
            <a:pPr marL="749808" lvl="1" indent="-457200">
              <a:buFont typeface="UD デジタル 教科書体 NK-R" panose="02020400000000000000" pitchFamily="18" charset="-128"/>
              <a:buChar char="⇒"/>
            </a:pPr>
            <a:r>
              <a:rPr kumimoji="1" lang="en-US" altLang="ja-JP" sz="2600" dirty="0"/>
              <a:t>Previous studies show that </a:t>
            </a:r>
            <a:r>
              <a:rPr kumimoji="1" lang="en-US" altLang="ja-JP" sz="2600" dirty="0">
                <a:solidFill>
                  <a:srgbClr val="FF0000"/>
                </a:solidFill>
              </a:rPr>
              <a:t>Japanese parents tend to have no (or weak) bequest motive</a:t>
            </a:r>
            <a:r>
              <a:rPr kumimoji="1" lang="en-US" altLang="ja-JP" sz="2600" dirty="0"/>
              <a:t> (e.g., Horioka 2014; Niimi 2019)</a:t>
            </a:r>
            <a:r>
              <a:rPr lang="en-US" altLang="ja-JP" sz="2600" dirty="0"/>
              <a:t>, though it is not clear a priori whether affluent parents are also likely to have no (weak) bequest motives.</a:t>
            </a:r>
            <a:endParaRPr kumimoji="1" lang="en-US" altLang="ja-JP" sz="2600" dirty="0"/>
          </a:p>
          <a:p>
            <a:pPr marL="749808" lvl="1" indent="-457200">
              <a:buFont typeface="UD デジタル 教科書体 NK-R" panose="02020400000000000000" pitchFamily="18" charset="-128"/>
              <a:buChar char="⇒"/>
            </a:pPr>
            <a:r>
              <a:rPr lang="en-US" altLang="ja-JP" sz="2600" dirty="0"/>
              <a:t>A relatively large share of bequests can be considered as accidental.</a:t>
            </a:r>
          </a:p>
          <a:p>
            <a:pPr marL="749808" lvl="1" indent="-457200">
              <a:buFont typeface="UD デジタル 教科書体 NK-R" panose="02020400000000000000" pitchFamily="18" charset="-128"/>
              <a:buChar char="⇒"/>
            </a:pPr>
            <a:r>
              <a:rPr kumimoji="1" lang="en-US" altLang="ja-JP" sz="2600" dirty="0"/>
              <a:t>We cannot resort to theoretical predictions about bequest division.</a:t>
            </a:r>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05641D21-B9FF-B7CC-3464-261BBAD99D76}"/>
              </a:ext>
            </a:extLst>
          </p:cNvPr>
          <p:cNvSpPr>
            <a:spLocks noGrp="1"/>
          </p:cNvSpPr>
          <p:nvPr>
            <p:ph type="sldNum" sz="quarter" idx="12"/>
          </p:nvPr>
        </p:nvSpPr>
        <p:spPr/>
        <p:txBody>
          <a:bodyPr/>
          <a:lstStyle/>
          <a:p>
            <a:fld id="{5938420F-0726-45CD-8797-80B05C0E92B9}" type="slidenum">
              <a:rPr kumimoji="1" lang="ja-JP" altLang="en-US" smtClean="0"/>
              <a:t>8</a:t>
            </a:fld>
            <a:endParaRPr kumimoji="1" lang="ja-JP" altLang="en-US"/>
          </a:p>
        </p:txBody>
      </p:sp>
    </p:spTree>
    <p:extLst>
      <p:ext uri="{BB962C8B-B14F-4D97-AF65-F5344CB8AC3E}">
        <p14:creationId xmlns:p14="http://schemas.microsoft.com/office/powerpoint/2010/main" val="3819185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292F5-803A-6A83-86DA-E65BED6401C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7173C91-090A-8762-D110-54BB9D847C95}"/>
              </a:ext>
            </a:extLst>
          </p:cNvPr>
          <p:cNvSpPr>
            <a:spLocks noGrp="1"/>
          </p:cNvSpPr>
          <p:nvPr>
            <p:ph type="title"/>
          </p:nvPr>
        </p:nvSpPr>
        <p:spPr/>
        <p:txBody>
          <a:bodyPr/>
          <a:lstStyle/>
          <a:p>
            <a:r>
              <a:rPr kumimoji="1" lang="en-US" altLang="ja-JP" b="1" dirty="0"/>
              <a:t>Literature</a:t>
            </a:r>
            <a:endParaRPr kumimoji="1" lang="ja-JP" altLang="en-US" b="1" dirty="0"/>
          </a:p>
        </p:txBody>
      </p:sp>
      <p:sp>
        <p:nvSpPr>
          <p:cNvPr id="3" name="コンテンツ プレースホルダー 2">
            <a:extLst>
              <a:ext uri="{FF2B5EF4-FFF2-40B4-BE49-F238E27FC236}">
                <a16:creationId xmlns:a16="http://schemas.microsoft.com/office/drawing/2014/main" id="{4B89074E-3670-DA05-43C2-44C208C0F025}"/>
              </a:ext>
            </a:extLst>
          </p:cNvPr>
          <p:cNvSpPr>
            <a:spLocks noGrp="1"/>
          </p:cNvSpPr>
          <p:nvPr>
            <p:ph idx="1"/>
          </p:nvPr>
        </p:nvSpPr>
        <p:spPr/>
        <p:txBody>
          <a:bodyPr>
            <a:normAutofit/>
          </a:bodyPr>
          <a:lstStyle/>
          <a:p>
            <a:pPr marL="432000" indent="-432000">
              <a:buFont typeface="Wingdings" panose="05000000000000000000" pitchFamily="2" charset="2"/>
              <a:buChar char="u"/>
            </a:pPr>
            <a:r>
              <a:rPr lang="en-US" altLang="ja-JP" sz="2400" dirty="0"/>
              <a:t>US: </a:t>
            </a:r>
            <a:r>
              <a:rPr lang="en-US" altLang="ja-JP" sz="2400" dirty="0">
                <a:solidFill>
                  <a:srgbClr val="FF0000"/>
                </a:solidFill>
              </a:rPr>
              <a:t>empirical studies strongly suggest the equal division of bequests</a:t>
            </a:r>
            <a:r>
              <a:rPr lang="en-US" altLang="ja-JP" sz="2400" dirty="0"/>
              <a:t> (e.g., Menchik 1980; Tomes 1988; Wilhelm 1996; Edlund and Kopczuk 2009) while some studies find that </a:t>
            </a:r>
            <a:r>
              <a:rPr lang="en-US" altLang="ja-JP" sz="2400" i="1" dirty="0"/>
              <a:t>inter vivos </a:t>
            </a:r>
            <a:r>
              <a:rPr lang="en-US" altLang="ja-JP" sz="2400" dirty="0"/>
              <a:t>transfers tend to be divided unequally (e.g., Dunn and Philips 1997; McGarry 1999; Norton and Van Houtven 2006)</a:t>
            </a:r>
            <a:r>
              <a:rPr kumimoji="1" lang="en-US" altLang="ja-JP" sz="2400" dirty="0"/>
              <a:t>.</a:t>
            </a:r>
          </a:p>
          <a:p>
            <a:pPr marL="432000" indent="-432000">
              <a:buFont typeface="Wingdings" panose="05000000000000000000" pitchFamily="2" charset="2"/>
              <a:buChar char="u"/>
            </a:pPr>
            <a:r>
              <a:rPr lang="en-US" altLang="ja-JP" sz="2400" dirty="0"/>
              <a:t>Outside the US: very few studies - the equal division of bequests is found to be less common in the UK (The Royal Commission on the Distribution of Wealth 1977) and in South Korea (Kim and Lim-Soh 2024) but common in Sweden (Ohlsson 2007; Erixson and Ohlsson 2019), Europe more generally (Angelini et al. 2025), and Singapore (Ho 2022).</a:t>
            </a:r>
          </a:p>
          <a:p>
            <a:pPr marL="292608" lvl="1" indent="0">
              <a:buNone/>
            </a:pPr>
            <a:endParaRPr lang="en-US" altLang="ja-JP" sz="2600" dirty="0"/>
          </a:p>
          <a:p>
            <a:pPr marL="360000" indent="-360000">
              <a:buFont typeface="Arial" panose="020B0604020202020204" pitchFamily="34" charset="0"/>
              <a:buChar char="•"/>
            </a:pPr>
            <a:endParaRPr lang="en-US" altLang="ja-JP" sz="2800" dirty="0"/>
          </a:p>
          <a:p>
            <a:pPr marL="0" indent="0">
              <a:buNone/>
            </a:pPr>
            <a:endParaRPr kumimoji="1" lang="ja-JP" altLang="en-US" sz="2800" dirty="0"/>
          </a:p>
        </p:txBody>
      </p:sp>
      <p:sp>
        <p:nvSpPr>
          <p:cNvPr id="4" name="スライド番号プレースホルダー 3">
            <a:extLst>
              <a:ext uri="{FF2B5EF4-FFF2-40B4-BE49-F238E27FC236}">
                <a16:creationId xmlns:a16="http://schemas.microsoft.com/office/drawing/2014/main" id="{6AA2F568-CF8E-EF14-B957-7AC666B19639}"/>
              </a:ext>
            </a:extLst>
          </p:cNvPr>
          <p:cNvSpPr>
            <a:spLocks noGrp="1"/>
          </p:cNvSpPr>
          <p:nvPr>
            <p:ph type="sldNum" sz="quarter" idx="12"/>
          </p:nvPr>
        </p:nvSpPr>
        <p:spPr/>
        <p:txBody>
          <a:bodyPr/>
          <a:lstStyle/>
          <a:p>
            <a:fld id="{5938420F-0726-45CD-8797-80B05C0E92B9}" type="slidenum">
              <a:rPr kumimoji="1" lang="ja-JP" altLang="en-US" smtClean="0"/>
              <a:t>9</a:t>
            </a:fld>
            <a:endParaRPr kumimoji="1" lang="ja-JP" altLang="en-US"/>
          </a:p>
        </p:txBody>
      </p:sp>
    </p:spTree>
    <p:extLst>
      <p:ext uri="{BB962C8B-B14F-4D97-AF65-F5344CB8AC3E}">
        <p14:creationId xmlns:p14="http://schemas.microsoft.com/office/powerpoint/2010/main" val="2666399085"/>
      </p:ext>
    </p:extLst>
  </p:cSld>
  <p:clrMapOvr>
    <a:masterClrMapping/>
  </p:clrMapOvr>
</p:sld>
</file>

<file path=ppt/theme/theme1.xml><?xml version="1.0" encoding="utf-8"?>
<a:theme xmlns:a="http://schemas.openxmlformats.org/drawingml/2006/main" name="レトロスペクト">
  <a:themeElements>
    <a:clrScheme name="ユーザー定義 1">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821</TotalTime>
  <Words>3407</Words>
  <Application>Microsoft Office PowerPoint</Application>
  <PresentationFormat>ワイド画面</PresentationFormat>
  <Paragraphs>478</Paragraphs>
  <Slides>27</Slides>
  <Notes>18</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27</vt:i4>
      </vt:variant>
    </vt:vector>
  </HeadingPairs>
  <TitlesOfParts>
    <vt:vector size="35" baseType="lpstr">
      <vt:lpstr>UD デジタル 教科書体 NK-R</vt:lpstr>
      <vt:lpstr>游ゴシック</vt:lpstr>
      <vt:lpstr>Arial</vt:lpstr>
      <vt:lpstr>Calibri</vt:lpstr>
      <vt:lpstr>Calibri Light</vt:lpstr>
      <vt:lpstr>Cambria Math</vt:lpstr>
      <vt:lpstr>Wingdings</vt:lpstr>
      <vt:lpstr>レトロスペクト</vt:lpstr>
      <vt:lpstr>How Are Bequests Divided Among Children?  The Case of Japan  Charles Yuji Horioka, Hideki Konishi, Yoko Niimi, Hiroshi Suzuki, Hiroshi Teruyama, and Takashi Unayama</vt:lpstr>
      <vt:lpstr>Contents</vt:lpstr>
      <vt:lpstr>Motivation</vt:lpstr>
      <vt:lpstr>Motivation</vt:lpstr>
      <vt:lpstr>Objective</vt:lpstr>
      <vt:lpstr>Contributions</vt:lpstr>
      <vt:lpstr>Theoretical framework</vt:lpstr>
      <vt:lpstr>Theoretical framework</vt:lpstr>
      <vt:lpstr>Literature</vt:lpstr>
      <vt:lpstr>Literature</vt:lpstr>
      <vt:lpstr>Japanese context</vt:lpstr>
      <vt:lpstr>Japanese context</vt:lpstr>
      <vt:lpstr>Data</vt:lpstr>
      <vt:lpstr>Data</vt:lpstr>
      <vt:lpstr>Estimation method</vt:lpstr>
      <vt:lpstr>Estimation method</vt:lpstr>
      <vt:lpstr>Descriptive statistics</vt:lpstr>
      <vt:lpstr>Descriptive statistics</vt:lpstr>
      <vt:lpstr>Descriptive statistics</vt:lpstr>
      <vt:lpstr>Estimation results</vt:lpstr>
      <vt:lpstr>Estimation results</vt:lpstr>
      <vt:lpstr>Estimation results</vt:lpstr>
      <vt:lpstr>Conclusion</vt:lpstr>
      <vt:lpstr>Policy implications</vt:lpstr>
      <vt:lpstr>References</vt:lpstr>
      <vt:lpstr>References</vt:lpstr>
      <vt:lpstr>Thank you very much for your attention. For any questions, horioka@rieb.kobe-u.ac.jp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Are Bequests Divided Among Children?  The Case of Japan  Charles Yuji Horioka, Hideki Konishi, Yoko Niimi, Hiroshi Suzuki, Hiroshi Teruyama, and Takashi Unayama</dc:title>
  <dc:creator>yniimi</dc:creator>
  <cp:lastModifiedBy>horioka</cp:lastModifiedBy>
  <cp:revision>43</cp:revision>
  <cp:lastPrinted>2026-04-24T08:22:14Z</cp:lastPrinted>
  <dcterms:created xsi:type="dcterms:W3CDTF">2025-07-21T00:33:26Z</dcterms:created>
  <dcterms:modified xsi:type="dcterms:W3CDTF">2026-08-02T23:51:51Z</dcterms:modified>
</cp:coreProperties>
</file>