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305" r:id="rId3"/>
    <p:sldId id="258" r:id="rId4"/>
    <p:sldId id="259" r:id="rId5"/>
    <p:sldId id="287" r:id="rId6"/>
    <p:sldId id="260" r:id="rId7"/>
    <p:sldId id="267" r:id="rId8"/>
    <p:sldId id="270" r:id="rId9"/>
    <p:sldId id="288" r:id="rId10"/>
    <p:sldId id="304" r:id="rId11"/>
    <p:sldId id="291" r:id="rId12"/>
    <p:sldId id="303" r:id="rId13"/>
    <p:sldId id="275" r:id="rId14"/>
    <p:sldId id="292" r:id="rId15"/>
    <p:sldId id="306" r:id="rId16"/>
    <p:sldId id="280" r:id="rId17"/>
    <p:sldId id="293" r:id="rId18"/>
    <p:sldId id="294" r:id="rId19"/>
    <p:sldId id="295" r:id="rId20"/>
    <p:sldId id="301" r:id="rId21"/>
    <p:sldId id="296" r:id="rId22"/>
    <p:sldId id="297" r:id="rId23"/>
    <p:sldId id="262" r:id="rId24"/>
    <p:sldId id="283" r:id="rId25"/>
    <p:sldId id="302" r:id="rId26"/>
    <p:sldId id="299" r:id="rId27"/>
    <p:sldId id="300" r:id="rId28"/>
    <p:sldId id="284" r:id="rId29"/>
    <p:sldId id="285" r:id="rId30"/>
    <p:sldId id="286" r:id="rId31"/>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FF7979"/>
    <a:srgbClr val="FC7491"/>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26" d="100"/>
          <a:sy n="126" d="100"/>
        </p:scale>
        <p:origin x="126" y="153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312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7BD55-A09E-95E8-FCB4-EED8DE31C4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D68C98-DEC0-65F1-42F5-5FCC6A0C46C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8B0B2D5-6C4E-7F2E-CC47-2358E76890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EA270CA-EE05-3A0C-1E89-1875E498A0E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387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52BC9-9921-5EE1-DF51-660005E796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EDEECC-1F14-8AB0-0F05-78D028E7253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39C32CB-5A1F-A208-12A7-F78A5EF873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BE448A-85DC-2DD9-9A5B-D0C91134289E}"/>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2006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C28CC-0ECE-6B94-E0C3-CDA1E382F0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339982-4856-DC64-3CB7-ECA48101A83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239F9CB-B68A-8C84-2219-0845A8E9BE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66F924-E7EB-5F41-4361-F269D84C6DE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10068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85A29-CCB2-9363-5082-1D8D62E90C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09F544-380B-D7BC-2E56-C4CF46F6586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48C6D2E-C288-2D42-9DDD-D0B82AF1E8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9ABFA1-9C42-6E38-7E52-47CA6061EFA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0898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EBBFE-454D-79B4-55E7-1AD0065FE0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C9065E-8C92-25B4-D9D3-FB6E8602830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660ED88-953D-2C45-06D5-51E529FFAC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7BA362-4D69-FBFD-F0E4-74583DAC0D7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7570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EAF35-F398-063A-63BA-91782C749A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08C286-F675-4AF6-6C9C-BA806F1CC35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071CACD-ED93-8C61-766D-39D2212C84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B00E7A-B92F-A9F2-EEF9-9F4C7F3C297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36521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1FF79-2786-E407-5671-833B423747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E16313-E35C-9007-BD2E-18F3EAA33E3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3700711-62E2-4105-6F85-B89FB461EC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066D4F-0286-48D2-8FBB-65D66ECC022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3090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E2EC2-2E7E-BAB5-1005-4CEF948092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23F02-AA21-2195-3C98-05DA416E985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E5E0B3A-4C24-866F-7237-8C40F1C6C1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B9CC67-300D-91FB-F340-17277E925FA2}"/>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87515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587C0-E4E8-2588-6D66-BD5D544782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0A7D35-53F6-F0FE-D72D-C3CA84E5C96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3711604-3F22-8221-8C29-A9811B1E08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A84A9F-C07E-F474-5A69-8C0867DCCBA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85190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6081F-B60B-8646-F37C-F26170EA2C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693469-25ED-7139-876A-75B1E47A3B1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E337D6C-D9D6-7342-4B6C-4D053C4136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0F59AD-5187-3747-412C-40BDB5560A2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6914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35E19-719D-CB6A-DDB4-201C750E04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A1FB04-4A82-D30C-544D-E5816684395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B7DAE7B-BD18-D534-7B73-511B04DD5C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CF2646-51D3-75E3-F08A-7F1688545AD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5771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9F31D-B29E-3C9C-2A74-5AA2B59061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AACF10-F143-7459-3DCC-058879596FC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319BE30-5306-F1B1-120C-418279FA17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B1F450-5698-42A6-F640-E5B76435ABD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2264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3E7C0-A00C-DCA6-17CC-FF7856DB49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37BA12-CF01-B552-3F2C-6DD9DDE16BD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61FC6D0-2B42-0FAD-CFE5-7152B6B3C0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09E45B-7F74-815D-AB54-6576319D7006}"/>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54299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3ACD4-C5B6-1FF2-F40A-AD52A0348F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4742C7-4612-939A-BD33-B58F9824C64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10BAAA9-79C1-730D-163F-6E402D593C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9C63E4-C910-3570-DD3B-A0B7E02D39B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5832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E3942-D112-9C7D-37B0-844FA803A5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497922-DDE7-1B8F-ABE1-0D8A69B0EBA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F701376-2281-A761-B266-A037D6B496D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8BAE03-4EE5-0CDA-AC45-E3ABC032CBB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2581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274CD-EC1B-2ACF-7B26-BA21831BD7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5DEAC3-C032-A626-B9F1-6914F4D33F1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3004422-507C-B07E-9C06-DE035C3A25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3D8552-E319-A118-3EAB-60CE8917124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55609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C06CD-4C7E-8214-8854-C838E29F58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977F23-32B1-DDBC-C325-BB3B57504A9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B9BA74F-27B3-A9AA-74A4-0E18D43C4E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87637B-A618-5533-2637-AFD3E37A0655}"/>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4049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microsoft.com/office/2007/relationships/hdphoto" Target="../media/hdphoto11.wdp"/><Relationship Id="rId5" Type="http://schemas.openxmlformats.org/officeDocument/2006/relationships/image" Target="../media/image12.png"/><Relationship Id="rId4" Type="http://schemas.microsoft.com/office/2007/relationships/hdphoto" Target="../media/hdphoto10.wdp"/></Relationships>
</file>

<file path=ppt/slides/_rels/slide2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2F4F5"/>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rcRect t="166" b="166"/>
          <a:stretch/>
        </p:blipFill>
        <p:spPr>
          <a:xfrm>
            <a:off x="5715000" y="0"/>
            <a:ext cx="3429000" cy="5143500"/>
          </a:xfrm>
          <a:prstGeom prst="rect">
            <a:avLst/>
          </a:prstGeom>
        </p:spPr>
      </p:pic>
      <p:sp>
        <p:nvSpPr>
          <p:cNvPr id="3" name="Text 0"/>
          <p:cNvSpPr/>
          <p:nvPr/>
        </p:nvSpPr>
        <p:spPr>
          <a:xfrm>
            <a:off x="496186" y="1354297"/>
            <a:ext cx="7892638" cy="886047"/>
          </a:xfrm>
          <a:prstGeom prst="rect">
            <a:avLst/>
          </a:prstGeom>
          <a:noFill/>
          <a:ln/>
        </p:spPr>
        <p:txBody>
          <a:bodyPr wrap="square" lIns="0" tIns="0" rIns="0" bIns="0" rtlCol="0" anchor="ctr"/>
          <a:lstStyle/>
          <a:p>
            <a:pPr marL="0" indent="0" algn="l">
              <a:lnSpc>
                <a:spcPts val="3525"/>
              </a:lnSpc>
              <a:buNone/>
            </a:pPr>
            <a:r>
              <a:rPr lang="en-US" sz="2820" b="1" dirty="0">
                <a:solidFill>
                  <a:srgbClr val="000000"/>
                </a:solidFill>
                <a:latin typeface="PT Serif" pitchFamily="34" charset="0"/>
                <a:ea typeface="PT Serif" pitchFamily="34" charset="-122"/>
                <a:cs typeface="PT Serif" pitchFamily="34" charset="-120"/>
              </a:rPr>
              <a:t>The Regulation of Shareholder Democracy</a:t>
            </a:r>
            <a:endParaRPr lang="en-US" sz="2820" dirty="0"/>
          </a:p>
        </p:txBody>
      </p:sp>
      <p:sp>
        <p:nvSpPr>
          <p:cNvPr id="5" name="Text 2"/>
          <p:cNvSpPr/>
          <p:nvPr/>
        </p:nvSpPr>
        <p:spPr>
          <a:xfrm>
            <a:off x="496186" y="3108670"/>
            <a:ext cx="4722628" cy="680410"/>
          </a:xfrm>
          <a:prstGeom prst="rect">
            <a:avLst/>
          </a:prstGeom>
          <a:noFill/>
          <a:ln/>
        </p:spPr>
        <p:txBody>
          <a:bodyPr wrap="square" lIns="0" tIns="0" rIns="0" bIns="0" rtlCol="0" anchor="ctr"/>
          <a:lstStyle/>
          <a:p>
            <a:pPr marL="0" indent="0" algn="l">
              <a:lnSpc>
                <a:spcPts val="1805"/>
              </a:lnSpc>
              <a:buNone/>
            </a:pPr>
            <a:r>
              <a:rPr lang="en-US" sz="1105" dirty="0">
                <a:solidFill>
                  <a:srgbClr val="000000"/>
                </a:solidFill>
                <a:latin typeface="IBM Plex Serif" pitchFamily="34" charset="0"/>
                <a:ea typeface="IBM Plex Serif" pitchFamily="34" charset="-122"/>
                <a:cs typeface="IBM Plex Serif" pitchFamily="34" charset="-120"/>
              </a:rPr>
              <a:t>John G. Matsusaka (University of Southern California)</a:t>
            </a:r>
          </a:p>
          <a:p>
            <a:pPr marL="0" indent="0" algn="l">
              <a:lnSpc>
                <a:spcPts val="1805"/>
              </a:lnSpc>
              <a:buNone/>
            </a:pPr>
            <a:r>
              <a:rPr lang="en-US" sz="1105" dirty="0">
                <a:solidFill>
                  <a:srgbClr val="000000"/>
                </a:solidFill>
                <a:latin typeface="IBM Plex Serif" pitchFamily="34" charset="0"/>
                <a:ea typeface="IBM Plex Serif" pitchFamily="34" charset="-122"/>
                <a:cs typeface="IBM Plex Serif" pitchFamily="34" charset="-120"/>
              </a:rPr>
              <a:t>Oguzhan Ozbas (Bilkent University)</a:t>
            </a:r>
          </a:p>
          <a:p>
            <a:pPr marL="0" indent="0" algn="l">
              <a:lnSpc>
                <a:spcPts val="1805"/>
              </a:lnSpc>
              <a:buNone/>
            </a:pPr>
            <a:r>
              <a:rPr lang="en-US" sz="1105" dirty="0">
                <a:solidFill>
                  <a:srgbClr val="000000"/>
                </a:solidFill>
                <a:latin typeface="IBM Plex Serif" pitchFamily="34" charset="0"/>
                <a:ea typeface="IBM Plex Serif" pitchFamily="34" charset="-122"/>
                <a:cs typeface="IBM Plex Serif" pitchFamily="34" charset="-120"/>
              </a:rPr>
              <a:t>Chong Shu (University of Utah)</a:t>
            </a:r>
          </a:p>
          <a:p>
            <a:pPr marL="0" indent="0" algn="l">
              <a:lnSpc>
                <a:spcPts val="1805"/>
              </a:lnSpc>
              <a:buNone/>
            </a:pPr>
            <a:r>
              <a:rPr lang="en-US" sz="1105" dirty="0">
                <a:solidFill>
                  <a:srgbClr val="000000"/>
                </a:solidFill>
                <a:latin typeface="IBM Plex Serif" pitchFamily="34" charset="0"/>
                <a:ea typeface="IBM Plex Serif" pitchFamily="34" charset="-122"/>
                <a:cs typeface="IBM Plex Serif" pitchFamily="34" charset="-120"/>
              </a:rPr>
              <a:t>Irene Yi (University of Toronto)</a:t>
            </a:r>
          </a:p>
          <a:p>
            <a:pPr marL="0" indent="0" algn="l">
              <a:lnSpc>
                <a:spcPts val="1805"/>
              </a:lnSpc>
              <a:buNone/>
            </a:pPr>
            <a:endParaRPr lang="en-US" sz="1105" dirty="0">
              <a:solidFill>
                <a:srgbClr val="000000"/>
              </a:solidFill>
              <a:latin typeface="IBM Plex Serif" pitchFamily="34" charset="0"/>
              <a:ea typeface="IBM Plex Serif" pitchFamily="34" charset="-122"/>
              <a:cs typeface="IBM Plex Serif" pitchFamily="34" charset="-120"/>
            </a:endParaRPr>
          </a:p>
          <a:p>
            <a:pPr>
              <a:lnSpc>
                <a:spcPts val="1805"/>
              </a:lnSpc>
            </a:pPr>
            <a:r>
              <a:rPr lang="en-US" sz="1105" i="1" dirty="0">
                <a:solidFill>
                  <a:srgbClr val="000000"/>
                </a:solidFill>
                <a:latin typeface="IBM Plex Serif" pitchFamily="34" charset="0"/>
                <a:ea typeface="IBM Plex Serif" pitchFamily="34" charset="-122"/>
                <a:cs typeface="IBM Plex Serif" pitchFamily="34" charset="-120"/>
              </a:rPr>
              <a:t>NBER Law and Economics Program Meeting, Spring 2026</a:t>
            </a:r>
            <a:endParaRPr lang="en-US" sz="1105" i="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a:extLst>
            <a:ext uri="{FF2B5EF4-FFF2-40B4-BE49-F238E27FC236}">
              <a16:creationId xmlns:a16="http://schemas.microsoft.com/office/drawing/2014/main" id="{C0B040D2-84DA-BA57-B1E4-495EF16F033B}"/>
            </a:ext>
          </a:extLst>
        </p:cNvPr>
        <p:cNvGrpSpPr/>
        <p:nvPr/>
      </p:nvGrpSpPr>
      <p:grpSpPr>
        <a:xfrm>
          <a:off x="0" y="0"/>
          <a:ext cx="0" cy="0"/>
          <a:chOff x="0" y="0"/>
          <a:chExt cx="0" cy="0"/>
        </a:xfrm>
      </p:grpSpPr>
      <p:sp>
        <p:nvSpPr>
          <p:cNvPr id="8" name="Text 6">
            <a:extLst>
              <a:ext uri="{FF2B5EF4-FFF2-40B4-BE49-F238E27FC236}">
                <a16:creationId xmlns:a16="http://schemas.microsoft.com/office/drawing/2014/main" id="{D243F263-9C98-1068-1CFB-DDC555362C00}"/>
              </a:ext>
            </a:extLst>
          </p:cNvPr>
          <p:cNvSpPr/>
          <p:nvPr/>
        </p:nvSpPr>
        <p:spPr>
          <a:xfrm>
            <a:off x="496186" y="389861"/>
            <a:ext cx="8151628" cy="570644"/>
          </a:xfrm>
          <a:prstGeom prst="rect">
            <a:avLst/>
          </a:prstGeom>
          <a:noFill/>
          <a:ln/>
        </p:spPr>
        <p:txBody>
          <a:bodyPr wrap="square" lIns="0" tIns="0" rIns="0" bIns="0" rtlCol="0" anchor="ctr"/>
          <a:lstStyle/>
          <a:p>
            <a:pPr marL="0" marR="0" lvl="0" indent="0" algn="l" defTabSz="914400" rtl="0" eaLnBrk="1" fontAlgn="auto" latinLnBrk="0" hangingPunct="1">
              <a:lnSpc>
                <a:spcPts val="3525"/>
              </a:lnSpc>
              <a:spcBef>
                <a:spcPts val="0"/>
              </a:spcBef>
              <a:spcAft>
                <a:spcPts val="0"/>
              </a:spcAft>
              <a:buClrTx/>
              <a:buSzTx/>
              <a:buFontTx/>
              <a:buNone/>
              <a:tabLst/>
              <a:defRPr/>
            </a:pPr>
            <a:endParaRPr kumimoji="0" lang="en-US" sz="282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Text 0">
            <a:extLst>
              <a:ext uri="{FF2B5EF4-FFF2-40B4-BE49-F238E27FC236}">
                <a16:creationId xmlns:a16="http://schemas.microsoft.com/office/drawing/2014/main" id="{69AE47F8-C6BE-9755-7F26-29B7597ADBC7}"/>
              </a:ext>
            </a:extLst>
          </p:cNvPr>
          <p:cNvSpPr/>
          <p:nvPr/>
        </p:nvSpPr>
        <p:spPr>
          <a:xfrm>
            <a:off x="496186" y="389860"/>
            <a:ext cx="8151628" cy="443023"/>
          </a:xfrm>
          <a:prstGeom prst="rect">
            <a:avLst/>
          </a:prstGeom>
          <a:noFill/>
          <a:ln/>
        </p:spPr>
        <p:txBody>
          <a:bodyPr wrap="square" lIns="0" tIns="0" rIns="0" bIns="0" rtlCol="0" anchor="ctr"/>
          <a:lstStyle/>
          <a:p>
            <a:pPr marL="0" marR="0" lvl="0" indent="0" algn="l" defTabSz="914400" rtl="0" eaLnBrk="1" fontAlgn="auto" latinLnBrk="0" hangingPunct="1">
              <a:lnSpc>
                <a:spcPts val="3525"/>
              </a:lnSpc>
              <a:spcBef>
                <a:spcPts val="0"/>
              </a:spcBef>
              <a:spcAft>
                <a:spcPts val="0"/>
              </a:spcAft>
              <a:buClrTx/>
              <a:buSzTx/>
              <a:buFontTx/>
              <a:buNone/>
              <a:tabLst/>
              <a:defRPr/>
            </a:pPr>
            <a:r>
              <a:rPr kumimoji="0" lang="en-US" sz="2820" b="1" i="0" u="none" strike="noStrike" kern="1200" cap="none" spc="0" normalizeH="0" baseline="0" noProof="0" dirty="0">
                <a:ln>
                  <a:noFill/>
                </a:ln>
                <a:solidFill>
                  <a:srgbClr val="000000"/>
                </a:solidFill>
                <a:effectLst/>
                <a:uLnTx/>
                <a:uFillTx/>
                <a:latin typeface="PT Serif" pitchFamily="34" charset="0"/>
                <a:ea typeface="PT Serif" pitchFamily="34" charset="-122"/>
                <a:cs typeface="PT Serif" pitchFamily="34" charset="-120"/>
              </a:rPr>
              <a:t>Regressions of CAR on Emissions</a:t>
            </a:r>
            <a:endParaRPr kumimoji="0" lang="en-US" sz="282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Table 0">
            <a:extLst>
              <a:ext uri="{FF2B5EF4-FFF2-40B4-BE49-F238E27FC236}">
                <a16:creationId xmlns:a16="http://schemas.microsoft.com/office/drawing/2014/main" id="{BE906565-3B7C-E071-9627-355FCF562AF2}"/>
              </a:ext>
            </a:extLst>
          </p:cNvPr>
          <p:cNvGraphicFramePr>
            <a:graphicFrameLocks noGrp="1"/>
          </p:cNvGraphicFramePr>
          <p:nvPr>
            <p:extLst>
              <p:ext uri="{D42A27DB-BD31-4B8C-83A1-F6EECF244321}">
                <p14:modId xmlns:p14="http://schemas.microsoft.com/office/powerpoint/2010/main" val="3545246267"/>
              </p:ext>
            </p:extLst>
          </p:nvPr>
        </p:nvGraphicFramePr>
        <p:xfrm>
          <a:off x="227607" y="1238635"/>
          <a:ext cx="3675523" cy="3037194"/>
        </p:xfrm>
        <a:graphic>
          <a:graphicData uri="http://schemas.openxmlformats.org/drawingml/2006/table">
            <a:tbl>
              <a:tblPr bandRow="1"/>
              <a:tblGrid>
                <a:gridCol w="2651760">
                  <a:extLst>
                    <a:ext uri="{9D8B030D-6E8A-4147-A177-3AD203B41FA5}">
                      <a16:colId xmlns:a16="http://schemas.microsoft.com/office/drawing/2014/main" val="20000"/>
                    </a:ext>
                  </a:extLst>
                </a:gridCol>
                <a:gridCol w="1023763">
                  <a:extLst>
                    <a:ext uri="{9D8B030D-6E8A-4147-A177-3AD203B41FA5}">
                      <a16:colId xmlns:a16="http://schemas.microsoft.com/office/drawing/2014/main" val="20001"/>
                    </a:ext>
                  </a:extLst>
                </a:gridCol>
              </a:tblGrid>
              <a:tr h="276643">
                <a:tc gridSpan="2">
                  <a:txBody>
                    <a:bodyPr/>
                    <a:lstStyle/>
                    <a:p>
                      <a:pPr marL="0" indent="0" algn="l">
                        <a:buNone/>
                      </a:pPr>
                      <a:r>
                        <a:rPr lang="en-US" sz="1110" b="1" i="0" dirty="0">
                          <a:solidFill>
                            <a:schemeClr val="bg1"/>
                          </a:solidFill>
                          <a:latin typeface="IBM Plex Serif" panose="02060503050406000203" pitchFamily="18" charset="0"/>
                          <a:ea typeface="Calibri" charset="0"/>
                          <a:cs typeface="Calibri" charset="0"/>
                        </a:rPr>
                        <a:t>Dependent Variable: Cumulative abnormal return</a:t>
                      </a: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dirty="0"/>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276643">
                <a:tc rowSpan="2">
                  <a:txBody>
                    <a:bodyPr/>
                    <a:lstStyle/>
                    <a:p>
                      <a:pPr marL="0" indent="0" algn="l">
                        <a:buNone/>
                      </a:pPr>
                      <a:r>
                        <a:rPr lang="en-US" sz="1110" i="0" dirty="0">
                          <a:solidFill>
                            <a:srgbClr val="222222"/>
                          </a:solidFill>
                          <a:latin typeface="IBM Plex Serif" panose="02060503050406000203" pitchFamily="18" charset="0"/>
                          <a:ea typeface="Calibri" pitchFamily="34" charset="-122"/>
                          <a:cs typeface="Calibri" pitchFamily="34" charset="-120"/>
                        </a:rPr>
                        <a:t>Dummy = 1 if high emitter</a:t>
                      </a: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-1.77**</a:t>
                      </a: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76643">
                <a:tc vMerge="1">
                  <a:txBody>
                    <a:bodyPr/>
                    <a:lstStyle/>
                    <a:p>
                      <a:pPr marL="0" indent="0" algn="l">
                        <a:buNone/>
                      </a:pP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F2FF"/>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(0.74)</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259254">
                <a:tc rowSpan="2">
                  <a:txBody>
                    <a:bodyPr/>
                    <a:lstStyle/>
                    <a:p>
                      <a:pPr marL="0" indent="0" algn="l">
                        <a:buNone/>
                      </a:pPr>
                      <a:r>
                        <a:rPr lang="en-US" sz="1110" i="0" dirty="0">
                          <a:solidFill>
                            <a:srgbClr val="222222"/>
                          </a:solidFill>
                          <a:latin typeface="IBM Plex Serif" panose="02060503050406000203" pitchFamily="18" charset="0"/>
                          <a:ea typeface="Calibri" pitchFamily="34" charset="-122"/>
                          <a:cs typeface="Calibri" pitchFamily="34" charset="-120"/>
                        </a:rPr>
                        <a:t>Dummy = 1 if received climate proposal</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276643">
                <a:tc vMerge="1">
                  <a:txBody>
                    <a:bodyPr/>
                    <a:lstStyle/>
                    <a:p>
                      <a:pPr marL="0" indent="0" algn="l">
                        <a:buNone/>
                      </a:pP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a:buNone/>
                      </a:pP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276643">
                <a:tc rowSpan="2">
                  <a:txBody>
                    <a:bodyPr/>
                    <a:lstStyle/>
                    <a:p>
                      <a:pPr marL="0" indent="0" algn="l">
                        <a:buNone/>
                      </a:pPr>
                      <a:r>
                        <a:rPr lang="en-US" sz="1110" i="0" dirty="0">
                          <a:solidFill>
                            <a:srgbClr val="222222"/>
                          </a:solidFill>
                          <a:latin typeface="IBM Plex Serif" panose="02060503050406000203" pitchFamily="18" charset="0"/>
                          <a:ea typeface="Calibri" pitchFamily="34" charset="-122"/>
                          <a:cs typeface="Calibri" pitchFamily="34" charset="-120"/>
                        </a:rPr>
                        <a:t>Dummy = 1 if high emitter &amp; received climate proposal</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76643">
                <a:tc vMerge="1">
                  <a:txBody>
                    <a:bodyPr/>
                    <a:lstStyle/>
                    <a:p>
                      <a:pPr marL="0" indent="0" algn="l">
                        <a:buNone/>
                      </a:pP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F2FF"/>
                    </a:solidFill>
                  </a:tcPr>
                </a:tc>
                <a:tc>
                  <a:txBody>
                    <a:bodyPr/>
                    <a:lstStyle/>
                    <a:p>
                      <a:pPr marL="0" indent="0" algn="ctr">
                        <a:buNone/>
                      </a:pP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276643">
                <a:tc rowSpan="2">
                  <a:txBody>
                    <a:bodyPr/>
                    <a:lstStyle/>
                    <a:p>
                      <a:pPr marL="0" indent="0" algn="l">
                        <a:buNone/>
                      </a:pPr>
                      <a:r>
                        <a:rPr lang="en-US" sz="1110" i="0" dirty="0">
                          <a:solidFill>
                            <a:srgbClr val="222222"/>
                          </a:solidFill>
                          <a:latin typeface="IBM Plex Serif" panose="02060503050406000203" pitchFamily="18" charset="0"/>
                          <a:ea typeface="Calibri" pitchFamily="34" charset="-122"/>
                          <a:cs typeface="Calibri" pitchFamily="34" charset="-120"/>
                        </a:rPr>
                        <a:t>Emissions (log)</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276643">
                <a:tc vMerge="1">
                  <a:txBody>
                    <a:bodyPr/>
                    <a:lstStyle/>
                    <a:p>
                      <a:pPr marL="0" indent="0" algn="l">
                        <a:buNone/>
                      </a:pP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a:buNone/>
                      </a:pP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8"/>
                  </a:ext>
                </a:extLst>
              </a:tr>
              <a:tr h="276643">
                <a:tc>
                  <a:txBody>
                    <a:bodyPr/>
                    <a:lstStyle/>
                    <a:p>
                      <a:pPr marL="0" indent="0" algn="l">
                        <a:buNone/>
                      </a:pPr>
                      <a:r>
                        <a:rPr lang="en-US" sz="1110" b="1" i="1" dirty="0">
                          <a:solidFill>
                            <a:srgbClr val="222222"/>
                          </a:solidFill>
                          <a:latin typeface="IBM Plex Serif" panose="02060503050406000203" pitchFamily="18" charset="0"/>
                          <a:ea typeface="Calibri" pitchFamily="34" charset="-122"/>
                          <a:cs typeface="Calibri" pitchFamily="34" charset="-120"/>
                        </a:rPr>
                        <a:t>R²</a:t>
                      </a:r>
                      <a:endParaRPr lang="en-US" sz="1110" b="1" i="1"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0.01</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10"/>
                  </a:ext>
                </a:extLst>
              </a:tr>
              <a:tr h="276643">
                <a:tc>
                  <a:txBody>
                    <a:bodyPr/>
                    <a:lstStyle/>
                    <a:p>
                      <a:pPr marL="0" indent="0" algn="l">
                        <a:buNone/>
                      </a:pPr>
                      <a:r>
                        <a:rPr lang="en-US" sz="1110" b="1" i="0" dirty="0">
                          <a:solidFill>
                            <a:srgbClr val="222222"/>
                          </a:solidFill>
                          <a:latin typeface="IBM Plex Serif" panose="02060503050406000203" pitchFamily="18" charset="0"/>
                          <a:ea typeface="Calibri" pitchFamily="34" charset="-122"/>
                          <a:cs typeface="Calibri" pitchFamily="34" charset="-120"/>
                        </a:rPr>
                        <a:t>Observations</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1,049</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11"/>
                  </a:ext>
                </a:extLst>
              </a:tr>
            </a:tbl>
          </a:graphicData>
        </a:graphic>
      </p:graphicFrame>
      <p:sp>
        <p:nvSpPr>
          <p:cNvPr id="6" name="Text 5">
            <a:extLst>
              <a:ext uri="{FF2B5EF4-FFF2-40B4-BE49-F238E27FC236}">
                <a16:creationId xmlns:a16="http://schemas.microsoft.com/office/drawing/2014/main" id="{A8B6C632-F722-3A2B-F8CF-E5035FFAE2DF}"/>
              </a:ext>
            </a:extLst>
          </p:cNvPr>
          <p:cNvSpPr/>
          <p:nvPr/>
        </p:nvSpPr>
        <p:spPr>
          <a:xfrm>
            <a:off x="5746404" y="1366257"/>
            <a:ext cx="3471079" cy="1796727"/>
          </a:xfrm>
          <a:prstGeom prst="rect">
            <a:avLst/>
          </a:prstGeom>
          <a:noFill/>
          <a:ln/>
        </p:spPr>
        <p:txBody>
          <a:bodyPr wrap="square" lIns="0" tIns="0" rIns="0" bIns="0" rtlCol="0" anchor="t"/>
          <a:lstStyle/>
          <a:p>
            <a:pPr marL="0" marR="0" lvl="0" indent="0" algn="l" defTabSz="914400" rtl="0" eaLnBrk="1" fontAlgn="auto" latinLnBrk="0" hangingPunct="1">
              <a:lnSpc>
                <a:spcPts val="1805"/>
              </a:lnSpc>
              <a:spcBef>
                <a:spcPts val="0"/>
              </a:spcBef>
              <a:spcAft>
                <a:spcPts val="600"/>
              </a:spcAft>
              <a:buClrTx/>
              <a:buSzTx/>
              <a:buFontTx/>
              <a:buNone/>
              <a:tabLst/>
              <a:defRPr/>
            </a:pPr>
            <a:r>
              <a:rPr kumimoji="0" lang="en-US" sz="1105"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               </a:t>
            </a:r>
            <a:r>
              <a:rPr kumimoji="0" lang="en-US" sz="1600" b="1"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Controls:</a:t>
            </a:r>
            <a:r>
              <a:rPr kumimoji="0" lang="en-US" sz="160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 </a:t>
            </a:r>
          </a:p>
          <a:p>
            <a:pPr marL="742950" marR="0" lvl="1" indent="-285750" algn="l" defTabSz="914400" rtl="0" eaLnBrk="1" fontAlgn="auto" latinLnBrk="0" hangingPunct="1">
              <a:lnSpc>
                <a:spcPts val="1805"/>
              </a:lnSpc>
              <a:spcBef>
                <a:spcPts val="0"/>
              </a:spcBef>
              <a:spcAft>
                <a:spcPts val="6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Firm assets</a:t>
            </a:r>
          </a:p>
          <a:p>
            <a:pPr marL="742950" marR="0" lvl="1" indent="-285750" algn="l" defTabSz="914400" rtl="0" eaLnBrk="1" fontAlgn="auto" latinLnBrk="0" hangingPunct="1">
              <a:lnSpc>
                <a:spcPts val="1805"/>
              </a:lnSpc>
              <a:spcBef>
                <a:spcPts val="0"/>
              </a:spcBef>
              <a:spcAft>
                <a:spcPts val="6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Capital expenditure</a:t>
            </a:r>
          </a:p>
          <a:p>
            <a:pPr marL="742950" marR="0" lvl="1" indent="-285750" algn="l" defTabSz="914400" rtl="0" eaLnBrk="1" fontAlgn="auto" latinLnBrk="0" hangingPunct="1">
              <a:lnSpc>
                <a:spcPts val="1805"/>
              </a:lnSpc>
              <a:spcBef>
                <a:spcPts val="0"/>
              </a:spcBef>
              <a:spcAft>
                <a:spcPts val="6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Profits.</a:t>
            </a:r>
          </a:p>
          <a:p>
            <a:pPr marL="742950" marR="0" lvl="1" indent="-285750" algn="l" defTabSz="914400" rtl="0" eaLnBrk="1" fontAlgn="auto" latinLnBrk="0" hangingPunct="1">
              <a:lnSpc>
                <a:spcPts val="1805"/>
              </a:lnSpc>
              <a:spcBef>
                <a:spcPts val="0"/>
              </a:spcBef>
              <a:spcAft>
                <a:spcPts val="6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Concurrent events including earning announcement, stock buybacks, executive change, and others.</a:t>
            </a:r>
          </a:p>
          <a:p>
            <a:pPr marL="457200" marR="0" lvl="1" indent="0" algn="l" defTabSz="914400" rtl="0" eaLnBrk="1" fontAlgn="auto" latinLnBrk="0" hangingPunct="1">
              <a:lnSpc>
                <a:spcPts val="1805"/>
              </a:lnSpc>
              <a:spcBef>
                <a:spcPts val="0"/>
              </a:spcBef>
              <a:spcAft>
                <a:spcPts val="600"/>
              </a:spcAft>
              <a:buClrTx/>
              <a:buSzTx/>
              <a:buFontTx/>
              <a:buNone/>
              <a:tabLst/>
              <a:defRPr/>
            </a:pPr>
            <a:endParaRPr kumimoji="0" lang="en-US" sz="1105"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endParaRPr>
          </a:p>
          <a:p>
            <a:pPr marL="457200" marR="0" lvl="1" indent="0" algn="l" defTabSz="914400" rtl="0" eaLnBrk="1" fontAlgn="auto" latinLnBrk="0" hangingPunct="1">
              <a:lnSpc>
                <a:spcPts val="1805"/>
              </a:lnSpc>
              <a:spcBef>
                <a:spcPts val="0"/>
              </a:spcBef>
              <a:spcAft>
                <a:spcPts val="600"/>
              </a:spcAft>
              <a:buClrTx/>
              <a:buSzTx/>
              <a:buFontTx/>
              <a:buNone/>
              <a:tabLst/>
              <a:defRPr/>
            </a:pPr>
            <a:endParaRPr kumimoji="0" lang="en-US" sz="1105"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endParaRPr>
          </a:p>
          <a:p>
            <a:pPr marL="171450" marR="0" lvl="0" indent="-171450" algn="l" defTabSz="914400" rtl="0" eaLnBrk="1" fontAlgn="auto" latinLnBrk="0" hangingPunct="1">
              <a:lnSpc>
                <a:spcPts val="1805"/>
              </a:lnSpc>
              <a:spcBef>
                <a:spcPts val="0"/>
              </a:spcBef>
              <a:spcAft>
                <a:spcPts val="400"/>
              </a:spcAft>
              <a:buClrTx/>
              <a:buSzTx/>
              <a:buFont typeface="Wingdings" panose="05000000000000000000" pitchFamily="2" charset="2"/>
              <a:buChar char="q"/>
              <a:tabLst/>
              <a:defRPr/>
            </a:pPr>
            <a:endParaRPr kumimoji="0" lang="en-US" sz="110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718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a:extLst>
            <a:ext uri="{FF2B5EF4-FFF2-40B4-BE49-F238E27FC236}">
              <a16:creationId xmlns:a16="http://schemas.microsoft.com/office/drawing/2014/main" id="{E4927BB8-FF03-AF6C-C9EC-6C48519AED67}"/>
            </a:ext>
          </a:extLst>
        </p:cNvPr>
        <p:cNvGrpSpPr/>
        <p:nvPr/>
      </p:nvGrpSpPr>
      <p:grpSpPr>
        <a:xfrm>
          <a:off x="0" y="0"/>
          <a:ext cx="0" cy="0"/>
          <a:chOff x="0" y="0"/>
          <a:chExt cx="0" cy="0"/>
        </a:xfrm>
      </p:grpSpPr>
      <p:sp>
        <p:nvSpPr>
          <p:cNvPr id="8" name="Text 6">
            <a:extLst>
              <a:ext uri="{FF2B5EF4-FFF2-40B4-BE49-F238E27FC236}">
                <a16:creationId xmlns:a16="http://schemas.microsoft.com/office/drawing/2014/main" id="{3D3D93F7-C725-62A4-1928-07F5AA637833}"/>
              </a:ext>
            </a:extLst>
          </p:cNvPr>
          <p:cNvSpPr/>
          <p:nvPr/>
        </p:nvSpPr>
        <p:spPr>
          <a:xfrm>
            <a:off x="496186" y="389861"/>
            <a:ext cx="8151628" cy="570644"/>
          </a:xfrm>
          <a:prstGeom prst="rect">
            <a:avLst/>
          </a:prstGeom>
          <a:noFill/>
          <a:ln/>
        </p:spPr>
        <p:txBody>
          <a:bodyPr wrap="square" lIns="0" tIns="0" rIns="0" bIns="0" rtlCol="0" anchor="ctr"/>
          <a:lstStyle/>
          <a:p>
            <a:pPr marL="0" marR="0" lvl="0" indent="0" algn="l" defTabSz="914400" rtl="0" eaLnBrk="1" fontAlgn="auto" latinLnBrk="0" hangingPunct="1">
              <a:lnSpc>
                <a:spcPts val="3525"/>
              </a:lnSpc>
              <a:spcBef>
                <a:spcPts val="0"/>
              </a:spcBef>
              <a:spcAft>
                <a:spcPts val="0"/>
              </a:spcAft>
              <a:buClrTx/>
              <a:buSzTx/>
              <a:buFontTx/>
              <a:buNone/>
              <a:tabLst/>
              <a:defRPr/>
            </a:pPr>
            <a:endParaRPr kumimoji="0" lang="en-US" sz="282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Text 0">
            <a:extLst>
              <a:ext uri="{FF2B5EF4-FFF2-40B4-BE49-F238E27FC236}">
                <a16:creationId xmlns:a16="http://schemas.microsoft.com/office/drawing/2014/main" id="{6FBF4A6B-361A-2C7A-EF83-7BA9BF012C1A}"/>
              </a:ext>
            </a:extLst>
          </p:cNvPr>
          <p:cNvSpPr/>
          <p:nvPr/>
        </p:nvSpPr>
        <p:spPr>
          <a:xfrm>
            <a:off x="496186" y="389860"/>
            <a:ext cx="8151628" cy="443023"/>
          </a:xfrm>
          <a:prstGeom prst="rect">
            <a:avLst/>
          </a:prstGeom>
          <a:noFill/>
          <a:ln/>
        </p:spPr>
        <p:txBody>
          <a:bodyPr wrap="square" lIns="0" tIns="0" rIns="0" bIns="0" rtlCol="0" anchor="ctr"/>
          <a:lstStyle/>
          <a:p>
            <a:pPr marL="0" marR="0" lvl="0" indent="0" algn="l" defTabSz="914400" rtl="0" eaLnBrk="1" fontAlgn="auto" latinLnBrk="0" hangingPunct="1">
              <a:lnSpc>
                <a:spcPts val="3525"/>
              </a:lnSpc>
              <a:spcBef>
                <a:spcPts val="0"/>
              </a:spcBef>
              <a:spcAft>
                <a:spcPts val="0"/>
              </a:spcAft>
              <a:buClrTx/>
              <a:buSzTx/>
              <a:buFontTx/>
              <a:buNone/>
              <a:tabLst/>
              <a:defRPr/>
            </a:pPr>
            <a:r>
              <a:rPr kumimoji="0" lang="en-US" sz="2820" b="1" i="0" u="none" strike="noStrike" kern="1200" cap="none" spc="0" normalizeH="0" baseline="0" noProof="0" dirty="0">
                <a:ln>
                  <a:noFill/>
                </a:ln>
                <a:solidFill>
                  <a:srgbClr val="000000"/>
                </a:solidFill>
                <a:effectLst/>
                <a:uLnTx/>
                <a:uFillTx/>
                <a:latin typeface="PT Serif" pitchFamily="34" charset="0"/>
                <a:ea typeface="PT Serif" pitchFamily="34" charset="-122"/>
                <a:cs typeface="PT Serif" pitchFamily="34" charset="-120"/>
              </a:rPr>
              <a:t>Regressions of CAR on Emissions</a:t>
            </a:r>
            <a:endParaRPr kumimoji="0" lang="en-US" sz="282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Table 0">
            <a:extLst>
              <a:ext uri="{FF2B5EF4-FFF2-40B4-BE49-F238E27FC236}">
                <a16:creationId xmlns:a16="http://schemas.microsoft.com/office/drawing/2014/main" id="{DF186594-C8FF-B5C6-D07E-19C4839D2CE0}"/>
              </a:ext>
            </a:extLst>
          </p:cNvPr>
          <p:cNvGraphicFramePr>
            <a:graphicFrameLocks noGrp="1"/>
          </p:cNvGraphicFramePr>
          <p:nvPr>
            <p:extLst>
              <p:ext uri="{D42A27DB-BD31-4B8C-83A1-F6EECF244321}">
                <p14:modId xmlns:p14="http://schemas.microsoft.com/office/powerpoint/2010/main" val="176578186"/>
              </p:ext>
            </p:extLst>
          </p:nvPr>
        </p:nvGraphicFramePr>
        <p:xfrm>
          <a:off x="227607" y="1238635"/>
          <a:ext cx="4699286" cy="3037194"/>
        </p:xfrm>
        <a:graphic>
          <a:graphicData uri="http://schemas.openxmlformats.org/drawingml/2006/table">
            <a:tbl>
              <a:tblPr bandRow="1"/>
              <a:tblGrid>
                <a:gridCol w="2651760">
                  <a:extLst>
                    <a:ext uri="{9D8B030D-6E8A-4147-A177-3AD203B41FA5}">
                      <a16:colId xmlns:a16="http://schemas.microsoft.com/office/drawing/2014/main" val="20000"/>
                    </a:ext>
                  </a:extLst>
                </a:gridCol>
                <a:gridCol w="1023763">
                  <a:extLst>
                    <a:ext uri="{9D8B030D-6E8A-4147-A177-3AD203B41FA5}">
                      <a16:colId xmlns:a16="http://schemas.microsoft.com/office/drawing/2014/main" val="20001"/>
                    </a:ext>
                  </a:extLst>
                </a:gridCol>
                <a:gridCol w="1023763">
                  <a:extLst>
                    <a:ext uri="{9D8B030D-6E8A-4147-A177-3AD203B41FA5}">
                      <a16:colId xmlns:a16="http://schemas.microsoft.com/office/drawing/2014/main" val="20002"/>
                    </a:ext>
                  </a:extLst>
                </a:gridCol>
              </a:tblGrid>
              <a:tr h="276643">
                <a:tc gridSpan="3">
                  <a:txBody>
                    <a:bodyPr/>
                    <a:lstStyle/>
                    <a:p>
                      <a:pPr marL="0" indent="0" algn="l">
                        <a:buNone/>
                      </a:pPr>
                      <a:r>
                        <a:rPr lang="en-US" sz="1110" b="1" i="0" dirty="0">
                          <a:solidFill>
                            <a:schemeClr val="bg1"/>
                          </a:solidFill>
                          <a:latin typeface="IBM Plex Serif" panose="02060503050406000203" pitchFamily="18" charset="0"/>
                          <a:ea typeface="Calibri" charset="0"/>
                          <a:cs typeface="Calibri" charset="0"/>
                        </a:rPr>
                        <a:t>Dependent Variable: Cumulative abnormal return</a:t>
                      </a: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dirty="0"/>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dirty="0"/>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276643">
                <a:tc rowSpan="2">
                  <a:txBody>
                    <a:bodyPr/>
                    <a:lstStyle/>
                    <a:p>
                      <a:pPr marL="0" indent="0" algn="l">
                        <a:buNone/>
                      </a:pPr>
                      <a:r>
                        <a:rPr lang="en-US" sz="1110" i="0" dirty="0">
                          <a:solidFill>
                            <a:srgbClr val="222222"/>
                          </a:solidFill>
                          <a:latin typeface="IBM Plex Serif" panose="02060503050406000203" pitchFamily="18" charset="0"/>
                          <a:ea typeface="Calibri" pitchFamily="34" charset="-122"/>
                          <a:cs typeface="Calibri" pitchFamily="34" charset="-120"/>
                        </a:rPr>
                        <a:t>Dummy = 1 if high emitter</a:t>
                      </a: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-1.77**</a:t>
                      </a: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1.31</a:t>
                      </a: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76643">
                <a:tc vMerge="1">
                  <a:txBody>
                    <a:bodyPr/>
                    <a:lstStyle/>
                    <a:p>
                      <a:pPr marL="0" indent="0" algn="l">
                        <a:buNone/>
                      </a:pP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F2FF"/>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(0.74)</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(1.46)</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259254">
                <a:tc rowSpan="2">
                  <a:txBody>
                    <a:bodyPr/>
                    <a:lstStyle/>
                    <a:p>
                      <a:pPr marL="0" indent="0" algn="l">
                        <a:buNone/>
                      </a:pPr>
                      <a:r>
                        <a:rPr lang="en-US" sz="1110" i="0" dirty="0">
                          <a:solidFill>
                            <a:srgbClr val="222222"/>
                          </a:solidFill>
                          <a:latin typeface="IBM Plex Serif" panose="02060503050406000203" pitchFamily="18" charset="0"/>
                          <a:ea typeface="Calibri" pitchFamily="34" charset="-122"/>
                          <a:cs typeface="Calibri" pitchFamily="34" charset="-120"/>
                        </a:rPr>
                        <a:t>Dummy = 1 if received climate proposal</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0.61</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276643">
                <a:tc vMerge="1">
                  <a:txBody>
                    <a:bodyPr/>
                    <a:lstStyle/>
                    <a:p>
                      <a:pPr marL="0" indent="0" algn="l">
                        <a:buNone/>
                      </a:pP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a:buNone/>
                      </a:pP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(0.43)</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276643">
                <a:tc rowSpan="2">
                  <a:txBody>
                    <a:bodyPr/>
                    <a:lstStyle/>
                    <a:p>
                      <a:pPr marL="0" indent="0" algn="l">
                        <a:buNone/>
                      </a:pPr>
                      <a:r>
                        <a:rPr lang="en-US" sz="1110" i="0" dirty="0">
                          <a:solidFill>
                            <a:srgbClr val="222222"/>
                          </a:solidFill>
                          <a:latin typeface="IBM Plex Serif" panose="02060503050406000203" pitchFamily="18" charset="0"/>
                          <a:ea typeface="Calibri" pitchFamily="34" charset="-122"/>
                          <a:cs typeface="Calibri" pitchFamily="34" charset="-120"/>
                        </a:rPr>
                        <a:t>Dummy = 1 if high emitter &amp; received climate proposal</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-4.36**</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76643">
                <a:tc vMerge="1">
                  <a:txBody>
                    <a:bodyPr/>
                    <a:lstStyle/>
                    <a:p>
                      <a:pPr marL="0" indent="0" algn="l">
                        <a:buNone/>
                      </a:pP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F2FF"/>
                    </a:solidFill>
                  </a:tcPr>
                </a:tc>
                <a:tc>
                  <a:txBody>
                    <a:bodyPr/>
                    <a:lstStyle/>
                    <a:p>
                      <a:pPr marL="0" indent="0" algn="ctr">
                        <a:buNone/>
                      </a:pP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(1.70)</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276643">
                <a:tc rowSpan="2">
                  <a:txBody>
                    <a:bodyPr/>
                    <a:lstStyle/>
                    <a:p>
                      <a:pPr marL="0" indent="0" algn="l">
                        <a:buNone/>
                      </a:pPr>
                      <a:r>
                        <a:rPr lang="en-US" sz="1110" i="0" dirty="0">
                          <a:solidFill>
                            <a:srgbClr val="222222"/>
                          </a:solidFill>
                          <a:latin typeface="IBM Plex Serif" panose="02060503050406000203" pitchFamily="18" charset="0"/>
                          <a:ea typeface="Calibri" pitchFamily="34" charset="-122"/>
                          <a:cs typeface="Calibri" pitchFamily="34" charset="-120"/>
                        </a:rPr>
                        <a:t>Emissions (log)</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276643">
                <a:tc vMerge="1">
                  <a:txBody>
                    <a:bodyPr/>
                    <a:lstStyle/>
                    <a:p>
                      <a:pPr marL="0" indent="0" algn="l">
                        <a:buNone/>
                      </a:pP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a:buNone/>
                      </a:pP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None/>
                      </a:pP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8"/>
                  </a:ext>
                </a:extLst>
              </a:tr>
              <a:tr h="276643">
                <a:tc>
                  <a:txBody>
                    <a:bodyPr/>
                    <a:lstStyle/>
                    <a:p>
                      <a:pPr marL="0" indent="0" algn="l">
                        <a:buNone/>
                      </a:pPr>
                      <a:r>
                        <a:rPr lang="en-US" sz="1110" b="1" i="1" dirty="0">
                          <a:solidFill>
                            <a:srgbClr val="222222"/>
                          </a:solidFill>
                          <a:latin typeface="IBM Plex Serif" panose="02060503050406000203" pitchFamily="18" charset="0"/>
                          <a:ea typeface="Calibri" pitchFamily="34" charset="-122"/>
                          <a:cs typeface="Calibri" pitchFamily="34" charset="-120"/>
                        </a:rPr>
                        <a:t>R²</a:t>
                      </a:r>
                      <a:endParaRPr lang="en-US" sz="1110" b="1" i="1"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0.01</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0.01</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10"/>
                  </a:ext>
                </a:extLst>
              </a:tr>
              <a:tr h="276643">
                <a:tc>
                  <a:txBody>
                    <a:bodyPr/>
                    <a:lstStyle/>
                    <a:p>
                      <a:pPr marL="0" indent="0" algn="l">
                        <a:buNone/>
                      </a:pPr>
                      <a:r>
                        <a:rPr lang="en-US" sz="1110" b="1" i="0" dirty="0">
                          <a:solidFill>
                            <a:srgbClr val="222222"/>
                          </a:solidFill>
                          <a:latin typeface="IBM Plex Serif" panose="02060503050406000203" pitchFamily="18" charset="0"/>
                          <a:ea typeface="Calibri" pitchFamily="34" charset="-122"/>
                          <a:cs typeface="Calibri" pitchFamily="34" charset="-120"/>
                        </a:rPr>
                        <a:t>Observations</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1,049</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1,049</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11"/>
                  </a:ext>
                </a:extLst>
              </a:tr>
            </a:tbl>
          </a:graphicData>
        </a:graphic>
      </p:graphicFrame>
      <p:sp>
        <p:nvSpPr>
          <p:cNvPr id="6" name="Text 5">
            <a:extLst>
              <a:ext uri="{FF2B5EF4-FFF2-40B4-BE49-F238E27FC236}">
                <a16:creationId xmlns:a16="http://schemas.microsoft.com/office/drawing/2014/main" id="{8B777938-AD44-AAF9-6895-49A4D6650F5A}"/>
              </a:ext>
            </a:extLst>
          </p:cNvPr>
          <p:cNvSpPr/>
          <p:nvPr/>
        </p:nvSpPr>
        <p:spPr>
          <a:xfrm>
            <a:off x="5746404" y="1366257"/>
            <a:ext cx="3471079" cy="1796727"/>
          </a:xfrm>
          <a:prstGeom prst="rect">
            <a:avLst/>
          </a:prstGeom>
          <a:noFill/>
          <a:ln/>
        </p:spPr>
        <p:txBody>
          <a:bodyPr wrap="square" lIns="0" tIns="0" rIns="0" bIns="0" rtlCol="0" anchor="t"/>
          <a:lstStyle/>
          <a:p>
            <a:pPr algn="l">
              <a:lnSpc>
                <a:spcPts val="1805"/>
              </a:lnSpc>
              <a:spcAft>
                <a:spcPts val="600"/>
              </a:spcAft>
            </a:pPr>
            <a:r>
              <a:rPr lang="en-US" sz="1105" dirty="0">
                <a:solidFill>
                  <a:srgbClr val="000000"/>
                </a:solidFill>
                <a:latin typeface="IBM Plex Serif" pitchFamily="34" charset="0"/>
                <a:ea typeface="IBM Plex Serif" pitchFamily="34" charset="-122"/>
                <a:cs typeface="IBM Plex Serif" pitchFamily="34" charset="-120"/>
              </a:rPr>
              <a:t>               </a:t>
            </a:r>
            <a:r>
              <a:rPr lang="en-US" sz="1600" b="1" dirty="0">
                <a:solidFill>
                  <a:srgbClr val="000000"/>
                </a:solidFill>
                <a:latin typeface="IBM Plex Serif" pitchFamily="34" charset="0"/>
                <a:ea typeface="IBM Plex Serif" pitchFamily="34" charset="-122"/>
                <a:cs typeface="IBM Plex Serif" pitchFamily="34" charset="-120"/>
              </a:rPr>
              <a:t>Controls:</a:t>
            </a:r>
            <a:r>
              <a:rPr lang="en-US" sz="1600" dirty="0">
                <a:solidFill>
                  <a:srgbClr val="000000"/>
                </a:solidFill>
                <a:latin typeface="IBM Plex Serif" pitchFamily="34" charset="0"/>
                <a:ea typeface="IBM Plex Serif" pitchFamily="34" charset="-122"/>
                <a:cs typeface="IBM Plex Serif" pitchFamily="34" charset="-120"/>
              </a:rPr>
              <a:t> </a:t>
            </a:r>
          </a:p>
          <a:p>
            <a:pPr marL="742950" lvl="1" indent="-285750">
              <a:lnSpc>
                <a:spcPts val="1805"/>
              </a:lnSpc>
              <a:spcAft>
                <a:spcPts val="600"/>
              </a:spcAft>
              <a:buFont typeface="Wingdings" panose="05000000000000000000" pitchFamily="2" charset="2"/>
              <a:buChar char="q"/>
            </a:pPr>
            <a:r>
              <a:rPr lang="en-US" sz="1400" dirty="0">
                <a:solidFill>
                  <a:srgbClr val="000000"/>
                </a:solidFill>
                <a:latin typeface="IBM Plex Serif" pitchFamily="34" charset="0"/>
                <a:ea typeface="IBM Plex Serif" pitchFamily="34" charset="-122"/>
                <a:cs typeface="IBM Plex Serif" pitchFamily="34" charset="-120"/>
              </a:rPr>
              <a:t>Firm assets</a:t>
            </a:r>
          </a:p>
          <a:p>
            <a:pPr marL="742950" lvl="1" indent="-285750">
              <a:lnSpc>
                <a:spcPts val="1805"/>
              </a:lnSpc>
              <a:spcAft>
                <a:spcPts val="600"/>
              </a:spcAft>
              <a:buFont typeface="Wingdings" panose="05000000000000000000" pitchFamily="2" charset="2"/>
              <a:buChar char="q"/>
            </a:pPr>
            <a:r>
              <a:rPr lang="en-US" sz="1400" dirty="0">
                <a:solidFill>
                  <a:srgbClr val="000000"/>
                </a:solidFill>
                <a:latin typeface="IBM Plex Serif" pitchFamily="34" charset="0"/>
                <a:ea typeface="IBM Plex Serif" pitchFamily="34" charset="-122"/>
                <a:cs typeface="IBM Plex Serif" pitchFamily="34" charset="-120"/>
              </a:rPr>
              <a:t>Capital expenditure</a:t>
            </a:r>
          </a:p>
          <a:p>
            <a:pPr marL="742950" lvl="1" indent="-285750">
              <a:lnSpc>
                <a:spcPts val="1805"/>
              </a:lnSpc>
              <a:spcAft>
                <a:spcPts val="600"/>
              </a:spcAft>
              <a:buFont typeface="Wingdings" panose="05000000000000000000" pitchFamily="2" charset="2"/>
              <a:buChar char="q"/>
            </a:pPr>
            <a:r>
              <a:rPr lang="en-US" sz="1400" dirty="0">
                <a:solidFill>
                  <a:srgbClr val="000000"/>
                </a:solidFill>
                <a:latin typeface="IBM Plex Serif" pitchFamily="34" charset="0"/>
                <a:ea typeface="IBM Plex Serif" pitchFamily="34" charset="-122"/>
                <a:cs typeface="IBM Plex Serif" pitchFamily="34" charset="-120"/>
              </a:rPr>
              <a:t>Profits.</a:t>
            </a:r>
          </a:p>
          <a:p>
            <a:pPr marL="742950" lvl="1" indent="-285750">
              <a:lnSpc>
                <a:spcPts val="1805"/>
              </a:lnSpc>
              <a:spcAft>
                <a:spcPts val="600"/>
              </a:spcAft>
              <a:buFont typeface="Wingdings" panose="05000000000000000000" pitchFamily="2" charset="2"/>
              <a:buChar char="q"/>
            </a:pPr>
            <a:r>
              <a:rPr lang="en-US" sz="1400" dirty="0">
                <a:solidFill>
                  <a:srgbClr val="000000"/>
                </a:solidFill>
                <a:latin typeface="IBM Plex Serif" pitchFamily="34" charset="0"/>
                <a:ea typeface="IBM Plex Serif" pitchFamily="34" charset="-122"/>
                <a:cs typeface="IBM Plex Serif" pitchFamily="34" charset="-120"/>
              </a:rPr>
              <a:t>Concurrent events including earning announcement, stock buybacks, executive change, and others.</a:t>
            </a:r>
          </a:p>
          <a:p>
            <a:pPr lvl="1">
              <a:lnSpc>
                <a:spcPts val="1805"/>
              </a:lnSpc>
              <a:spcAft>
                <a:spcPts val="600"/>
              </a:spcAft>
            </a:pPr>
            <a:endParaRPr lang="en-US" sz="1105" dirty="0">
              <a:solidFill>
                <a:srgbClr val="000000"/>
              </a:solidFill>
              <a:latin typeface="IBM Plex Serif" pitchFamily="34" charset="0"/>
              <a:ea typeface="IBM Plex Serif" pitchFamily="34" charset="-122"/>
              <a:cs typeface="IBM Plex Serif" pitchFamily="34" charset="-120"/>
            </a:endParaRPr>
          </a:p>
          <a:p>
            <a:pPr lvl="1">
              <a:lnSpc>
                <a:spcPts val="1805"/>
              </a:lnSpc>
              <a:spcAft>
                <a:spcPts val="600"/>
              </a:spcAft>
            </a:pPr>
            <a:endParaRPr lang="en-US" sz="1105" dirty="0">
              <a:solidFill>
                <a:srgbClr val="000000"/>
              </a:solidFill>
              <a:latin typeface="IBM Plex Serif" pitchFamily="34" charset="0"/>
              <a:ea typeface="IBM Plex Serif" pitchFamily="34" charset="-122"/>
              <a:cs typeface="IBM Plex Serif" pitchFamily="34" charset="-120"/>
            </a:endParaRPr>
          </a:p>
          <a:p>
            <a:pPr marL="171450" indent="-171450" algn="l">
              <a:lnSpc>
                <a:spcPts val="1805"/>
              </a:lnSpc>
              <a:spcAft>
                <a:spcPts val="400"/>
              </a:spcAft>
              <a:buFont typeface="Wingdings" panose="05000000000000000000" pitchFamily="2" charset="2"/>
              <a:buChar char="q"/>
            </a:pPr>
            <a:endParaRPr lang="en-US" sz="1105" dirty="0"/>
          </a:p>
        </p:txBody>
      </p:sp>
    </p:spTree>
    <p:extLst>
      <p:ext uri="{BB962C8B-B14F-4D97-AF65-F5344CB8AC3E}">
        <p14:creationId xmlns:p14="http://schemas.microsoft.com/office/powerpoint/2010/main" val="1467811882"/>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a:extLst>
            <a:ext uri="{FF2B5EF4-FFF2-40B4-BE49-F238E27FC236}">
              <a16:creationId xmlns:a16="http://schemas.microsoft.com/office/drawing/2014/main" id="{3DCCFAD3-D363-E1EC-48D1-9CBA66FC48A1}"/>
            </a:ext>
          </a:extLst>
        </p:cNvPr>
        <p:cNvGrpSpPr/>
        <p:nvPr/>
      </p:nvGrpSpPr>
      <p:grpSpPr>
        <a:xfrm>
          <a:off x="0" y="0"/>
          <a:ext cx="0" cy="0"/>
          <a:chOff x="0" y="0"/>
          <a:chExt cx="0" cy="0"/>
        </a:xfrm>
      </p:grpSpPr>
      <p:sp>
        <p:nvSpPr>
          <p:cNvPr id="8" name="Text 6">
            <a:extLst>
              <a:ext uri="{FF2B5EF4-FFF2-40B4-BE49-F238E27FC236}">
                <a16:creationId xmlns:a16="http://schemas.microsoft.com/office/drawing/2014/main" id="{9954EA5B-142C-E4B2-389B-30551166F5A5}"/>
              </a:ext>
            </a:extLst>
          </p:cNvPr>
          <p:cNvSpPr/>
          <p:nvPr/>
        </p:nvSpPr>
        <p:spPr>
          <a:xfrm>
            <a:off x="496186" y="389861"/>
            <a:ext cx="8151628" cy="570644"/>
          </a:xfrm>
          <a:prstGeom prst="rect">
            <a:avLst/>
          </a:prstGeom>
          <a:noFill/>
          <a:ln/>
        </p:spPr>
        <p:txBody>
          <a:bodyPr wrap="square" lIns="0" tIns="0" rIns="0" bIns="0" rtlCol="0" anchor="ctr"/>
          <a:lstStyle/>
          <a:p>
            <a:pPr marL="0" marR="0" lvl="0" indent="0" algn="l" defTabSz="914400" rtl="0" eaLnBrk="1" fontAlgn="auto" latinLnBrk="0" hangingPunct="1">
              <a:lnSpc>
                <a:spcPts val="3525"/>
              </a:lnSpc>
              <a:spcBef>
                <a:spcPts val="0"/>
              </a:spcBef>
              <a:spcAft>
                <a:spcPts val="0"/>
              </a:spcAft>
              <a:buClrTx/>
              <a:buSzTx/>
              <a:buFontTx/>
              <a:buNone/>
              <a:tabLst/>
              <a:defRPr/>
            </a:pPr>
            <a:endParaRPr kumimoji="0" lang="en-US" sz="282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Text 0">
            <a:extLst>
              <a:ext uri="{FF2B5EF4-FFF2-40B4-BE49-F238E27FC236}">
                <a16:creationId xmlns:a16="http://schemas.microsoft.com/office/drawing/2014/main" id="{0860C52F-1FA0-EF26-E6EC-4F38CAF1392E}"/>
              </a:ext>
            </a:extLst>
          </p:cNvPr>
          <p:cNvSpPr/>
          <p:nvPr/>
        </p:nvSpPr>
        <p:spPr>
          <a:xfrm>
            <a:off x="496186" y="389860"/>
            <a:ext cx="8151628" cy="443023"/>
          </a:xfrm>
          <a:prstGeom prst="rect">
            <a:avLst/>
          </a:prstGeom>
          <a:noFill/>
          <a:ln/>
        </p:spPr>
        <p:txBody>
          <a:bodyPr wrap="square" lIns="0" tIns="0" rIns="0" bIns="0" rtlCol="0" anchor="ctr"/>
          <a:lstStyle/>
          <a:p>
            <a:pPr marL="0" marR="0" lvl="0" indent="0" algn="l" defTabSz="914400" rtl="0" eaLnBrk="1" fontAlgn="auto" latinLnBrk="0" hangingPunct="1">
              <a:lnSpc>
                <a:spcPts val="3525"/>
              </a:lnSpc>
              <a:spcBef>
                <a:spcPts val="0"/>
              </a:spcBef>
              <a:spcAft>
                <a:spcPts val="0"/>
              </a:spcAft>
              <a:buClrTx/>
              <a:buSzTx/>
              <a:buFontTx/>
              <a:buNone/>
              <a:tabLst/>
              <a:defRPr/>
            </a:pPr>
            <a:r>
              <a:rPr kumimoji="0" lang="en-US" sz="2820" b="1" i="0" u="none" strike="noStrike" kern="1200" cap="none" spc="0" normalizeH="0" baseline="0" noProof="0" dirty="0">
                <a:ln>
                  <a:noFill/>
                </a:ln>
                <a:solidFill>
                  <a:srgbClr val="000000"/>
                </a:solidFill>
                <a:effectLst/>
                <a:uLnTx/>
                <a:uFillTx/>
                <a:latin typeface="PT Serif" pitchFamily="34" charset="0"/>
                <a:ea typeface="PT Serif" pitchFamily="34" charset="-122"/>
                <a:cs typeface="PT Serif" pitchFamily="34" charset="-120"/>
              </a:rPr>
              <a:t>Regressions of CAR on Emissions</a:t>
            </a:r>
            <a:endParaRPr kumimoji="0" lang="en-US" sz="282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 name="Table 0">
            <a:extLst>
              <a:ext uri="{FF2B5EF4-FFF2-40B4-BE49-F238E27FC236}">
                <a16:creationId xmlns:a16="http://schemas.microsoft.com/office/drawing/2014/main" id="{6C7CA40E-F2B3-2E41-E43F-1BC96A6AD6CF}"/>
              </a:ext>
            </a:extLst>
          </p:cNvPr>
          <p:cNvGraphicFramePr>
            <a:graphicFrameLocks noGrp="1"/>
          </p:cNvGraphicFramePr>
          <p:nvPr/>
        </p:nvGraphicFramePr>
        <p:xfrm>
          <a:off x="227607" y="1238635"/>
          <a:ext cx="5723049" cy="3037194"/>
        </p:xfrm>
        <a:graphic>
          <a:graphicData uri="http://schemas.openxmlformats.org/drawingml/2006/table">
            <a:tbl>
              <a:tblPr bandRow="1"/>
              <a:tblGrid>
                <a:gridCol w="2651760">
                  <a:extLst>
                    <a:ext uri="{9D8B030D-6E8A-4147-A177-3AD203B41FA5}">
                      <a16:colId xmlns:a16="http://schemas.microsoft.com/office/drawing/2014/main" val="20000"/>
                    </a:ext>
                  </a:extLst>
                </a:gridCol>
                <a:gridCol w="1023763">
                  <a:extLst>
                    <a:ext uri="{9D8B030D-6E8A-4147-A177-3AD203B41FA5}">
                      <a16:colId xmlns:a16="http://schemas.microsoft.com/office/drawing/2014/main" val="20001"/>
                    </a:ext>
                  </a:extLst>
                </a:gridCol>
                <a:gridCol w="1023763">
                  <a:extLst>
                    <a:ext uri="{9D8B030D-6E8A-4147-A177-3AD203B41FA5}">
                      <a16:colId xmlns:a16="http://schemas.microsoft.com/office/drawing/2014/main" val="20002"/>
                    </a:ext>
                  </a:extLst>
                </a:gridCol>
                <a:gridCol w="1023763">
                  <a:extLst>
                    <a:ext uri="{9D8B030D-6E8A-4147-A177-3AD203B41FA5}">
                      <a16:colId xmlns:a16="http://schemas.microsoft.com/office/drawing/2014/main" val="20003"/>
                    </a:ext>
                  </a:extLst>
                </a:gridCol>
              </a:tblGrid>
              <a:tr h="276643">
                <a:tc gridSpan="3">
                  <a:txBody>
                    <a:bodyPr/>
                    <a:lstStyle/>
                    <a:p>
                      <a:pPr marL="0" indent="0" algn="l">
                        <a:buNone/>
                      </a:pPr>
                      <a:r>
                        <a:rPr lang="en-US" sz="1110" b="1" i="0" dirty="0">
                          <a:solidFill>
                            <a:schemeClr val="bg1"/>
                          </a:solidFill>
                          <a:latin typeface="IBM Plex Serif" panose="02060503050406000203" pitchFamily="18" charset="0"/>
                          <a:ea typeface="Calibri" charset="0"/>
                          <a:cs typeface="Calibri" charset="0"/>
                        </a:rPr>
                        <a:t>Dependent Variable: Cumulative abnormal return</a:t>
                      </a: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dirty="0"/>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endParaRPr dirty="0"/>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indent="0" algn="ctr">
                        <a:buNone/>
                      </a:pPr>
                      <a:endParaRPr lang="en-US" sz="1110" b="0" i="0" dirty="0">
                        <a:solidFill>
                          <a:schemeClr val="tx1"/>
                        </a:solidFill>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276643">
                <a:tc rowSpan="2">
                  <a:txBody>
                    <a:bodyPr/>
                    <a:lstStyle/>
                    <a:p>
                      <a:pPr marL="0" indent="0" algn="l">
                        <a:buNone/>
                      </a:pPr>
                      <a:r>
                        <a:rPr lang="en-US" sz="1110" i="0" dirty="0">
                          <a:solidFill>
                            <a:srgbClr val="222222"/>
                          </a:solidFill>
                          <a:latin typeface="IBM Plex Serif" panose="02060503050406000203" pitchFamily="18" charset="0"/>
                          <a:ea typeface="Calibri" pitchFamily="34" charset="-122"/>
                          <a:cs typeface="Calibri" pitchFamily="34" charset="-120"/>
                        </a:rPr>
                        <a:t>Dummy = 1 if high emitter</a:t>
                      </a: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-1.77**</a:t>
                      </a: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1.31</a:t>
                      </a: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76643">
                <a:tc vMerge="1">
                  <a:txBody>
                    <a:bodyPr/>
                    <a:lstStyle/>
                    <a:p>
                      <a:pPr marL="0" indent="0" algn="l">
                        <a:buNone/>
                      </a:pP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F2FF"/>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(0.74)</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(1.46)</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None/>
                      </a:pP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259254">
                <a:tc rowSpan="2">
                  <a:txBody>
                    <a:bodyPr/>
                    <a:lstStyle/>
                    <a:p>
                      <a:pPr marL="0" indent="0" algn="l">
                        <a:buNone/>
                      </a:pPr>
                      <a:r>
                        <a:rPr lang="en-US" sz="1110" i="0" dirty="0">
                          <a:solidFill>
                            <a:srgbClr val="222222"/>
                          </a:solidFill>
                          <a:latin typeface="IBM Plex Serif" panose="02060503050406000203" pitchFamily="18" charset="0"/>
                          <a:ea typeface="Calibri" pitchFamily="34" charset="-122"/>
                          <a:cs typeface="Calibri" pitchFamily="34" charset="-120"/>
                        </a:rPr>
                        <a:t>Dummy = 1 if received climate proposal</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0.61</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276643">
                <a:tc vMerge="1">
                  <a:txBody>
                    <a:bodyPr/>
                    <a:lstStyle/>
                    <a:p>
                      <a:pPr marL="0" indent="0" algn="l">
                        <a:buNone/>
                      </a:pP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a:buNone/>
                      </a:pP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(0.43)</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None/>
                      </a:pP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276643">
                <a:tc rowSpan="2">
                  <a:txBody>
                    <a:bodyPr/>
                    <a:lstStyle/>
                    <a:p>
                      <a:pPr marL="0" indent="0" algn="l">
                        <a:buNone/>
                      </a:pPr>
                      <a:r>
                        <a:rPr lang="en-US" sz="1110" i="0" dirty="0">
                          <a:solidFill>
                            <a:srgbClr val="222222"/>
                          </a:solidFill>
                          <a:latin typeface="IBM Plex Serif" panose="02060503050406000203" pitchFamily="18" charset="0"/>
                          <a:ea typeface="Calibri" pitchFamily="34" charset="-122"/>
                          <a:cs typeface="Calibri" pitchFamily="34" charset="-120"/>
                        </a:rPr>
                        <a:t>Dummy = 1 if high emitter &amp; received climate proposal</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-4.36**</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76643">
                <a:tc vMerge="1">
                  <a:txBody>
                    <a:bodyPr/>
                    <a:lstStyle/>
                    <a:p>
                      <a:pPr marL="0" indent="0" algn="l">
                        <a:buNone/>
                      </a:pP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EF2FF"/>
                    </a:solidFill>
                  </a:tcPr>
                </a:tc>
                <a:tc>
                  <a:txBody>
                    <a:bodyPr/>
                    <a:lstStyle/>
                    <a:p>
                      <a:pPr marL="0" indent="0" algn="ctr">
                        <a:buNone/>
                      </a:pP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(1.70)</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None/>
                      </a:pP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276643">
                <a:tc rowSpan="2">
                  <a:txBody>
                    <a:bodyPr/>
                    <a:lstStyle/>
                    <a:p>
                      <a:pPr marL="0" indent="0" algn="l">
                        <a:buNone/>
                      </a:pPr>
                      <a:r>
                        <a:rPr lang="en-US" sz="1110" i="0" dirty="0">
                          <a:solidFill>
                            <a:srgbClr val="222222"/>
                          </a:solidFill>
                          <a:latin typeface="IBM Plex Serif" panose="02060503050406000203" pitchFamily="18" charset="0"/>
                          <a:ea typeface="Calibri" pitchFamily="34" charset="-122"/>
                          <a:cs typeface="Calibri" pitchFamily="34" charset="-120"/>
                        </a:rPr>
                        <a:t>Emissions (log)</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-1.25***</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7"/>
                  </a:ext>
                </a:extLst>
              </a:tr>
              <a:tr h="276643">
                <a:tc vMerge="1">
                  <a:txBody>
                    <a:bodyPr/>
                    <a:lstStyle/>
                    <a:p>
                      <a:pPr marL="0" indent="0" algn="l">
                        <a:buNone/>
                      </a:pP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a:buNone/>
                      </a:pP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None/>
                      </a:pP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(0.32)</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8"/>
                  </a:ext>
                </a:extLst>
              </a:tr>
              <a:tr h="276643">
                <a:tc>
                  <a:txBody>
                    <a:bodyPr/>
                    <a:lstStyle/>
                    <a:p>
                      <a:pPr marL="0" indent="0" algn="l">
                        <a:buNone/>
                      </a:pPr>
                      <a:r>
                        <a:rPr lang="en-US" sz="1110" b="1" i="1" dirty="0">
                          <a:solidFill>
                            <a:srgbClr val="222222"/>
                          </a:solidFill>
                          <a:latin typeface="IBM Plex Serif" panose="02060503050406000203" pitchFamily="18" charset="0"/>
                          <a:ea typeface="Calibri" pitchFamily="34" charset="-122"/>
                          <a:cs typeface="Calibri" pitchFamily="34" charset="-120"/>
                        </a:rPr>
                        <a:t>R²</a:t>
                      </a:r>
                      <a:endParaRPr lang="en-US" sz="1110" b="1" i="1"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0.01</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0.01</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0.10</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10"/>
                  </a:ext>
                </a:extLst>
              </a:tr>
              <a:tr h="276643">
                <a:tc>
                  <a:txBody>
                    <a:bodyPr/>
                    <a:lstStyle/>
                    <a:p>
                      <a:pPr marL="0" indent="0" algn="l">
                        <a:buNone/>
                      </a:pPr>
                      <a:r>
                        <a:rPr lang="en-US" sz="1110" b="1" i="0" dirty="0">
                          <a:solidFill>
                            <a:srgbClr val="222222"/>
                          </a:solidFill>
                          <a:latin typeface="IBM Plex Serif" panose="02060503050406000203" pitchFamily="18" charset="0"/>
                          <a:ea typeface="Calibri" pitchFamily="34" charset="-122"/>
                          <a:cs typeface="Calibri" pitchFamily="34" charset="-120"/>
                        </a:rPr>
                        <a:t>Observations</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1,049</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1,049</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indent="0" algn="ctr">
                        <a:buNone/>
                      </a:pPr>
                      <a:r>
                        <a:rPr lang="en-US" sz="1110" i="0" dirty="0">
                          <a:solidFill>
                            <a:srgbClr val="222222"/>
                          </a:solidFill>
                          <a:latin typeface="IBM Plex Serif" panose="02060503050406000203" pitchFamily="18" charset="0"/>
                          <a:ea typeface="Calibri" pitchFamily="34" charset="-122"/>
                          <a:cs typeface="Calibri" pitchFamily="34" charset="-120"/>
                        </a:rPr>
                        <a:t>184</a:t>
                      </a:r>
                      <a:endParaRPr lang="en-US" sz="1110" i="0" dirty="0">
                        <a:latin typeface="IBM Plex Serif" panose="02060503050406000203" pitchFamily="18" charset="0"/>
                        <a:ea typeface="Calibri" charset="0"/>
                        <a:cs typeface="Calibri" charset="0"/>
                      </a:endParaRPr>
                    </a:p>
                  </a:txBody>
                  <a:tcPr marL="76200" marR="76200" marT="50800" marB="508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11"/>
                  </a:ext>
                </a:extLst>
              </a:tr>
            </a:tbl>
          </a:graphicData>
        </a:graphic>
      </p:graphicFrame>
      <p:sp>
        <p:nvSpPr>
          <p:cNvPr id="5" name="TextBox 4">
            <a:extLst>
              <a:ext uri="{FF2B5EF4-FFF2-40B4-BE49-F238E27FC236}">
                <a16:creationId xmlns:a16="http://schemas.microsoft.com/office/drawing/2014/main" id="{77238932-12DD-5847-2B7C-B3DF8CC71466}"/>
              </a:ext>
            </a:extLst>
          </p:cNvPr>
          <p:cNvSpPr txBox="1"/>
          <p:nvPr/>
        </p:nvSpPr>
        <p:spPr>
          <a:xfrm>
            <a:off x="4790835" y="967995"/>
            <a:ext cx="1432560" cy="26314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10" b="0" i="0" u="none" strike="noStrike" kern="1200" cap="none" spc="0" normalizeH="0" baseline="0" noProof="0" dirty="0">
                <a:ln>
                  <a:noFill/>
                </a:ln>
                <a:solidFill>
                  <a:prstClr val="black"/>
                </a:solidFill>
                <a:effectLst/>
                <a:uLnTx/>
                <a:uFillTx/>
                <a:latin typeface="IBM Plex Serif" panose="02060503050406000203" pitchFamily="18" charset="0"/>
                <a:ea typeface="Calibri" pitchFamily="34" charset="-122"/>
                <a:cs typeface="Calibri" pitchFamily="34" charset="-120"/>
              </a:rPr>
              <a:t>(Emitters only)</a:t>
            </a:r>
            <a:endParaRPr kumimoji="0" lang="en-US" sz="1110" b="0" i="0" u="none" strike="noStrike" kern="1200" cap="none" spc="0" normalizeH="0" baseline="0" noProof="0" dirty="0">
              <a:ln>
                <a:noFill/>
              </a:ln>
              <a:solidFill>
                <a:prstClr val="black"/>
              </a:solidFill>
              <a:effectLst/>
              <a:uLnTx/>
              <a:uFillTx/>
              <a:latin typeface="IBM Plex Serif" panose="02060503050406000203" pitchFamily="18" charset="0"/>
              <a:ea typeface="Calibri" charset="0"/>
              <a:cs typeface="Calibri" charset="0"/>
            </a:endParaRPr>
          </a:p>
        </p:txBody>
      </p:sp>
      <p:sp>
        <p:nvSpPr>
          <p:cNvPr id="6" name="Text 5">
            <a:extLst>
              <a:ext uri="{FF2B5EF4-FFF2-40B4-BE49-F238E27FC236}">
                <a16:creationId xmlns:a16="http://schemas.microsoft.com/office/drawing/2014/main" id="{88534B97-1C85-3069-87FF-D95D7821059D}"/>
              </a:ext>
            </a:extLst>
          </p:cNvPr>
          <p:cNvSpPr/>
          <p:nvPr/>
        </p:nvSpPr>
        <p:spPr>
          <a:xfrm>
            <a:off x="5746404" y="1366257"/>
            <a:ext cx="3471079" cy="1796727"/>
          </a:xfrm>
          <a:prstGeom prst="rect">
            <a:avLst/>
          </a:prstGeom>
          <a:noFill/>
          <a:ln/>
        </p:spPr>
        <p:txBody>
          <a:bodyPr wrap="square" lIns="0" tIns="0" rIns="0" bIns="0" rtlCol="0" anchor="t"/>
          <a:lstStyle/>
          <a:p>
            <a:pPr marL="0" marR="0" lvl="0" indent="0" algn="l" defTabSz="914400" rtl="0" eaLnBrk="1" fontAlgn="auto" latinLnBrk="0" hangingPunct="1">
              <a:lnSpc>
                <a:spcPts val="1805"/>
              </a:lnSpc>
              <a:spcBef>
                <a:spcPts val="0"/>
              </a:spcBef>
              <a:spcAft>
                <a:spcPts val="600"/>
              </a:spcAft>
              <a:buClrTx/>
              <a:buSzTx/>
              <a:buFontTx/>
              <a:buNone/>
              <a:tabLst/>
              <a:defRPr/>
            </a:pPr>
            <a:r>
              <a:rPr kumimoji="0" lang="en-US" sz="1105"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               </a:t>
            </a:r>
            <a:r>
              <a:rPr kumimoji="0" lang="en-US" sz="1600" b="1"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Controls:</a:t>
            </a:r>
            <a:r>
              <a:rPr kumimoji="0" lang="en-US" sz="160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 </a:t>
            </a:r>
          </a:p>
          <a:p>
            <a:pPr marL="742950" marR="0" lvl="1" indent="-285750" algn="l" defTabSz="914400" rtl="0" eaLnBrk="1" fontAlgn="auto" latinLnBrk="0" hangingPunct="1">
              <a:lnSpc>
                <a:spcPts val="1805"/>
              </a:lnSpc>
              <a:spcBef>
                <a:spcPts val="0"/>
              </a:spcBef>
              <a:spcAft>
                <a:spcPts val="6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Firm assets</a:t>
            </a:r>
          </a:p>
          <a:p>
            <a:pPr marL="742950" marR="0" lvl="1" indent="-285750" algn="l" defTabSz="914400" rtl="0" eaLnBrk="1" fontAlgn="auto" latinLnBrk="0" hangingPunct="1">
              <a:lnSpc>
                <a:spcPts val="1805"/>
              </a:lnSpc>
              <a:spcBef>
                <a:spcPts val="0"/>
              </a:spcBef>
              <a:spcAft>
                <a:spcPts val="6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Capital expenditure</a:t>
            </a:r>
          </a:p>
          <a:p>
            <a:pPr marL="742950" marR="0" lvl="1" indent="-285750" algn="l" defTabSz="914400" rtl="0" eaLnBrk="1" fontAlgn="auto" latinLnBrk="0" hangingPunct="1">
              <a:lnSpc>
                <a:spcPts val="1805"/>
              </a:lnSpc>
              <a:spcBef>
                <a:spcPts val="0"/>
              </a:spcBef>
              <a:spcAft>
                <a:spcPts val="6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Profits.</a:t>
            </a:r>
          </a:p>
          <a:p>
            <a:pPr marL="742950" marR="0" lvl="1" indent="-285750" algn="l" defTabSz="914400" rtl="0" eaLnBrk="1" fontAlgn="auto" latinLnBrk="0" hangingPunct="1">
              <a:lnSpc>
                <a:spcPts val="1805"/>
              </a:lnSpc>
              <a:spcBef>
                <a:spcPts val="0"/>
              </a:spcBef>
              <a:spcAft>
                <a:spcPts val="600"/>
              </a:spcAft>
              <a:buClrTx/>
              <a:buSzTx/>
              <a:buFont typeface="Wingdings" panose="05000000000000000000" pitchFamily="2" charset="2"/>
              <a:buChar char="q"/>
              <a:tabLst/>
              <a:defRPr/>
            </a:pPr>
            <a:r>
              <a:rPr kumimoji="0" lang="en-US" sz="140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Concurrent events including earning announcement, stock buybacks, executive change, and others.</a:t>
            </a:r>
          </a:p>
          <a:p>
            <a:pPr marL="457200" marR="0" lvl="1" indent="0" algn="l" defTabSz="914400" rtl="0" eaLnBrk="1" fontAlgn="auto" latinLnBrk="0" hangingPunct="1">
              <a:lnSpc>
                <a:spcPts val="1805"/>
              </a:lnSpc>
              <a:spcBef>
                <a:spcPts val="0"/>
              </a:spcBef>
              <a:spcAft>
                <a:spcPts val="600"/>
              </a:spcAft>
              <a:buClrTx/>
              <a:buSzTx/>
              <a:buFontTx/>
              <a:buNone/>
              <a:tabLst/>
              <a:defRPr/>
            </a:pPr>
            <a:endParaRPr kumimoji="0" lang="en-US" sz="1105"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endParaRPr>
          </a:p>
          <a:p>
            <a:pPr marL="457200" marR="0" lvl="1" indent="0" algn="l" defTabSz="914400" rtl="0" eaLnBrk="1" fontAlgn="auto" latinLnBrk="0" hangingPunct="1">
              <a:lnSpc>
                <a:spcPts val="1805"/>
              </a:lnSpc>
              <a:spcBef>
                <a:spcPts val="0"/>
              </a:spcBef>
              <a:spcAft>
                <a:spcPts val="600"/>
              </a:spcAft>
              <a:buClrTx/>
              <a:buSzTx/>
              <a:buFontTx/>
              <a:buNone/>
              <a:tabLst/>
              <a:defRPr/>
            </a:pPr>
            <a:endParaRPr kumimoji="0" lang="en-US" sz="1105"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endParaRPr>
          </a:p>
          <a:p>
            <a:pPr marL="171450" marR="0" lvl="0" indent="-171450" algn="l" defTabSz="914400" rtl="0" eaLnBrk="1" fontAlgn="auto" latinLnBrk="0" hangingPunct="1">
              <a:lnSpc>
                <a:spcPts val="1805"/>
              </a:lnSpc>
              <a:spcBef>
                <a:spcPts val="0"/>
              </a:spcBef>
              <a:spcAft>
                <a:spcPts val="400"/>
              </a:spcAft>
              <a:buClrTx/>
              <a:buSzTx/>
              <a:buFont typeface="Wingdings" panose="05000000000000000000" pitchFamily="2" charset="2"/>
              <a:buChar char="q"/>
              <a:tabLst/>
              <a:defRPr/>
            </a:pPr>
            <a:endParaRPr kumimoji="0" lang="en-US" sz="110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677057"/>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name="Slide 20">
    <p:bg>
      <p:bgPr>
        <a:solidFill>
          <a:srgbClr val="F2F4F5"/>
        </a:solidFill>
        <a:effectLst/>
      </p:bgPr>
    </p:bg>
    <p:spTree>
      <p:nvGrpSpPr>
        <p:cNvPr id="1" name=""/>
        <p:cNvGrpSpPr/>
        <p:nvPr/>
      </p:nvGrpSpPr>
      <p:grpSpPr>
        <a:xfrm>
          <a:off x="0" y="0"/>
          <a:ext cx="0" cy="0"/>
          <a:chOff x="0" y="0"/>
          <a:chExt cx="0" cy="0"/>
        </a:xfrm>
      </p:grpSpPr>
      <p:sp>
        <p:nvSpPr>
          <p:cNvPr id="3" name="Text 1"/>
          <p:cNvSpPr/>
          <p:nvPr/>
        </p:nvSpPr>
        <p:spPr>
          <a:xfrm>
            <a:off x="496186" y="374493"/>
            <a:ext cx="8151628" cy="4572000"/>
          </a:xfrm>
          <a:prstGeom prst="rect">
            <a:avLst/>
          </a:prstGeom>
          <a:noFill/>
          <a:ln/>
        </p:spPr>
        <p:txBody>
          <a:bodyPr wrap="square" lIns="0" tIns="0" rIns="0" bIns="0" rtlCol="0" anchor="ctr"/>
          <a:lstStyle/>
          <a:p>
            <a:pPr>
              <a:lnSpc>
                <a:spcPts val="1805"/>
              </a:lnSpc>
              <a:spcAft>
                <a:spcPts val="1000"/>
              </a:spcAft>
            </a:pPr>
            <a:r>
              <a:rPr lang="en-US" sz="1400" dirty="0">
                <a:solidFill>
                  <a:srgbClr val="000000"/>
                </a:solidFill>
                <a:latin typeface="IBM Plex Serif" pitchFamily="34" charset="0"/>
                <a:ea typeface="IBM Plex Serif" pitchFamily="34" charset="-122"/>
                <a:cs typeface="IBM Plex Serif" pitchFamily="34" charset="-120"/>
              </a:rPr>
              <a:t>Reaction to Biden's COP26 methane plan (2021/11/2) vs. SLB 14L (2021/11/3)?</a:t>
            </a:r>
          </a:p>
          <a:p>
            <a:pPr>
              <a:lnSpc>
                <a:spcPts val="1805"/>
              </a:lnSpc>
              <a:spcAft>
                <a:spcPts val="1000"/>
              </a:spcAft>
            </a:pPr>
            <a:endParaRPr lang="en-US" sz="1400" dirty="0">
              <a:solidFill>
                <a:srgbClr val="000000"/>
              </a:solidFill>
              <a:latin typeface="IBM Plex Serif" pitchFamily="34" charset="0"/>
              <a:ea typeface="IBM Plex Serif" pitchFamily="34" charset="-122"/>
              <a:cs typeface="IBM Plex Serif" pitchFamily="34" charset="-120"/>
            </a:endParaRPr>
          </a:p>
          <a:p>
            <a:pPr>
              <a:lnSpc>
                <a:spcPts val="1805"/>
              </a:lnSpc>
              <a:spcBef>
                <a:spcPts val="600"/>
              </a:spcBef>
              <a:spcAft>
                <a:spcPts val="1000"/>
              </a:spcAft>
            </a:pPr>
            <a:r>
              <a:rPr lang="en-US" b="1" dirty="0">
                <a:solidFill>
                  <a:srgbClr val="000000"/>
                </a:solidFill>
                <a:latin typeface="PT Serif" pitchFamily="34" charset="0"/>
                <a:ea typeface="PT Serif" pitchFamily="34" charset="-122"/>
                <a:cs typeface="PT Serif" pitchFamily="34" charset="-120"/>
              </a:rPr>
              <a:t>Reasons for Doubt</a:t>
            </a:r>
          </a:p>
          <a:p>
            <a:pPr marL="171450" indent="-171450">
              <a:lnSpc>
                <a:spcPts val="1805"/>
              </a:lnSpc>
              <a:spcBef>
                <a:spcPts val="600"/>
              </a:spcBef>
              <a:spcAft>
                <a:spcPts val="1800"/>
              </a:spcAft>
              <a:buFont typeface="Wingdings" panose="05000000000000000000" pitchFamily="2" charset="2"/>
              <a:buChar char="q"/>
            </a:pPr>
            <a:r>
              <a:rPr lang="en-US" sz="1400" b="1" dirty="0">
                <a:solidFill>
                  <a:srgbClr val="000000"/>
                </a:solidFill>
                <a:latin typeface="IBM Plex Serif" pitchFamily="34" charset="0"/>
                <a:ea typeface="IBM Plex Serif" pitchFamily="34" charset="-122"/>
                <a:cs typeface="IBM Plex Serif" pitchFamily="34" charset="-120"/>
              </a:rPr>
              <a:t>Widely Anticipated</a:t>
            </a:r>
            <a:r>
              <a:rPr lang="en-US" sz="1400" dirty="0">
                <a:solidFill>
                  <a:srgbClr val="000000"/>
                </a:solidFill>
                <a:latin typeface="IBM Plex Serif" pitchFamily="34" charset="0"/>
                <a:ea typeface="IBM Plex Serif" pitchFamily="34" charset="-122"/>
                <a:cs typeface="IBM Plex Serif" pitchFamily="34" charset="-120"/>
              </a:rPr>
              <a:t>: The key elements of the Methane Rule had been widely discussed for months and its impact was expected to be modest (Davis Polk, 2021).</a:t>
            </a:r>
          </a:p>
          <a:p>
            <a:pPr marL="171450" indent="-171450">
              <a:lnSpc>
                <a:spcPts val="1805"/>
              </a:lnSpc>
              <a:spcAft>
                <a:spcPts val="1800"/>
              </a:spcAft>
              <a:buFont typeface="Wingdings" panose="05000000000000000000" pitchFamily="2" charset="2"/>
              <a:buChar char="q"/>
            </a:pPr>
            <a:r>
              <a:rPr lang="en-US" sz="1400" b="1" dirty="0">
                <a:solidFill>
                  <a:srgbClr val="000000"/>
                </a:solidFill>
                <a:latin typeface="IBM Plex Serif" pitchFamily="34" charset="0"/>
                <a:ea typeface="IBM Plex Serif" pitchFamily="34" charset="-122"/>
                <a:cs typeface="IBM Plex Serif" pitchFamily="34" charset="-120"/>
              </a:rPr>
              <a:t>Methane vs. Non-Methane Emitters: </a:t>
            </a:r>
            <a:r>
              <a:rPr lang="en-US" sz="1400" dirty="0">
                <a:solidFill>
                  <a:srgbClr val="000000"/>
                </a:solidFill>
                <a:latin typeface="IBM Plex Serif" pitchFamily="34" charset="0"/>
                <a:ea typeface="IBM Plex Serif" pitchFamily="34" charset="-122"/>
                <a:cs typeface="IBM Plex Serif" pitchFamily="34" charset="-120"/>
              </a:rPr>
              <a:t>Low-methane firms had a more negative return (-2.13%) than high-methane firms (-0.54%).</a:t>
            </a:r>
            <a:endParaRPr lang="en-US" sz="1400" dirty="0"/>
          </a:p>
          <a:p>
            <a:pPr marL="171450" indent="-171450">
              <a:lnSpc>
                <a:spcPts val="1805"/>
              </a:lnSpc>
              <a:spcAft>
                <a:spcPts val="1800"/>
              </a:spcAft>
              <a:buFont typeface="Wingdings" panose="05000000000000000000" pitchFamily="2" charset="2"/>
              <a:buChar char="q"/>
            </a:pPr>
            <a:r>
              <a:rPr lang="en-US" sz="1400" b="1" dirty="0">
                <a:solidFill>
                  <a:srgbClr val="000000"/>
                </a:solidFill>
                <a:latin typeface="IBM Plex Serif" pitchFamily="34" charset="0"/>
                <a:ea typeface="IBM Plex Serif" pitchFamily="34" charset="-122"/>
                <a:cs typeface="IBM Plex Serif" pitchFamily="34" charset="-120"/>
              </a:rPr>
              <a:t>Intraday Return</a:t>
            </a:r>
            <a:r>
              <a:rPr lang="en-US" sz="1400" dirty="0">
                <a:solidFill>
                  <a:srgbClr val="000000"/>
                </a:solidFill>
                <a:latin typeface="IBM Plex Serif" pitchFamily="34" charset="0"/>
                <a:ea typeface="IBM Plex Serif" pitchFamily="34" charset="-122"/>
                <a:cs typeface="IBM Plex Serif" pitchFamily="34" charset="-120"/>
              </a:rPr>
              <a:t>:  An intraday analysis can separate the effects.</a:t>
            </a:r>
          </a:p>
        </p:txBody>
      </p:sp>
      <p:sp>
        <p:nvSpPr>
          <p:cNvPr id="9" name="Text 0">
            <a:extLst>
              <a:ext uri="{FF2B5EF4-FFF2-40B4-BE49-F238E27FC236}">
                <a16:creationId xmlns:a16="http://schemas.microsoft.com/office/drawing/2014/main" id="{18147EC9-4208-900C-FD6E-5527EF62C5BB}"/>
              </a:ext>
            </a:extLst>
          </p:cNvPr>
          <p:cNvSpPr/>
          <p:nvPr/>
        </p:nvSpPr>
        <p:spPr>
          <a:xfrm>
            <a:off x="496186" y="389860"/>
            <a:ext cx="8151628" cy="443023"/>
          </a:xfrm>
          <a:prstGeom prst="rect">
            <a:avLst/>
          </a:prstGeom>
          <a:noFill/>
          <a:ln/>
        </p:spPr>
        <p:txBody>
          <a:bodyPr wrap="square" lIns="0" tIns="0" rIns="0" bIns="0" rtlCol="0" anchor="ctr"/>
          <a:lstStyle/>
          <a:p>
            <a:pPr>
              <a:lnSpc>
                <a:spcPts val="3525"/>
              </a:lnSpc>
            </a:pPr>
            <a:r>
              <a:rPr lang="en-US" sz="2820" b="1" dirty="0">
                <a:solidFill>
                  <a:srgbClr val="000000"/>
                </a:solidFill>
                <a:latin typeface="PT Serif" pitchFamily="34" charset="0"/>
                <a:ea typeface="PT Serif" pitchFamily="34" charset="-122"/>
                <a:cs typeface="PT Serif" pitchFamily="34" charset="-120"/>
              </a:rPr>
              <a:t>A Confounding Event</a:t>
            </a:r>
            <a:endParaRPr lang="en-US" sz="282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a:extLst>
            <a:ext uri="{FF2B5EF4-FFF2-40B4-BE49-F238E27FC236}">
              <a16:creationId xmlns:a16="http://schemas.microsoft.com/office/drawing/2014/main" id="{D4AFF73F-1582-C83D-E06F-7DB6F340ADEC}"/>
            </a:ext>
          </a:extLst>
        </p:cNvPr>
        <p:cNvGrpSpPr/>
        <p:nvPr/>
      </p:nvGrpSpPr>
      <p:grpSpPr>
        <a:xfrm>
          <a:off x="0" y="0"/>
          <a:ext cx="0" cy="0"/>
          <a:chOff x="0" y="0"/>
          <a:chExt cx="0" cy="0"/>
        </a:xfrm>
      </p:grpSpPr>
      <p:sp>
        <p:nvSpPr>
          <p:cNvPr id="9" name="Text 0">
            <a:extLst>
              <a:ext uri="{FF2B5EF4-FFF2-40B4-BE49-F238E27FC236}">
                <a16:creationId xmlns:a16="http://schemas.microsoft.com/office/drawing/2014/main" id="{CAD44C16-5CEE-0373-EB29-281E33853637}"/>
              </a:ext>
            </a:extLst>
          </p:cNvPr>
          <p:cNvSpPr/>
          <p:nvPr/>
        </p:nvSpPr>
        <p:spPr>
          <a:xfrm>
            <a:off x="496186" y="389860"/>
            <a:ext cx="8151628" cy="443023"/>
          </a:xfrm>
          <a:prstGeom prst="rect">
            <a:avLst/>
          </a:prstGeom>
          <a:noFill/>
          <a:ln/>
        </p:spPr>
        <p:txBody>
          <a:bodyPr wrap="square" lIns="0" tIns="0" rIns="0" bIns="0" rtlCol="0" anchor="ctr"/>
          <a:lstStyle/>
          <a:p>
            <a:pPr marL="0" marR="0" lvl="0" indent="0" algn="l" defTabSz="914400" rtl="0" eaLnBrk="1" fontAlgn="auto" latinLnBrk="0" hangingPunct="1">
              <a:lnSpc>
                <a:spcPts val="3525"/>
              </a:lnSpc>
              <a:spcBef>
                <a:spcPts val="0"/>
              </a:spcBef>
              <a:spcAft>
                <a:spcPts val="0"/>
              </a:spcAft>
              <a:buClrTx/>
              <a:buSzTx/>
              <a:buFontTx/>
              <a:buNone/>
              <a:tabLst/>
              <a:defRPr/>
            </a:pPr>
            <a:r>
              <a:rPr kumimoji="0" lang="en-US" sz="2820" b="1" i="0" u="none" strike="noStrike" kern="1200" cap="none" spc="0" normalizeH="0" baseline="0" noProof="0" dirty="0">
                <a:ln>
                  <a:noFill/>
                </a:ln>
                <a:solidFill>
                  <a:srgbClr val="000000"/>
                </a:solidFill>
                <a:effectLst/>
                <a:uLnTx/>
                <a:uFillTx/>
                <a:latin typeface="PT Serif" pitchFamily="34" charset="0"/>
                <a:ea typeface="PT Serif" pitchFamily="34" charset="-122"/>
                <a:cs typeface="PT Serif" pitchFamily="34" charset="-120"/>
              </a:rPr>
              <a:t>A Confounding Event: The Methane Rule</a:t>
            </a:r>
            <a:endParaRPr kumimoji="0" lang="en-US" sz="282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2B7CEB4-E288-E2A0-2B33-3127F00E5390}"/>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80564" y="1719981"/>
            <a:ext cx="6982871" cy="2792995"/>
          </a:xfrm>
          <a:prstGeom prst="rect">
            <a:avLst/>
          </a:prstGeom>
          <a:noFill/>
          <a:ln>
            <a:noFill/>
          </a:ln>
        </p:spPr>
      </p:pic>
      <p:sp>
        <p:nvSpPr>
          <p:cNvPr id="5" name="TextBox 4">
            <a:extLst>
              <a:ext uri="{FF2B5EF4-FFF2-40B4-BE49-F238E27FC236}">
                <a16:creationId xmlns:a16="http://schemas.microsoft.com/office/drawing/2014/main" id="{A77F640D-C6E4-98F3-38BF-320D120837AD}"/>
              </a:ext>
            </a:extLst>
          </p:cNvPr>
          <p:cNvSpPr txBox="1"/>
          <p:nvPr/>
        </p:nvSpPr>
        <p:spPr>
          <a:xfrm>
            <a:off x="496186" y="978873"/>
            <a:ext cx="8294914" cy="656590"/>
          </a:xfrm>
          <a:prstGeom prst="rect">
            <a:avLst/>
          </a:prstGeom>
          <a:noFill/>
        </p:spPr>
        <p:txBody>
          <a:bodyPr wrap="square">
            <a:spAutoFit/>
          </a:bodyPr>
          <a:lstStyle/>
          <a:p>
            <a:pPr>
              <a:lnSpc>
                <a:spcPts val="1805"/>
              </a:lnSpc>
              <a:spcAft>
                <a:spcPts val="800"/>
              </a:spcAft>
            </a:pPr>
            <a:r>
              <a:rPr lang="en-US" sz="1410" dirty="0">
                <a:solidFill>
                  <a:srgbClr val="000000"/>
                </a:solidFill>
                <a:latin typeface="IBM Plex Serif" pitchFamily="34" charset="0"/>
                <a:ea typeface="IBM Plex Serif" pitchFamily="34" charset="-122"/>
                <a:cs typeface="IBM Plex Serif" pitchFamily="34" charset="-120"/>
              </a:rPr>
              <a:t>The Methane Rule was announced early on Nov 2. </a:t>
            </a:r>
          </a:p>
          <a:p>
            <a:pPr>
              <a:lnSpc>
                <a:spcPts val="1805"/>
              </a:lnSpc>
              <a:spcAft>
                <a:spcPts val="800"/>
              </a:spcAft>
            </a:pPr>
            <a:r>
              <a:rPr lang="en-US" sz="1410" dirty="0">
                <a:solidFill>
                  <a:srgbClr val="000000"/>
                </a:solidFill>
                <a:latin typeface="IBM Plex Serif" pitchFamily="34" charset="0"/>
                <a:ea typeface="IBM Plex Serif" pitchFamily="34" charset="-122"/>
                <a:cs typeface="IBM Plex Serif" pitchFamily="34" charset="-120"/>
              </a:rPr>
              <a:t>SLB 14L was released late morning/early afternoon on Nov 3.</a:t>
            </a:r>
          </a:p>
        </p:txBody>
      </p:sp>
      <p:sp>
        <p:nvSpPr>
          <p:cNvPr id="7" name="TextBox 6">
            <a:extLst>
              <a:ext uri="{FF2B5EF4-FFF2-40B4-BE49-F238E27FC236}">
                <a16:creationId xmlns:a16="http://schemas.microsoft.com/office/drawing/2014/main" id="{14D6661A-4509-B254-A090-0C873B312475}"/>
              </a:ext>
            </a:extLst>
          </p:cNvPr>
          <p:cNvSpPr txBox="1"/>
          <p:nvPr/>
        </p:nvSpPr>
        <p:spPr>
          <a:xfrm>
            <a:off x="2880157" y="4407626"/>
            <a:ext cx="5118922" cy="307777"/>
          </a:xfrm>
          <a:prstGeom prst="rect">
            <a:avLst/>
          </a:prstGeom>
          <a:noFill/>
        </p:spPr>
        <p:txBody>
          <a:bodyPr wrap="square">
            <a:spAutoFit/>
          </a:bodyPr>
          <a:lstStyle/>
          <a:p>
            <a:r>
              <a:rPr lang="en-US" sz="1400" b="1" dirty="0">
                <a:effectLst/>
                <a:latin typeface="Cambria" panose="02040503050406030204" pitchFamily="18" charset="0"/>
                <a:ea typeface="DengXian" panose="02010600030101010101" pitchFamily="2" charset="-122"/>
                <a:cs typeface="Times New Roman" panose="02020603050405020304" pitchFamily="18" charset="0"/>
              </a:rPr>
              <a:t>Minute-level excess return for high emitters </a:t>
            </a:r>
            <a:endParaRPr lang="en-US" sz="1400" b="1" dirty="0"/>
          </a:p>
        </p:txBody>
      </p:sp>
    </p:spTree>
    <p:extLst>
      <p:ext uri="{BB962C8B-B14F-4D97-AF65-F5344CB8AC3E}">
        <p14:creationId xmlns:p14="http://schemas.microsoft.com/office/powerpoint/2010/main" val="2051721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a:extLst>
            <a:ext uri="{FF2B5EF4-FFF2-40B4-BE49-F238E27FC236}">
              <a16:creationId xmlns:a16="http://schemas.microsoft.com/office/drawing/2014/main" id="{050B3F17-5CA1-5D7E-3D2B-6D116F9A8033}"/>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599BBF72-21F0-7E02-9664-546E0F8E0DAB}"/>
              </a:ext>
            </a:extLst>
          </p:cNvPr>
          <p:cNvSpPr/>
          <p:nvPr/>
        </p:nvSpPr>
        <p:spPr>
          <a:xfrm>
            <a:off x="496186" y="389860"/>
            <a:ext cx="8151628" cy="443023"/>
          </a:xfrm>
          <a:prstGeom prst="rect">
            <a:avLst/>
          </a:prstGeom>
          <a:noFill/>
          <a:ln/>
        </p:spPr>
        <p:txBody>
          <a:bodyPr wrap="square" lIns="0" tIns="0" rIns="0" bIns="0" rtlCol="0" anchor="ctr"/>
          <a:lstStyle/>
          <a:p>
            <a:pPr marL="0" marR="0" lvl="0" indent="0" algn="l" defTabSz="914400" rtl="0" eaLnBrk="1" fontAlgn="auto" latinLnBrk="0" hangingPunct="1">
              <a:lnSpc>
                <a:spcPts val="3525"/>
              </a:lnSpc>
              <a:spcBef>
                <a:spcPts val="0"/>
              </a:spcBef>
              <a:spcAft>
                <a:spcPts val="0"/>
              </a:spcAft>
              <a:buClrTx/>
              <a:buSzTx/>
              <a:buFontTx/>
              <a:buNone/>
              <a:tabLst/>
              <a:defRPr/>
            </a:pPr>
            <a:r>
              <a:rPr kumimoji="0" lang="en-US" sz="2820" b="1" i="0" u="none" strike="noStrike" kern="1200" cap="none" spc="0" normalizeH="0" baseline="0" noProof="0" dirty="0">
                <a:ln>
                  <a:noFill/>
                </a:ln>
                <a:solidFill>
                  <a:srgbClr val="000000"/>
                </a:solidFill>
                <a:effectLst/>
                <a:uLnTx/>
                <a:uFillTx/>
                <a:latin typeface="PT Serif" pitchFamily="34" charset="0"/>
                <a:ea typeface="PT Serif" pitchFamily="34" charset="-122"/>
                <a:cs typeface="PT Serif" pitchFamily="34" charset="-120"/>
              </a:rPr>
              <a:t>SEC’s Congress Charged Statutory Charges</a:t>
            </a:r>
            <a:endParaRPr kumimoji="0" lang="en-US" sz="282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70B58A8-F555-7917-B056-CC069DA09C04}"/>
              </a:ext>
            </a:extLst>
          </p:cNvPr>
          <p:cNvSpPr txBox="1"/>
          <p:nvPr/>
        </p:nvSpPr>
        <p:spPr>
          <a:xfrm>
            <a:off x="975008" y="983941"/>
            <a:ext cx="7193984" cy="1205523"/>
          </a:xfrm>
          <a:prstGeom prst="rect">
            <a:avLst/>
          </a:prstGeom>
          <a:noFill/>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IBM Plex Serif" panose="02060503050406000203" pitchFamily="18" charset="0"/>
                <a:ea typeface="+mn-ea"/>
                <a:cs typeface="+mn-cs"/>
              </a:rPr>
              <a:t>“</a:t>
            </a:r>
            <a:r>
              <a:rPr kumimoji="0" lang="en-US" sz="1800" b="0" i="1" u="none" strike="noStrike" kern="1200" cap="none" spc="0" normalizeH="0" baseline="0" noProof="0" dirty="0">
                <a:ln>
                  <a:noFill/>
                </a:ln>
                <a:effectLst/>
                <a:uLnTx/>
                <a:uFillTx/>
                <a:latin typeface="IBM Plex Serif" panose="02060503050406000203" pitchFamily="18" charset="0"/>
                <a:ea typeface="+mn-ea"/>
                <a:cs typeface="+mn-cs"/>
              </a:rPr>
              <a:t>Since our founding in 1934 at the height of the Great Depression, we have stayed true to our mission of protecting investors, maintaining fair, orderly, and efficient markets, and facilitating capital formation.”</a:t>
            </a:r>
            <a:endParaRPr kumimoji="0" lang="en-US" sz="110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endParaRPr>
          </a:p>
        </p:txBody>
      </p:sp>
      <p:sp>
        <p:nvSpPr>
          <p:cNvPr id="11" name="TextBox 10">
            <a:extLst>
              <a:ext uri="{FF2B5EF4-FFF2-40B4-BE49-F238E27FC236}">
                <a16:creationId xmlns:a16="http://schemas.microsoft.com/office/drawing/2014/main" id="{D017B6BF-FCBD-DD1C-83AE-B71E2013D5A1}"/>
              </a:ext>
            </a:extLst>
          </p:cNvPr>
          <p:cNvSpPr txBox="1"/>
          <p:nvPr/>
        </p:nvSpPr>
        <p:spPr>
          <a:xfrm>
            <a:off x="496186" y="2270595"/>
            <a:ext cx="8200187" cy="708592"/>
          </a:xfrm>
          <a:prstGeom prst="rect">
            <a:avLst/>
          </a:prstGeom>
          <a:noFill/>
        </p:spPr>
        <p:txBody>
          <a:bodyPr wrap="square">
            <a:spAutoFit/>
          </a:bodyPr>
          <a:lstStyle/>
          <a:p>
            <a:pPr marL="0" marR="0" lvl="0" indent="0" algn="l" defTabSz="914400" rtl="0" eaLnBrk="1" fontAlgn="auto" latinLnBrk="0" hangingPunct="1">
              <a:lnSpc>
                <a:spcPts val="2500"/>
              </a:lnSpc>
              <a:spcBef>
                <a:spcPts val="0"/>
              </a:spcBef>
              <a:spcAft>
                <a:spcPts val="0"/>
              </a:spcAft>
              <a:buClrTx/>
              <a:buSzTx/>
              <a:buFontTx/>
              <a:buNone/>
              <a:tabLst/>
              <a:defRPr/>
            </a:pPr>
            <a:r>
              <a:rPr lang="en-US" b="1" dirty="0">
                <a:solidFill>
                  <a:srgbClr val="1B1B1B"/>
                </a:solidFill>
                <a:latin typeface="IBM Plex Serif" panose="02060503050406000203" pitchFamily="18" charset="0"/>
              </a:rPr>
              <a:t>Destroying value certainly isn’t facilitating capital formation or making market more efficient. How about protecting investors?</a:t>
            </a:r>
            <a:endParaRPr kumimoji="0" lang="en-US" b="1" i="0" u="none" strike="noStrike" kern="1200" cap="none" spc="0" normalizeH="0" baseline="0" noProof="0" dirty="0">
              <a:ln>
                <a:noFill/>
              </a:ln>
              <a:solidFill>
                <a:prstClr val="black"/>
              </a:solidFill>
              <a:effectLst/>
              <a:uLnTx/>
              <a:uFillTx/>
              <a:latin typeface="IBM Plex Serif" panose="02060503050406000203" pitchFamily="18" charset="0"/>
            </a:endParaRPr>
          </a:p>
        </p:txBody>
      </p:sp>
      <p:sp>
        <p:nvSpPr>
          <p:cNvPr id="15" name="TextBox 14">
            <a:extLst>
              <a:ext uri="{FF2B5EF4-FFF2-40B4-BE49-F238E27FC236}">
                <a16:creationId xmlns:a16="http://schemas.microsoft.com/office/drawing/2014/main" id="{ED618FB3-0AAB-14EC-98EC-CB25B909413D}"/>
              </a:ext>
            </a:extLst>
          </p:cNvPr>
          <p:cNvSpPr txBox="1"/>
          <p:nvPr/>
        </p:nvSpPr>
        <p:spPr>
          <a:xfrm>
            <a:off x="993893" y="3060318"/>
            <a:ext cx="7204771" cy="1974964"/>
          </a:xfrm>
          <a:prstGeom prst="rect">
            <a:avLst/>
          </a:prstGeom>
          <a:noFill/>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1B1B1B"/>
                </a:solidFill>
                <a:effectLst/>
                <a:uLnTx/>
                <a:uFillTx/>
                <a:latin typeface="IBM Plex Serif" panose="02060503050406000203" pitchFamily="18" charset="0"/>
                <a:ea typeface="+mn-ea"/>
                <a:cs typeface="+mn-cs"/>
              </a:rPr>
              <a:t>“Human capital, human rights, climate change – these issues are fundamental to our markets, and </a:t>
            </a:r>
            <a:r>
              <a:rPr kumimoji="0" lang="en-US" sz="1800" b="0" i="1" u="sng" strike="noStrike" kern="1200" cap="none" spc="0" normalizeH="0" baseline="0" noProof="0" dirty="0">
                <a:ln>
                  <a:noFill/>
                </a:ln>
                <a:solidFill>
                  <a:srgbClr val="1B1B1B"/>
                </a:solidFill>
                <a:effectLst/>
                <a:uLnTx/>
                <a:uFillTx/>
                <a:latin typeface="IBM Plex Serif" panose="02060503050406000203" pitchFamily="18" charset="0"/>
                <a:ea typeface="+mn-ea"/>
                <a:cs typeface="+mn-cs"/>
              </a:rPr>
              <a:t>investors want to and can</a:t>
            </a:r>
            <a:r>
              <a:rPr kumimoji="0" lang="en-US" sz="1800" b="0" i="1" u="none" strike="noStrike" kern="1200" cap="none" spc="0" normalizeH="0" baseline="0" noProof="0" dirty="0">
                <a:ln>
                  <a:noFill/>
                </a:ln>
                <a:solidFill>
                  <a:srgbClr val="1B1B1B"/>
                </a:solidFill>
                <a:effectLst/>
                <a:uLnTx/>
                <a:uFillTx/>
                <a:latin typeface="IBM Plex Serif" panose="02060503050406000203" pitchFamily="18" charset="0"/>
                <a:ea typeface="+mn-ea"/>
                <a:cs typeface="+mn-cs"/>
              </a:rPr>
              <a:t> help drive sustainable solutions on these issues. </a:t>
            </a:r>
            <a:r>
              <a:rPr kumimoji="0" lang="en-US" sz="1800" b="0" i="1" strike="noStrike" kern="1200" cap="none" spc="0" normalizeH="0" baseline="0" noProof="0" dirty="0">
                <a:ln>
                  <a:noFill/>
                </a:ln>
                <a:solidFill>
                  <a:srgbClr val="1B1B1B"/>
                </a:solidFill>
                <a:effectLst/>
                <a:uLnTx/>
                <a:uFillTx/>
                <a:latin typeface="IBM Plex Serif" panose="02060503050406000203" pitchFamily="18" charset="0"/>
                <a:ea typeface="+mn-ea"/>
                <a:cs typeface="+mn-cs"/>
              </a:rPr>
              <a:t>That’s why climate and ESG are front and center for the SEC.”</a:t>
            </a:r>
          </a:p>
          <a:p>
            <a:pPr lvl="0" algn="r">
              <a:lnSpc>
                <a:spcPts val="3000"/>
              </a:lnSpc>
            </a:pPr>
            <a:r>
              <a:rPr lang="en-US" i="1" dirty="0">
                <a:solidFill>
                  <a:srgbClr val="1B1B1B"/>
                </a:solidFill>
                <a:latin typeface="IBM Plex Serif" panose="02060503050406000203" pitchFamily="18" charset="0"/>
              </a:rPr>
              <a:t>Acting SEC Chair Allison </a:t>
            </a:r>
            <a:r>
              <a:rPr kumimoji="0" lang="en-US" sz="1800" b="0" i="1" u="none" strike="noStrike" kern="1200" cap="none" spc="0" normalizeH="0" baseline="0" noProof="0" dirty="0">
                <a:ln>
                  <a:noFill/>
                </a:ln>
                <a:solidFill>
                  <a:srgbClr val="1B1B1B"/>
                </a:solidFill>
                <a:effectLst/>
                <a:uLnTx/>
                <a:uFillTx/>
                <a:latin typeface="IBM Plex Serif" panose="02060503050406000203" pitchFamily="18" charset="0"/>
                <a:ea typeface="+mn-ea"/>
                <a:cs typeface="+mn-cs"/>
              </a:rPr>
              <a:t>Herren Lee (</a:t>
            </a:r>
            <a:r>
              <a:rPr kumimoji="0" lang="en-US" sz="1800" b="0" i="1"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rPr>
              <a:t>March 15, 2021</a:t>
            </a:r>
            <a:r>
              <a:rPr kumimoji="0" lang="en-US" sz="1800" b="0" i="1" u="none" strike="noStrike" kern="1200" cap="none" spc="0" normalizeH="0" baseline="0" noProof="0" dirty="0">
                <a:ln>
                  <a:noFill/>
                </a:ln>
                <a:solidFill>
                  <a:srgbClr val="1B1B1B"/>
                </a:solidFill>
                <a:effectLst/>
                <a:uLnTx/>
                <a:uFillTx/>
                <a:latin typeface="IBM Plex Serif" panose="02060503050406000203" pitchFamily="18" charset="0"/>
                <a:ea typeface="+mn-ea"/>
                <a:cs typeface="+mn-cs"/>
              </a:rPr>
              <a:t>)</a:t>
            </a:r>
          </a:p>
        </p:txBody>
      </p:sp>
    </p:spTree>
    <p:extLst>
      <p:ext uri="{BB962C8B-B14F-4D97-AF65-F5344CB8AC3E}">
        <p14:creationId xmlns:p14="http://schemas.microsoft.com/office/powerpoint/2010/main" val="300319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1000"/>
                                        <p:tgtEl>
                                          <p:spTgt spid="15">
                                            <p:txEl>
                                              <p:pRg st="0" end="0"/>
                                            </p:txEl>
                                          </p:spTgt>
                                        </p:tgtEl>
                                      </p:cBhvr>
                                    </p:animEffect>
                                    <p:anim calcmode="lin" valueType="num">
                                      <p:cBhvr>
                                        <p:cTn id="13"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1000"/>
                                        <p:tgtEl>
                                          <p:spTgt spid="15">
                                            <p:txEl>
                                              <p:pRg st="1" end="1"/>
                                            </p:txEl>
                                          </p:spTgt>
                                        </p:tgtEl>
                                      </p:cBhvr>
                                    </p:animEffect>
                                    <p:anim calcmode="lin" valueType="num">
                                      <p:cBhvr>
                                        <p:cTn id="18"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name="Slide 25">
    <p:bg>
      <p:bgPr>
        <a:solidFill>
          <a:srgbClr val="F2F4F5"/>
        </a:solidFill>
        <a:effectLst/>
      </p:bgPr>
    </p:bg>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7E6314B2-2B28-70CB-F4C6-712FD14814EB}"/>
              </a:ext>
            </a:extLst>
          </p:cNvPr>
          <p:cNvSpPr/>
          <p:nvPr/>
        </p:nvSpPr>
        <p:spPr>
          <a:xfrm>
            <a:off x="496186" y="389860"/>
            <a:ext cx="8151628" cy="443023"/>
          </a:xfrm>
          <a:prstGeom prst="rect">
            <a:avLst/>
          </a:prstGeom>
          <a:noFill/>
          <a:ln/>
        </p:spPr>
        <p:txBody>
          <a:bodyPr wrap="square" lIns="0" tIns="0" rIns="0" bIns="0" rtlCol="0" anchor="ctr"/>
          <a:lstStyle/>
          <a:p>
            <a:pPr>
              <a:lnSpc>
                <a:spcPts val="3525"/>
              </a:lnSpc>
            </a:pPr>
            <a:r>
              <a:rPr lang="en-US" sz="2820" b="1" dirty="0">
                <a:solidFill>
                  <a:srgbClr val="000000"/>
                </a:solidFill>
                <a:latin typeface="IBM Plex Serif" panose="02060503050406000203" pitchFamily="18" charset="0"/>
                <a:ea typeface="PT Serif" pitchFamily="34" charset="-122"/>
                <a:cs typeface="PT Serif" pitchFamily="34" charset="-120"/>
              </a:rPr>
              <a:t>Negative Returns Are Not Necessarily Bad!</a:t>
            </a:r>
            <a:endParaRPr lang="en-US" sz="2820" dirty="0">
              <a:latin typeface="IBM Plex Serif" panose="02060503050406000203" pitchFamily="18" charset="0"/>
            </a:endParaRPr>
          </a:p>
        </p:txBody>
      </p:sp>
      <p:grpSp>
        <p:nvGrpSpPr>
          <p:cNvPr id="16" name="Group 15">
            <a:extLst>
              <a:ext uri="{FF2B5EF4-FFF2-40B4-BE49-F238E27FC236}">
                <a16:creationId xmlns:a16="http://schemas.microsoft.com/office/drawing/2014/main" id="{6F8E0089-C3C2-1093-B650-F514C7F64E13}"/>
              </a:ext>
            </a:extLst>
          </p:cNvPr>
          <p:cNvGrpSpPr/>
          <p:nvPr/>
        </p:nvGrpSpPr>
        <p:grpSpPr>
          <a:xfrm>
            <a:off x="496186" y="1051559"/>
            <a:ext cx="3507828" cy="3790156"/>
            <a:chOff x="496186" y="1051559"/>
            <a:chExt cx="2916870" cy="3398739"/>
          </a:xfrm>
        </p:grpSpPr>
        <p:sp>
          <p:nvSpPr>
            <p:cNvPr id="6" name="Shape 3">
              <a:extLst>
                <a:ext uri="{FF2B5EF4-FFF2-40B4-BE49-F238E27FC236}">
                  <a16:creationId xmlns:a16="http://schemas.microsoft.com/office/drawing/2014/main" id="{E1F82B13-721C-9A43-AD98-7947492B59D1}"/>
                </a:ext>
              </a:extLst>
            </p:cNvPr>
            <p:cNvSpPr/>
            <p:nvPr/>
          </p:nvSpPr>
          <p:spPr>
            <a:xfrm>
              <a:off x="496186" y="1051559"/>
              <a:ext cx="2916870" cy="3398739"/>
            </a:xfrm>
            <a:prstGeom prst="rect">
              <a:avLst/>
            </a:prstGeom>
            <a:solidFill>
              <a:srgbClr val="F5F7FA"/>
            </a:solidFill>
            <a:ln w="12700">
              <a:solidFill>
                <a:srgbClr val="C5D8F1"/>
              </a:solidFill>
              <a:prstDash val="solid"/>
            </a:ln>
          </p:spPr>
          <p:txBody>
            <a:bodyPr/>
            <a:lstStyle/>
            <a:p>
              <a:endParaRPr lang="en-US" dirty="0">
                <a:latin typeface="IBM Plex Serif" panose="02060503050406000203" pitchFamily="18" charset="0"/>
              </a:endParaRPr>
            </a:p>
          </p:txBody>
        </p:sp>
        <p:sp>
          <p:nvSpPr>
            <p:cNvPr id="7" name="Text 4">
              <a:extLst>
                <a:ext uri="{FF2B5EF4-FFF2-40B4-BE49-F238E27FC236}">
                  <a16:creationId xmlns:a16="http://schemas.microsoft.com/office/drawing/2014/main" id="{E534F9BB-B7AA-0EDC-C266-EB0F28DBAAE9}"/>
                </a:ext>
              </a:extLst>
            </p:cNvPr>
            <p:cNvSpPr/>
            <p:nvPr/>
          </p:nvSpPr>
          <p:spPr>
            <a:xfrm>
              <a:off x="587626" y="1115567"/>
              <a:ext cx="2782761" cy="306983"/>
            </a:xfrm>
            <a:prstGeom prst="rect">
              <a:avLst/>
            </a:prstGeom>
            <a:noFill/>
            <a:ln/>
          </p:spPr>
          <p:txBody>
            <a:bodyPr wrap="square" rtlCol="0" anchor="ctr"/>
            <a:lstStyle/>
            <a:p>
              <a:pPr marL="0" indent="0" algn="ctr">
                <a:buNone/>
              </a:pPr>
              <a:r>
                <a:rPr lang="en-US" sz="1600" b="1" dirty="0">
                  <a:solidFill>
                    <a:srgbClr val="1F3864"/>
                  </a:solidFill>
                  <a:latin typeface="IBM Plex Serif" panose="02060503050406000203" pitchFamily="18" charset="0"/>
                  <a:ea typeface="Calibri" pitchFamily="34" charset="-122"/>
                  <a:cs typeface="Calibri" pitchFamily="34" charset="-120"/>
                </a:rPr>
                <a:t>The Welfare Argument</a:t>
              </a:r>
              <a:endParaRPr lang="en-US" sz="1600" dirty="0">
                <a:latin typeface="IBM Plex Serif" panose="02060503050406000203" pitchFamily="18" charset="0"/>
              </a:endParaRPr>
            </a:p>
          </p:txBody>
        </p:sp>
        <p:sp>
          <p:nvSpPr>
            <p:cNvPr id="8" name="Shape 5">
              <a:extLst>
                <a:ext uri="{FF2B5EF4-FFF2-40B4-BE49-F238E27FC236}">
                  <a16:creationId xmlns:a16="http://schemas.microsoft.com/office/drawing/2014/main" id="{25F66187-D7BC-4F5D-E18B-7F613BC2A82E}"/>
                </a:ext>
              </a:extLst>
            </p:cNvPr>
            <p:cNvSpPr/>
            <p:nvPr/>
          </p:nvSpPr>
          <p:spPr>
            <a:xfrm>
              <a:off x="587626" y="1508758"/>
              <a:ext cx="2715707" cy="45719"/>
            </a:xfrm>
            <a:prstGeom prst="rect">
              <a:avLst/>
            </a:prstGeom>
            <a:solidFill>
              <a:srgbClr val="2E5FAC"/>
            </a:solidFill>
            <a:ln w="12700">
              <a:solidFill>
                <a:srgbClr val="2E5FAC"/>
              </a:solidFill>
              <a:prstDash val="solid"/>
            </a:ln>
          </p:spPr>
          <p:txBody>
            <a:bodyPr/>
            <a:lstStyle/>
            <a:p>
              <a:endParaRPr lang="en-US" dirty="0">
                <a:latin typeface="IBM Plex Serif" panose="02060503050406000203" pitchFamily="18" charset="0"/>
              </a:endParaRPr>
            </a:p>
          </p:txBody>
        </p:sp>
        <p:sp>
          <p:nvSpPr>
            <p:cNvPr id="20" name="Text 4">
              <a:extLst>
                <a:ext uri="{FF2B5EF4-FFF2-40B4-BE49-F238E27FC236}">
                  <a16:creationId xmlns:a16="http://schemas.microsoft.com/office/drawing/2014/main" id="{F7C3EDB9-C478-895A-C80A-FFB47B5A4C16}"/>
                </a:ext>
              </a:extLst>
            </p:cNvPr>
            <p:cNvSpPr/>
            <p:nvPr/>
          </p:nvSpPr>
          <p:spPr>
            <a:xfrm>
              <a:off x="563240" y="3145849"/>
              <a:ext cx="2782761" cy="306983"/>
            </a:xfrm>
            <a:prstGeom prst="rect">
              <a:avLst/>
            </a:prstGeom>
            <a:noFill/>
            <a:ln/>
          </p:spPr>
          <p:txBody>
            <a:bodyPr wrap="square" rtlCol="0" anchor="ctr"/>
            <a:lstStyle/>
            <a:p>
              <a:pPr marL="0" indent="0" algn="ctr">
                <a:buNone/>
              </a:pPr>
              <a:r>
                <a:rPr lang="en-US" sz="1600" b="1" dirty="0">
                  <a:solidFill>
                    <a:srgbClr val="1F3864"/>
                  </a:solidFill>
                  <a:latin typeface="IBM Plex Serif" panose="02060503050406000203" pitchFamily="18" charset="0"/>
                  <a:ea typeface="Calibri" pitchFamily="34" charset="-122"/>
                  <a:cs typeface="Calibri" pitchFamily="34" charset="-120"/>
                </a:rPr>
                <a:t>What it requires</a:t>
              </a:r>
              <a:endParaRPr lang="en-US" sz="1600" dirty="0">
                <a:latin typeface="IBM Plex Serif" panose="02060503050406000203" pitchFamily="18" charset="0"/>
              </a:endParaRPr>
            </a:p>
          </p:txBody>
        </p:sp>
        <p:sp>
          <p:nvSpPr>
            <p:cNvPr id="21" name="Shape 5">
              <a:extLst>
                <a:ext uri="{FF2B5EF4-FFF2-40B4-BE49-F238E27FC236}">
                  <a16:creationId xmlns:a16="http://schemas.microsoft.com/office/drawing/2014/main" id="{95CD90C4-82EB-E2A2-FF6C-5401B1473570}"/>
                </a:ext>
              </a:extLst>
            </p:cNvPr>
            <p:cNvSpPr/>
            <p:nvPr/>
          </p:nvSpPr>
          <p:spPr>
            <a:xfrm>
              <a:off x="617044" y="3465275"/>
              <a:ext cx="2715707" cy="45719"/>
            </a:xfrm>
            <a:prstGeom prst="rect">
              <a:avLst/>
            </a:prstGeom>
            <a:solidFill>
              <a:srgbClr val="2E5FAC"/>
            </a:solidFill>
            <a:ln w="12700">
              <a:solidFill>
                <a:srgbClr val="2E5FAC"/>
              </a:solidFill>
              <a:prstDash val="solid"/>
            </a:ln>
          </p:spPr>
          <p:txBody>
            <a:bodyPr/>
            <a:lstStyle/>
            <a:p>
              <a:endParaRPr lang="en-US" dirty="0">
                <a:latin typeface="IBM Plex Serif" panose="02060503050406000203" pitchFamily="18" charset="0"/>
              </a:endParaRPr>
            </a:p>
          </p:txBody>
        </p:sp>
      </p:grpSp>
      <p:sp>
        <p:nvSpPr>
          <p:cNvPr id="9" name="Text 6">
            <a:extLst>
              <a:ext uri="{FF2B5EF4-FFF2-40B4-BE49-F238E27FC236}">
                <a16:creationId xmlns:a16="http://schemas.microsoft.com/office/drawing/2014/main" id="{6A3AD9B8-FC0E-08AA-379B-9704271B94D6}"/>
              </a:ext>
            </a:extLst>
          </p:cNvPr>
          <p:cNvSpPr/>
          <p:nvPr/>
        </p:nvSpPr>
        <p:spPr>
          <a:xfrm>
            <a:off x="520570" y="1418631"/>
            <a:ext cx="3483443" cy="2198011"/>
          </a:xfrm>
          <a:prstGeom prst="rect">
            <a:avLst/>
          </a:prstGeom>
          <a:noFill/>
          <a:ln/>
        </p:spPr>
        <p:txBody>
          <a:bodyPr wrap="square" rtlCol="0" anchor="ctr"/>
          <a:lstStyle/>
          <a:p>
            <a:pPr marL="171450" indent="-171450">
              <a:lnSpc>
                <a:spcPts val="1500"/>
              </a:lnSpc>
              <a:spcAft>
                <a:spcPts val="600"/>
              </a:spcAft>
              <a:buSzPct val="100000"/>
              <a:buFont typeface="Wingdings" panose="05000000000000000000" pitchFamily="2" charset="2"/>
              <a:buChar char="q"/>
            </a:pPr>
            <a:r>
              <a:rPr lang="en-US" sz="1110" dirty="0">
                <a:solidFill>
                  <a:srgbClr val="1A1A2E"/>
                </a:solidFill>
                <a:latin typeface="IBM Plex Serif" panose="02060503050406000203" pitchFamily="18" charset="0"/>
                <a:ea typeface="Calibri" pitchFamily="34" charset="-122"/>
                <a:cs typeface="Calibri" pitchFamily="34" charset="-120"/>
              </a:rPr>
              <a:t>Hart &amp; Zingales (2017): shareholder welfare ≠ shareholder wealth.</a:t>
            </a:r>
            <a:endParaRPr lang="en-US" sz="1110" dirty="0">
              <a:latin typeface="IBM Plex Serif" panose="02060503050406000203" pitchFamily="18" charset="0"/>
            </a:endParaRPr>
          </a:p>
          <a:p>
            <a:pPr marL="171450" indent="-171450">
              <a:lnSpc>
                <a:spcPts val="1500"/>
              </a:lnSpc>
              <a:spcAft>
                <a:spcPts val="600"/>
              </a:spcAft>
              <a:buSzPct val="100000"/>
              <a:buFont typeface="Wingdings" panose="05000000000000000000" pitchFamily="2" charset="2"/>
              <a:buChar char="q"/>
            </a:pPr>
            <a:r>
              <a:rPr lang="en-US" sz="1110" dirty="0">
                <a:solidFill>
                  <a:srgbClr val="1A1A2E"/>
                </a:solidFill>
                <a:latin typeface="IBM Plex Serif" panose="02060503050406000203" pitchFamily="18" charset="0"/>
                <a:ea typeface="Calibri" pitchFamily="34" charset="-122"/>
                <a:cs typeface="Calibri" pitchFamily="34" charset="-120"/>
              </a:rPr>
              <a:t>Some investors accept lower financial returns to advance socially responsible goals.</a:t>
            </a:r>
            <a:endParaRPr lang="en-US" sz="1110" dirty="0">
              <a:latin typeface="IBM Plex Serif" panose="02060503050406000203" pitchFamily="18" charset="0"/>
            </a:endParaRPr>
          </a:p>
          <a:p>
            <a:pPr marL="171450" indent="-171450">
              <a:lnSpc>
                <a:spcPts val="1500"/>
              </a:lnSpc>
              <a:spcAft>
                <a:spcPts val="600"/>
              </a:spcAft>
              <a:buSzPct val="100000"/>
              <a:buFont typeface="Wingdings" panose="05000000000000000000" pitchFamily="2" charset="2"/>
              <a:buChar char="q"/>
            </a:pPr>
            <a:r>
              <a:rPr lang="en-US" sz="1110" dirty="0">
                <a:solidFill>
                  <a:srgbClr val="1A1A2E"/>
                </a:solidFill>
                <a:latin typeface="IBM Plex Serif" panose="02060503050406000203" pitchFamily="18" charset="0"/>
                <a:ea typeface="Calibri" pitchFamily="34" charset="-122"/>
                <a:cs typeface="Calibri" pitchFamily="34" charset="-120"/>
              </a:rPr>
              <a:t>If SLB 14L allows shareholders to force emissions cuts, the $26B wealth loss may be an acceptable price for climate benefits.</a:t>
            </a:r>
            <a:endParaRPr lang="en-US" sz="1110" dirty="0">
              <a:latin typeface="IBM Plex Serif" panose="02060503050406000203" pitchFamily="18" charset="0"/>
            </a:endParaRPr>
          </a:p>
        </p:txBody>
      </p:sp>
      <p:sp>
        <p:nvSpPr>
          <p:cNvPr id="31" name="Text 6">
            <a:extLst>
              <a:ext uri="{FF2B5EF4-FFF2-40B4-BE49-F238E27FC236}">
                <a16:creationId xmlns:a16="http://schemas.microsoft.com/office/drawing/2014/main" id="{8B841C8B-5AE0-7AD2-5391-A0C9EDE0C435}"/>
              </a:ext>
            </a:extLst>
          </p:cNvPr>
          <p:cNvSpPr/>
          <p:nvPr/>
        </p:nvSpPr>
        <p:spPr>
          <a:xfrm>
            <a:off x="520571" y="3878183"/>
            <a:ext cx="3507828" cy="1007020"/>
          </a:xfrm>
          <a:prstGeom prst="rect">
            <a:avLst/>
          </a:prstGeom>
          <a:noFill/>
          <a:ln/>
        </p:spPr>
        <p:txBody>
          <a:bodyPr wrap="square" rtlCol="0" anchor="t"/>
          <a:lstStyle/>
          <a:p>
            <a:pPr marL="171450" indent="-171450">
              <a:lnSpc>
                <a:spcPts val="1500"/>
              </a:lnSpc>
              <a:spcAft>
                <a:spcPts val="600"/>
              </a:spcAft>
              <a:buSzPct val="100000"/>
              <a:buFont typeface="Wingdings" panose="05000000000000000000" pitchFamily="2" charset="2"/>
              <a:buChar char="q"/>
            </a:pPr>
            <a:r>
              <a:rPr lang="en-US" sz="1110" dirty="0">
                <a:solidFill>
                  <a:srgbClr val="1A1A2E"/>
                </a:solidFill>
                <a:latin typeface="IBM Plex Serif" panose="02060503050406000203" pitchFamily="18" charset="0"/>
                <a:ea typeface="Calibri" pitchFamily="34" charset="-122"/>
                <a:cs typeface="Calibri" pitchFamily="34" charset="-120"/>
              </a:rPr>
              <a:t>Reduction in GHG emissions.</a:t>
            </a:r>
          </a:p>
          <a:p>
            <a:pPr marL="171450" indent="-171450">
              <a:lnSpc>
                <a:spcPts val="1500"/>
              </a:lnSpc>
              <a:spcAft>
                <a:spcPts val="600"/>
              </a:spcAft>
              <a:buSzPct val="100000"/>
              <a:buFont typeface="Wingdings" panose="05000000000000000000" pitchFamily="2" charset="2"/>
              <a:buChar char="q"/>
            </a:pPr>
            <a:r>
              <a:rPr lang="en-US" sz="1110" dirty="0">
                <a:solidFill>
                  <a:srgbClr val="1A1A2E"/>
                </a:solidFill>
                <a:latin typeface="IBM Plex Serif" panose="02060503050406000203" pitchFamily="18" charset="0"/>
                <a:ea typeface="Calibri" pitchFamily="34" charset="-122"/>
                <a:cs typeface="Calibri" pitchFamily="34" charset="-120"/>
              </a:rPr>
              <a:t>It can be achieved by more meaningful environmental proposals that average shareholders support.</a:t>
            </a:r>
          </a:p>
          <a:p>
            <a:pPr marL="171450" indent="-171450">
              <a:lnSpc>
                <a:spcPts val="1500"/>
              </a:lnSpc>
              <a:spcAft>
                <a:spcPts val="600"/>
              </a:spcAft>
              <a:buSzPct val="100000"/>
              <a:buFont typeface="Wingdings" panose="05000000000000000000" pitchFamily="2" charset="2"/>
              <a:buChar char="q"/>
            </a:pPr>
            <a:endParaRPr lang="en-US" sz="1110" dirty="0">
              <a:solidFill>
                <a:srgbClr val="1A1A2E"/>
              </a:solidFill>
              <a:latin typeface="IBM Plex Serif" panose="02060503050406000203" pitchFamily="18" charset="0"/>
              <a:ea typeface="Calibri" pitchFamily="34" charset="-122"/>
              <a:cs typeface="Calibri" pitchFamily="34" charset="-120"/>
            </a:endParaRPr>
          </a:p>
          <a:p>
            <a:pPr marL="171450" indent="-171450">
              <a:lnSpc>
                <a:spcPts val="1500"/>
              </a:lnSpc>
              <a:spcAft>
                <a:spcPts val="600"/>
              </a:spcAft>
              <a:buSzPct val="100000"/>
              <a:buFont typeface="Wingdings" panose="05000000000000000000" pitchFamily="2" charset="2"/>
              <a:buChar char="q"/>
            </a:pPr>
            <a:endParaRPr lang="en-US" sz="1110" dirty="0">
              <a:latin typeface="IBM Plex Serif" panose="02060503050406000203" pitchFamily="18" charset="0"/>
            </a:endParaRPr>
          </a:p>
        </p:txBody>
      </p:sp>
      <p:pic>
        <p:nvPicPr>
          <p:cNvPr id="32" name="Picture 31">
            <a:extLst>
              <a:ext uri="{FF2B5EF4-FFF2-40B4-BE49-F238E27FC236}">
                <a16:creationId xmlns:a16="http://schemas.microsoft.com/office/drawing/2014/main" id="{AB45649D-AF0A-DDB2-2FE2-59AC21B40ADE}"/>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bwMode="auto">
          <a:xfrm>
            <a:off x="4608857" y="1906078"/>
            <a:ext cx="3893613" cy="2725100"/>
          </a:xfrm>
          <a:prstGeom prst="rect">
            <a:avLst/>
          </a:prstGeom>
          <a:noFill/>
          <a:ln>
            <a:noFill/>
          </a:ln>
        </p:spPr>
      </p:pic>
      <p:sp>
        <p:nvSpPr>
          <p:cNvPr id="39" name="Text 6">
            <a:extLst>
              <a:ext uri="{FF2B5EF4-FFF2-40B4-BE49-F238E27FC236}">
                <a16:creationId xmlns:a16="http://schemas.microsoft.com/office/drawing/2014/main" id="{2AAD1895-BCF0-9A39-A401-21186F310FE8}"/>
              </a:ext>
            </a:extLst>
          </p:cNvPr>
          <p:cNvSpPr/>
          <p:nvPr/>
        </p:nvSpPr>
        <p:spPr>
          <a:xfrm>
            <a:off x="4572000" y="1338547"/>
            <a:ext cx="4145646" cy="458607"/>
          </a:xfrm>
          <a:prstGeom prst="rect">
            <a:avLst/>
          </a:prstGeom>
          <a:noFill/>
          <a:ln/>
        </p:spPr>
        <p:txBody>
          <a:bodyPr wrap="square" rtlCol="0" anchor="ctr"/>
          <a:lstStyle/>
          <a:p>
            <a:pPr>
              <a:lnSpc>
                <a:spcPts val="1500"/>
              </a:lnSpc>
              <a:spcAft>
                <a:spcPts val="600"/>
              </a:spcAft>
              <a:buSzPct val="100000"/>
            </a:pPr>
            <a:r>
              <a:rPr lang="en-US" sz="1200" b="1" dirty="0">
                <a:latin typeface="IBM Plex Serif" panose="02060503050406000203" pitchFamily="18" charset="0"/>
              </a:rPr>
              <a:t>Finding 1: </a:t>
            </a:r>
          </a:p>
          <a:p>
            <a:pPr>
              <a:lnSpc>
                <a:spcPts val="1500"/>
              </a:lnSpc>
              <a:spcAft>
                <a:spcPts val="600"/>
              </a:spcAft>
              <a:buSzPct val="100000"/>
            </a:pPr>
            <a:r>
              <a:rPr lang="en-US" sz="1110" dirty="0">
                <a:latin typeface="IBM Plex Serif" panose="02060503050406000203" pitchFamily="18" charset="0"/>
              </a:rPr>
              <a:t>Number of environmental proposals did increase.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fade">
                                      <p:cBhvr>
                                        <p:cTn id="13" dur="500"/>
                                        <p:tgtEl>
                                          <p:spTgt spid="9">
                                            <p:txEl>
                                              <p:pRg st="1" end="1"/>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xEl>
                                              <p:pRg st="0" end="0"/>
                                            </p:txEl>
                                          </p:spTgt>
                                        </p:tgtEl>
                                        <p:attrNameLst>
                                          <p:attrName>style.visibility</p:attrName>
                                        </p:attrNameLst>
                                      </p:cBhvr>
                                      <p:to>
                                        <p:strVal val="visible"/>
                                      </p:to>
                                    </p:set>
                                    <p:animEffect transition="in" filter="fade">
                                      <p:cBhvr>
                                        <p:cTn id="22" dur="500"/>
                                        <p:tgtEl>
                                          <p:spTgt spid="31">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1">
                                            <p:txEl>
                                              <p:pRg st="1" end="1"/>
                                            </p:txEl>
                                          </p:spTgt>
                                        </p:tgtEl>
                                        <p:attrNameLst>
                                          <p:attrName>style.visibility</p:attrName>
                                        </p:attrNameLst>
                                      </p:cBhvr>
                                      <p:to>
                                        <p:strVal val="visible"/>
                                      </p:to>
                                    </p:set>
                                    <p:animEffect transition="in" filter="fade">
                                      <p:cBhvr>
                                        <p:cTn id="25" dur="500"/>
                                        <p:tgtEl>
                                          <p:spTgt spid="3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a:extLst>
            <a:ext uri="{FF2B5EF4-FFF2-40B4-BE49-F238E27FC236}">
              <a16:creationId xmlns:a16="http://schemas.microsoft.com/office/drawing/2014/main" id="{D8234C5D-27C1-10E7-1549-B26AA630FA03}"/>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34C17274-C65E-EE3F-FD79-327E482CB589}"/>
              </a:ext>
            </a:extLst>
          </p:cNvPr>
          <p:cNvSpPr/>
          <p:nvPr/>
        </p:nvSpPr>
        <p:spPr>
          <a:xfrm>
            <a:off x="496186" y="389860"/>
            <a:ext cx="8151628" cy="443023"/>
          </a:xfrm>
          <a:prstGeom prst="rect">
            <a:avLst/>
          </a:prstGeom>
          <a:noFill/>
          <a:ln/>
        </p:spPr>
        <p:txBody>
          <a:bodyPr wrap="square" lIns="0" tIns="0" rIns="0" bIns="0" rtlCol="0" anchor="ctr"/>
          <a:lstStyle/>
          <a:p>
            <a:pPr marL="0" marR="0" lvl="0" indent="0" algn="l" defTabSz="914400" rtl="0" eaLnBrk="1" fontAlgn="auto" latinLnBrk="0" hangingPunct="1">
              <a:lnSpc>
                <a:spcPts val="3525"/>
              </a:lnSpc>
              <a:spcBef>
                <a:spcPts val="0"/>
              </a:spcBef>
              <a:spcAft>
                <a:spcPts val="0"/>
              </a:spcAft>
              <a:buClrTx/>
              <a:buSzTx/>
              <a:buFontTx/>
              <a:buNone/>
              <a:tabLst/>
              <a:defRPr/>
            </a:pPr>
            <a:r>
              <a:rPr kumimoji="0" lang="en-US" sz="2820" b="1" i="0" u="none" strike="noStrike" kern="1200" cap="none" spc="0" normalizeH="0" baseline="0" noProof="0" dirty="0">
                <a:ln>
                  <a:noFill/>
                </a:ln>
                <a:solidFill>
                  <a:srgbClr val="000000"/>
                </a:solidFill>
                <a:effectLst/>
                <a:uLnTx/>
                <a:uFillTx/>
                <a:latin typeface="IBM Plex Serif" panose="02060503050406000203" pitchFamily="18" charset="0"/>
                <a:ea typeface="PT Serif" pitchFamily="34" charset="-122"/>
                <a:cs typeface="PT Serif" pitchFamily="34" charset="-120"/>
              </a:rPr>
              <a:t>Negative Returns Are Not Necessarily Bad!</a:t>
            </a:r>
            <a:endParaRPr kumimoji="0" lang="en-US" sz="282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endParaRPr>
          </a:p>
        </p:txBody>
      </p:sp>
      <p:grpSp>
        <p:nvGrpSpPr>
          <p:cNvPr id="16" name="Group 15">
            <a:extLst>
              <a:ext uri="{FF2B5EF4-FFF2-40B4-BE49-F238E27FC236}">
                <a16:creationId xmlns:a16="http://schemas.microsoft.com/office/drawing/2014/main" id="{24EADBAC-F4C3-5449-4E5E-85946F1392B1}"/>
              </a:ext>
            </a:extLst>
          </p:cNvPr>
          <p:cNvGrpSpPr/>
          <p:nvPr/>
        </p:nvGrpSpPr>
        <p:grpSpPr>
          <a:xfrm>
            <a:off x="496186" y="1051559"/>
            <a:ext cx="3507828" cy="3790156"/>
            <a:chOff x="496186" y="1051559"/>
            <a:chExt cx="2916870" cy="3398739"/>
          </a:xfrm>
        </p:grpSpPr>
        <p:sp>
          <p:nvSpPr>
            <p:cNvPr id="6" name="Shape 3">
              <a:extLst>
                <a:ext uri="{FF2B5EF4-FFF2-40B4-BE49-F238E27FC236}">
                  <a16:creationId xmlns:a16="http://schemas.microsoft.com/office/drawing/2014/main" id="{0B6316C4-4BE3-77BF-BB04-97107EAD9A0C}"/>
                </a:ext>
              </a:extLst>
            </p:cNvPr>
            <p:cNvSpPr/>
            <p:nvPr/>
          </p:nvSpPr>
          <p:spPr>
            <a:xfrm>
              <a:off x="496186" y="1051559"/>
              <a:ext cx="2916870" cy="3398739"/>
            </a:xfrm>
            <a:prstGeom prst="rect">
              <a:avLst/>
            </a:prstGeom>
            <a:solidFill>
              <a:srgbClr val="F5F7FA"/>
            </a:solidFill>
            <a:ln w="12700">
              <a:solidFill>
                <a:srgbClr val="C5D8F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endParaRPr>
            </a:p>
          </p:txBody>
        </p:sp>
        <p:sp>
          <p:nvSpPr>
            <p:cNvPr id="7" name="Text 4">
              <a:extLst>
                <a:ext uri="{FF2B5EF4-FFF2-40B4-BE49-F238E27FC236}">
                  <a16:creationId xmlns:a16="http://schemas.microsoft.com/office/drawing/2014/main" id="{DCF35948-BAC3-5F27-DBDE-AC12C821B4A7}"/>
                </a:ext>
              </a:extLst>
            </p:cNvPr>
            <p:cNvSpPr/>
            <p:nvPr/>
          </p:nvSpPr>
          <p:spPr>
            <a:xfrm>
              <a:off x="587626" y="1115567"/>
              <a:ext cx="2782761" cy="306983"/>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3864"/>
                  </a:solidFill>
                  <a:effectLst/>
                  <a:uLnTx/>
                  <a:uFillTx/>
                  <a:latin typeface="IBM Plex Serif" panose="02060503050406000203" pitchFamily="18" charset="0"/>
                  <a:ea typeface="Calibri" pitchFamily="34" charset="-122"/>
                  <a:cs typeface="Calibri" pitchFamily="34" charset="-120"/>
                </a:rPr>
                <a:t>The Welfare Argument</a:t>
              </a:r>
              <a:endParaRPr kumimoji="0" lang="en-US" sz="160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endParaRPr>
            </a:p>
          </p:txBody>
        </p:sp>
        <p:sp>
          <p:nvSpPr>
            <p:cNvPr id="8" name="Shape 5">
              <a:extLst>
                <a:ext uri="{FF2B5EF4-FFF2-40B4-BE49-F238E27FC236}">
                  <a16:creationId xmlns:a16="http://schemas.microsoft.com/office/drawing/2014/main" id="{CF37E59B-1892-7D2A-0EA9-F9A5D98E0EFE}"/>
                </a:ext>
              </a:extLst>
            </p:cNvPr>
            <p:cNvSpPr/>
            <p:nvPr/>
          </p:nvSpPr>
          <p:spPr>
            <a:xfrm>
              <a:off x="587626" y="1508758"/>
              <a:ext cx="2715707" cy="45719"/>
            </a:xfrm>
            <a:prstGeom prst="rect">
              <a:avLst/>
            </a:prstGeom>
            <a:solidFill>
              <a:srgbClr val="2E5FAC"/>
            </a:solidFill>
            <a:ln w="12700">
              <a:solidFill>
                <a:srgbClr val="2E5FA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endParaRPr>
            </a:p>
          </p:txBody>
        </p:sp>
        <p:sp>
          <p:nvSpPr>
            <p:cNvPr id="20" name="Text 4">
              <a:extLst>
                <a:ext uri="{FF2B5EF4-FFF2-40B4-BE49-F238E27FC236}">
                  <a16:creationId xmlns:a16="http://schemas.microsoft.com/office/drawing/2014/main" id="{BCDEAED6-F268-6ED0-D779-D343882E4E24}"/>
                </a:ext>
              </a:extLst>
            </p:cNvPr>
            <p:cNvSpPr/>
            <p:nvPr/>
          </p:nvSpPr>
          <p:spPr>
            <a:xfrm>
              <a:off x="563240" y="3145849"/>
              <a:ext cx="2782761" cy="306983"/>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3864"/>
                  </a:solidFill>
                  <a:effectLst/>
                  <a:uLnTx/>
                  <a:uFillTx/>
                  <a:latin typeface="IBM Plex Serif" panose="02060503050406000203" pitchFamily="18" charset="0"/>
                  <a:ea typeface="Calibri" pitchFamily="34" charset="-122"/>
                  <a:cs typeface="Calibri" pitchFamily="34" charset="-120"/>
                </a:rPr>
                <a:t>What it requires</a:t>
              </a:r>
              <a:endParaRPr kumimoji="0" lang="en-US" sz="160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endParaRPr>
            </a:p>
          </p:txBody>
        </p:sp>
        <p:sp>
          <p:nvSpPr>
            <p:cNvPr id="21" name="Shape 5">
              <a:extLst>
                <a:ext uri="{FF2B5EF4-FFF2-40B4-BE49-F238E27FC236}">
                  <a16:creationId xmlns:a16="http://schemas.microsoft.com/office/drawing/2014/main" id="{E51F6006-9EB7-F59D-CF3F-AB0EBBEE22E9}"/>
                </a:ext>
              </a:extLst>
            </p:cNvPr>
            <p:cNvSpPr/>
            <p:nvPr/>
          </p:nvSpPr>
          <p:spPr>
            <a:xfrm>
              <a:off x="617044" y="3465275"/>
              <a:ext cx="2715707" cy="45719"/>
            </a:xfrm>
            <a:prstGeom prst="rect">
              <a:avLst/>
            </a:prstGeom>
            <a:solidFill>
              <a:srgbClr val="2E5FAC"/>
            </a:solidFill>
            <a:ln w="12700">
              <a:solidFill>
                <a:srgbClr val="2E5FA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endParaRPr>
            </a:p>
          </p:txBody>
        </p:sp>
      </p:grpSp>
      <p:sp>
        <p:nvSpPr>
          <p:cNvPr id="9" name="Text 6">
            <a:extLst>
              <a:ext uri="{FF2B5EF4-FFF2-40B4-BE49-F238E27FC236}">
                <a16:creationId xmlns:a16="http://schemas.microsoft.com/office/drawing/2014/main" id="{4EE1D3D6-929E-9305-EF3E-3D7CF8CA9501}"/>
              </a:ext>
            </a:extLst>
          </p:cNvPr>
          <p:cNvSpPr/>
          <p:nvPr/>
        </p:nvSpPr>
        <p:spPr>
          <a:xfrm>
            <a:off x="520570" y="1418631"/>
            <a:ext cx="3483443" cy="2198011"/>
          </a:xfrm>
          <a:prstGeom prst="rect">
            <a:avLst/>
          </a:prstGeom>
          <a:noFill/>
          <a:ln/>
        </p:spPr>
        <p:txBody>
          <a:bodyPr wrap="square" rtlCol="0" anchor="ctr"/>
          <a:lstStyle/>
          <a:p>
            <a:pPr marL="171450" marR="0" lvl="0" indent="-171450" algn="l" defTabSz="914400" rtl="0" eaLnBrk="1" fontAlgn="auto" latinLnBrk="0" hangingPunct="1">
              <a:lnSpc>
                <a:spcPts val="1500"/>
              </a:lnSpc>
              <a:spcBef>
                <a:spcPts val="0"/>
              </a:spcBef>
              <a:spcAft>
                <a:spcPts val="600"/>
              </a:spcAft>
              <a:buClrTx/>
              <a:buSzPct val="100000"/>
              <a:buFont typeface="Wingdings" panose="05000000000000000000" pitchFamily="2" charset="2"/>
              <a:buChar char="q"/>
              <a:tabLst/>
              <a:defRPr/>
            </a:pPr>
            <a:r>
              <a:rPr kumimoji="0" lang="en-US" sz="1110" b="0" i="0" u="none" strike="noStrike" kern="1200" cap="none" spc="0" normalizeH="0" baseline="0" noProof="0" dirty="0">
                <a:ln>
                  <a:noFill/>
                </a:ln>
                <a:solidFill>
                  <a:srgbClr val="1A1A2E"/>
                </a:solidFill>
                <a:effectLst/>
                <a:uLnTx/>
                <a:uFillTx/>
                <a:latin typeface="IBM Plex Serif" panose="02060503050406000203" pitchFamily="18" charset="0"/>
                <a:ea typeface="Calibri" pitchFamily="34" charset="-122"/>
                <a:cs typeface="Calibri" pitchFamily="34" charset="-120"/>
              </a:rPr>
              <a:t>Hart &amp; Zingales (2017): shareholder welfare ≠ shareholder wealth.</a:t>
            </a:r>
            <a:endParaRPr kumimoji="0" lang="en-US" sz="111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endParaRPr>
          </a:p>
          <a:p>
            <a:pPr marL="171450" marR="0" lvl="0" indent="-171450" algn="l" defTabSz="914400" rtl="0" eaLnBrk="1" fontAlgn="auto" latinLnBrk="0" hangingPunct="1">
              <a:lnSpc>
                <a:spcPts val="1500"/>
              </a:lnSpc>
              <a:spcBef>
                <a:spcPts val="0"/>
              </a:spcBef>
              <a:spcAft>
                <a:spcPts val="600"/>
              </a:spcAft>
              <a:buClrTx/>
              <a:buSzPct val="100000"/>
              <a:buFont typeface="Wingdings" panose="05000000000000000000" pitchFamily="2" charset="2"/>
              <a:buChar char="q"/>
              <a:tabLst/>
              <a:defRPr/>
            </a:pPr>
            <a:r>
              <a:rPr kumimoji="0" lang="en-US" sz="1110" b="0" i="0" u="none" strike="noStrike" kern="1200" cap="none" spc="0" normalizeH="0" baseline="0" noProof="0" dirty="0">
                <a:ln>
                  <a:noFill/>
                </a:ln>
                <a:solidFill>
                  <a:srgbClr val="1A1A2E"/>
                </a:solidFill>
                <a:effectLst/>
                <a:uLnTx/>
                <a:uFillTx/>
                <a:latin typeface="IBM Plex Serif" panose="02060503050406000203" pitchFamily="18" charset="0"/>
                <a:ea typeface="Calibri" pitchFamily="34" charset="-122"/>
                <a:cs typeface="Calibri" pitchFamily="34" charset="-120"/>
              </a:rPr>
              <a:t>Some investors accept lower financial returns to advance socially responsible goals.</a:t>
            </a:r>
            <a:endParaRPr kumimoji="0" lang="en-US" sz="111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endParaRPr>
          </a:p>
          <a:p>
            <a:pPr marL="171450" marR="0" lvl="0" indent="-171450" algn="l" defTabSz="914400" rtl="0" eaLnBrk="1" fontAlgn="auto" latinLnBrk="0" hangingPunct="1">
              <a:lnSpc>
                <a:spcPts val="1500"/>
              </a:lnSpc>
              <a:spcBef>
                <a:spcPts val="0"/>
              </a:spcBef>
              <a:spcAft>
                <a:spcPts val="600"/>
              </a:spcAft>
              <a:buClrTx/>
              <a:buSzPct val="100000"/>
              <a:buFont typeface="Wingdings" panose="05000000000000000000" pitchFamily="2" charset="2"/>
              <a:buChar char="q"/>
              <a:tabLst/>
              <a:defRPr/>
            </a:pPr>
            <a:r>
              <a:rPr kumimoji="0" lang="en-US" sz="1110" b="0" i="0" u="none" strike="noStrike" kern="1200" cap="none" spc="0" normalizeH="0" baseline="0" noProof="0" dirty="0">
                <a:ln>
                  <a:noFill/>
                </a:ln>
                <a:solidFill>
                  <a:srgbClr val="1A1A2E"/>
                </a:solidFill>
                <a:effectLst/>
                <a:uLnTx/>
                <a:uFillTx/>
                <a:latin typeface="IBM Plex Serif" panose="02060503050406000203" pitchFamily="18" charset="0"/>
                <a:ea typeface="Calibri" pitchFamily="34" charset="-122"/>
                <a:cs typeface="Calibri" pitchFamily="34" charset="-120"/>
              </a:rPr>
              <a:t>If SLB 14L allows shareholders to force emissions cuts, the $26B wealth loss may be an acceptable price for climate benefits.</a:t>
            </a:r>
            <a:endParaRPr kumimoji="0" lang="en-US" sz="111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endParaRPr>
          </a:p>
        </p:txBody>
      </p:sp>
      <p:sp>
        <p:nvSpPr>
          <p:cNvPr id="31" name="Text 6">
            <a:extLst>
              <a:ext uri="{FF2B5EF4-FFF2-40B4-BE49-F238E27FC236}">
                <a16:creationId xmlns:a16="http://schemas.microsoft.com/office/drawing/2014/main" id="{53B2727F-B879-8B97-1C22-4413C07C6483}"/>
              </a:ext>
            </a:extLst>
          </p:cNvPr>
          <p:cNvSpPr/>
          <p:nvPr/>
        </p:nvSpPr>
        <p:spPr>
          <a:xfrm>
            <a:off x="520571" y="3878183"/>
            <a:ext cx="3507828" cy="1007020"/>
          </a:xfrm>
          <a:prstGeom prst="rect">
            <a:avLst/>
          </a:prstGeom>
          <a:noFill/>
          <a:ln/>
        </p:spPr>
        <p:txBody>
          <a:bodyPr wrap="square" rtlCol="0" anchor="t"/>
          <a:lstStyle/>
          <a:p>
            <a:pPr marL="171450" marR="0" lvl="0" indent="-171450" algn="l" defTabSz="914400" rtl="0" eaLnBrk="1" fontAlgn="auto" latinLnBrk="0" hangingPunct="1">
              <a:lnSpc>
                <a:spcPts val="1500"/>
              </a:lnSpc>
              <a:spcBef>
                <a:spcPts val="0"/>
              </a:spcBef>
              <a:spcAft>
                <a:spcPts val="600"/>
              </a:spcAft>
              <a:buClrTx/>
              <a:buSzPct val="100000"/>
              <a:buFont typeface="Wingdings" panose="05000000000000000000" pitchFamily="2" charset="2"/>
              <a:buChar char="q"/>
              <a:tabLst/>
              <a:defRPr/>
            </a:pPr>
            <a:r>
              <a:rPr kumimoji="0" lang="en-US" sz="1110" b="0" i="0" u="none" strike="noStrike" kern="1200" cap="none" spc="0" normalizeH="0" baseline="0" noProof="0" dirty="0">
                <a:ln>
                  <a:noFill/>
                </a:ln>
                <a:solidFill>
                  <a:srgbClr val="1A1A2E"/>
                </a:solidFill>
                <a:effectLst/>
                <a:uLnTx/>
                <a:uFillTx/>
                <a:latin typeface="IBM Plex Serif" panose="02060503050406000203" pitchFamily="18" charset="0"/>
                <a:ea typeface="Calibri" pitchFamily="34" charset="-122"/>
                <a:cs typeface="Calibri" pitchFamily="34" charset="-120"/>
              </a:rPr>
              <a:t>Reduction in GHG emissions.</a:t>
            </a:r>
          </a:p>
          <a:p>
            <a:pPr marL="171450" marR="0" lvl="0" indent="-171450" algn="l" defTabSz="914400" rtl="0" eaLnBrk="1" fontAlgn="auto" latinLnBrk="0" hangingPunct="1">
              <a:lnSpc>
                <a:spcPts val="1500"/>
              </a:lnSpc>
              <a:spcBef>
                <a:spcPts val="0"/>
              </a:spcBef>
              <a:spcAft>
                <a:spcPts val="600"/>
              </a:spcAft>
              <a:buClrTx/>
              <a:buSzPct val="100000"/>
              <a:buFont typeface="Wingdings" panose="05000000000000000000" pitchFamily="2" charset="2"/>
              <a:buChar char="q"/>
              <a:tabLst/>
              <a:defRPr/>
            </a:pPr>
            <a:r>
              <a:rPr kumimoji="0" lang="en-US" sz="1110" b="0" i="0" u="none" strike="noStrike" kern="1200" cap="none" spc="0" normalizeH="0" baseline="0" noProof="0" dirty="0">
                <a:ln>
                  <a:noFill/>
                </a:ln>
                <a:solidFill>
                  <a:srgbClr val="1A1A2E"/>
                </a:solidFill>
                <a:effectLst/>
                <a:uLnTx/>
                <a:uFillTx/>
                <a:latin typeface="IBM Plex Serif" panose="02060503050406000203" pitchFamily="18" charset="0"/>
                <a:ea typeface="Calibri" pitchFamily="34" charset="-122"/>
                <a:cs typeface="Calibri" pitchFamily="34" charset="-120"/>
              </a:rPr>
              <a:t>It can be achieved by more meaningful environmental proposals that average shareholders support.</a:t>
            </a:r>
          </a:p>
          <a:p>
            <a:pPr marL="171450" marR="0" lvl="0" indent="-171450" algn="l" defTabSz="914400" rtl="0" eaLnBrk="1" fontAlgn="auto" latinLnBrk="0" hangingPunct="1">
              <a:lnSpc>
                <a:spcPts val="1500"/>
              </a:lnSpc>
              <a:spcBef>
                <a:spcPts val="0"/>
              </a:spcBef>
              <a:spcAft>
                <a:spcPts val="600"/>
              </a:spcAft>
              <a:buClrTx/>
              <a:buSzPct val="100000"/>
              <a:buFont typeface="Wingdings" panose="05000000000000000000" pitchFamily="2" charset="2"/>
              <a:buChar char="q"/>
              <a:tabLst/>
              <a:defRPr/>
            </a:pPr>
            <a:endParaRPr kumimoji="0" lang="en-US" sz="1110" b="0" i="0" u="none" strike="noStrike" kern="1200" cap="none" spc="0" normalizeH="0" baseline="0" noProof="0" dirty="0">
              <a:ln>
                <a:noFill/>
              </a:ln>
              <a:solidFill>
                <a:srgbClr val="1A1A2E"/>
              </a:solidFill>
              <a:effectLst/>
              <a:uLnTx/>
              <a:uFillTx/>
              <a:latin typeface="IBM Plex Serif" panose="02060503050406000203" pitchFamily="18" charset="0"/>
              <a:ea typeface="Calibri" pitchFamily="34" charset="-122"/>
              <a:cs typeface="Calibri" pitchFamily="34" charset="-120"/>
            </a:endParaRPr>
          </a:p>
          <a:p>
            <a:pPr marL="171450" marR="0" lvl="0" indent="-171450" algn="l" defTabSz="914400" rtl="0" eaLnBrk="1" fontAlgn="auto" latinLnBrk="0" hangingPunct="1">
              <a:lnSpc>
                <a:spcPts val="1500"/>
              </a:lnSpc>
              <a:spcBef>
                <a:spcPts val="0"/>
              </a:spcBef>
              <a:spcAft>
                <a:spcPts val="600"/>
              </a:spcAft>
              <a:buClrTx/>
              <a:buSzPct val="100000"/>
              <a:buFont typeface="Wingdings" panose="05000000000000000000" pitchFamily="2" charset="2"/>
              <a:buChar char="q"/>
              <a:tabLst/>
              <a:defRPr/>
            </a:pPr>
            <a:endParaRPr kumimoji="0" lang="en-US" sz="111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endParaRPr>
          </a:p>
        </p:txBody>
      </p:sp>
      <p:sp>
        <p:nvSpPr>
          <p:cNvPr id="39" name="Text 6">
            <a:extLst>
              <a:ext uri="{FF2B5EF4-FFF2-40B4-BE49-F238E27FC236}">
                <a16:creationId xmlns:a16="http://schemas.microsoft.com/office/drawing/2014/main" id="{97010122-230A-981F-F6DB-F464FF4D91DF}"/>
              </a:ext>
            </a:extLst>
          </p:cNvPr>
          <p:cNvSpPr/>
          <p:nvPr/>
        </p:nvSpPr>
        <p:spPr>
          <a:xfrm>
            <a:off x="4571999" y="1338547"/>
            <a:ext cx="4572001" cy="458607"/>
          </a:xfrm>
          <a:prstGeom prst="rect">
            <a:avLst/>
          </a:prstGeom>
          <a:noFill/>
          <a:ln/>
        </p:spPr>
        <p:txBody>
          <a:bodyPr wrap="square" rtlCol="0" anchor="ctr"/>
          <a:lstStyle/>
          <a:p>
            <a:pPr marL="0" marR="0" lvl="0" indent="0" algn="l" defTabSz="914400" rtl="0" eaLnBrk="1" fontAlgn="auto" latinLnBrk="0" hangingPunct="1">
              <a:lnSpc>
                <a:spcPts val="1500"/>
              </a:lnSpc>
              <a:spcBef>
                <a:spcPts val="0"/>
              </a:spcBef>
              <a:spcAft>
                <a:spcPts val="600"/>
              </a:spcAft>
              <a:buClrTx/>
              <a:buSzPct val="100000"/>
              <a:buFontTx/>
              <a:buNone/>
              <a:tabLst/>
              <a:defRPr/>
            </a:pPr>
            <a:r>
              <a:rPr kumimoji="0" lang="en-US" sz="1200" b="1"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rPr>
              <a:t>Finding 2: </a:t>
            </a:r>
          </a:p>
          <a:p>
            <a:pPr marL="0" marR="0" lvl="0" indent="0" algn="l" defTabSz="914400" rtl="0" eaLnBrk="1" fontAlgn="auto" latinLnBrk="0" hangingPunct="1">
              <a:lnSpc>
                <a:spcPts val="1500"/>
              </a:lnSpc>
              <a:spcBef>
                <a:spcPts val="0"/>
              </a:spcBef>
              <a:spcAft>
                <a:spcPts val="600"/>
              </a:spcAft>
              <a:buClrTx/>
              <a:buSzPct val="100000"/>
              <a:buFontTx/>
              <a:buNone/>
              <a:tabLst/>
              <a:defRPr/>
            </a:pPr>
            <a:r>
              <a:rPr kumimoji="0" lang="en-US" sz="111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rPr>
              <a:t>However, these were not the proposals that shareholders support.</a:t>
            </a:r>
          </a:p>
        </p:txBody>
      </p:sp>
      <p:pic>
        <p:nvPicPr>
          <p:cNvPr id="3" name="Picture 2">
            <a:extLst>
              <a:ext uri="{FF2B5EF4-FFF2-40B4-BE49-F238E27FC236}">
                <a16:creationId xmlns:a16="http://schemas.microsoft.com/office/drawing/2014/main" id="{1DF89B45-4CE1-01A6-4E09-E6E3C73E4801}"/>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bwMode="auto">
          <a:xfrm>
            <a:off x="4684235" y="1919234"/>
            <a:ext cx="3818235" cy="2672501"/>
          </a:xfrm>
          <a:prstGeom prst="rect">
            <a:avLst/>
          </a:prstGeom>
          <a:noFill/>
          <a:ln>
            <a:noFill/>
          </a:ln>
        </p:spPr>
      </p:pic>
    </p:spTree>
    <p:extLst>
      <p:ext uri="{BB962C8B-B14F-4D97-AF65-F5344CB8AC3E}">
        <p14:creationId xmlns:p14="http://schemas.microsoft.com/office/powerpoint/2010/main" val="299147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a:extLst>
            <a:ext uri="{FF2B5EF4-FFF2-40B4-BE49-F238E27FC236}">
              <a16:creationId xmlns:a16="http://schemas.microsoft.com/office/drawing/2014/main" id="{9BE4E515-2DCC-1715-B40F-0E3785B6E66F}"/>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77A2A43E-75E5-DB4B-6CE2-B21DB9143EE6}"/>
              </a:ext>
            </a:extLst>
          </p:cNvPr>
          <p:cNvSpPr/>
          <p:nvPr/>
        </p:nvSpPr>
        <p:spPr>
          <a:xfrm>
            <a:off x="496186" y="389860"/>
            <a:ext cx="8151628" cy="443023"/>
          </a:xfrm>
          <a:prstGeom prst="rect">
            <a:avLst/>
          </a:prstGeom>
          <a:noFill/>
          <a:ln/>
        </p:spPr>
        <p:txBody>
          <a:bodyPr wrap="square" lIns="0" tIns="0" rIns="0" bIns="0" rtlCol="0" anchor="ctr"/>
          <a:lstStyle/>
          <a:p>
            <a:pPr marL="0" marR="0" lvl="0" indent="0" algn="l" defTabSz="914400" rtl="0" eaLnBrk="1" fontAlgn="auto" latinLnBrk="0" hangingPunct="1">
              <a:lnSpc>
                <a:spcPts val="3525"/>
              </a:lnSpc>
              <a:spcBef>
                <a:spcPts val="0"/>
              </a:spcBef>
              <a:spcAft>
                <a:spcPts val="0"/>
              </a:spcAft>
              <a:buClrTx/>
              <a:buSzTx/>
              <a:buFontTx/>
              <a:buNone/>
              <a:tabLst/>
              <a:defRPr/>
            </a:pPr>
            <a:r>
              <a:rPr kumimoji="0" lang="en-US" sz="2820" b="1" i="0" u="none" strike="noStrike" kern="1200" cap="none" spc="0" normalizeH="0" baseline="0" noProof="0" dirty="0">
                <a:ln>
                  <a:noFill/>
                </a:ln>
                <a:solidFill>
                  <a:srgbClr val="000000"/>
                </a:solidFill>
                <a:effectLst/>
                <a:uLnTx/>
                <a:uFillTx/>
                <a:latin typeface="IBM Plex Serif" panose="02060503050406000203" pitchFamily="18" charset="0"/>
                <a:ea typeface="PT Serif" pitchFamily="34" charset="-122"/>
                <a:cs typeface="PT Serif" pitchFamily="34" charset="-120"/>
              </a:rPr>
              <a:t>Negative Returns Are Not Necessarily Bad!</a:t>
            </a:r>
            <a:endParaRPr kumimoji="0" lang="en-US" sz="282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endParaRPr>
          </a:p>
        </p:txBody>
      </p:sp>
      <p:grpSp>
        <p:nvGrpSpPr>
          <p:cNvPr id="16" name="Group 15">
            <a:extLst>
              <a:ext uri="{FF2B5EF4-FFF2-40B4-BE49-F238E27FC236}">
                <a16:creationId xmlns:a16="http://schemas.microsoft.com/office/drawing/2014/main" id="{2624710D-AEAD-BC6C-4BC6-EE25F318C825}"/>
              </a:ext>
            </a:extLst>
          </p:cNvPr>
          <p:cNvGrpSpPr/>
          <p:nvPr/>
        </p:nvGrpSpPr>
        <p:grpSpPr>
          <a:xfrm>
            <a:off x="496186" y="1051559"/>
            <a:ext cx="3507828" cy="3790156"/>
            <a:chOff x="496186" y="1051559"/>
            <a:chExt cx="2916870" cy="3398739"/>
          </a:xfrm>
        </p:grpSpPr>
        <p:sp>
          <p:nvSpPr>
            <p:cNvPr id="6" name="Shape 3">
              <a:extLst>
                <a:ext uri="{FF2B5EF4-FFF2-40B4-BE49-F238E27FC236}">
                  <a16:creationId xmlns:a16="http://schemas.microsoft.com/office/drawing/2014/main" id="{1B4FB295-C283-60C2-FA33-D266C95B40C5}"/>
                </a:ext>
              </a:extLst>
            </p:cNvPr>
            <p:cNvSpPr/>
            <p:nvPr/>
          </p:nvSpPr>
          <p:spPr>
            <a:xfrm>
              <a:off x="496186" y="1051559"/>
              <a:ext cx="2916870" cy="3398739"/>
            </a:xfrm>
            <a:prstGeom prst="rect">
              <a:avLst/>
            </a:prstGeom>
            <a:solidFill>
              <a:srgbClr val="F5F7FA"/>
            </a:solidFill>
            <a:ln w="12700">
              <a:solidFill>
                <a:srgbClr val="C5D8F1"/>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endParaRPr>
            </a:p>
          </p:txBody>
        </p:sp>
        <p:sp>
          <p:nvSpPr>
            <p:cNvPr id="7" name="Text 4">
              <a:extLst>
                <a:ext uri="{FF2B5EF4-FFF2-40B4-BE49-F238E27FC236}">
                  <a16:creationId xmlns:a16="http://schemas.microsoft.com/office/drawing/2014/main" id="{4E866144-D500-8B2B-3D40-43D338A77D9B}"/>
                </a:ext>
              </a:extLst>
            </p:cNvPr>
            <p:cNvSpPr/>
            <p:nvPr/>
          </p:nvSpPr>
          <p:spPr>
            <a:xfrm>
              <a:off x="587626" y="1115567"/>
              <a:ext cx="2782761" cy="306983"/>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3864"/>
                  </a:solidFill>
                  <a:effectLst/>
                  <a:uLnTx/>
                  <a:uFillTx/>
                  <a:latin typeface="IBM Plex Serif" panose="02060503050406000203" pitchFamily="18" charset="0"/>
                  <a:ea typeface="Calibri" pitchFamily="34" charset="-122"/>
                  <a:cs typeface="Calibri" pitchFamily="34" charset="-120"/>
                </a:rPr>
                <a:t>The Welfare Argument</a:t>
              </a:r>
              <a:endParaRPr kumimoji="0" lang="en-US" sz="160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endParaRPr>
            </a:p>
          </p:txBody>
        </p:sp>
        <p:sp>
          <p:nvSpPr>
            <p:cNvPr id="8" name="Shape 5">
              <a:extLst>
                <a:ext uri="{FF2B5EF4-FFF2-40B4-BE49-F238E27FC236}">
                  <a16:creationId xmlns:a16="http://schemas.microsoft.com/office/drawing/2014/main" id="{5EB6178A-D544-EE15-4554-3885E846F1F7}"/>
                </a:ext>
              </a:extLst>
            </p:cNvPr>
            <p:cNvSpPr/>
            <p:nvPr/>
          </p:nvSpPr>
          <p:spPr>
            <a:xfrm>
              <a:off x="587626" y="1508758"/>
              <a:ext cx="2715707" cy="45719"/>
            </a:xfrm>
            <a:prstGeom prst="rect">
              <a:avLst/>
            </a:prstGeom>
            <a:solidFill>
              <a:srgbClr val="2E5FAC"/>
            </a:solidFill>
            <a:ln w="12700">
              <a:solidFill>
                <a:srgbClr val="2E5FA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endParaRPr>
            </a:p>
          </p:txBody>
        </p:sp>
        <p:sp>
          <p:nvSpPr>
            <p:cNvPr id="20" name="Text 4">
              <a:extLst>
                <a:ext uri="{FF2B5EF4-FFF2-40B4-BE49-F238E27FC236}">
                  <a16:creationId xmlns:a16="http://schemas.microsoft.com/office/drawing/2014/main" id="{0207CEFA-51A6-063A-31C3-D01AB274002B}"/>
                </a:ext>
              </a:extLst>
            </p:cNvPr>
            <p:cNvSpPr/>
            <p:nvPr/>
          </p:nvSpPr>
          <p:spPr>
            <a:xfrm>
              <a:off x="563240" y="3145849"/>
              <a:ext cx="2782761" cy="306983"/>
            </a:xfrm>
            <a:prstGeom prst="rect">
              <a:avLst/>
            </a:prstGeom>
            <a:noFill/>
            <a:ln/>
          </p:spPr>
          <p:txBody>
            <a:bodyPr wrap="squar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3864"/>
                  </a:solidFill>
                  <a:effectLst/>
                  <a:uLnTx/>
                  <a:uFillTx/>
                  <a:latin typeface="IBM Plex Serif" panose="02060503050406000203" pitchFamily="18" charset="0"/>
                  <a:ea typeface="Calibri" pitchFamily="34" charset="-122"/>
                  <a:cs typeface="Calibri" pitchFamily="34" charset="-120"/>
                </a:rPr>
                <a:t>What it requires</a:t>
              </a:r>
              <a:endParaRPr kumimoji="0" lang="en-US" sz="160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endParaRPr>
            </a:p>
          </p:txBody>
        </p:sp>
        <p:sp>
          <p:nvSpPr>
            <p:cNvPr id="21" name="Shape 5">
              <a:extLst>
                <a:ext uri="{FF2B5EF4-FFF2-40B4-BE49-F238E27FC236}">
                  <a16:creationId xmlns:a16="http://schemas.microsoft.com/office/drawing/2014/main" id="{B82CDDA2-D85F-9D2E-5E3D-C0F6B05357DD}"/>
                </a:ext>
              </a:extLst>
            </p:cNvPr>
            <p:cNvSpPr/>
            <p:nvPr/>
          </p:nvSpPr>
          <p:spPr>
            <a:xfrm>
              <a:off x="617044" y="3465275"/>
              <a:ext cx="2715707" cy="45719"/>
            </a:xfrm>
            <a:prstGeom prst="rect">
              <a:avLst/>
            </a:prstGeom>
            <a:solidFill>
              <a:srgbClr val="2E5FAC"/>
            </a:solidFill>
            <a:ln w="12700">
              <a:solidFill>
                <a:srgbClr val="2E5FAC"/>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endParaRPr>
            </a:p>
          </p:txBody>
        </p:sp>
      </p:grpSp>
      <p:sp>
        <p:nvSpPr>
          <p:cNvPr id="9" name="Text 6">
            <a:extLst>
              <a:ext uri="{FF2B5EF4-FFF2-40B4-BE49-F238E27FC236}">
                <a16:creationId xmlns:a16="http://schemas.microsoft.com/office/drawing/2014/main" id="{4F2C2BF9-97BF-C79D-7C96-74AD22154798}"/>
              </a:ext>
            </a:extLst>
          </p:cNvPr>
          <p:cNvSpPr/>
          <p:nvPr/>
        </p:nvSpPr>
        <p:spPr>
          <a:xfrm>
            <a:off x="520570" y="1418631"/>
            <a:ext cx="3483443" cy="2198011"/>
          </a:xfrm>
          <a:prstGeom prst="rect">
            <a:avLst/>
          </a:prstGeom>
          <a:noFill/>
          <a:ln/>
        </p:spPr>
        <p:txBody>
          <a:bodyPr wrap="square" rtlCol="0" anchor="ctr"/>
          <a:lstStyle/>
          <a:p>
            <a:pPr marL="171450" marR="0" lvl="0" indent="-171450" algn="l" defTabSz="914400" rtl="0" eaLnBrk="1" fontAlgn="auto" latinLnBrk="0" hangingPunct="1">
              <a:lnSpc>
                <a:spcPts val="1500"/>
              </a:lnSpc>
              <a:spcBef>
                <a:spcPts val="0"/>
              </a:spcBef>
              <a:spcAft>
                <a:spcPts val="600"/>
              </a:spcAft>
              <a:buClrTx/>
              <a:buSzPct val="100000"/>
              <a:buFont typeface="Wingdings" panose="05000000000000000000" pitchFamily="2" charset="2"/>
              <a:buChar char="q"/>
              <a:tabLst/>
              <a:defRPr/>
            </a:pPr>
            <a:r>
              <a:rPr kumimoji="0" lang="en-US" sz="1110" b="0" i="0" u="none" strike="noStrike" kern="1200" cap="none" spc="0" normalizeH="0" baseline="0" noProof="0" dirty="0">
                <a:ln>
                  <a:noFill/>
                </a:ln>
                <a:solidFill>
                  <a:srgbClr val="1A1A2E"/>
                </a:solidFill>
                <a:effectLst/>
                <a:uLnTx/>
                <a:uFillTx/>
                <a:latin typeface="IBM Plex Serif" panose="02060503050406000203" pitchFamily="18" charset="0"/>
                <a:ea typeface="Calibri" pitchFamily="34" charset="-122"/>
                <a:cs typeface="Calibri" pitchFamily="34" charset="-120"/>
              </a:rPr>
              <a:t>Hart &amp; Zingales (2017): shareholder welfare ≠ shareholder wealth.</a:t>
            </a:r>
            <a:endParaRPr kumimoji="0" lang="en-US" sz="111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endParaRPr>
          </a:p>
          <a:p>
            <a:pPr marL="171450" marR="0" lvl="0" indent="-171450" algn="l" defTabSz="914400" rtl="0" eaLnBrk="1" fontAlgn="auto" latinLnBrk="0" hangingPunct="1">
              <a:lnSpc>
                <a:spcPts val="1500"/>
              </a:lnSpc>
              <a:spcBef>
                <a:spcPts val="0"/>
              </a:spcBef>
              <a:spcAft>
                <a:spcPts val="600"/>
              </a:spcAft>
              <a:buClrTx/>
              <a:buSzPct val="100000"/>
              <a:buFont typeface="Wingdings" panose="05000000000000000000" pitchFamily="2" charset="2"/>
              <a:buChar char="q"/>
              <a:tabLst/>
              <a:defRPr/>
            </a:pPr>
            <a:r>
              <a:rPr kumimoji="0" lang="en-US" sz="1110" b="0" i="0" u="none" strike="noStrike" kern="1200" cap="none" spc="0" normalizeH="0" baseline="0" noProof="0" dirty="0">
                <a:ln>
                  <a:noFill/>
                </a:ln>
                <a:solidFill>
                  <a:srgbClr val="1A1A2E"/>
                </a:solidFill>
                <a:effectLst/>
                <a:uLnTx/>
                <a:uFillTx/>
                <a:latin typeface="IBM Plex Serif" panose="02060503050406000203" pitchFamily="18" charset="0"/>
                <a:ea typeface="Calibri" pitchFamily="34" charset="-122"/>
                <a:cs typeface="Calibri" pitchFamily="34" charset="-120"/>
              </a:rPr>
              <a:t>Some investors accept lower financial returns to advance socially responsible goals.</a:t>
            </a:r>
            <a:endParaRPr kumimoji="0" lang="en-US" sz="111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endParaRPr>
          </a:p>
          <a:p>
            <a:pPr marL="171450" marR="0" lvl="0" indent="-171450" algn="l" defTabSz="914400" rtl="0" eaLnBrk="1" fontAlgn="auto" latinLnBrk="0" hangingPunct="1">
              <a:lnSpc>
                <a:spcPts val="1500"/>
              </a:lnSpc>
              <a:spcBef>
                <a:spcPts val="0"/>
              </a:spcBef>
              <a:spcAft>
                <a:spcPts val="600"/>
              </a:spcAft>
              <a:buClrTx/>
              <a:buSzPct val="100000"/>
              <a:buFont typeface="Wingdings" panose="05000000000000000000" pitchFamily="2" charset="2"/>
              <a:buChar char="q"/>
              <a:tabLst/>
              <a:defRPr/>
            </a:pPr>
            <a:r>
              <a:rPr kumimoji="0" lang="en-US" sz="1110" b="0" i="0" u="none" strike="noStrike" kern="1200" cap="none" spc="0" normalizeH="0" baseline="0" noProof="0" dirty="0">
                <a:ln>
                  <a:noFill/>
                </a:ln>
                <a:solidFill>
                  <a:srgbClr val="1A1A2E"/>
                </a:solidFill>
                <a:effectLst/>
                <a:uLnTx/>
                <a:uFillTx/>
                <a:latin typeface="IBM Plex Serif" panose="02060503050406000203" pitchFamily="18" charset="0"/>
                <a:ea typeface="Calibri" pitchFamily="34" charset="-122"/>
                <a:cs typeface="Calibri" pitchFamily="34" charset="-120"/>
              </a:rPr>
              <a:t>If SLB 14L allows shareholders to force emissions cuts, the $26B wealth loss may be an acceptable price for climate benefits.</a:t>
            </a:r>
            <a:endParaRPr kumimoji="0" lang="en-US" sz="111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endParaRPr>
          </a:p>
        </p:txBody>
      </p:sp>
      <p:sp>
        <p:nvSpPr>
          <p:cNvPr id="31" name="Text 6">
            <a:extLst>
              <a:ext uri="{FF2B5EF4-FFF2-40B4-BE49-F238E27FC236}">
                <a16:creationId xmlns:a16="http://schemas.microsoft.com/office/drawing/2014/main" id="{B9E039C7-86F0-DBA1-14DB-0BAC7FD0B6D4}"/>
              </a:ext>
            </a:extLst>
          </p:cNvPr>
          <p:cNvSpPr/>
          <p:nvPr/>
        </p:nvSpPr>
        <p:spPr>
          <a:xfrm>
            <a:off x="520571" y="3878183"/>
            <a:ext cx="3507828" cy="1007020"/>
          </a:xfrm>
          <a:prstGeom prst="rect">
            <a:avLst/>
          </a:prstGeom>
          <a:noFill/>
          <a:ln/>
        </p:spPr>
        <p:txBody>
          <a:bodyPr wrap="square" rtlCol="0" anchor="t"/>
          <a:lstStyle/>
          <a:p>
            <a:pPr marL="171450" marR="0" lvl="0" indent="-171450" algn="l" defTabSz="914400" rtl="0" eaLnBrk="1" fontAlgn="auto" latinLnBrk="0" hangingPunct="1">
              <a:lnSpc>
                <a:spcPts val="1500"/>
              </a:lnSpc>
              <a:spcBef>
                <a:spcPts val="0"/>
              </a:spcBef>
              <a:spcAft>
                <a:spcPts val="600"/>
              </a:spcAft>
              <a:buClrTx/>
              <a:buSzPct val="100000"/>
              <a:buFont typeface="Wingdings" panose="05000000000000000000" pitchFamily="2" charset="2"/>
              <a:buChar char="q"/>
              <a:tabLst/>
              <a:defRPr/>
            </a:pPr>
            <a:r>
              <a:rPr kumimoji="0" lang="en-US" sz="1110" b="0" i="0" u="none" strike="noStrike" kern="1200" cap="none" spc="0" normalizeH="0" baseline="0" noProof="0" dirty="0">
                <a:ln>
                  <a:noFill/>
                </a:ln>
                <a:solidFill>
                  <a:srgbClr val="1A1A2E"/>
                </a:solidFill>
                <a:effectLst/>
                <a:uLnTx/>
                <a:uFillTx/>
                <a:latin typeface="IBM Plex Serif" panose="02060503050406000203" pitchFamily="18" charset="0"/>
                <a:ea typeface="Calibri" pitchFamily="34" charset="-122"/>
                <a:cs typeface="Calibri" pitchFamily="34" charset="-120"/>
              </a:rPr>
              <a:t>Reduction in GHG emissions.</a:t>
            </a:r>
          </a:p>
          <a:p>
            <a:pPr marL="171450" marR="0" lvl="0" indent="-171450" algn="l" defTabSz="914400" rtl="0" eaLnBrk="1" fontAlgn="auto" latinLnBrk="0" hangingPunct="1">
              <a:lnSpc>
                <a:spcPts val="1500"/>
              </a:lnSpc>
              <a:spcBef>
                <a:spcPts val="0"/>
              </a:spcBef>
              <a:spcAft>
                <a:spcPts val="600"/>
              </a:spcAft>
              <a:buClrTx/>
              <a:buSzPct val="100000"/>
              <a:buFont typeface="Wingdings" panose="05000000000000000000" pitchFamily="2" charset="2"/>
              <a:buChar char="q"/>
              <a:tabLst/>
              <a:defRPr/>
            </a:pPr>
            <a:r>
              <a:rPr kumimoji="0" lang="en-US" sz="1110" b="0" i="0" u="none" strike="noStrike" kern="1200" cap="none" spc="0" normalizeH="0" baseline="0" noProof="0" dirty="0">
                <a:ln>
                  <a:noFill/>
                </a:ln>
                <a:solidFill>
                  <a:srgbClr val="1A1A2E"/>
                </a:solidFill>
                <a:effectLst/>
                <a:uLnTx/>
                <a:uFillTx/>
                <a:latin typeface="IBM Plex Serif" panose="02060503050406000203" pitchFamily="18" charset="0"/>
                <a:ea typeface="Calibri" pitchFamily="34" charset="-122"/>
                <a:cs typeface="Calibri" pitchFamily="34" charset="-120"/>
              </a:rPr>
              <a:t>It can be achieved by more meaningful environmental proposals that average shareholders support.</a:t>
            </a:r>
          </a:p>
          <a:p>
            <a:pPr marL="171450" marR="0" lvl="0" indent="-171450" algn="l" defTabSz="914400" rtl="0" eaLnBrk="1" fontAlgn="auto" latinLnBrk="0" hangingPunct="1">
              <a:lnSpc>
                <a:spcPts val="1500"/>
              </a:lnSpc>
              <a:spcBef>
                <a:spcPts val="0"/>
              </a:spcBef>
              <a:spcAft>
                <a:spcPts val="600"/>
              </a:spcAft>
              <a:buClrTx/>
              <a:buSzPct val="100000"/>
              <a:buFont typeface="Wingdings" panose="05000000000000000000" pitchFamily="2" charset="2"/>
              <a:buChar char="q"/>
              <a:tabLst/>
              <a:defRPr/>
            </a:pPr>
            <a:endParaRPr kumimoji="0" lang="en-US" sz="1110" b="0" i="0" u="none" strike="noStrike" kern="1200" cap="none" spc="0" normalizeH="0" baseline="0" noProof="0" dirty="0">
              <a:ln>
                <a:noFill/>
              </a:ln>
              <a:solidFill>
                <a:srgbClr val="1A1A2E"/>
              </a:solidFill>
              <a:effectLst/>
              <a:uLnTx/>
              <a:uFillTx/>
              <a:latin typeface="IBM Plex Serif" panose="02060503050406000203" pitchFamily="18" charset="0"/>
              <a:ea typeface="Calibri" pitchFamily="34" charset="-122"/>
              <a:cs typeface="Calibri" pitchFamily="34" charset="-120"/>
            </a:endParaRPr>
          </a:p>
          <a:p>
            <a:pPr marL="171450" marR="0" lvl="0" indent="-171450" algn="l" defTabSz="914400" rtl="0" eaLnBrk="1" fontAlgn="auto" latinLnBrk="0" hangingPunct="1">
              <a:lnSpc>
                <a:spcPts val="1500"/>
              </a:lnSpc>
              <a:spcBef>
                <a:spcPts val="0"/>
              </a:spcBef>
              <a:spcAft>
                <a:spcPts val="600"/>
              </a:spcAft>
              <a:buClrTx/>
              <a:buSzPct val="100000"/>
              <a:buFont typeface="Wingdings" panose="05000000000000000000" pitchFamily="2" charset="2"/>
              <a:buChar char="q"/>
              <a:tabLst/>
              <a:defRPr/>
            </a:pPr>
            <a:endParaRPr kumimoji="0" lang="en-US" sz="111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endParaRPr>
          </a:p>
        </p:txBody>
      </p:sp>
      <p:sp>
        <p:nvSpPr>
          <p:cNvPr id="39" name="Text 6">
            <a:extLst>
              <a:ext uri="{FF2B5EF4-FFF2-40B4-BE49-F238E27FC236}">
                <a16:creationId xmlns:a16="http://schemas.microsoft.com/office/drawing/2014/main" id="{4D3D6FD7-65B7-663E-C531-FC40A6BCF5DE}"/>
              </a:ext>
            </a:extLst>
          </p:cNvPr>
          <p:cNvSpPr/>
          <p:nvPr/>
        </p:nvSpPr>
        <p:spPr>
          <a:xfrm>
            <a:off x="4571999" y="1338547"/>
            <a:ext cx="4519373" cy="458607"/>
          </a:xfrm>
          <a:prstGeom prst="rect">
            <a:avLst/>
          </a:prstGeom>
          <a:noFill/>
          <a:ln/>
        </p:spPr>
        <p:txBody>
          <a:bodyPr wrap="square" rtlCol="0" anchor="ctr"/>
          <a:lstStyle/>
          <a:p>
            <a:pPr marL="0" marR="0" lvl="0" indent="0" algn="l" defTabSz="914400" rtl="0" eaLnBrk="1" fontAlgn="auto" latinLnBrk="0" hangingPunct="1">
              <a:lnSpc>
                <a:spcPts val="1500"/>
              </a:lnSpc>
              <a:spcBef>
                <a:spcPts val="0"/>
              </a:spcBef>
              <a:spcAft>
                <a:spcPts val="600"/>
              </a:spcAft>
              <a:buClrTx/>
              <a:buSzPct val="100000"/>
              <a:buFontTx/>
              <a:buNone/>
              <a:tabLst/>
              <a:defRPr/>
            </a:pPr>
            <a:r>
              <a:rPr kumimoji="0" lang="en-US" sz="1200" b="1"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rPr>
              <a:t>Finding 3: </a:t>
            </a:r>
          </a:p>
          <a:p>
            <a:pPr marL="0" marR="0" lvl="0" indent="0" algn="l" defTabSz="914400" rtl="0" eaLnBrk="1" fontAlgn="auto" latinLnBrk="0" hangingPunct="1">
              <a:lnSpc>
                <a:spcPts val="1500"/>
              </a:lnSpc>
              <a:spcBef>
                <a:spcPts val="0"/>
              </a:spcBef>
              <a:spcAft>
                <a:spcPts val="600"/>
              </a:spcAft>
              <a:buClrTx/>
              <a:buSzPct val="100000"/>
              <a:buFontTx/>
              <a:buNone/>
              <a:tabLst/>
              <a:defRPr/>
            </a:pPr>
            <a:r>
              <a:rPr kumimoji="0" lang="en-US" sz="111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rPr>
              <a:t>Emissions of (targeted) high emitters did not decrease</a:t>
            </a:r>
          </a:p>
        </p:txBody>
      </p:sp>
      <p:pic>
        <p:nvPicPr>
          <p:cNvPr id="4" name="Picture 3" descr="A graph showing the growth of the company's sales&#10;&#10;AI-generated content may be incorrect.">
            <a:extLst>
              <a:ext uri="{FF2B5EF4-FFF2-40B4-BE49-F238E27FC236}">
                <a16:creationId xmlns:a16="http://schemas.microsoft.com/office/drawing/2014/main" id="{309A9E52-5F63-BC09-6806-49B4A69617F5}"/>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4383360" y="1961611"/>
            <a:ext cx="4396022" cy="2198011"/>
          </a:xfrm>
          <a:prstGeom prst="rect">
            <a:avLst/>
          </a:prstGeom>
          <a:noFill/>
          <a:ln>
            <a:noFill/>
          </a:ln>
        </p:spPr>
      </p:pic>
    </p:spTree>
    <p:extLst>
      <p:ext uri="{BB962C8B-B14F-4D97-AF65-F5344CB8AC3E}">
        <p14:creationId xmlns:p14="http://schemas.microsoft.com/office/powerpoint/2010/main" val="49865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a:extLst>
            <a:ext uri="{FF2B5EF4-FFF2-40B4-BE49-F238E27FC236}">
              <a16:creationId xmlns:a16="http://schemas.microsoft.com/office/drawing/2014/main" id="{DD95C66A-BE9D-80C5-A52B-695D141D0B0D}"/>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B6A46542-411D-7E82-B960-9B7BBD1DE6F6}"/>
              </a:ext>
            </a:extLst>
          </p:cNvPr>
          <p:cNvSpPr/>
          <p:nvPr/>
        </p:nvSpPr>
        <p:spPr>
          <a:xfrm>
            <a:off x="496186" y="389860"/>
            <a:ext cx="8151628" cy="443023"/>
          </a:xfrm>
          <a:prstGeom prst="rect">
            <a:avLst/>
          </a:prstGeom>
          <a:noFill/>
          <a:ln/>
        </p:spPr>
        <p:txBody>
          <a:bodyPr wrap="square" lIns="0" tIns="0" rIns="0" bIns="0" rtlCol="0" anchor="ctr"/>
          <a:lstStyle/>
          <a:p>
            <a:pPr marL="0" marR="0" lvl="0" indent="0" algn="l" defTabSz="914400" rtl="0" eaLnBrk="1" fontAlgn="auto" latinLnBrk="0" hangingPunct="1">
              <a:lnSpc>
                <a:spcPts val="3525"/>
              </a:lnSpc>
              <a:spcBef>
                <a:spcPts val="0"/>
              </a:spcBef>
              <a:spcAft>
                <a:spcPts val="0"/>
              </a:spcAft>
              <a:buClrTx/>
              <a:buSzTx/>
              <a:buFontTx/>
              <a:buNone/>
              <a:tabLst/>
              <a:defRPr/>
            </a:pPr>
            <a:r>
              <a:rPr kumimoji="0" lang="en-US" sz="2820" b="1" i="0" u="none" strike="noStrike" kern="1200" cap="none" spc="0" normalizeH="0" baseline="0" noProof="0" dirty="0">
                <a:ln>
                  <a:noFill/>
                </a:ln>
                <a:solidFill>
                  <a:srgbClr val="000000"/>
                </a:solidFill>
                <a:effectLst/>
                <a:uLnTx/>
                <a:uFillTx/>
                <a:latin typeface="IBM Plex Serif" panose="02060503050406000203" pitchFamily="18" charset="0"/>
                <a:ea typeface="PT Serif" pitchFamily="34" charset="-122"/>
                <a:cs typeface="PT Serif" pitchFamily="34" charset="-120"/>
              </a:rPr>
              <a:t>Did SLB 14L reduce GHG emissions?</a:t>
            </a:r>
            <a:endParaRPr kumimoji="0" lang="en-US" sz="282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endParaRPr>
          </a:p>
        </p:txBody>
      </p:sp>
      <p:sp>
        <p:nvSpPr>
          <p:cNvPr id="3" name="TextBox 2">
            <a:extLst>
              <a:ext uri="{FF2B5EF4-FFF2-40B4-BE49-F238E27FC236}">
                <a16:creationId xmlns:a16="http://schemas.microsoft.com/office/drawing/2014/main" id="{61505A51-4054-7548-0460-ABC165DABA52}"/>
              </a:ext>
            </a:extLst>
          </p:cNvPr>
          <p:cNvSpPr txBox="1"/>
          <p:nvPr/>
        </p:nvSpPr>
        <p:spPr>
          <a:xfrm>
            <a:off x="496186" y="978873"/>
            <a:ext cx="8294914" cy="3967176"/>
          </a:xfrm>
          <a:prstGeom prst="rect">
            <a:avLst/>
          </a:prstGeom>
          <a:noFill/>
        </p:spPr>
        <p:txBody>
          <a:bodyPr wrap="square">
            <a:spAutoFit/>
          </a:bodyPr>
          <a:lstStyle/>
          <a:p>
            <a:pPr>
              <a:lnSpc>
                <a:spcPts val="1805"/>
              </a:lnSpc>
              <a:spcAft>
                <a:spcPts val="800"/>
              </a:spcAft>
            </a:pPr>
            <a:r>
              <a:rPr lang="en-US" sz="1110" dirty="0">
                <a:solidFill>
                  <a:srgbClr val="000000"/>
                </a:solidFill>
                <a:latin typeface="IBM Plex Serif" pitchFamily="34" charset="0"/>
                <a:ea typeface="IBM Plex Serif" pitchFamily="34" charset="-122"/>
                <a:cs typeface="IBM Plex Serif" pitchFamily="34" charset="-120"/>
              </a:rPr>
              <a:t>We examine two dependent variables: </a:t>
            </a:r>
          </a:p>
          <a:p>
            <a:pPr marL="800100" lvl="1" indent="-342900">
              <a:lnSpc>
                <a:spcPts val="1805"/>
              </a:lnSpc>
              <a:spcAft>
                <a:spcPts val="800"/>
              </a:spcAft>
              <a:buFont typeface="+mj-lt"/>
              <a:buAutoNum type="arabicPeriod"/>
            </a:pPr>
            <a:r>
              <a:rPr lang="en-US" sz="1110" dirty="0">
                <a:solidFill>
                  <a:srgbClr val="000000"/>
                </a:solidFill>
                <a:latin typeface="IBM Plex Serif" pitchFamily="34" charset="0"/>
                <a:ea typeface="IBM Plex Serif" pitchFamily="34" charset="-122"/>
                <a:cs typeface="IBM Plex Serif" pitchFamily="34" charset="-120"/>
              </a:rPr>
              <a:t>Actual emissions in the future.</a:t>
            </a:r>
          </a:p>
          <a:p>
            <a:pPr marL="800100" lvl="1" indent="-342900">
              <a:lnSpc>
                <a:spcPts val="1805"/>
              </a:lnSpc>
              <a:spcAft>
                <a:spcPts val="800"/>
              </a:spcAft>
              <a:buFont typeface="+mj-lt"/>
              <a:buAutoNum type="arabicPeriod"/>
            </a:pPr>
            <a:r>
              <a:rPr lang="en-US" sz="1110" dirty="0">
                <a:solidFill>
                  <a:srgbClr val="000000"/>
                </a:solidFill>
                <a:latin typeface="IBM Plex Serif" pitchFamily="34" charset="0"/>
                <a:ea typeface="IBM Plex Serif" pitchFamily="34" charset="-122"/>
                <a:cs typeface="IBM Plex Serif" pitchFamily="34" charset="-120"/>
              </a:rPr>
              <a:t>Pledged emission reduction. </a:t>
            </a:r>
          </a:p>
          <a:p>
            <a:pPr marL="800100" lvl="1" indent="-342900">
              <a:lnSpc>
                <a:spcPts val="1805"/>
              </a:lnSpc>
              <a:spcAft>
                <a:spcPts val="800"/>
              </a:spcAft>
              <a:buFont typeface="+mj-lt"/>
              <a:buAutoNum type="arabicPeriod"/>
            </a:pPr>
            <a:r>
              <a:rPr lang="en-US" sz="1110" dirty="0">
                <a:solidFill>
                  <a:srgbClr val="000000"/>
                </a:solidFill>
                <a:latin typeface="IBM Plex Serif" pitchFamily="34" charset="0"/>
                <a:ea typeface="IBM Plex Serif" pitchFamily="34" charset="-122"/>
                <a:cs typeface="IBM Plex Serif" pitchFamily="34" charset="-120"/>
              </a:rPr>
              <a:t>Capital expenditure.</a:t>
            </a:r>
          </a:p>
          <a:p>
            <a:pPr>
              <a:lnSpc>
                <a:spcPts val="1805"/>
              </a:lnSpc>
              <a:spcAft>
                <a:spcPts val="800"/>
              </a:spcAft>
            </a:pPr>
            <a:r>
              <a:rPr lang="en-US" sz="1110" dirty="0">
                <a:solidFill>
                  <a:srgbClr val="000000"/>
                </a:solidFill>
                <a:latin typeface="IBM Plex Serif" pitchFamily="34" charset="0"/>
                <a:ea typeface="IBM Plex Serif" pitchFamily="34" charset="-122"/>
                <a:cs typeface="IBM Plex Serif" pitchFamily="34" charset="-120"/>
              </a:rPr>
              <a:t>We examine two treatment variables:</a:t>
            </a:r>
          </a:p>
          <a:p>
            <a:pPr marL="800100" lvl="1" indent="-342900">
              <a:lnSpc>
                <a:spcPts val="1805"/>
              </a:lnSpc>
              <a:spcAft>
                <a:spcPts val="800"/>
              </a:spcAft>
              <a:buFont typeface="+mj-lt"/>
              <a:buAutoNum type="arabicPeriod"/>
            </a:pPr>
            <a:r>
              <a:rPr lang="en-US" sz="1110" dirty="0">
                <a:solidFill>
                  <a:srgbClr val="000000"/>
                </a:solidFill>
                <a:latin typeface="IBM Plex Serif" pitchFamily="34" charset="0"/>
                <a:ea typeface="IBM Plex Serif" pitchFamily="34" charset="-122"/>
                <a:cs typeface="IBM Plex Serif" pitchFamily="34" charset="-120"/>
              </a:rPr>
              <a:t>High emitters.</a:t>
            </a:r>
          </a:p>
          <a:p>
            <a:pPr marL="800100" lvl="1" indent="-342900">
              <a:lnSpc>
                <a:spcPts val="1805"/>
              </a:lnSpc>
              <a:spcAft>
                <a:spcPts val="800"/>
              </a:spcAft>
              <a:buFont typeface="+mj-lt"/>
              <a:buAutoNum type="arabicPeriod"/>
            </a:pPr>
            <a:r>
              <a:rPr lang="en-US" sz="1110" dirty="0">
                <a:solidFill>
                  <a:srgbClr val="000000"/>
                </a:solidFill>
                <a:latin typeface="IBM Plex Serif" pitchFamily="34" charset="0"/>
                <a:ea typeface="IBM Plex Serif" pitchFamily="34" charset="-122"/>
                <a:cs typeface="IBM Plex Serif" pitchFamily="34" charset="-120"/>
              </a:rPr>
              <a:t>Firms with negative CAR around SLB 14L.</a:t>
            </a:r>
          </a:p>
          <a:p>
            <a:pPr>
              <a:lnSpc>
                <a:spcPts val="1805"/>
              </a:lnSpc>
              <a:spcAft>
                <a:spcPts val="800"/>
              </a:spcAft>
            </a:pPr>
            <a:r>
              <a:rPr lang="en-US" sz="1110" dirty="0">
                <a:solidFill>
                  <a:srgbClr val="000000"/>
                </a:solidFill>
                <a:latin typeface="IBM Plex Serif" pitchFamily="34" charset="0"/>
                <a:ea typeface="IBM Plex Serif" pitchFamily="34" charset="-122"/>
                <a:cs typeface="IBM Plex Serif" pitchFamily="34" charset="-120"/>
              </a:rPr>
              <a:t>We use Diff-and-diff specifications:</a:t>
            </a:r>
          </a:p>
          <a:p>
            <a:pPr lvl="1">
              <a:lnSpc>
                <a:spcPts val="1805"/>
              </a:lnSpc>
              <a:spcAft>
                <a:spcPts val="800"/>
              </a:spcAft>
            </a:pPr>
            <a:r>
              <a:rPr lang="en-US" sz="1110" dirty="0">
                <a:solidFill>
                  <a:srgbClr val="000000"/>
                </a:solidFill>
                <a:latin typeface="IBM Plex Serif" pitchFamily="34" charset="0"/>
                <a:ea typeface="IBM Plex Serif" pitchFamily="34" charset="-122"/>
                <a:cs typeface="IBM Plex Serif" pitchFamily="34" charset="-120"/>
              </a:rPr>
              <a:t>Post = 1 if year &gt;= 2022.</a:t>
            </a:r>
          </a:p>
          <a:p>
            <a:pPr lvl="1">
              <a:lnSpc>
                <a:spcPts val="1805"/>
              </a:lnSpc>
              <a:spcAft>
                <a:spcPts val="800"/>
              </a:spcAft>
            </a:pPr>
            <a:r>
              <a:rPr lang="en-US" sz="1110" dirty="0">
                <a:solidFill>
                  <a:srgbClr val="000000"/>
                </a:solidFill>
                <a:latin typeface="IBM Plex Serif" pitchFamily="34" charset="0"/>
                <a:ea typeface="IBM Plex Serif" pitchFamily="34" charset="-122"/>
                <a:cs typeface="IBM Plex Serif" pitchFamily="34" charset="-120"/>
              </a:rPr>
              <a:t>Firm and year fixed effect.</a:t>
            </a:r>
          </a:p>
          <a:p>
            <a:pPr lvl="1">
              <a:lnSpc>
                <a:spcPts val="1805"/>
              </a:lnSpc>
              <a:spcAft>
                <a:spcPts val="800"/>
              </a:spcAft>
            </a:pPr>
            <a:r>
              <a:rPr lang="en-US" sz="1110" dirty="0">
                <a:solidFill>
                  <a:srgbClr val="000000"/>
                </a:solidFill>
                <a:latin typeface="IBM Plex Serif" pitchFamily="34" charset="0"/>
                <a:ea typeface="IBM Plex Serif" pitchFamily="34" charset="-122"/>
                <a:cs typeface="IBM Plex Serif" pitchFamily="34" charset="-120"/>
              </a:rPr>
              <a:t>Standard error clustered at firm level.</a:t>
            </a:r>
          </a:p>
          <a:p>
            <a:pPr>
              <a:lnSpc>
                <a:spcPts val="1805"/>
              </a:lnSpc>
              <a:spcAft>
                <a:spcPts val="800"/>
              </a:spcAft>
            </a:pPr>
            <a:endParaRPr lang="en-US" sz="1110" dirty="0">
              <a:solidFill>
                <a:srgbClr val="000000"/>
              </a:solidFill>
              <a:latin typeface="IBM Plex Serif" pitchFamily="34" charset="0"/>
              <a:ea typeface="IBM Plex Serif" pitchFamily="34" charset="-122"/>
              <a:cs typeface="IBM Plex Serif" pitchFamily="34" charset="-120"/>
            </a:endParaRPr>
          </a:p>
        </p:txBody>
      </p:sp>
    </p:spTree>
    <p:extLst>
      <p:ext uri="{BB962C8B-B14F-4D97-AF65-F5344CB8AC3E}">
        <p14:creationId xmlns:p14="http://schemas.microsoft.com/office/powerpoint/2010/main" val="308445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fade">
                                      <p:cBhvr>
                                        <p:cTn id="24" dur="500"/>
                                        <p:tgtEl>
                                          <p:spTgt spid="3">
                                            <p:txEl>
                                              <p:pRg st="9" end="9"/>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fade">
                                      <p:cBhvr>
                                        <p:cTn id="2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a:extLst>
            <a:ext uri="{FF2B5EF4-FFF2-40B4-BE49-F238E27FC236}">
              <a16:creationId xmlns:a16="http://schemas.microsoft.com/office/drawing/2014/main" id="{3C3A0BB9-D117-DF53-2A9C-9C870FE34A2C}"/>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8924E31C-EDBA-C96C-9403-7B4FCD4376EE}"/>
              </a:ext>
            </a:extLst>
          </p:cNvPr>
          <p:cNvSpPr/>
          <p:nvPr/>
        </p:nvSpPr>
        <p:spPr>
          <a:xfrm>
            <a:off x="496186" y="389860"/>
            <a:ext cx="8151628" cy="443023"/>
          </a:xfrm>
          <a:prstGeom prst="rect">
            <a:avLst/>
          </a:prstGeom>
          <a:noFill/>
          <a:ln/>
        </p:spPr>
        <p:txBody>
          <a:bodyPr wrap="square" lIns="0" tIns="0" rIns="0" bIns="0" rtlCol="0" anchor="ctr"/>
          <a:lstStyle/>
          <a:p>
            <a:pPr marL="0" marR="0" lvl="0" indent="0" algn="l" defTabSz="914400" rtl="0" eaLnBrk="1" fontAlgn="auto" latinLnBrk="0" hangingPunct="1">
              <a:lnSpc>
                <a:spcPts val="3525"/>
              </a:lnSpc>
              <a:spcBef>
                <a:spcPts val="0"/>
              </a:spcBef>
              <a:spcAft>
                <a:spcPts val="0"/>
              </a:spcAft>
              <a:buClrTx/>
              <a:buSzTx/>
              <a:buFontTx/>
              <a:buNone/>
              <a:tabLst/>
              <a:defRPr/>
            </a:pPr>
            <a:r>
              <a:rPr kumimoji="0" lang="en-US" sz="2820" b="1" i="0" u="none" strike="noStrike" kern="1200" cap="none" spc="0" normalizeH="0" baseline="0" noProof="0" dirty="0">
                <a:ln>
                  <a:noFill/>
                </a:ln>
                <a:solidFill>
                  <a:srgbClr val="000000"/>
                </a:solidFill>
                <a:effectLst/>
                <a:uLnTx/>
                <a:uFillTx/>
                <a:latin typeface="PT Serif" pitchFamily="34" charset="0"/>
                <a:ea typeface="PT Serif" pitchFamily="34" charset="-122"/>
                <a:cs typeface="PT Serif" pitchFamily="34" charset="-120"/>
              </a:rPr>
              <a:t>SEC’s Congress Charged Statutory Charges</a:t>
            </a:r>
            <a:endParaRPr kumimoji="0" lang="en-US" sz="282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92D4807-9C16-F739-E6A7-40545ECA164A}"/>
              </a:ext>
            </a:extLst>
          </p:cNvPr>
          <p:cNvSpPr txBox="1"/>
          <p:nvPr/>
        </p:nvSpPr>
        <p:spPr>
          <a:xfrm>
            <a:off x="1017302" y="1693624"/>
            <a:ext cx="7185002" cy="1974964"/>
          </a:xfrm>
          <a:prstGeom prst="rect">
            <a:avLst/>
          </a:prstGeom>
          <a:noFill/>
        </p:spPr>
        <p:txBody>
          <a:bodyPr wrap="square">
            <a:spAutoFit/>
          </a:bodyPr>
          <a:lstStyle/>
          <a:p>
            <a:pPr>
              <a:lnSpc>
                <a:spcPts val="3000"/>
              </a:lnSpc>
            </a:pPr>
            <a:r>
              <a:rPr lang="en-US" b="0" i="0" dirty="0">
                <a:effectLst/>
                <a:latin typeface="IBM Plex Serif" panose="02060503050406000203" pitchFamily="18" charset="0"/>
              </a:rPr>
              <a:t>“</a:t>
            </a:r>
            <a:r>
              <a:rPr lang="en-US" b="0" i="1" dirty="0">
                <a:effectLst/>
                <a:latin typeface="IBM Plex Serif" panose="02060503050406000203" pitchFamily="18" charset="0"/>
              </a:rPr>
              <a:t>Since our founding in 1934 at the height of the Great Depression, we have stayed true to our mission of protecting investors, maintaining fair, orderly, and efficient markets, and facilitating capital formation.</a:t>
            </a:r>
            <a:r>
              <a:rPr lang="en-US" i="1" dirty="0">
                <a:latin typeface="IBM Plex Serif" panose="02060503050406000203" pitchFamily="18" charset="0"/>
              </a:rPr>
              <a:t>”     </a:t>
            </a:r>
          </a:p>
          <a:p>
            <a:pPr algn="r">
              <a:lnSpc>
                <a:spcPts val="3000"/>
              </a:lnSpc>
            </a:pPr>
            <a:endParaRPr lang="en-US" i="1" dirty="0">
              <a:latin typeface="IBM Plex Serif" panose="02060503050406000203" pitchFamily="18" charset="0"/>
            </a:endParaRPr>
          </a:p>
          <a:p>
            <a:pPr algn="r">
              <a:lnSpc>
                <a:spcPts val="3000"/>
              </a:lnSpc>
            </a:pPr>
            <a:r>
              <a:rPr lang="en-US" i="1" dirty="0">
                <a:latin typeface="IBM Plex Serif" panose="02060503050406000203" pitchFamily="18" charset="0"/>
              </a:rPr>
              <a:t> </a:t>
            </a:r>
            <a:r>
              <a:rPr lang="en-US" sz="1100" dirty="0">
                <a:latin typeface="IBM Plex Serif" panose="02060503050406000203" pitchFamily="18" charset="0"/>
              </a:rPr>
              <a:t>https://www.sec.gov/about/mission</a:t>
            </a:r>
          </a:p>
        </p:txBody>
      </p:sp>
      <p:sp>
        <p:nvSpPr>
          <p:cNvPr id="3" name="TextBox 2">
            <a:extLst>
              <a:ext uri="{FF2B5EF4-FFF2-40B4-BE49-F238E27FC236}">
                <a16:creationId xmlns:a16="http://schemas.microsoft.com/office/drawing/2014/main" id="{0E82D3C6-9097-BA90-82C7-F0B957C35B13}"/>
              </a:ext>
            </a:extLst>
          </p:cNvPr>
          <p:cNvSpPr txBox="1"/>
          <p:nvPr/>
        </p:nvSpPr>
        <p:spPr>
          <a:xfrm>
            <a:off x="838630" y="3970224"/>
            <a:ext cx="803084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B1B1B"/>
                </a:solidFill>
                <a:effectLst/>
                <a:uLnTx/>
                <a:uFillTx/>
                <a:latin typeface="IBM Plex Serif" panose="02060503050406000203" pitchFamily="18" charset="0"/>
                <a:ea typeface="+mn-ea"/>
                <a:cs typeface="+mn-cs"/>
              </a:rPr>
              <a:t>How about social issues, such as climate change? </a:t>
            </a:r>
            <a:endParaRPr kumimoji="0" lang="en-US" sz="1100" b="1"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endParaRPr>
          </a:p>
        </p:txBody>
      </p:sp>
    </p:spTree>
    <p:extLst>
      <p:ext uri="{BB962C8B-B14F-4D97-AF65-F5344CB8AC3E}">
        <p14:creationId xmlns:p14="http://schemas.microsoft.com/office/powerpoint/2010/main" val="427994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a:extLst>
            <a:ext uri="{FF2B5EF4-FFF2-40B4-BE49-F238E27FC236}">
              <a16:creationId xmlns:a16="http://schemas.microsoft.com/office/drawing/2014/main" id="{20689CA4-A8FF-2FE8-9241-DB3F62D35092}"/>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277DC667-7E8D-4C6D-2C80-C3E36767E615}"/>
              </a:ext>
            </a:extLst>
          </p:cNvPr>
          <p:cNvSpPr/>
          <p:nvPr/>
        </p:nvSpPr>
        <p:spPr>
          <a:xfrm>
            <a:off x="496186" y="389860"/>
            <a:ext cx="8151628" cy="443023"/>
          </a:xfrm>
          <a:prstGeom prst="rect">
            <a:avLst/>
          </a:prstGeom>
          <a:noFill/>
          <a:ln/>
        </p:spPr>
        <p:txBody>
          <a:bodyPr wrap="square" lIns="0" tIns="0" rIns="0" bIns="0" rtlCol="0" anchor="ctr"/>
          <a:lstStyle/>
          <a:p>
            <a:pPr marL="0" marR="0" lvl="0" indent="0" algn="l" defTabSz="914400" rtl="0" eaLnBrk="1" fontAlgn="auto" latinLnBrk="0" hangingPunct="1">
              <a:lnSpc>
                <a:spcPts val="3525"/>
              </a:lnSpc>
              <a:spcBef>
                <a:spcPts val="0"/>
              </a:spcBef>
              <a:spcAft>
                <a:spcPts val="0"/>
              </a:spcAft>
              <a:buClrTx/>
              <a:buSzTx/>
              <a:buFontTx/>
              <a:buNone/>
              <a:tabLst/>
              <a:defRPr/>
            </a:pPr>
            <a:r>
              <a:rPr kumimoji="0" lang="en-US" sz="2820" b="1" i="0" u="none" strike="noStrike" kern="1200" cap="none" spc="0" normalizeH="0" baseline="0" noProof="0" dirty="0">
                <a:ln>
                  <a:noFill/>
                </a:ln>
                <a:solidFill>
                  <a:srgbClr val="000000"/>
                </a:solidFill>
                <a:effectLst/>
                <a:uLnTx/>
                <a:uFillTx/>
                <a:latin typeface="IBM Plex Serif" panose="02060503050406000203" pitchFamily="18" charset="0"/>
                <a:ea typeface="PT Serif" pitchFamily="34" charset="-122"/>
                <a:cs typeface="PT Serif" pitchFamily="34" charset="-120"/>
              </a:rPr>
              <a:t>Did SLB 14L reduce GHG emissions?</a:t>
            </a:r>
            <a:endParaRPr kumimoji="0" lang="en-US" sz="282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endParaRPr>
          </a:p>
        </p:txBody>
      </p:sp>
      <p:sp>
        <p:nvSpPr>
          <p:cNvPr id="3" name="TextBox 2">
            <a:extLst>
              <a:ext uri="{FF2B5EF4-FFF2-40B4-BE49-F238E27FC236}">
                <a16:creationId xmlns:a16="http://schemas.microsoft.com/office/drawing/2014/main" id="{9DAA5733-E6DB-CD71-3BE9-09B81A76C8DE}"/>
              </a:ext>
            </a:extLst>
          </p:cNvPr>
          <p:cNvSpPr txBox="1"/>
          <p:nvPr/>
        </p:nvSpPr>
        <p:spPr>
          <a:xfrm>
            <a:off x="496186" y="978873"/>
            <a:ext cx="8294914" cy="3967176"/>
          </a:xfrm>
          <a:prstGeom prst="rect">
            <a:avLst/>
          </a:prstGeom>
          <a:noFill/>
        </p:spPr>
        <p:txBody>
          <a:bodyPr wrap="square">
            <a:spAutoFit/>
          </a:bodyPr>
          <a:lstStyle/>
          <a:p>
            <a:pPr marL="0" marR="0" lvl="0" indent="0" algn="l" defTabSz="914400" rtl="0" eaLnBrk="1" fontAlgn="auto" latinLnBrk="0" hangingPunct="1">
              <a:lnSpc>
                <a:spcPts val="1805"/>
              </a:lnSpc>
              <a:spcBef>
                <a:spcPts val="0"/>
              </a:spcBef>
              <a:spcAft>
                <a:spcPts val="800"/>
              </a:spcAft>
              <a:buClrTx/>
              <a:buSzTx/>
              <a:buFontTx/>
              <a:buNone/>
              <a:tabLst/>
              <a:defRPr/>
            </a:pPr>
            <a:r>
              <a:rPr kumimoji="0" lang="en-US" sz="111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We examine two dependent variables: </a:t>
            </a:r>
          </a:p>
          <a:p>
            <a:pPr marL="800100" marR="0" lvl="1" indent="-342900" algn="l" defTabSz="914400" rtl="0" eaLnBrk="1" fontAlgn="auto" latinLnBrk="0" hangingPunct="1">
              <a:lnSpc>
                <a:spcPts val="1805"/>
              </a:lnSpc>
              <a:spcBef>
                <a:spcPts val="0"/>
              </a:spcBef>
              <a:spcAft>
                <a:spcPts val="800"/>
              </a:spcAft>
              <a:buClrTx/>
              <a:buSzTx/>
              <a:buFont typeface="+mj-lt"/>
              <a:buAutoNum type="arabicPeriod"/>
              <a:tabLst/>
              <a:defRPr/>
            </a:pPr>
            <a:r>
              <a:rPr kumimoji="0" lang="en-US" sz="1110" b="1"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Actual emissions in the future.</a:t>
            </a:r>
          </a:p>
          <a:p>
            <a:pPr marL="800100" marR="0" lvl="1" indent="-342900" algn="l" defTabSz="914400" rtl="0" eaLnBrk="1" fontAlgn="auto" latinLnBrk="0" hangingPunct="1">
              <a:lnSpc>
                <a:spcPts val="1805"/>
              </a:lnSpc>
              <a:spcBef>
                <a:spcPts val="0"/>
              </a:spcBef>
              <a:spcAft>
                <a:spcPts val="800"/>
              </a:spcAft>
              <a:buClrTx/>
              <a:buSzTx/>
              <a:buFont typeface="+mj-lt"/>
              <a:buAutoNum type="arabicPeriod"/>
              <a:tabLst/>
              <a:defRPr/>
            </a:pPr>
            <a:r>
              <a:rPr kumimoji="0" lang="en-US" sz="111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Pledged emission reduction. </a:t>
            </a:r>
          </a:p>
          <a:p>
            <a:pPr marL="800100" marR="0" lvl="1" indent="-342900" algn="l" defTabSz="914400" rtl="0" eaLnBrk="1" fontAlgn="auto" latinLnBrk="0" hangingPunct="1">
              <a:lnSpc>
                <a:spcPts val="1805"/>
              </a:lnSpc>
              <a:spcBef>
                <a:spcPts val="0"/>
              </a:spcBef>
              <a:spcAft>
                <a:spcPts val="800"/>
              </a:spcAft>
              <a:buClrTx/>
              <a:buSzTx/>
              <a:buFont typeface="+mj-lt"/>
              <a:buAutoNum type="arabicPeriod"/>
              <a:tabLst/>
              <a:defRPr/>
            </a:pPr>
            <a:r>
              <a:rPr kumimoji="0" lang="en-US" sz="111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Capital expenditure.</a:t>
            </a:r>
          </a:p>
          <a:p>
            <a:pPr marL="0" marR="0" lvl="0" indent="0" algn="l" defTabSz="914400" rtl="0" eaLnBrk="1" fontAlgn="auto" latinLnBrk="0" hangingPunct="1">
              <a:lnSpc>
                <a:spcPts val="1805"/>
              </a:lnSpc>
              <a:spcBef>
                <a:spcPts val="0"/>
              </a:spcBef>
              <a:spcAft>
                <a:spcPts val="800"/>
              </a:spcAft>
              <a:buClrTx/>
              <a:buSzTx/>
              <a:buFontTx/>
              <a:buNone/>
              <a:tabLst/>
              <a:defRPr/>
            </a:pPr>
            <a:r>
              <a:rPr kumimoji="0" lang="en-US" sz="111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We examine two treatment variables:</a:t>
            </a:r>
          </a:p>
          <a:p>
            <a:pPr marL="800100" marR="0" lvl="1" indent="-342900" algn="l" defTabSz="914400" rtl="0" eaLnBrk="1" fontAlgn="auto" latinLnBrk="0" hangingPunct="1">
              <a:lnSpc>
                <a:spcPts val="1805"/>
              </a:lnSpc>
              <a:spcBef>
                <a:spcPts val="0"/>
              </a:spcBef>
              <a:spcAft>
                <a:spcPts val="800"/>
              </a:spcAft>
              <a:buClrTx/>
              <a:buSzTx/>
              <a:buFont typeface="+mj-lt"/>
              <a:buAutoNum type="arabicPeriod"/>
              <a:tabLst/>
              <a:defRPr/>
            </a:pPr>
            <a:r>
              <a:rPr kumimoji="0" lang="en-US" sz="111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High emitters.</a:t>
            </a:r>
          </a:p>
          <a:p>
            <a:pPr marL="800100" marR="0" lvl="1" indent="-342900" algn="l" defTabSz="914400" rtl="0" eaLnBrk="1" fontAlgn="auto" latinLnBrk="0" hangingPunct="1">
              <a:lnSpc>
                <a:spcPts val="1805"/>
              </a:lnSpc>
              <a:spcBef>
                <a:spcPts val="0"/>
              </a:spcBef>
              <a:spcAft>
                <a:spcPts val="800"/>
              </a:spcAft>
              <a:buClrTx/>
              <a:buSzTx/>
              <a:buFont typeface="+mj-lt"/>
              <a:buAutoNum type="arabicPeriod"/>
              <a:tabLst/>
              <a:defRPr/>
            </a:pPr>
            <a:r>
              <a:rPr kumimoji="0" lang="en-US" sz="111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Firms with negative CAR around SLB 14L.</a:t>
            </a:r>
          </a:p>
          <a:p>
            <a:pPr marL="0" marR="0" lvl="0" indent="0" algn="l" defTabSz="914400" rtl="0" eaLnBrk="1" fontAlgn="auto" latinLnBrk="0" hangingPunct="1">
              <a:lnSpc>
                <a:spcPts val="1805"/>
              </a:lnSpc>
              <a:spcBef>
                <a:spcPts val="0"/>
              </a:spcBef>
              <a:spcAft>
                <a:spcPts val="800"/>
              </a:spcAft>
              <a:buClrTx/>
              <a:buSzTx/>
              <a:buFontTx/>
              <a:buNone/>
              <a:tabLst/>
              <a:defRPr/>
            </a:pPr>
            <a:r>
              <a:rPr kumimoji="0" lang="en-US" sz="111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We use Diff-and-diff specifications:</a:t>
            </a:r>
          </a:p>
          <a:p>
            <a:pPr marL="457200" marR="0" lvl="1" indent="0" algn="l" defTabSz="914400" rtl="0" eaLnBrk="1" fontAlgn="auto" latinLnBrk="0" hangingPunct="1">
              <a:lnSpc>
                <a:spcPts val="1805"/>
              </a:lnSpc>
              <a:spcBef>
                <a:spcPts val="0"/>
              </a:spcBef>
              <a:spcAft>
                <a:spcPts val="800"/>
              </a:spcAft>
              <a:buClrTx/>
              <a:buSzTx/>
              <a:buFontTx/>
              <a:buNone/>
              <a:tabLst/>
              <a:defRPr/>
            </a:pPr>
            <a:r>
              <a:rPr kumimoji="0" lang="en-US" sz="111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Post = 1 if year &gt;= 2022.</a:t>
            </a:r>
          </a:p>
          <a:p>
            <a:pPr marL="457200" marR="0" lvl="1" indent="0" algn="l" defTabSz="914400" rtl="0" eaLnBrk="1" fontAlgn="auto" latinLnBrk="0" hangingPunct="1">
              <a:lnSpc>
                <a:spcPts val="1805"/>
              </a:lnSpc>
              <a:spcBef>
                <a:spcPts val="0"/>
              </a:spcBef>
              <a:spcAft>
                <a:spcPts val="800"/>
              </a:spcAft>
              <a:buClrTx/>
              <a:buSzTx/>
              <a:buFontTx/>
              <a:buNone/>
              <a:tabLst/>
              <a:defRPr/>
            </a:pPr>
            <a:r>
              <a:rPr kumimoji="0" lang="en-US" sz="111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Firm and year fixed effect.</a:t>
            </a:r>
          </a:p>
          <a:p>
            <a:pPr marL="457200" marR="0" lvl="1" indent="0" algn="l" defTabSz="914400" rtl="0" eaLnBrk="1" fontAlgn="auto" latinLnBrk="0" hangingPunct="1">
              <a:lnSpc>
                <a:spcPts val="1805"/>
              </a:lnSpc>
              <a:spcBef>
                <a:spcPts val="0"/>
              </a:spcBef>
              <a:spcAft>
                <a:spcPts val="800"/>
              </a:spcAft>
              <a:buClrTx/>
              <a:buSzTx/>
              <a:buFontTx/>
              <a:buNone/>
              <a:tabLst/>
              <a:defRPr/>
            </a:pPr>
            <a:r>
              <a:rPr kumimoji="0" lang="en-US" sz="111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Standard error clustered at firm level.</a:t>
            </a:r>
          </a:p>
          <a:p>
            <a:pPr marL="0" marR="0" lvl="0" indent="0" algn="l" defTabSz="914400" rtl="0" eaLnBrk="1" fontAlgn="auto" latinLnBrk="0" hangingPunct="1">
              <a:lnSpc>
                <a:spcPts val="1805"/>
              </a:lnSpc>
              <a:spcBef>
                <a:spcPts val="0"/>
              </a:spcBef>
              <a:spcAft>
                <a:spcPts val="800"/>
              </a:spcAft>
              <a:buClrTx/>
              <a:buSzTx/>
              <a:buFontTx/>
              <a:buNone/>
              <a:tabLst/>
              <a:defRPr/>
            </a:pPr>
            <a:endParaRPr kumimoji="0" lang="en-US" sz="111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endParaRPr>
          </a:p>
        </p:txBody>
      </p:sp>
      <p:graphicFrame>
        <p:nvGraphicFramePr>
          <p:cNvPr id="5" name="Table 4">
            <a:extLst>
              <a:ext uri="{FF2B5EF4-FFF2-40B4-BE49-F238E27FC236}">
                <a16:creationId xmlns:a16="http://schemas.microsoft.com/office/drawing/2014/main" id="{D121EFF2-5574-46DC-750D-B969979CAA8D}"/>
              </a:ext>
            </a:extLst>
          </p:cNvPr>
          <p:cNvGraphicFramePr>
            <a:graphicFrameLocks noGrp="1"/>
          </p:cNvGraphicFramePr>
          <p:nvPr/>
        </p:nvGraphicFramePr>
        <p:xfrm>
          <a:off x="4292436" y="1730119"/>
          <a:ext cx="4355378" cy="1879668"/>
        </p:xfrm>
        <a:graphic>
          <a:graphicData uri="http://schemas.openxmlformats.org/drawingml/2006/table">
            <a:tbl>
              <a:tblPr/>
              <a:tblGrid>
                <a:gridCol w="1604346">
                  <a:extLst>
                    <a:ext uri="{9D8B030D-6E8A-4147-A177-3AD203B41FA5}">
                      <a16:colId xmlns:a16="http://schemas.microsoft.com/office/drawing/2014/main" val="4245894171"/>
                    </a:ext>
                  </a:extLst>
                </a:gridCol>
                <a:gridCol w="1375516">
                  <a:extLst>
                    <a:ext uri="{9D8B030D-6E8A-4147-A177-3AD203B41FA5}">
                      <a16:colId xmlns:a16="http://schemas.microsoft.com/office/drawing/2014/main" val="295583276"/>
                    </a:ext>
                  </a:extLst>
                </a:gridCol>
                <a:gridCol w="1375516">
                  <a:extLst>
                    <a:ext uri="{9D8B030D-6E8A-4147-A177-3AD203B41FA5}">
                      <a16:colId xmlns:a16="http://schemas.microsoft.com/office/drawing/2014/main" val="1603962234"/>
                    </a:ext>
                  </a:extLst>
                </a:gridCol>
              </a:tblGrid>
              <a:tr h="0">
                <a:tc>
                  <a:txBody>
                    <a:bodyPr/>
                    <a:lstStyle/>
                    <a:p>
                      <a:pPr rtl="0">
                        <a:buNone/>
                      </a:pPr>
                      <a:r>
                        <a:rPr lang="en-US" sz="1100" b="1" dirty="0">
                          <a:solidFill>
                            <a:schemeClr val="bg1"/>
                          </a:solidFill>
                          <a:effectLst/>
                          <a:latin typeface="IBM Plex Serif" panose="02060503050406000203" pitchFamily="18" charset="0"/>
                        </a:rPr>
                        <a:t>Dependent variable</a:t>
                      </a:r>
                      <a:endParaRPr lang="en-US" sz="1100" dirty="0">
                        <a:solidFill>
                          <a:schemeClr val="bg1"/>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solidFill>
                  </a:tcPr>
                </a:tc>
                <a:tc gridSpan="2">
                  <a:txBody>
                    <a:bodyPr/>
                    <a:lstStyle/>
                    <a:p>
                      <a:pPr algn="ctr" rtl="0">
                        <a:buNone/>
                      </a:pPr>
                      <a:r>
                        <a:rPr lang="en-US" sz="1100" b="0" dirty="0">
                          <a:solidFill>
                            <a:schemeClr val="tx1"/>
                          </a:solidFill>
                          <a:effectLst/>
                          <a:latin typeface="IBM Plex Serif" panose="02060503050406000203" pitchFamily="18" charset="0"/>
                        </a:rPr>
                        <a:t>Actual emissions</a:t>
                      </a:r>
                    </a:p>
                  </a:txBody>
                  <a:tcPr marL="109229" marR="109229" marT="72819" marB="72819"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a:buNone/>
                      </a:pP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870287118"/>
                  </a:ext>
                </a:extLst>
              </a:tr>
              <a:tr h="0">
                <a:tc>
                  <a:txBody>
                    <a:bodyPr/>
                    <a:lstStyle/>
                    <a:p>
                      <a:pPr rtl="0">
                        <a:buNone/>
                      </a:pPr>
                      <a:r>
                        <a:rPr lang="en-US" sz="1100" b="1" dirty="0">
                          <a:solidFill>
                            <a:schemeClr val="bg1"/>
                          </a:solidFill>
                          <a:effectLst/>
                          <a:latin typeface="IBM Plex Serif" panose="02060503050406000203" pitchFamily="18" charset="0"/>
                        </a:rPr>
                        <a:t>Treatment</a:t>
                      </a:r>
                      <a:endParaRPr lang="en-US" sz="1100" dirty="0">
                        <a:solidFill>
                          <a:schemeClr val="bg1"/>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rtl="0">
                        <a:buNone/>
                      </a:pPr>
                      <a:r>
                        <a:rPr lang="en-US" sz="1100" b="0" dirty="0">
                          <a:solidFill>
                            <a:schemeClr val="tx1"/>
                          </a:solidFill>
                          <a:effectLst/>
                          <a:latin typeface="IBM Plex Serif" panose="02060503050406000203" pitchFamily="18" charset="0"/>
                        </a:rPr>
                        <a:t>High Emitter</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a:buNone/>
                      </a:pPr>
                      <a:r>
                        <a:rPr lang="en-US" sz="1100" b="0" dirty="0">
                          <a:solidFill>
                            <a:schemeClr val="tx1"/>
                          </a:solidFill>
                          <a:effectLst/>
                          <a:latin typeface="IBM Plex Serif" panose="02060503050406000203" pitchFamily="18" charset="0"/>
                        </a:rPr>
                        <a:t>CAR &lt; 0</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0292140"/>
                  </a:ext>
                </a:extLst>
              </a:tr>
              <a:tr h="0">
                <a:tc>
                  <a:txBody>
                    <a:bodyPr/>
                    <a:lstStyle/>
                    <a:p>
                      <a:pPr rtl="0">
                        <a:buNone/>
                      </a:pPr>
                      <a:r>
                        <a:rPr lang="en-US" sz="1100" b="1" dirty="0">
                          <a:solidFill>
                            <a:srgbClr val="1F1F1F"/>
                          </a:solidFill>
                          <a:effectLst/>
                          <a:latin typeface="IBM Plex Serif" panose="02060503050406000203" pitchFamily="18" charset="0"/>
                        </a:rPr>
                        <a:t>Treat X Post</a:t>
                      </a: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rtl="0">
                        <a:buNone/>
                      </a:pPr>
                      <a:r>
                        <a:rPr lang="en-US" sz="1100" dirty="0">
                          <a:solidFill>
                            <a:srgbClr val="1F1F1F"/>
                          </a:solidFill>
                          <a:effectLst/>
                          <a:latin typeface="IBM Plex Serif" panose="02060503050406000203" pitchFamily="18" charset="0"/>
                        </a:rPr>
                        <a:t>-1.11</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r>
                        <a:rPr lang="en-US" sz="1100" dirty="0">
                          <a:solidFill>
                            <a:srgbClr val="1F1F1F"/>
                          </a:solidFill>
                          <a:effectLst/>
                          <a:latin typeface="IBM Plex Serif" panose="02060503050406000203" pitchFamily="18" charset="0"/>
                        </a:rPr>
                        <a:t>-1.27</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68867192"/>
                  </a:ext>
                </a:extLst>
              </a:tr>
              <a:tr h="0">
                <a:tc>
                  <a:txBody>
                    <a:bodyPr/>
                    <a:lstStyle/>
                    <a:p>
                      <a:pPr rtl="0">
                        <a:buNone/>
                      </a:pP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rtl="0">
                        <a:buNone/>
                      </a:pPr>
                      <a:r>
                        <a:rPr lang="en-US" sz="1100" dirty="0">
                          <a:solidFill>
                            <a:srgbClr val="1F1F1F"/>
                          </a:solidFill>
                          <a:effectLst/>
                          <a:latin typeface="IBM Plex Serif" panose="02060503050406000203" pitchFamily="18" charset="0"/>
                        </a:rPr>
                        <a:t>(1.39)</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r>
                        <a:rPr lang="en-US" sz="1100" dirty="0">
                          <a:solidFill>
                            <a:srgbClr val="1F1F1F"/>
                          </a:solidFill>
                          <a:effectLst/>
                          <a:latin typeface="IBM Plex Serif" panose="02060503050406000203" pitchFamily="18" charset="0"/>
                        </a:rPr>
                        <a:t>(0.84)</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80482682"/>
                  </a:ext>
                </a:extLst>
              </a:tr>
              <a:tr h="0">
                <a:tc>
                  <a:txBody>
                    <a:bodyPr/>
                    <a:lstStyle/>
                    <a:p>
                      <a:pPr rtl="0">
                        <a:buNone/>
                      </a:pP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rtl="0">
                        <a:buNone/>
                      </a:pP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59524903"/>
                  </a:ext>
                </a:extLst>
              </a:tr>
              <a:tr h="0">
                <a:tc>
                  <a:txBody>
                    <a:bodyPr/>
                    <a:lstStyle/>
                    <a:p>
                      <a:pPr rtl="0">
                        <a:buNone/>
                      </a:pPr>
                      <a:r>
                        <a:rPr lang="en-US" sz="1100" b="1" dirty="0">
                          <a:solidFill>
                            <a:srgbClr val="1F1F1F"/>
                          </a:solidFill>
                          <a:effectLst/>
                          <a:latin typeface="IBM Plex Serif" panose="02060503050406000203" pitchFamily="18" charset="0"/>
                        </a:rPr>
                        <a:t>Observations</a:t>
                      </a: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a:buNone/>
                      </a:pPr>
                      <a:r>
                        <a:rPr lang="en-US" sz="1100" dirty="0">
                          <a:solidFill>
                            <a:srgbClr val="1F1F1F"/>
                          </a:solidFill>
                          <a:effectLst/>
                          <a:latin typeface="IBM Plex Serif" panose="02060503050406000203" pitchFamily="18" charset="0"/>
                        </a:rPr>
                        <a:t>2,437</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a:buNone/>
                      </a:pPr>
                      <a:r>
                        <a:rPr lang="en-US" sz="1100" dirty="0">
                          <a:solidFill>
                            <a:srgbClr val="1F1F1F"/>
                          </a:solidFill>
                          <a:effectLst/>
                          <a:latin typeface="IBM Plex Serif" panose="02060503050406000203" pitchFamily="18" charset="0"/>
                        </a:rPr>
                        <a:t>2,437</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5199304"/>
                  </a:ext>
                </a:extLst>
              </a:tr>
            </a:tbl>
          </a:graphicData>
        </a:graphic>
      </p:graphicFrame>
    </p:spTree>
    <p:extLst>
      <p:ext uri="{BB962C8B-B14F-4D97-AF65-F5344CB8AC3E}">
        <p14:creationId xmlns:p14="http://schemas.microsoft.com/office/powerpoint/2010/main" val="139322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
                                            <p:txEl>
                                              <p:pRg st="1" end="1"/>
                                            </p:txEl>
                                          </p:spTgt>
                                        </p:tgtEl>
                                        <p:attrNameLst>
                                          <p:attrName>r</p:attrName>
                                        </p:attrNameLst>
                                      </p:cBhvr>
                                    </p:animRot>
                                    <p:animRot by="-240000">
                                      <p:cBhvr>
                                        <p:cTn id="10" dur="200" fill="hold">
                                          <p:stCondLst>
                                            <p:cond delay="200"/>
                                          </p:stCondLst>
                                        </p:cTn>
                                        <p:tgtEl>
                                          <p:spTgt spid="3">
                                            <p:txEl>
                                              <p:pRg st="1" end="1"/>
                                            </p:txEl>
                                          </p:spTgt>
                                        </p:tgtEl>
                                        <p:attrNameLst>
                                          <p:attrName>r</p:attrName>
                                        </p:attrNameLst>
                                      </p:cBhvr>
                                    </p:animRot>
                                    <p:animRot by="240000">
                                      <p:cBhvr>
                                        <p:cTn id="11" dur="200" fill="hold">
                                          <p:stCondLst>
                                            <p:cond delay="400"/>
                                          </p:stCondLst>
                                        </p:cTn>
                                        <p:tgtEl>
                                          <p:spTgt spid="3">
                                            <p:txEl>
                                              <p:pRg st="1" end="1"/>
                                            </p:txEl>
                                          </p:spTgt>
                                        </p:tgtEl>
                                        <p:attrNameLst>
                                          <p:attrName>r</p:attrName>
                                        </p:attrNameLst>
                                      </p:cBhvr>
                                    </p:animRot>
                                    <p:animRot by="-240000">
                                      <p:cBhvr>
                                        <p:cTn id="12" dur="200" fill="hold">
                                          <p:stCondLst>
                                            <p:cond delay="600"/>
                                          </p:stCondLst>
                                        </p:cTn>
                                        <p:tgtEl>
                                          <p:spTgt spid="3">
                                            <p:txEl>
                                              <p:pRg st="1" end="1"/>
                                            </p:txEl>
                                          </p:spTgt>
                                        </p:tgtEl>
                                        <p:attrNameLst>
                                          <p:attrName>r</p:attrName>
                                        </p:attrNameLst>
                                      </p:cBhvr>
                                    </p:animRot>
                                    <p:animRot by="120000">
                                      <p:cBhvr>
                                        <p:cTn id="13" dur="200" fill="hold">
                                          <p:stCondLst>
                                            <p:cond delay="80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a:extLst>
            <a:ext uri="{FF2B5EF4-FFF2-40B4-BE49-F238E27FC236}">
              <a16:creationId xmlns:a16="http://schemas.microsoft.com/office/drawing/2014/main" id="{64194F2C-A90D-64E1-2B24-14B37834FFEE}"/>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401445CB-3A72-BF0C-F6B4-95898995AA4B}"/>
              </a:ext>
            </a:extLst>
          </p:cNvPr>
          <p:cNvSpPr/>
          <p:nvPr/>
        </p:nvSpPr>
        <p:spPr>
          <a:xfrm>
            <a:off x="496186" y="389860"/>
            <a:ext cx="8151628" cy="443023"/>
          </a:xfrm>
          <a:prstGeom prst="rect">
            <a:avLst/>
          </a:prstGeom>
          <a:noFill/>
          <a:ln/>
        </p:spPr>
        <p:txBody>
          <a:bodyPr wrap="square" lIns="0" tIns="0" rIns="0" bIns="0" rtlCol="0" anchor="ctr"/>
          <a:lstStyle/>
          <a:p>
            <a:pPr marL="0" marR="0" lvl="0" indent="0" algn="l" defTabSz="914400" rtl="0" eaLnBrk="1" fontAlgn="auto" latinLnBrk="0" hangingPunct="1">
              <a:lnSpc>
                <a:spcPts val="3525"/>
              </a:lnSpc>
              <a:spcBef>
                <a:spcPts val="0"/>
              </a:spcBef>
              <a:spcAft>
                <a:spcPts val="0"/>
              </a:spcAft>
              <a:buClrTx/>
              <a:buSzTx/>
              <a:buFontTx/>
              <a:buNone/>
              <a:tabLst/>
              <a:defRPr/>
            </a:pPr>
            <a:r>
              <a:rPr kumimoji="0" lang="en-US" sz="2820" b="1" i="0" u="none" strike="noStrike" kern="1200" cap="none" spc="0" normalizeH="0" baseline="0" noProof="0" dirty="0">
                <a:ln>
                  <a:noFill/>
                </a:ln>
                <a:solidFill>
                  <a:srgbClr val="000000"/>
                </a:solidFill>
                <a:effectLst/>
                <a:uLnTx/>
                <a:uFillTx/>
                <a:latin typeface="IBM Plex Serif" panose="02060503050406000203" pitchFamily="18" charset="0"/>
                <a:ea typeface="PT Serif" pitchFamily="34" charset="-122"/>
                <a:cs typeface="PT Serif" pitchFamily="34" charset="-120"/>
              </a:rPr>
              <a:t>Did SLB 14L reduce GHG emissions?</a:t>
            </a:r>
            <a:endParaRPr kumimoji="0" lang="en-US" sz="282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endParaRPr>
          </a:p>
        </p:txBody>
      </p:sp>
      <p:sp>
        <p:nvSpPr>
          <p:cNvPr id="3" name="TextBox 2">
            <a:extLst>
              <a:ext uri="{FF2B5EF4-FFF2-40B4-BE49-F238E27FC236}">
                <a16:creationId xmlns:a16="http://schemas.microsoft.com/office/drawing/2014/main" id="{A8397A24-D8B3-DE5F-27D6-2F46021EAD55}"/>
              </a:ext>
            </a:extLst>
          </p:cNvPr>
          <p:cNvSpPr txBox="1"/>
          <p:nvPr/>
        </p:nvSpPr>
        <p:spPr>
          <a:xfrm>
            <a:off x="496186" y="978873"/>
            <a:ext cx="8294914" cy="3967176"/>
          </a:xfrm>
          <a:prstGeom prst="rect">
            <a:avLst/>
          </a:prstGeom>
          <a:noFill/>
        </p:spPr>
        <p:txBody>
          <a:bodyPr wrap="square">
            <a:spAutoFit/>
          </a:bodyPr>
          <a:lstStyle/>
          <a:p>
            <a:pPr marL="0" marR="0" lvl="0" indent="0" algn="l" defTabSz="914400" rtl="0" eaLnBrk="1" fontAlgn="auto" latinLnBrk="0" hangingPunct="1">
              <a:lnSpc>
                <a:spcPts val="1805"/>
              </a:lnSpc>
              <a:spcBef>
                <a:spcPts val="0"/>
              </a:spcBef>
              <a:spcAft>
                <a:spcPts val="800"/>
              </a:spcAft>
              <a:buClrTx/>
              <a:buSzTx/>
              <a:buFontTx/>
              <a:buNone/>
              <a:tabLst/>
              <a:defRPr/>
            </a:pPr>
            <a:r>
              <a:rPr kumimoji="0" lang="en-US" sz="111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We examine three dependent variables: </a:t>
            </a:r>
          </a:p>
          <a:p>
            <a:pPr marL="800100" marR="0" lvl="1" indent="-342900" algn="l" defTabSz="914400" rtl="0" eaLnBrk="1" fontAlgn="auto" latinLnBrk="0" hangingPunct="1">
              <a:lnSpc>
                <a:spcPts val="1805"/>
              </a:lnSpc>
              <a:spcBef>
                <a:spcPts val="0"/>
              </a:spcBef>
              <a:spcAft>
                <a:spcPts val="800"/>
              </a:spcAft>
              <a:buClrTx/>
              <a:buSzTx/>
              <a:buFont typeface="+mj-lt"/>
              <a:buAutoNum type="arabicPeriod"/>
              <a:tabLst/>
              <a:defRPr/>
            </a:pPr>
            <a:r>
              <a:rPr kumimoji="0" lang="en-US" sz="111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Actual emissions in the future.</a:t>
            </a:r>
          </a:p>
          <a:p>
            <a:pPr marL="800100" marR="0" lvl="1" indent="-342900" algn="l" defTabSz="914400" rtl="0" eaLnBrk="1" fontAlgn="auto" latinLnBrk="0" hangingPunct="1">
              <a:lnSpc>
                <a:spcPts val="1805"/>
              </a:lnSpc>
              <a:spcBef>
                <a:spcPts val="0"/>
              </a:spcBef>
              <a:spcAft>
                <a:spcPts val="800"/>
              </a:spcAft>
              <a:buClrTx/>
              <a:buSzTx/>
              <a:buFont typeface="+mj-lt"/>
              <a:buAutoNum type="arabicPeriod"/>
              <a:tabLst/>
              <a:defRPr/>
            </a:pPr>
            <a:r>
              <a:rPr kumimoji="0" lang="en-US" sz="1110" b="1"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Pledged emission reduction. </a:t>
            </a:r>
          </a:p>
          <a:p>
            <a:pPr marL="800100" marR="0" lvl="1" indent="-342900" algn="l" defTabSz="914400" rtl="0" eaLnBrk="1" fontAlgn="auto" latinLnBrk="0" hangingPunct="1">
              <a:lnSpc>
                <a:spcPts val="1805"/>
              </a:lnSpc>
              <a:spcBef>
                <a:spcPts val="0"/>
              </a:spcBef>
              <a:spcAft>
                <a:spcPts val="800"/>
              </a:spcAft>
              <a:buClrTx/>
              <a:buSzTx/>
              <a:buFont typeface="+mj-lt"/>
              <a:buAutoNum type="arabicPeriod"/>
              <a:tabLst/>
              <a:defRPr/>
            </a:pPr>
            <a:r>
              <a:rPr kumimoji="0" lang="en-US" sz="111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Capital expenditure.</a:t>
            </a:r>
          </a:p>
          <a:p>
            <a:pPr marL="0" marR="0" lvl="0" indent="0" algn="l" defTabSz="914400" rtl="0" eaLnBrk="1" fontAlgn="auto" latinLnBrk="0" hangingPunct="1">
              <a:lnSpc>
                <a:spcPts val="1805"/>
              </a:lnSpc>
              <a:spcBef>
                <a:spcPts val="0"/>
              </a:spcBef>
              <a:spcAft>
                <a:spcPts val="800"/>
              </a:spcAft>
              <a:buClrTx/>
              <a:buSzTx/>
              <a:buFontTx/>
              <a:buNone/>
              <a:tabLst/>
              <a:defRPr/>
            </a:pPr>
            <a:r>
              <a:rPr kumimoji="0" lang="en-US" sz="111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We examine two treatment variables:</a:t>
            </a:r>
          </a:p>
          <a:p>
            <a:pPr marL="800100" marR="0" lvl="1" indent="-342900" algn="l" defTabSz="914400" rtl="0" eaLnBrk="1" fontAlgn="auto" latinLnBrk="0" hangingPunct="1">
              <a:lnSpc>
                <a:spcPts val="1805"/>
              </a:lnSpc>
              <a:spcBef>
                <a:spcPts val="0"/>
              </a:spcBef>
              <a:spcAft>
                <a:spcPts val="800"/>
              </a:spcAft>
              <a:buClrTx/>
              <a:buSzTx/>
              <a:buFont typeface="+mj-lt"/>
              <a:buAutoNum type="arabicPeriod"/>
              <a:tabLst/>
              <a:defRPr/>
            </a:pPr>
            <a:r>
              <a:rPr kumimoji="0" lang="en-US" sz="111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High emitters.</a:t>
            </a:r>
          </a:p>
          <a:p>
            <a:pPr marL="800100" marR="0" lvl="1" indent="-342900" algn="l" defTabSz="914400" rtl="0" eaLnBrk="1" fontAlgn="auto" latinLnBrk="0" hangingPunct="1">
              <a:lnSpc>
                <a:spcPts val="1805"/>
              </a:lnSpc>
              <a:spcBef>
                <a:spcPts val="0"/>
              </a:spcBef>
              <a:spcAft>
                <a:spcPts val="800"/>
              </a:spcAft>
              <a:buClrTx/>
              <a:buSzTx/>
              <a:buFont typeface="+mj-lt"/>
              <a:buAutoNum type="arabicPeriod"/>
              <a:tabLst/>
              <a:defRPr/>
            </a:pPr>
            <a:r>
              <a:rPr kumimoji="0" lang="en-US" sz="111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Firms with negative CAR around SLB 14L.</a:t>
            </a:r>
          </a:p>
          <a:p>
            <a:pPr marL="0" marR="0" lvl="0" indent="0" algn="l" defTabSz="914400" rtl="0" eaLnBrk="1" fontAlgn="auto" latinLnBrk="0" hangingPunct="1">
              <a:lnSpc>
                <a:spcPts val="1805"/>
              </a:lnSpc>
              <a:spcBef>
                <a:spcPts val="0"/>
              </a:spcBef>
              <a:spcAft>
                <a:spcPts val="800"/>
              </a:spcAft>
              <a:buClrTx/>
              <a:buSzTx/>
              <a:buFontTx/>
              <a:buNone/>
              <a:tabLst/>
              <a:defRPr/>
            </a:pPr>
            <a:r>
              <a:rPr kumimoji="0" lang="en-US" sz="111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We use Diff-and-diff specifications:</a:t>
            </a:r>
          </a:p>
          <a:p>
            <a:pPr marL="457200" marR="0" lvl="1" indent="0" algn="l" defTabSz="914400" rtl="0" eaLnBrk="1" fontAlgn="auto" latinLnBrk="0" hangingPunct="1">
              <a:lnSpc>
                <a:spcPts val="1805"/>
              </a:lnSpc>
              <a:spcBef>
                <a:spcPts val="0"/>
              </a:spcBef>
              <a:spcAft>
                <a:spcPts val="800"/>
              </a:spcAft>
              <a:buClrTx/>
              <a:buSzTx/>
              <a:buFontTx/>
              <a:buNone/>
              <a:tabLst/>
              <a:defRPr/>
            </a:pPr>
            <a:r>
              <a:rPr kumimoji="0" lang="en-US" sz="111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Post = 1 if year &gt;= 2022.</a:t>
            </a:r>
          </a:p>
          <a:p>
            <a:pPr marL="457200" marR="0" lvl="1" indent="0" algn="l" defTabSz="914400" rtl="0" eaLnBrk="1" fontAlgn="auto" latinLnBrk="0" hangingPunct="1">
              <a:lnSpc>
                <a:spcPts val="1805"/>
              </a:lnSpc>
              <a:spcBef>
                <a:spcPts val="0"/>
              </a:spcBef>
              <a:spcAft>
                <a:spcPts val="800"/>
              </a:spcAft>
              <a:buClrTx/>
              <a:buSzTx/>
              <a:buFontTx/>
              <a:buNone/>
              <a:tabLst/>
              <a:defRPr/>
            </a:pPr>
            <a:r>
              <a:rPr kumimoji="0" lang="en-US" sz="111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Firm and year fixed effect.</a:t>
            </a:r>
          </a:p>
          <a:p>
            <a:pPr marL="457200" marR="0" lvl="1" indent="0" algn="l" defTabSz="914400" rtl="0" eaLnBrk="1" fontAlgn="auto" latinLnBrk="0" hangingPunct="1">
              <a:lnSpc>
                <a:spcPts val="1805"/>
              </a:lnSpc>
              <a:spcBef>
                <a:spcPts val="0"/>
              </a:spcBef>
              <a:spcAft>
                <a:spcPts val="800"/>
              </a:spcAft>
              <a:buClrTx/>
              <a:buSzTx/>
              <a:buFontTx/>
              <a:buNone/>
              <a:tabLst/>
              <a:defRPr/>
            </a:pPr>
            <a:r>
              <a:rPr kumimoji="0" lang="en-US" sz="111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Standard error clustered at firm level.</a:t>
            </a:r>
          </a:p>
          <a:p>
            <a:pPr marL="0" marR="0" lvl="0" indent="0" algn="l" defTabSz="914400" rtl="0" eaLnBrk="1" fontAlgn="auto" latinLnBrk="0" hangingPunct="1">
              <a:lnSpc>
                <a:spcPts val="1805"/>
              </a:lnSpc>
              <a:spcBef>
                <a:spcPts val="0"/>
              </a:spcBef>
              <a:spcAft>
                <a:spcPts val="800"/>
              </a:spcAft>
              <a:buClrTx/>
              <a:buSzTx/>
              <a:buFontTx/>
              <a:buNone/>
              <a:tabLst/>
              <a:defRPr/>
            </a:pPr>
            <a:endParaRPr kumimoji="0" lang="en-US" sz="111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endParaRPr>
          </a:p>
        </p:txBody>
      </p:sp>
      <p:graphicFrame>
        <p:nvGraphicFramePr>
          <p:cNvPr id="5" name="Table 4">
            <a:extLst>
              <a:ext uri="{FF2B5EF4-FFF2-40B4-BE49-F238E27FC236}">
                <a16:creationId xmlns:a16="http://schemas.microsoft.com/office/drawing/2014/main" id="{CBE47DDF-9447-F8EA-F702-F9BEE4DDB6FF}"/>
              </a:ext>
            </a:extLst>
          </p:cNvPr>
          <p:cNvGraphicFramePr>
            <a:graphicFrameLocks noGrp="1"/>
          </p:cNvGraphicFramePr>
          <p:nvPr>
            <p:extLst>
              <p:ext uri="{D42A27DB-BD31-4B8C-83A1-F6EECF244321}">
                <p14:modId xmlns:p14="http://schemas.microsoft.com/office/powerpoint/2010/main" val="911877554"/>
              </p:ext>
            </p:extLst>
          </p:nvPr>
        </p:nvGraphicFramePr>
        <p:xfrm>
          <a:off x="4292436" y="1730119"/>
          <a:ext cx="4355378" cy="1879668"/>
        </p:xfrm>
        <a:graphic>
          <a:graphicData uri="http://schemas.openxmlformats.org/drawingml/2006/table">
            <a:tbl>
              <a:tblPr/>
              <a:tblGrid>
                <a:gridCol w="1604346">
                  <a:extLst>
                    <a:ext uri="{9D8B030D-6E8A-4147-A177-3AD203B41FA5}">
                      <a16:colId xmlns:a16="http://schemas.microsoft.com/office/drawing/2014/main" val="4245894171"/>
                    </a:ext>
                  </a:extLst>
                </a:gridCol>
                <a:gridCol w="1375516">
                  <a:extLst>
                    <a:ext uri="{9D8B030D-6E8A-4147-A177-3AD203B41FA5}">
                      <a16:colId xmlns:a16="http://schemas.microsoft.com/office/drawing/2014/main" val="295583276"/>
                    </a:ext>
                  </a:extLst>
                </a:gridCol>
                <a:gridCol w="1375516">
                  <a:extLst>
                    <a:ext uri="{9D8B030D-6E8A-4147-A177-3AD203B41FA5}">
                      <a16:colId xmlns:a16="http://schemas.microsoft.com/office/drawing/2014/main" val="1603962234"/>
                    </a:ext>
                  </a:extLst>
                </a:gridCol>
              </a:tblGrid>
              <a:tr h="0">
                <a:tc>
                  <a:txBody>
                    <a:bodyPr/>
                    <a:lstStyle/>
                    <a:p>
                      <a:pPr rtl="0">
                        <a:buNone/>
                      </a:pPr>
                      <a:r>
                        <a:rPr lang="en-US" sz="1100" b="1" dirty="0">
                          <a:solidFill>
                            <a:schemeClr val="bg1"/>
                          </a:solidFill>
                          <a:effectLst/>
                          <a:latin typeface="IBM Plex Serif" panose="02060503050406000203" pitchFamily="18" charset="0"/>
                        </a:rPr>
                        <a:t>Dependent variable</a:t>
                      </a:r>
                      <a:endParaRPr lang="en-US" sz="1100" dirty="0">
                        <a:solidFill>
                          <a:schemeClr val="bg1"/>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solidFill>
                  </a:tcPr>
                </a:tc>
                <a:tc gridSpan="2">
                  <a:txBody>
                    <a:bodyPr/>
                    <a:lstStyle/>
                    <a:p>
                      <a:pPr algn="ctr" rtl="0">
                        <a:buNone/>
                      </a:pPr>
                      <a:r>
                        <a:rPr lang="en-US" sz="1100" b="0" dirty="0">
                          <a:solidFill>
                            <a:schemeClr val="tx1"/>
                          </a:solidFill>
                          <a:effectLst/>
                          <a:latin typeface="IBM Plex Serif" panose="02060503050406000203" pitchFamily="18" charset="0"/>
                        </a:rPr>
                        <a:t>Pledged emission reduction in %</a:t>
                      </a:r>
                    </a:p>
                  </a:txBody>
                  <a:tcPr marL="109229" marR="109229" marT="72819" marB="72819"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a:buNone/>
                      </a:pP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870287118"/>
                  </a:ext>
                </a:extLst>
              </a:tr>
              <a:tr h="0">
                <a:tc>
                  <a:txBody>
                    <a:bodyPr/>
                    <a:lstStyle/>
                    <a:p>
                      <a:pPr rtl="0">
                        <a:buNone/>
                      </a:pPr>
                      <a:r>
                        <a:rPr lang="en-US" sz="1100" b="1" dirty="0">
                          <a:solidFill>
                            <a:schemeClr val="bg1"/>
                          </a:solidFill>
                          <a:effectLst/>
                          <a:latin typeface="IBM Plex Serif" panose="02060503050406000203" pitchFamily="18" charset="0"/>
                        </a:rPr>
                        <a:t>Treatment</a:t>
                      </a:r>
                      <a:endParaRPr lang="en-US" sz="1100" dirty="0">
                        <a:solidFill>
                          <a:schemeClr val="bg1"/>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rtl="0">
                        <a:buNone/>
                      </a:pPr>
                      <a:r>
                        <a:rPr lang="en-US" sz="1100" b="0" dirty="0">
                          <a:solidFill>
                            <a:schemeClr val="tx1"/>
                          </a:solidFill>
                          <a:effectLst/>
                          <a:latin typeface="IBM Plex Serif" panose="02060503050406000203" pitchFamily="18" charset="0"/>
                        </a:rPr>
                        <a:t>High Emitter</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a:buNone/>
                      </a:pPr>
                      <a:r>
                        <a:rPr lang="en-US" sz="1100" b="0" dirty="0">
                          <a:solidFill>
                            <a:schemeClr val="tx1"/>
                          </a:solidFill>
                          <a:effectLst/>
                          <a:latin typeface="IBM Plex Serif" panose="02060503050406000203" pitchFamily="18" charset="0"/>
                        </a:rPr>
                        <a:t>CAR &lt; 0</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0292140"/>
                  </a:ext>
                </a:extLst>
              </a:tr>
              <a:tr h="0">
                <a:tc>
                  <a:txBody>
                    <a:bodyPr/>
                    <a:lstStyle/>
                    <a:p>
                      <a:pPr rtl="0">
                        <a:buNone/>
                      </a:pPr>
                      <a:r>
                        <a:rPr lang="en-US" sz="1100" b="1" dirty="0">
                          <a:solidFill>
                            <a:srgbClr val="1F1F1F"/>
                          </a:solidFill>
                          <a:effectLst/>
                          <a:latin typeface="IBM Plex Serif" panose="02060503050406000203" pitchFamily="18" charset="0"/>
                        </a:rPr>
                        <a:t>Treat X Post</a:t>
                      </a: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rtl="0">
                        <a:buNone/>
                      </a:pPr>
                      <a:r>
                        <a:rPr lang="en-US" sz="1100" dirty="0">
                          <a:solidFill>
                            <a:srgbClr val="1F1F1F"/>
                          </a:solidFill>
                          <a:effectLst/>
                          <a:latin typeface="IBM Plex Serif" panose="02060503050406000203" pitchFamily="18" charset="0"/>
                        </a:rPr>
                        <a:t>-5.8*</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r>
                        <a:rPr lang="en-US" sz="1100" dirty="0">
                          <a:solidFill>
                            <a:srgbClr val="1F1F1F"/>
                          </a:solidFill>
                          <a:effectLst/>
                          <a:latin typeface="IBM Plex Serif" panose="02060503050406000203" pitchFamily="18" charset="0"/>
                        </a:rPr>
                        <a:t>1.96</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68867192"/>
                  </a:ext>
                </a:extLst>
              </a:tr>
              <a:tr h="0">
                <a:tc>
                  <a:txBody>
                    <a:bodyPr/>
                    <a:lstStyle/>
                    <a:p>
                      <a:pPr rtl="0">
                        <a:buNone/>
                      </a:pP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rtl="0">
                        <a:buNone/>
                      </a:pPr>
                      <a:r>
                        <a:rPr lang="en-US" sz="1100" dirty="0">
                          <a:solidFill>
                            <a:srgbClr val="1F1F1F"/>
                          </a:solidFill>
                          <a:effectLst/>
                          <a:latin typeface="IBM Plex Serif" panose="02060503050406000203" pitchFamily="18" charset="0"/>
                        </a:rPr>
                        <a:t>(3.25)</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r>
                        <a:rPr lang="en-US" sz="1100" dirty="0">
                          <a:solidFill>
                            <a:srgbClr val="1F1F1F"/>
                          </a:solidFill>
                          <a:effectLst/>
                          <a:latin typeface="IBM Plex Serif" panose="02060503050406000203" pitchFamily="18" charset="0"/>
                        </a:rPr>
                        <a:t>(1.99)</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80482682"/>
                  </a:ext>
                </a:extLst>
              </a:tr>
              <a:tr h="0">
                <a:tc>
                  <a:txBody>
                    <a:bodyPr/>
                    <a:lstStyle/>
                    <a:p>
                      <a:pPr rtl="0">
                        <a:buNone/>
                      </a:pP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rtl="0">
                        <a:buNone/>
                      </a:pP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59524903"/>
                  </a:ext>
                </a:extLst>
              </a:tr>
              <a:tr h="0">
                <a:tc>
                  <a:txBody>
                    <a:bodyPr/>
                    <a:lstStyle/>
                    <a:p>
                      <a:pPr rtl="0">
                        <a:buNone/>
                      </a:pPr>
                      <a:r>
                        <a:rPr lang="en-US" sz="1100" b="1" dirty="0">
                          <a:solidFill>
                            <a:srgbClr val="1F1F1F"/>
                          </a:solidFill>
                          <a:effectLst/>
                          <a:latin typeface="IBM Plex Serif" panose="02060503050406000203" pitchFamily="18" charset="0"/>
                        </a:rPr>
                        <a:t>Observations</a:t>
                      </a: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a:buNone/>
                      </a:pPr>
                      <a:r>
                        <a:rPr lang="en-US" sz="1100" dirty="0">
                          <a:solidFill>
                            <a:srgbClr val="1F1F1F"/>
                          </a:solidFill>
                          <a:effectLst/>
                          <a:latin typeface="IBM Plex Serif" panose="02060503050406000203" pitchFamily="18" charset="0"/>
                        </a:rPr>
                        <a:t>2,962</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a:buNone/>
                      </a:pPr>
                      <a:r>
                        <a:rPr lang="en-US" sz="1100" dirty="0">
                          <a:solidFill>
                            <a:srgbClr val="1F1F1F"/>
                          </a:solidFill>
                          <a:effectLst/>
                          <a:latin typeface="IBM Plex Serif" panose="02060503050406000203" pitchFamily="18" charset="0"/>
                        </a:rPr>
                        <a:t>2,962</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5199304"/>
                  </a:ext>
                </a:extLst>
              </a:tr>
            </a:tbl>
          </a:graphicData>
        </a:graphic>
      </p:graphicFrame>
    </p:spTree>
    <p:extLst>
      <p:ext uri="{BB962C8B-B14F-4D97-AF65-F5344CB8AC3E}">
        <p14:creationId xmlns:p14="http://schemas.microsoft.com/office/powerpoint/2010/main" val="269255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
                                            <p:txEl>
                                              <p:pRg st="2" end="2"/>
                                            </p:txEl>
                                          </p:spTgt>
                                        </p:tgtEl>
                                        <p:attrNameLst>
                                          <p:attrName>r</p:attrName>
                                        </p:attrNameLst>
                                      </p:cBhvr>
                                    </p:animRot>
                                    <p:animRot by="-240000">
                                      <p:cBhvr>
                                        <p:cTn id="10" dur="200" fill="hold">
                                          <p:stCondLst>
                                            <p:cond delay="200"/>
                                          </p:stCondLst>
                                        </p:cTn>
                                        <p:tgtEl>
                                          <p:spTgt spid="3">
                                            <p:txEl>
                                              <p:pRg st="2" end="2"/>
                                            </p:txEl>
                                          </p:spTgt>
                                        </p:tgtEl>
                                        <p:attrNameLst>
                                          <p:attrName>r</p:attrName>
                                        </p:attrNameLst>
                                      </p:cBhvr>
                                    </p:animRot>
                                    <p:animRot by="240000">
                                      <p:cBhvr>
                                        <p:cTn id="11" dur="200" fill="hold">
                                          <p:stCondLst>
                                            <p:cond delay="400"/>
                                          </p:stCondLst>
                                        </p:cTn>
                                        <p:tgtEl>
                                          <p:spTgt spid="3">
                                            <p:txEl>
                                              <p:pRg st="2" end="2"/>
                                            </p:txEl>
                                          </p:spTgt>
                                        </p:tgtEl>
                                        <p:attrNameLst>
                                          <p:attrName>r</p:attrName>
                                        </p:attrNameLst>
                                      </p:cBhvr>
                                    </p:animRot>
                                    <p:animRot by="-240000">
                                      <p:cBhvr>
                                        <p:cTn id="12" dur="200" fill="hold">
                                          <p:stCondLst>
                                            <p:cond delay="600"/>
                                          </p:stCondLst>
                                        </p:cTn>
                                        <p:tgtEl>
                                          <p:spTgt spid="3">
                                            <p:txEl>
                                              <p:pRg st="2" end="2"/>
                                            </p:txEl>
                                          </p:spTgt>
                                        </p:tgtEl>
                                        <p:attrNameLst>
                                          <p:attrName>r</p:attrName>
                                        </p:attrNameLst>
                                      </p:cBhvr>
                                    </p:animRot>
                                    <p:animRot by="120000">
                                      <p:cBhvr>
                                        <p:cTn id="13" dur="200" fill="hold">
                                          <p:stCondLst>
                                            <p:cond delay="800"/>
                                          </p:stCondLst>
                                        </p:cTn>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a:extLst>
            <a:ext uri="{FF2B5EF4-FFF2-40B4-BE49-F238E27FC236}">
              <a16:creationId xmlns:a16="http://schemas.microsoft.com/office/drawing/2014/main" id="{14364F78-9200-31E0-1BEB-9F8C40B4BC06}"/>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AAD62D07-EE49-678F-AF65-577706F84C5B}"/>
              </a:ext>
            </a:extLst>
          </p:cNvPr>
          <p:cNvSpPr/>
          <p:nvPr/>
        </p:nvSpPr>
        <p:spPr>
          <a:xfrm>
            <a:off x="496186" y="389860"/>
            <a:ext cx="8151628" cy="443023"/>
          </a:xfrm>
          <a:prstGeom prst="rect">
            <a:avLst/>
          </a:prstGeom>
          <a:noFill/>
          <a:ln/>
        </p:spPr>
        <p:txBody>
          <a:bodyPr wrap="square" lIns="0" tIns="0" rIns="0" bIns="0" rtlCol="0" anchor="ctr"/>
          <a:lstStyle/>
          <a:p>
            <a:pPr marL="0" marR="0" lvl="0" indent="0" algn="l" defTabSz="914400" rtl="0" eaLnBrk="1" fontAlgn="auto" latinLnBrk="0" hangingPunct="1">
              <a:lnSpc>
                <a:spcPts val="3525"/>
              </a:lnSpc>
              <a:spcBef>
                <a:spcPts val="0"/>
              </a:spcBef>
              <a:spcAft>
                <a:spcPts val="0"/>
              </a:spcAft>
              <a:buClrTx/>
              <a:buSzTx/>
              <a:buFontTx/>
              <a:buNone/>
              <a:tabLst/>
              <a:defRPr/>
            </a:pPr>
            <a:r>
              <a:rPr kumimoji="0" lang="en-US" sz="2820" b="1" i="0" u="none" strike="noStrike" kern="1200" cap="none" spc="0" normalizeH="0" baseline="0" noProof="0" dirty="0">
                <a:ln>
                  <a:noFill/>
                </a:ln>
                <a:solidFill>
                  <a:srgbClr val="000000"/>
                </a:solidFill>
                <a:effectLst/>
                <a:uLnTx/>
                <a:uFillTx/>
                <a:latin typeface="IBM Plex Serif" panose="02060503050406000203" pitchFamily="18" charset="0"/>
                <a:ea typeface="PT Serif" pitchFamily="34" charset="-122"/>
                <a:cs typeface="PT Serif" pitchFamily="34" charset="-120"/>
              </a:rPr>
              <a:t>Did SLB 14L reduce GHG emissions?</a:t>
            </a:r>
            <a:endParaRPr kumimoji="0" lang="en-US" sz="282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endParaRPr>
          </a:p>
        </p:txBody>
      </p:sp>
      <p:sp>
        <p:nvSpPr>
          <p:cNvPr id="3" name="TextBox 2">
            <a:extLst>
              <a:ext uri="{FF2B5EF4-FFF2-40B4-BE49-F238E27FC236}">
                <a16:creationId xmlns:a16="http://schemas.microsoft.com/office/drawing/2014/main" id="{DDC2C452-4BF0-7F1D-DAB2-B930C4CFB705}"/>
              </a:ext>
            </a:extLst>
          </p:cNvPr>
          <p:cNvSpPr txBox="1"/>
          <p:nvPr/>
        </p:nvSpPr>
        <p:spPr>
          <a:xfrm>
            <a:off x="496186" y="978873"/>
            <a:ext cx="8294914" cy="3967176"/>
          </a:xfrm>
          <a:prstGeom prst="rect">
            <a:avLst/>
          </a:prstGeom>
          <a:noFill/>
        </p:spPr>
        <p:txBody>
          <a:bodyPr wrap="square">
            <a:spAutoFit/>
          </a:bodyPr>
          <a:lstStyle/>
          <a:p>
            <a:pPr marL="0" marR="0" lvl="0" indent="0" algn="l" defTabSz="914400" rtl="0" eaLnBrk="1" fontAlgn="auto" latinLnBrk="0" hangingPunct="1">
              <a:lnSpc>
                <a:spcPts val="1805"/>
              </a:lnSpc>
              <a:spcBef>
                <a:spcPts val="0"/>
              </a:spcBef>
              <a:spcAft>
                <a:spcPts val="800"/>
              </a:spcAft>
              <a:buClrTx/>
              <a:buSzTx/>
              <a:buFontTx/>
              <a:buNone/>
              <a:tabLst/>
              <a:defRPr/>
            </a:pPr>
            <a:r>
              <a:rPr kumimoji="0" lang="en-US" sz="111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We examine two dependent variables: </a:t>
            </a:r>
          </a:p>
          <a:p>
            <a:pPr marL="800100" marR="0" lvl="1" indent="-342900" algn="l" defTabSz="914400" rtl="0" eaLnBrk="1" fontAlgn="auto" latinLnBrk="0" hangingPunct="1">
              <a:lnSpc>
                <a:spcPts val="1805"/>
              </a:lnSpc>
              <a:spcBef>
                <a:spcPts val="0"/>
              </a:spcBef>
              <a:spcAft>
                <a:spcPts val="800"/>
              </a:spcAft>
              <a:buClrTx/>
              <a:buSzTx/>
              <a:buFont typeface="+mj-lt"/>
              <a:buAutoNum type="arabicPeriod"/>
              <a:tabLst/>
              <a:defRPr/>
            </a:pPr>
            <a:r>
              <a:rPr kumimoji="0" lang="en-US" sz="111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Actual emissions in the future.</a:t>
            </a:r>
          </a:p>
          <a:p>
            <a:pPr marL="800100" marR="0" lvl="1" indent="-342900" algn="l" defTabSz="914400" rtl="0" eaLnBrk="1" fontAlgn="auto" latinLnBrk="0" hangingPunct="1">
              <a:lnSpc>
                <a:spcPts val="1805"/>
              </a:lnSpc>
              <a:spcBef>
                <a:spcPts val="0"/>
              </a:spcBef>
              <a:spcAft>
                <a:spcPts val="800"/>
              </a:spcAft>
              <a:buClrTx/>
              <a:buSzTx/>
              <a:buFont typeface="+mj-lt"/>
              <a:buAutoNum type="arabicPeriod"/>
              <a:tabLst/>
              <a:defRPr/>
            </a:pPr>
            <a:r>
              <a:rPr kumimoji="0" lang="en-US" sz="111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Pledged emission reduction. </a:t>
            </a:r>
          </a:p>
          <a:p>
            <a:pPr marL="800100" marR="0" lvl="1" indent="-342900" algn="l" defTabSz="914400" rtl="0" eaLnBrk="1" fontAlgn="auto" latinLnBrk="0" hangingPunct="1">
              <a:lnSpc>
                <a:spcPts val="1805"/>
              </a:lnSpc>
              <a:spcBef>
                <a:spcPts val="0"/>
              </a:spcBef>
              <a:spcAft>
                <a:spcPts val="800"/>
              </a:spcAft>
              <a:buClrTx/>
              <a:buSzTx/>
              <a:buFont typeface="+mj-lt"/>
              <a:buAutoNum type="arabicPeriod"/>
              <a:tabLst/>
              <a:defRPr/>
            </a:pPr>
            <a:r>
              <a:rPr kumimoji="0" lang="en-US" sz="1110" b="1"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Capital expenditure.</a:t>
            </a:r>
          </a:p>
          <a:p>
            <a:pPr marL="0" marR="0" lvl="0" indent="0" algn="l" defTabSz="914400" rtl="0" eaLnBrk="1" fontAlgn="auto" latinLnBrk="0" hangingPunct="1">
              <a:lnSpc>
                <a:spcPts val="1805"/>
              </a:lnSpc>
              <a:spcBef>
                <a:spcPts val="0"/>
              </a:spcBef>
              <a:spcAft>
                <a:spcPts val="800"/>
              </a:spcAft>
              <a:buClrTx/>
              <a:buSzTx/>
              <a:buFontTx/>
              <a:buNone/>
              <a:tabLst/>
              <a:defRPr/>
            </a:pPr>
            <a:r>
              <a:rPr kumimoji="0" lang="en-US" sz="111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We examine two treatment variables:</a:t>
            </a:r>
          </a:p>
          <a:p>
            <a:pPr marL="800100" marR="0" lvl="1" indent="-342900" algn="l" defTabSz="914400" rtl="0" eaLnBrk="1" fontAlgn="auto" latinLnBrk="0" hangingPunct="1">
              <a:lnSpc>
                <a:spcPts val="1805"/>
              </a:lnSpc>
              <a:spcBef>
                <a:spcPts val="0"/>
              </a:spcBef>
              <a:spcAft>
                <a:spcPts val="800"/>
              </a:spcAft>
              <a:buClrTx/>
              <a:buSzTx/>
              <a:buFont typeface="+mj-lt"/>
              <a:buAutoNum type="arabicPeriod"/>
              <a:tabLst/>
              <a:defRPr/>
            </a:pPr>
            <a:r>
              <a:rPr kumimoji="0" lang="en-US" sz="111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High emitters.</a:t>
            </a:r>
          </a:p>
          <a:p>
            <a:pPr marL="800100" marR="0" lvl="1" indent="-342900" algn="l" defTabSz="914400" rtl="0" eaLnBrk="1" fontAlgn="auto" latinLnBrk="0" hangingPunct="1">
              <a:lnSpc>
                <a:spcPts val="1805"/>
              </a:lnSpc>
              <a:spcBef>
                <a:spcPts val="0"/>
              </a:spcBef>
              <a:spcAft>
                <a:spcPts val="800"/>
              </a:spcAft>
              <a:buClrTx/>
              <a:buSzTx/>
              <a:buFont typeface="+mj-lt"/>
              <a:buAutoNum type="arabicPeriod"/>
              <a:tabLst/>
              <a:defRPr/>
            </a:pPr>
            <a:r>
              <a:rPr kumimoji="0" lang="en-US" sz="111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Firms with negative CAR around SLB 14L.</a:t>
            </a:r>
          </a:p>
          <a:p>
            <a:pPr marL="0" marR="0" lvl="0" indent="0" algn="l" defTabSz="914400" rtl="0" eaLnBrk="1" fontAlgn="auto" latinLnBrk="0" hangingPunct="1">
              <a:lnSpc>
                <a:spcPts val="1805"/>
              </a:lnSpc>
              <a:spcBef>
                <a:spcPts val="0"/>
              </a:spcBef>
              <a:spcAft>
                <a:spcPts val="800"/>
              </a:spcAft>
              <a:buClrTx/>
              <a:buSzTx/>
              <a:buFontTx/>
              <a:buNone/>
              <a:tabLst/>
              <a:defRPr/>
            </a:pPr>
            <a:r>
              <a:rPr kumimoji="0" lang="en-US" sz="111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We use Diff-and-diff specifications:</a:t>
            </a:r>
          </a:p>
          <a:p>
            <a:pPr marL="457200" marR="0" lvl="1" indent="0" algn="l" defTabSz="914400" rtl="0" eaLnBrk="1" fontAlgn="auto" latinLnBrk="0" hangingPunct="1">
              <a:lnSpc>
                <a:spcPts val="1805"/>
              </a:lnSpc>
              <a:spcBef>
                <a:spcPts val="0"/>
              </a:spcBef>
              <a:spcAft>
                <a:spcPts val="800"/>
              </a:spcAft>
              <a:buClrTx/>
              <a:buSzTx/>
              <a:buFontTx/>
              <a:buNone/>
              <a:tabLst/>
              <a:defRPr/>
            </a:pPr>
            <a:r>
              <a:rPr kumimoji="0" lang="en-US" sz="111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Post = 1 if year &gt;= 2022.</a:t>
            </a:r>
          </a:p>
          <a:p>
            <a:pPr marL="457200" marR="0" lvl="1" indent="0" algn="l" defTabSz="914400" rtl="0" eaLnBrk="1" fontAlgn="auto" latinLnBrk="0" hangingPunct="1">
              <a:lnSpc>
                <a:spcPts val="1805"/>
              </a:lnSpc>
              <a:spcBef>
                <a:spcPts val="0"/>
              </a:spcBef>
              <a:spcAft>
                <a:spcPts val="800"/>
              </a:spcAft>
              <a:buClrTx/>
              <a:buSzTx/>
              <a:buFontTx/>
              <a:buNone/>
              <a:tabLst/>
              <a:defRPr/>
            </a:pPr>
            <a:r>
              <a:rPr kumimoji="0" lang="en-US" sz="111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Firm and year fixed effect.</a:t>
            </a:r>
          </a:p>
          <a:p>
            <a:pPr marL="457200" marR="0" lvl="1" indent="0" algn="l" defTabSz="914400" rtl="0" eaLnBrk="1" fontAlgn="auto" latinLnBrk="0" hangingPunct="1">
              <a:lnSpc>
                <a:spcPts val="1805"/>
              </a:lnSpc>
              <a:spcBef>
                <a:spcPts val="0"/>
              </a:spcBef>
              <a:spcAft>
                <a:spcPts val="800"/>
              </a:spcAft>
              <a:buClrTx/>
              <a:buSzTx/>
              <a:buFontTx/>
              <a:buNone/>
              <a:tabLst/>
              <a:defRPr/>
            </a:pPr>
            <a:r>
              <a:rPr kumimoji="0" lang="en-US" sz="111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Standard error clustered at firm level.</a:t>
            </a:r>
          </a:p>
          <a:p>
            <a:pPr marL="0" marR="0" lvl="0" indent="0" algn="l" defTabSz="914400" rtl="0" eaLnBrk="1" fontAlgn="auto" latinLnBrk="0" hangingPunct="1">
              <a:lnSpc>
                <a:spcPts val="1805"/>
              </a:lnSpc>
              <a:spcBef>
                <a:spcPts val="0"/>
              </a:spcBef>
              <a:spcAft>
                <a:spcPts val="800"/>
              </a:spcAft>
              <a:buClrTx/>
              <a:buSzTx/>
              <a:buFontTx/>
              <a:buNone/>
              <a:tabLst/>
              <a:defRPr/>
            </a:pPr>
            <a:endParaRPr kumimoji="0" lang="en-US" sz="111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endParaRPr>
          </a:p>
        </p:txBody>
      </p:sp>
      <p:graphicFrame>
        <p:nvGraphicFramePr>
          <p:cNvPr id="5" name="Table 4">
            <a:extLst>
              <a:ext uri="{FF2B5EF4-FFF2-40B4-BE49-F238E27FC236}">
                <a16:creationId xmlns:a16="http://schemas.microsoft.com/office/drawing/2014/main" id="{6F5A92CA-D4C5-E274-EE4A-94280F2FA4CE}"/>
              </a:ext>
            </a:extLst>
          </p:cNvPr>
          <p:cNvGraphicFramePr>
            <a:graphicFrameLocks noGrp="1"/>
          </p:cNvGraphicFramePr>
          <p:nvPr>
            <p:extLst>
              <p:ext uri="{D42A27DB-BD31-4B8C-83A1-F6EECF244321}">
                <p14:modId xmlns:p14="http://schemas.microsoft.com/office/powerpoint/2010/main" val="2172625373"/>
              </p:ext>
            </p:extLst>
          </p:nvPr>
        </p:nvGraphicFramePr>
        <p:xfrm>
          <a:off x="4292436" y="1730119"/>
          <a:ext cx="4355378" cy="1879668"/>
        </p:xfrm>
        <a:graphic>
          <a:graphicData uri="http://schemas.openxmlformats.org/drawingml/2006/table">
            <a:tbl>
              <a:tblPr/>
              <a:tblGrid>
                <a:gridCol w="1604346">
                  <a:extLst>
                    <a:ext uri="{9D8B030D-6E8A-4147-A177-3AD203B41FA5}">
                      <a16:colId xmlns:a16="http://schemas.microsoft.com/office/drawing/2014/main" val="4245894171"/>
                    </a:ext>
                  </a:extLst>
                </a:gridCol>
                <a:gridCol w="1375516">
                  <a:extLst>
                    <a:ext uri="{9D8B030D-6E8A-4147-A177-3AD203B41FA5}">
                      <a16:colId xmlns:a16="http://schemas.microsoft.com/office/drawing/2014/main" val="295583276"/>
                    </a:ext>
                  </a:extLst>
                </a:gridCol>
                <a:gridCol w="1375516">
                  <a:extLst>
                    <a:ext uri="{9D8B030D-6E8A-4147-A177-3AD203B41FA5}">
                      <a16:colId xmlns:a16="http://schemas.microsoft.com/office/drawing/2014/main" val="1603962234"/>
                    </a:ext>
                  </a:extLst>
                </a:gridCol>
              </a:tblGrid>
              <a:tr h="0">
                <a:tc>
                  <a:txBody>
                    <a:bodyPr/>
                    <a:lstStyle/>
                    <a:p>
                      <a:pPr rtl="0">
                        <a:buNone/>
                      </a:pPr>
                      <a:r>
                        <a:rPr lang="en-US" sz="1100" b="1" dirty="0">
                          <a:solidFill>
                            <a:schemeClr val="bg1"/>
                          </a:solidFill>
                          <a:effectLst/>
                          <a:latin typeface="IBM Plex Serif" panose="02060503050406000203" pitchFamily="18" charset="0"/>
                        </a:rPr>
                        <a:t>Dependent variable</a:t>
                      </a:r>
                      <a:endParaRPr lang="en-US" sz="1100" dirty="0">
                        <a:solidFill>
                          <a:schemeClr val="bg1"/>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solidFill>
                  </a:tcPr>
                </a:tc>
                <a:tc gridSpan="2">
                  <a:txBody>
                    <a:bodyPr/>
                    <a:lstStyle/>
                    <a:p>
                      <a:pPr algn="ctr" rtl="0">
                        <a:buNone/>
                      </a:pPr>
                      <a:r>
                        <a:rPr lang="en-US" sz="1100" b="0" dirty="0">
                          <a:solidFill>
                            <a:schemeClr val="tx1"/>
                          </a:solidFill>
                          <a:effectLst/>
                          <a:latin typeface="IBM Plex Serif" panose="02060503050406000203" pitchFamily="18" charset="0"/>
                        </a:rPr>
                        <a:t>CAPX/Assets</a:t>
                      </a:r>
                    </a:p>
                  </a:txBody>
                  <a:tcPr marL="109229" marR="109229" marT="72819" marB="72819"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a:buNone/>
                      </a:pP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870287118"/>
                  </a:ext>
                </a:extLst>
              </a:tr>
              <a:tr h="0">
                <a:tc>
                  <a:txBody>
                    <a:bodyPr/>
                    <a:lstStyle/>
                    <a:p>
                      <a:pPr rtl="0">
                        <a:buNone/>
                      </a:pPr>
                      <a:r>
                        <a:rPr lang="en-US" sz="1100" b="1" dirty="0">
                          <a:solidFill>
                            <a:schemeClr val="bg1"/>
                          </a:solidFill>
                          <a:effectLst/>
                          <a:latin typeface="IBM Plex Serif" panose="02060503050406000203" pitchFamily="18" charset="0"/>
                        </a:rPr>
                        <a:t>Treatment</a:t>
                      </a:r>
                      <a:endParaRPr lang="en-US" sz="1100" dirty="0">
                        <a:solidFill>
                          <a:schemeClr val="bg1"/>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rtl="0">
                        <a:buNone/>
                      </a:pPr>
                      <a:r>
                        <a:rPr lang="en-US" sz="1100" b="0" dirty="0">
                          <a:solidFill>
                            <a:schemeClr val="tx1"/>
                          </a:solidFill>
                          <a:effectLst/>
                          <a:latin typeface="IBM Plex Serif" panose="02060503050406000203" pitchFamily="18" charset="0"/>
                        </a:rPr>
                        <a:t>High Emitter</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a:buNone/>
                      </a:pPr>
                      <a:r>
                        <a:rPr lang="en-US" sz="1100" b="0" dirty="0">
                          <a:solidFill>
                            <a:schemeClr val="tx1"/>
                          </a:solidFill>
                          <a:effectLst/>
                          <a:latin typeface="IBM Plex Serif" panose="02060503050406000203" pitchFamily="18" charset="0"/>
                        </a:rPr>
                        <a:t>CAR &lt; 0</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0292140"/>
                  </a:ext>
                </a:extLst>
              </a:tr>
              <a:tr h="0">
                <a:tc>
                  <a:txBody>
                    <a:bodyPr/>
                    <a:lstStyle/>
                    <a:p>
                      <a:pPr rtl="0">
                        <a:buNone/>
                      </a:pPr>
                      <a:r>
                        <a:rPr lang="en-US" sz="1100" b="1" dirty="0">
                          <a:solidFill>
                            <a:srgbClr val="1F1F1F"/>
                          </a:solidFill>
                          <a:effectLst/>
                          <a:latin typeface="IBM Plex Serif" panose="02060503050406000203" pitchFamily="18" charset="0"/>
                        </a:rPr>
                        <a:t>Treat X Post</a:t>
                      </a: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rtl="0">
                        <a:buNone/>
                      </a:pPr>
                      <a:r>
                        <a:rPr lang="en-US" sz="1100" dirty="0">
                          <a:solidFill>
                            <a:srgbClr val="1F1F1F"/>
                          </a:solidFill>
                          <a:effectLst/>
                          <a:latin typeface="IBM Plex Serif" panose="02060503050406000203" pitchFamily="18" charset="0"/>
                        </a:rPr>
                        <a:t>-0.003</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r>
                        <a:rPr lang="en-US" sz="1100" dirty="0">
                          <a:solidFill>
                            <a:srgbClr val="1F1F1F"/>
                          </a:solidFill>
                          <a:effectLst/>
                          <a:latin typeface="IBM Plex Serif" panose="02060503050406000203" pitchFamily="18" charset="0"/>
                        </a:rPr>
                        <a:t>-0.005</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68867192"/>
                  </a:ext>
                </a:extLst>
              </a:tr>
              <a:tr h="0">
                <a:tc>
                  <a:txBody>
                    <a:bodyPr/>
                    <a:lstStyle/>
                    <a:p>
                      <a:pPr rtl="0">
                        <a:buNone/>
                      </a:pP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rtl="0">
                        <a:buNone/>
                      </a:pPr>
                      <a:r>
                        <a:rPr lang="en-US" sz="1100" dirty="0">
                          <a:solidFill>
                            <a:srgbClr val="1F1F1F"/>
                          </a:solidFill>
                          <a:effectLst/>
                          <a:latin typeface="IBM Plex Serif" panose="02060503050406000203" pitchFamily="18" charset="0"/>
                        </a:rPr>
                        <a:t>(0.004)</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r>
                        <a:rPr lang="en-US" sz="1100" dirty="0">
                          <a:solidFill>
                            <a:srgbClr val="1F1F1F"/>
                          </a:solidFill>
                          <a:effectLst/>
                          <a:latin typeface="IBM Plex Serif" panose="02060503050406000203" pitchFamily="18" charset="0"/>
                        </a:rPr>
                        <a:t>(0.003)</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80482682"/>
                  </a:ext>
                </a:extLst>
              </a:tr>
              <a:tr h="0">
                <a:tc>
                  <a:txBody>
                    <a:bodyPr/>
                    <a:lstStyle/>
                    <a:p>
                      <a:pPr rtl="0">
                        <a:buNone/>
                      </a:pP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rtl="0">
                        <a:buNone/>
                      </a:pP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59524903"/>
                  </a:ext>
                </a:extLst>
              </a:tr>
              <a:tr h="0">
                <a:tc>
                  <a:txBody>
                    <a:bodyPr/>
                    <a:lstStyle/>
                    <a:p>
                      <a:pPr rtl="0">
                        <a:buNone/>
                      </a:pPr>
                      <a:r>
                        <a:rPr lang="en-US" sz="1100" b="1" dirty="0">
                          <a:solidFill>
                            <a:srgbClr val="1F1F1F"/>
                          </a:solidFill>
                          <a:effectLst/>
                          <a:latin typeface="IBM Plex Serif" panose="02060503050406000203" pitchFamily="18" charset="0"/>
                        </a:rPr>
                        <a:t>Observations</a:t>
                      </a: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a:buNone/>
                      </a:pPr>
                      <a:r>
                        <a:rPr lang="en-US" sz="1100" dirty="0">
                          <a:solidFill>
                            <a:srgbClr val="1F1F1F"/>
                          </a:solidFill>
                          <a:effectLst/>
                          <a:latin typeface="IBM Plex Serif" panose="02060503050406000203" pitchFamily="18" charset="0"/>
                        </a:rPr>
                        <a:t>2,383</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a:buNone/>
                      </a:pPr>
                      <a:r>
                        <a:rPr lang="en-US" sz="1100" dirty="0">
                          <a:solidFill>
                            <a:srgbClr val="1F1F1F"/>
                          </a:solidFill>
                          <a:effectLst/>
                          <a:latin typeface="IBM Plex Serif" panose="02060503050406000203" pitchFamily="18" charset="0"/>
                        </a:rPr>
                        <a:t>2,383</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5199304"/>
                  </a:ext>
                </a:extLst>
              </a:tr>
            </a:tbl>
          </a:graphicData>
        </a:graphic>
      </p:graphicFrame>
    </p:spTree>
    <p:extLst>
      <p:ext uri="{BB962C8B-B14F-4D97-AF65-F5344CB8AC3E}">
        <p14:creationId xmlns:p14="http://schemas.microsoft.com/office/powerpoint/2010/main" val="182507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3">
                                            <p:txEl>
                                              <p:pRg st="3" end="3"/>
                                            </p:txEl>
                                          </p:spTgt>
                                        </p:tgtEl>
                                        <p:attrNameLst>
                                          <p:attrName>r</p:attrName>
                                        </p:attrNameLst>
                                      </p:cBhvr>
                                    </p:animRot>
                                    <p:animRot by="-240000">
                                      <p:cBhvr>
                                        <p:cTn id="10" dur="200" fill="hold">
                                          <p:stCondLst>
                                            <p:cond delay="200"/>
                                          </p:stCondLst>
                                        </p:cTn>
                                        <p:tgtEl>
                                          <p:spTgt spid="3">
                                            <p:txEl>
                                              <p:pRg st="3" end="3"/>
                                            </p:txEl>
                                          </p:spTgt>
                                        </p:tgtEl>
                                        <p:attrNameLst>
                                          <p:attrName>r</p:attrName>
                                        </p:attrNameLst>
                                      </p:cBhvr>
                                    </p:animRot>
                                    <p:animRot by="240000">
                                      <p:cBhvr>
                                        <p:cTn id="11" dur="200" fill="hold">
                                          <p:stCondLst>
                                            <p:cond delay="400"/>
                                          </p:stCondLst>
                                        </p:cTn>
                                        <p:tgtEl>
                                          <p:spTgt spid="3">
                                            <p:txEl>
                                              <p:pRg st="3" end="3"/>
                                            </p:txEl>
                                          </p:spTgt>
                                        </p:tgtEl>
                                        <p:attrNameLst>
                                          <p:attrName>r</p:attrName>
                                        </p:attrNameLst>
                                      </p:cBhvr>
                                    </p:animRot>
                                    <p:animRot by="-240000">
                                      <p:cBhvr>
                                        <p:cTn id="12" dur="200" fill="hold">
                                          <p:stCondLst>
                                            <p:cond delay="600"/>
                                          </p:stCondLst>
                                        </p:cTn>
                                        <p:tgtEl>
                                          <p:spTgt spid="3">
                                            <p:txEl>
                                              <p:pRg st="3" end="3"/>
                                            </p:txEl>
                                          </p:spTgt>
                                        </p:tgtEl>
                                        <p:attrNameLst>
                                          <p:attrName>r</p:attrName>
                                        </p:attrNameLst>
                                      </p:cBhvr>
                                    </p:animRot>
                                    <p:animRot by="120000">
                                      <p:cBhvr>
                                        <p:cTn id="13" dur="200" fill="hold">
                                          <p:stCondLst>
                                            <p:cond delay="800"/>
                                          </p:stCondLst>
                                        </p:cTn>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name="Slide 7">
    <p:bg>
      <p:bgPr>
        <a:solidFill>
          <a:srgbClr val="F2F4F5"/>
        </a:solidFill>
        <a:effectLst/>
      </p:bgPr>
    </p:bg>
    <p:spTree>
      <p:nvGrpSpPr>
        <p:cNvPr id="1" name=""/>
        <p:cNvGrpSpPr/>
        <p:nvPr/>
      </p:nvGrpSpPr>
      <p:grpSpPr>
        <a:xfrm>
          <a:off x="0" y="0"/>
          <a:ext cx="0" cy="0"/>
          <a:chOff x="0" y="0"/>
          <a:chExt cx="0" cy="0"/>
        </a:xfrm>
      </p:grpSpPr>
      <p:sp>
        <p:nvSpPr>
          <p:cNvPr id="4" name="Text 1"/>
          <p:cNvSpPr/>
          <p:nvPr/>
        </p:nvSpPr>
        <p:spPr>
          <a:xfrm>
            <a:off x="496186" y="1045534"/>
            <a:ext cx="8312534" cy="999387"/>
          </a:xfrm>
          <a:prstGeom prst="rect">
            <a:avLst/>
          </a:prstGeom>
          <a:noFill/>
          <a:ln/>
        </p:spPr>
        <p:txBody>
          <a:bodyPr wrap="square" lIns="0" tIns="0" rIns="0" bIns="0" rtlCol="0" anchor="t"/>
          <a:lstStyle/>
          <a:p>
            <a:pPr marL="0" indent="0" algn="l">
              <a:lnSpc>
                <a:spcPts val="2000"/>
              </a:lnSpc>
              <a:spcAft>
                <a:spcPts val="800"/>
              </a:spcAft>
              <a:buNone/>
            </a:pPr>
            <a:r>
              <a:rPr lang="en-US" sz="1600" b="1" dirty="0">
                <a:solidFill>
                  <a:srgbClr val="000000"/>
                </a:solidFill>
                <a:latin typeface="IBM Plex Serif" pitchFamily="34" charset="0"/>
                <a:ea typeface="IBM Plex Serif" pitchFamily="34" charset="-122"/>
                <a:cs typeface="IBM Plex Serif" pitchFamily="34" charset="-120"/>
              </a:rPr>
              <a:t>Puzzle: </a:t>
            </a:r>
            <a:r>
              <a:rPr lang="en-US" sz="1400" dirty="0">
                <a:solidFill>
                  <a:srgbClr val="000000"/>
                </a:solidFill>
                <a:latin typeface="IBM Plex Serif" pitchFamily="34" charset="0"/>
                <a:ea typeface="IBM Plex Serif" pitchFamily="34" charset="-122"/>
                <a:cs typeface="IBM Plex Serif" pitchFamily="34" charset="-120"/>
              </a:rPr>
              <a:t>If no costly emissions cuts, why did the market react so negatively? </a:t>
            </a:r>
          </a:p>
          <a:p>
            <a:pPr marL="0" indent="0" algn="l">
              <a:lnSpc>
                <a:spcPts val="2000"/>
              </a:lnSpc>
              <a:spcAft>
                <a:spcPts val="800"/>
              </a:spcAft>
              <a:buNone/>
            </a:pPr>
            <a:r>
              <a:rPr lang="en-US" sz="1600" b="1" dirty="0">
                <a:solidFill>
                  <a:srgbClr val="000000"/>
                </a:solidFill>
                <a:latin typeface="IBM Plex Serif" pitchFamily="34" charset="0"/>
                <a:ea typeface="IBM Plex Serif" pitchFamily="34" charset="-122"/>
                <a:cs typeface="IBM Plex Serif" pitchFamily="34" charset="-120"/>
              </a:rPr>
              <a:t>Hypothesis:</a:t>
            </a:r>
            <a:r>
              <a:rPr lang="en-US" sz="1600" dirty="0">
                <a:solidFill>
                  <a:srgbClr val="000000"/>
                </a:solidFill>
                <a:latin typeface="IBM Plex Serif" pitchFamily="34" charset="0"/>
                <a:ea typeface="IBM Plex Serif" pitchFamily="34" charset="-122"/>
                <a:cs typeface="IBM Plex Serif" pitchFamily="34" charset="-120"/>
              </a:rPr>
              <a:t> </a:t>
            </a:r>
            <a:r>
              <a:rPr lang="en-US" sz="1400" dirty="0">
                <a:solidFill>
                  <a:srgbClr val="000000"/>
                </a:solidFill>
                <a:latin typeface="IBM Plex Serif" pitchFamily="34" charset="0"/>
                <a:ea typeface="IBM Plex Serif" pitchFamily="34" charset="-122"/>
                <a:cs typeface="IBM Plex Serif" pitchFamily="34" charset="-120"/>
              </a:rPr>
              <a:t>It forced management to divert time and resources away from core operations to deal with a larger number of shareholder proposals.</a:t>
            </a:r>
            <a:endParaRPr lang="en-US" sz="1400" dirty="0"/>
          </a:p>
        </p:txBody>
      </p:sp>
      <p:sp>
        <p:nvSpPr>
          <p:cNvPr id="5" name="Text 2"/>
          <p:cNvSpPr/>
          <p:nvPr/>
        </p:nvSpPr>
        <p:spPr>
          <a:xfrm>
            <a:off x="496186" y="5220168"/>
            <a:ext cx="3877438" cy="226803"/>
          </a:xfrm>
          <a:prstGeom prst="rect">
            <a:avLst/>
          </a:prstGeom>
          <a:noFill/>
          <a:ln/>
        </p:spPr>
        <p:txBody>
          <a:bodyPr wrap="square" lIns="0" tIns="0" rIns="0" bIns="0" rtlCol="0" anchor="ctr"/>
          <a:lstStyle/>
          <a:p>
            <a:pPr marL="0" indent="0" algn="l">
              <a:buNone/>
            </a:pPr>
            <a:endParaRPr lang="en-US" dirty="0"/>
          </a:p>
        </p:txBody>
      </p:sp>
      <p:sp>
        <p:nvSpPr>
          <p:cNvPr id="11" name="Text 0">
            <a:extLst>
              <a:ext uri="{FF2B5EF4-FFF2-40B4-BE49-F238E27FC236}">
                <a16:creationId xmlns:a16="http://schemas.microsoft.com/office/drawing/2014/main" id="{5EA20763-C3D6-FC6E-5A89-4E9001EC4225}"/>
              </a:ext>
            </a:extLst>
          </p:cNvPr>
          <p:cNvSpPr/>
          <p:nvPr/>
        </p:nvSpPr>
        <p:spPr>
          <a:xfrm>
            <a:off x="496186" y="389860"/>
            <a:ext cx="8151628" cy="443023"/>
          </a:xfrm>
          <a:prstGeom prst="rect">
            <a:avLst/>
          </a:prstGeom>
          <a:noFill/>
          <a:ln/>
        </p:spPr>
        <p:txBody>
          <a:bodyPr wrap="square" lIns="0" tIns="0" rIns="0" bIns="0" rtlCol="0" anchor="ctr"/>
          <a:lstStyle/>
          <a:p>
            <a:pPr lvl="0">
              <a:lnSpc>
                <a:spcPts val="3525"/>
              </a:lnSpc>
            </a:pPr>
            <a:r>
              <a:rPr lang="en-US" sz="2820" b="1" dirty="0">
                <a:solidFill>
                  <a:srgbClr val="000000"/>
                </a:solidFill>
                <a:latin typeface="IBM Plex Serif" panose="02060503050406000203" pitchFamily="18" charset="0"/>
                <a:ea typeface="PT Serif" pitchFamily="34" charset="-122"/>
                <a:cs typeface="PT Serif" pitchFamily="34" charset="-120"/>
              </a:rPr>
              <a:t>Why negative CAR? </a:t>
            </a:r>
            <a:r>
              <a:rPr lang="en-US" b="1" dirty="0">
                <a:solidFill>
                  <a:srgbClr val="000000"/>
                </a:solidFill>
                <a:latin typeface="IBM Plex Serif" panose="02060503050406000203" pitchFamily="18" charset="0"/>
                <a:ea typeface="PT Serif" pitchFamily="34" charset="-122"/>
                <a:cs typeface="PT Serif" pitchFamily="34" charset="-120"/>
              </a:rPr>
              <a:t>"Managerial Distraction" Hypothesis</a:t>
            </a:r>
            <a:endParaRPr kumimoji="0" lang="en-US" sz="282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endParaRPr>
          </a:p>
        </p:txBody>
      </p:sp>
      <p:sp>
        <p:nvSpPr>
          <p:cNvPr id="13" name="TextBox 12">
            <a:extLst>
              <a:ext uri="{FF2B5EF4-FFF2-40B4-BE49-F238E27FC236}">
                <a16:creationId xmlns:a16="http://schemas.microsoft.com/office/drawing/2014/main" id="{8BC7DB95-4D3F-99A6-489D-70270369950D}"/>
              </a:ext>
            </a:extLst>
          </p:cNvPr>
          <p:cNvSpPr txBox="1"/>
          <p:nvPr/>
        </p:nvSpPr>
        <p:spPr>
          <a:xfrm>
            <a:off x="3785998" y="2247510"/>
            <a:ext cx="5167502" cy="2922531"/>
          </a:xfrm>
          <a:prstGeom prst="rect">
            <a:avLst/>
          </a:prstGeom>
          <a:noFill/>
        </p:spPr>
        <p:txBody>
          <a:bodyPr wrap="square">
            <a:spAutoFit/>
          </a:bodyPr>
          <a:lstStyle/>
          <a:p>
            <a:pPr marL="0" indent="0" algn="l">
              <a:lnSpc>
                <a:spcPts val="1763"/>
              </a:lnSpc>
              <a:buNone/>
            </a:pPr>
            <a:r>
              <a:rPr lang="en-US" sz="1600" b="1" dirty="0">
                <a:solidFill>
                  <a:srgbClr val="000000"/>
                </a:solidFill>
                <a:latin typeface="PT Serif" pitchFamily="34" charset="0"/>
                <a:ea typeface="PT Serif" pitchFamily="34" charset="-122"/>
                <a:cs typeface="PT Serif" pitchFamily="34" charset="-120"/>
              </a:rPr>
              <a:t>Anecdotes of Distraction</a:t>
            </a:r>
            <a:endParaRPr lang="en-US" sz="1400" b="1" dirty="0">
              <a:solidFill>
                <a:srgbClr val="000000"/>
              </a:solidFill>
              <a:latin typeface="PT Serif" pitchFamily="34" charset="0"/>
            </a:endParaRPr>
          </a:p>
          <a:p>
            <a:pPr>
              <a:lnSpc>
                <a:spcPts val="2000"/>
              </a:lnSpc>
              <a:spcBef>
                <a:spcPts val="1200"/>
              </a:spcBef>
              <a:spcAft>
                <a:spcPts val="1200"/>
              </a:spcAft>
            </a:pPr>
            <a:r>
              <a:rPr lang="en-US" sz="1400" dirty="0">
                <a:solidFill>
                  <a:srgbClr val="000000"/>
                </a:solidFill>
                <a:latin typeface="IBM Plex Serif" pitchFamily="34" charset="0"/>
                <a:ea typeface="IBM Plex Serif" pitchFamily="34" charset="-122"/>
                <a:cs typeface="IBM Plex Serif" pitchFamily="34" charset="-120"/>
              </a:rPr>
              <a:t>Companies complain that navigating the proposal process imposes a significant and unnecessary burden, diverting resources.</a:t>
            </a:r>
            <a:endParaRPr lang="en-US" sz="1400" dirty="0">
              <a:solidFill>
                <a:srgbClr val="000000"/>
              </a:solidFill>
              <a:latin typeface="IBM Plex Serif" pitchFamily="34" charset="0"/>
            </a:endParaRPr>
          </a:p>
          <a:p>
            <a:pPr lvl="1">
              <a:lnSpc>
                <a:spcPts val="2000"/>
              </a:lnSpc>
            </a:pPr>
            <a:r>
              <a:rPr lang="en-US" i="1" dirty="0">
                <a:latin typeface="+mj-lt"/>
                <a:cs typeface="Times New Roman" panose="02020603050405020304" pitchFamily="18" charset="0"/>
              </a:rPr>
              <a:t>“According to our member survey, nearly 20% of responding companies spend over $500,000 in external costs managing and responding to shareholder proposals in a typical season, including some small-cap firms.”                               </a:t>
            </a:r>
            <a:r>
              <a:rPr lang="en-US" sz="1400" i="1" dirty="0">
                <a:latin typeface="+mj-lt"/>
                <a:cs typeface="Times New Roman" panose="02020603050405020304" pitchFamily="18" charset="0"/>
              </a:rPr>
              <a:t>                                </a:t>
            </a:r>
            <a:r>
              <a:rPr lang="en-US" sz="1400" dirty="0">
                <a:latin typeface="+mj-lt"/>
                <a:cs typeface="Times New Roman" panose="02020603050405020304" pitchFamily="18" charset="0"/>
              </a:rPr>
              <a:t>                                                                   			             Business Roundtable</a:t>
            </a:r>
            <a:endParaRPr lang="en-US" sz="1100" dirty="0">
              <a:latin typeface="+mj-lt"/>
              <a:cs typeface="Times New Roman" panose="02020603050405020304" pitchFamily="18" charset="0"/>
            </a:endParaRPr>
          </a:p>
        </p:txBody>
      </p:sp>
      <p:sp>
        <p:nvSpPr>
          <p:cNvPr id="14" name="AutoShape 2">
            <a:extLst>
              <a:ext uri="{FF2B5EF4-FFF2-40B4-BE49-F238E27FC236}">
                <a16:creationId xmlns:a16="http://schemas.microsoft.com/office/drawing/2014/main" id="{543EA2D2-1AFC-B7B2-F130-E3EE1DF16FEB}"/>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7" name="Picture 16">
            <a:extLst>
              <a:ext uri="{FF2B5EF4-FFF2-40B4-BE49-F238E27FC236}">
                <a16:creationId xmlns:a16="http://schemas.microsoft.com/office/drawing/2014/main" id="{17DD26A7-2073-2FBD-8745-64B253179340}"/>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659130" y="2257572"/>
            <a:ext cx="2777490" cy="27774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 calcmode="lin" valueType="num">
                                      <p:cBhvr additive="base">
                                        <p:cTn id="22"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name="Slide 28">
    <p:bg>
      <p:bgPr>
        <a:solidFill>
          <a:srgbClr val="F2F4F5"/>
        </a:solidFill>
        <a:effectLst/>
      </p:bgPr>
    </p:bg>
    <p:spTree>
      <p:nvGrpSpPr>
        <p:cNvPr id="1" name=""/>
        <p:cNvGrpSpPr/>
        <p:nvPr/>
      </p:nvGrpSpPr>
      <p:grpSpPr>
        <a:xfrm>
          <a:off x="0" y="0"/>
          <a:ext cx="0" cy="0"/>
          <a:chOff x="0" y="0"/>
          <a:chExt cx="0" cy="0"/>
        </a:xfrm>
      </p:grpSpPr>
      <p:sp>
        <p:nvSpPr>
          <p:cNvPr id="6" name="Text 3"/>
          <p:cNvSpPr/>
          <p:nvPr/>
        </p:nvSpPr>
        <p:spPr>
          <a:xfrm>
            <a:off x="496186" y="1052408"/>
            <a:ext cx="8487794" cy="700192"/>
          </a:xfrm>
          <a:prstGeom prst="rect">
            <a:avLst/>
          </a:prstGeom>
          <a:noFill/>
          <a:ln/>
        </p:spPr>
        <p:txBody>
          <a:bodyPr wrap="square" lIns="0" tIns="0" rIns="0" bIns="0" rtlCol="0" anchor="t"/>
          <a:lstStyle/>
          <a:p>
            <a:pPr marL="0" indent="0" algn="l">
              <a:lnSpc>
                <a:spcPts val="2000"/>
              </a:lnSpc>
              <a:buNone/>
            </a:pPr>
            <a:r>
              <a:rPr lang="en-US" sz="1400" dirty="0">
                <a:solidFill>
                  <a:srgbClr val="000000"/>
                </a:solidFill>
                <a:latin typeface="IBM Plex Serif" pitchFamily="34" charset="0"/>
                <a:ea typeface="IBM Plex Serif" pitchFamily="34" charset="-122"/>
                <a:cs typeface="IBM Plex Serif" pitchFamily="34" charset="-120"/>
              </a:rPr>
              <a:t>After SLB 14L, high-emitting firms dramatically increased the frequency with which they mentioned engagement with proposal </a:t>
            </a:r>
            <a:r>
              <a:rPr lang="en-US" sz="1400" dirty="0">
                <a:solidFill>
                  <a:schemeClr val="accent5"/>
                </a:solidFill>
                <a:latin typeface="IBM Plex Serif" pitchFamily="34" charset="0"/>
                <a:ea typeface="IBM Plex Serif" pitchFamily="34" charset="-122"/>
                <a:cs typeface="IBM Plex Serif" pitchFamily="34" charset="-120"/>
              </a:rPr>
              <a:t>proponents</a:t>
            </a:r>
            <a:r>
              <a:rPr lang="en-US" sz="1400" dirty="0">
                <a:solidFill>
                  <a:srgbClr val="000000"/>
                </a:solidFill>
                <a:latin typeface="IBM Plex Serif" pitchFamily="34" charset="0"/>
                <a:ea typeface="IBM Plex Serif" pitchFamily="34" charset="-122"/>
                <a:cs typeface="IBM Plex Serif" pitchFamily="34" charset="-120"/>
              </a:rPr>
              <a:t> and </a:t>
            </a:r>
            <a:r>
              <a:rPr lang="en-US" sz="1400" dirty="0">
                <a:solidFill>
                  <a:schemeClr val="accent6"/>
                </a:solidFill>
                <a:latin typeface="IBM Plex Serif" pitchFamily="34" charset="0"/>
                <a:ea typeface="IBM Plex Serif" pitchFamily="34" charset="-122"/>
                <a:cs typeface="IBM Plex Serif" pitchFamily="34" charset="-120"/>
              </a:rPr>
              <a:t>stakeholders</a:t>
            </a:r>
            <a:r>
              <a:rPr lang="en-US" sz="1400" dirty="0">
                <a:solidFill>
                  <a:srgbClr val="000000"/>
                </a:solidFill>
                <a:latin typeface="IBM Plex Serif" pitchFamily="34" charset="0"/>
                <a:ea typeface="IBM Plex Serif" pitchFamily="34" charset="-122"/>
                <a:cs typeface="IBM Plex Serif" pitchFamily="34" charset="-120"/>
              </a:rPr>
              <a:t> in their proxy statements. </a:t>
            </a:r>
            <a:endParaRPr lang="en-US" sz="1400" dirty="0"/>
          </a:p>
        </p:txBody>
      </p:sp>
      <p:sp>
        <p:nvSpPr>
          <p:cNvPr id="7" name="Text 0">
            <a:extLst>
              <a:ext uri="{FF2B5EF4-FFF2-40B4-BE49-F238E27FC236}">
                <a16:creationId xmlns:a16="http://schemas.microsoft.com/office/drawing/2014/main" id="{1C78773C-0237-2645-CAD0-FBBE1E0A199F}"/>
              </a:ext>
            </a:extLst>
          </p:cNvPr>
          <p:cNvSpPr/>
          <p:nvPr/>
        </p:nvSpPr>
        <p:spPr>
          <a:xfrm>
            <a:off x="496186" y="389860"/>
            <a:ext cx="8151628" cy="443023"/>
          </a:xfrm>
          <a:prstGeom prst="rect">
            <a:avLst/>
          </a:prstGeom>
          <a:noFill/>
          <a:ln/>
        </p:spPr>
        <p:txBody>
          <a:bodyPr wrap="square" lIns="0" tIns="0" rIns="0" bIns="0" rtlCol="0" anchor="t"/>
          <a:lstStyle/>
          <a:p>
            <a:pPr lvl="0">
              <a:lnSpc>
                <a:spcPts val="3525"/>
              </a:lnSpc>
            </a:pPr>
            <a:r>
              <a:rPr lang="en-US" sz="3200" b="1" dirty="0">
                <a:solidFill>
                  <a:srgbClr val="000000"/>
                </a:solidFill>
                <a:latin typeface="PT Serif" pitchFamily="34" charset="0"/>
                <a:ea typeface="PT Serif" pitchFamily="34" charset="-122"/>
                <a:cs typeface="PT Serif" pitchFamily="34" charset="-120"/>
              </a:rPr>
              <a:t>Evidence of Distraction</a:t>
            </a:r>
            <a:endParaRPr kumimoji="0" lang="en-US" sz="282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endParaRPr>
          </a:p>
        </p:txBody>
      </p:sp>
      <p:sp>
        <p:nvSpPr>
          <p:cNvPr id="10" name="TextBox 9">
            <a:extLst>
              <a:ext uri="{FF2B5EF4-FFF2-40B4-BE49-F238E27FC236}">
                <a16:creationId xmlns:a16="http://schemas.microsoft.com/office/drawing/2014/main" id="{E64F6009-CCFB-53A8-755F-51F8B724D8AF}"/>
              </a:ext>
            </a:extLst>
          </p:cNvPr>
          <p:cNvSpPr txBox="1"/>
          <p:nvPr/>
        </p:nvSpPr>
        <p:spPr>
          <a:xfrm>
            <a:off x="419986" y="1951768"/>
            <a:ext cx="3528060" cy="2031325"/>
          </a:xfrm>
          <a:prstGeom prst="rect">
            <a:avLst/>
          </a:prstGeom>
          <a:noFill/>
          <a:ln w="38100">
            <a:solidFill>
              <a:schemeClr val="accent5"/>
            </a:solidFill>
          </a:ln>
        </p:spPr>
        <p:txBody>
          <a:bodyPr wrap="square">
            <a:spAutoFit/>
          </a:bodyPr>
          <a:lstStyle/>
          <a:p>
            <a:r>
              <a:rPr lang="en-US" sz="1400" dirty="0">
                <a:latin typeface="IBM Plex Serif" panose="02060503050406000203" pitchFamily="18" charset="0"/>
              </a:rPr>
              <a:t>Example: </a:t>
            </a:r>
            <a:r>
              <a:rPr lang="en-US" sz="1400" dirty="0">
                <a:solidFill>
                  <a:schemeClr val="accent5"/>
                </a:solidFill>
                <a:latin typeface="IBM Plex Serif" panose="02060503050406000203" pitchFamily="18" charset="0"/>
              </a:rPr>
              <a:t>Engagement with proponents</a:t>
            </a:r>
            <a:endParaRPr lang="en-US" sz="1400" i="1" dirty="0">
              <a:solidFill>
                <a:schemeClr val="accent5"/>
              </a:solidFill>
              <a:latin typeface="+mj-lt"/>
            </a:endParaRPr>
          </a:p>
          <a:p>
            <a:endParaRPr lang="en-US" sz="1400" i="1" dirty="0">
              <a:latin typeface="+mj-lt"/>
            </a:endParaRPr>
          </a:p>
          <a:p>
            <a:r>
              <a:rPr lang="en-US" sz="1400" i="1" dirty="0">
                <a:latin typeface="+mj-lt"/>
              </a:rPr>
              <a:t>“ExxonMobil shares society’s concerns about mismanaged plastic waste in the environment, as was explained during engagement with the </a:t>
            </a:r>
            <a:r>
              <a:rPr lang="en-US" sz="1400" i="1" dirty="0">
                <a:solidFill>
                  <a:schemeClr val="accent5"/>
                </a:solidFill>
                <a:latin typeface="+mj-lt"/>
              </a:rPr>
              <a:t>proponent</a:t>
            </a:r>
            <a:r>
              <a:rPr lang="en-US" sz="1400" i="1" dirty="0">
                <a:latin typeface="+mj-lt"/>
              </a:rPr>
              <a:t>. As You Sow continues to push ‘supply reduction’ as the only path forward [and] back their belief with flawed, remote scenarios.”</a:t>
            </a:r>
          </a:p>
        </p:txBody>
      </p:sp>
      <p:pic>
        <p:nvPicPr>
          <p:cNvPr id="3" name="Picture 2" descr="A graph with a line and a line&#10;&#10;AI-generated content may be incorrect.">
            <a:extLst>
              <a:ext uri="{FF2B5EF4-FFF2-40B4-BE49-F238E27FC236}">
                <a16:creationId xmlns:a16="http://schemas.microsoft.com/office/drawing/2014/main" id="{E279D743-E331-DF4F-4170-AE38A1615DE6}"/>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4032773" y="1870665"/>
            <a:ext cx="4875007" cy="24378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50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500"/>
                                        <p:tgtEl>
                                          <p:spTgt spid="10">
                                            <p:txEl>
                                              <p:pRg st="2" end="2"/>
                                            </p:txEl>
                                          </p:spTgt>
                                        </p:tgtEl>
                                      </p:cBhvr>
                                    </p:animEffect>
                                  </p:childTnLst>
                                </p:cTn>
                              </p:par>
                              <p:par>
                                <p:cTn id="14" presetID="42"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a:extLst>
            <a:ext uri="{FF2B5EF4-FFF2-40B4-BE49-F238E27FC236}">
              <a16:creationId xmlns:a16="http://schemas.microsoft.com/office/drawing/2014/main" id="{D37B9A08-8198-8BE7-2553-5BFD39317438}"/>
            </a:ext>
          </a:extLst>
        </p:cNvPr>
        <p:cNvGrpSpPr/>
        <p:nvPr/>
      </p:nvGrpSpPr>
      <p:grpSpPr>
        <a:xfrm>
          <a:off x="0" y="0"/>
          <a:ext cx="0" cy="0"/>
          <a:chOff x="0" y="0"/>
          <a:chExt cx="0" cy="0"/>
        </a:xfrm>
      </p:grpSpPr>
      <p:sp>
        <p:nvSpPr>
          <p:cNvPr id="6" name="Text 3">
            <a:extLst>
              <a:ext uri="{FF2B5EF4-FFF2-40B4-BE49-F238E27FC236}">
                <a16:creationId xmlns:a16="http://schemas.microsoft.com/office/drawing/2014/main" id="{648966B7-E0C4-3405-38AE-71638A2D3767}"/>
              </a:ext>
            </a:extLst>
          </p:cNvPr>
          <p:cNvSpPr/>
          <p:nvPr/>
        </p:nvSpPr>
        <p:spPr>
          <a:xfrm>
            <a:off x="496186" y="1052408"/>
            <a:ext cx="8487794" cy="700192"/>
          </a:xfrm>
          <a:prstGeom prst="rect">
            <a:avLst/>
          </a:prstGeom>
          <a:noFill/>
          <a:ln/>
        </p:spPr>
        <p:txBody>
          <a:bodyPr wrap="square" lIns="0" tIns="0" rIns="0" bIns="0" rtlCol="0" anchor="t"/>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After SLB 14L, high-emitting firms dramatically increased the frequency with which they mentioned engagement with proposal </a:t>
            </a:r>
            <a:r>
              <a:rPr kumimoji="0" lang="en-US" sz="1400" b="0" i="0" u="none" strike="noStrike" kern="1200" cap="none" spc="0" normalizeH="0" baseline="0" noProof="0" dirty="0">
                <a:ln>
                  <a:noFill/>
                </a:ln>
                <a:solidFill>
                  <a:srgbClr val="5B9BD5"/>
                </a:solidFill>
                <a:effectLst/>
                <a:uLnTx/>
                <a:uFillTx/>
                <a:latin typeface="IBM Plex Serif" pitchFamily="34" charset="0"/>
                <a:ea typeface="IBM Plex Serif" pitchFamily="34" charset="-122"/>
                <a:cs typeface="IBM Plex Serif" pitchFamily="34" charset="-120"/>
              </a:rPr>
              <a:t>proponents</a:t>
            </a:r>
            <a:r>
              <a:rPr kumimoji="0" lang="en-US" sz="140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 and </a:t>
            </a:r>
            <a:r>
              <a:rPr kumimoji="0" lang="en-US" sz="1400" b="0" i="0" u="none" strike="noStrike" kern="1200" cap="none" spc="0" normalizeH="0" baseline="0" noProof="0" dirty="0">
                <a:ln>
                  <a:noFill/>
                </a:ln>
                <a:solidFill>
                  <a:srgbClr val="70AD47"/>
                </a:solidFill>
                <a:effectLst/>
                <a:uLnTx/>
                <a:uFillTx/>
                <a:latin typeface="IBM Plex Serif" pitchFamily="34" charset="0"/>
                <a:ea typeface="IBM Plex Serif" pitchFamily="34" charset="-122"/>
                <a:cs typeface="IBM Plex Serif" pitchFamily="34" charset="-120"/>
              </a:rPr>
              <a:t>stakeholders</a:t>
            </a:r>
            <a:r>
              <a:rPr kumimoji="0" lang="en-US" sz="140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 in their proxy statements. </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0">
            <a:extLst>
              <a:ext uri="{FF2B5EF4-FFF2-40B4-BE49-F238E27FC236}">
                <a16:creationId xmlns:a16="http://schemas.microsoft.com/office/drawing/2014/main" id="{DDDED822-78C2-B07B-45EA-1FBC0880713A}"/>
              </a:ext>
            </a:extLst>
          </p:cNvPr>
          <p:cNvSpPr/>
          <p:nvPr/>
        </p:nvSpPr>
        <p:spPr>
          <a:xfrm>
            <a:off x="496186" y="389860"/>
            <a:ext cx="8151628" cy="443023"/>
          </a:xfrm>
          <a:prstGeom prst="rect">
            <a:avLst/>
          </a:prstGeom>
          <a:noFill/>
          <a:ln/>
        </p:spPr>
        <p:txBody>
          <a:bodyPr wrap="square" lIns="0" tIns="0" rIns="0" bIns="0" rtlCol="0" anchor="t"/>
          <a:lstStyle/>
          <a:p>
            <a:pPr marL="0" marR="0" lvl="0" indent="0" algn="l" defTabSz="914400" rtl="0" eaLnBrk="1" fontAlgn="auto" latinLnBrk="0" hangingPunct="1">
              <a:lnSpc>
                <a:spcPts val="3525"/>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PT Serif" pitchFamily="34" charset="0"/>
                <a:ea typeface="PT Serif" pitchFamily="34" charset="-122"/>
                <a:cs typeface="PT Serif" pitchFamily="34" charset="-120"/>
              </a:rPr>
              <a:t>Evidence of Distraction</a:t>
            </a:r>
            <a:endParaRPr kumimoji="0" lang="en-US" sz="282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endParaRPr>
          </a:p>
        </p:txBody>
      </p:sp>
      <p:graphicFrame>
        <p:nvGraphicFramePr>
          <p:cNvPr id="8" name="Table 7">
            <a:extLst>
              <a:ext uri="{FF2B5EF4-FFF2-40B4-BE49-F238E27FC236}">
                <a16:creationId xmlns:a16="http://schemas.microsoft.com/office/drawing/2014/main" id="{D69A49BB-023B-5BAF-7E65-D2306C8C024D}"/>
              </a:ext>
            </a:extLst>
          </p:cNvPr>
          <p:cNvGraphicFramePr>
            <a:graphicFrameLocks noGrp="1"/>
          </p:cNvGraphicFramePr>
          <p:nvPr/>
        </p:nvGraphicFramePr>
        <p:xfrm>
          <a:off x="4124796" y="1867424"/>
          <a:ext cx="3021584" cy="2354056"/>
        </p:xfrm>
        <a:graphic>
          <a:graphicData uri="http://schemas.openxmlformats.org/drawingml/2006/table">
            <a:tbl>
              <a:tblPr/>
              <a:tblGrid>
                <a:gridCol w="1229702">
                  <a:extLst>
                    <a:ext uri="{9D8B030D-6E8A-4147-A177-3AD203B41FA5}">
                      <a16:colId xmlns:a16="http://schemas.microsoft.com/office/drawing/2014/main" val="4245894171"/>
                    </a:ext>
                  </a:extLst>
                </a:gridCol>
                <a:gridCol w="895941">
                  <a:extLst>
                    <a:ext uri="{9D8B030D-6E8A-4147-A177-3AD203B41FA5}">
                      <a16:colId xmlns:a16="http://schemas.microsoft.com/office/drawing/2014/main" val="295583276"/>
                    </a:ext>
                  </a:extLst>
                </a:gridCol>
                <a:gridCol w="895941">
                  <a:extLst>
                    <a:ext uri="{9D8B030D-6E8A-4147-A177-3AD203B41FA5}">
                      <a16:colId xmlns:a16="http://schemas.microsoft.com/office/drawing/2014/main" val="1603962234"/>
                    </a:ext>
                  </a:extLst>
                </a:gridCol>
              </a:tblGrid>
              <a:tr h="511122">
                <a:tc>
                  <a:txBody>
                    <a:bodyPr/>
                    <a:lstStyle/>
                    <a:p>
                      <a:pPr rtl="0">
                        <a:buNone/>
                      </a:pPr>
                      <a:r>
                        <a:rPr lang="en-US" sz="1100" b="1" dirty="0">
                          <a:solidFill>
                            <a:schemeClr val="bg1"/>
                          </a:solidFill>
                          <a:effectLst/>
                          <a:latin typeface="IBM Plex Serif" panose="02060503050406000203" pitchFamily="18" charset="0"/>
                        </a:rPr>
                        <a:t>Dependent variable</a:t>
                      </a:r>
                      <a:endParaRPr lang="en-US" sz="1100" dirty="0">
                        <a:solidFill>
                          <a:schemeClr val="bg1"/>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solidFill>
                  </a:tcPr>
                </a:tc>
                <a:tc gridSpan="2">
                  <a:txBody>
                    <a:bodyPr/>
                    <a:lstStyle/>
                    <a:p>
                      <a:pPr algn="ctr" rtl="0">
                        <a:buNone/>
                      </a:pPr>
                      <a:r>
                        <a:rPr lang="en-US" sz="1100" b="0" dirty="0">
                          <a:solidFill>
                            <a:schemeClr val="accent5"/>
                          </a:solidFill>
                          <a:effectLst/>
                          <a:latin typeface="IBM Plex Serif" panose="02060503050406000203" pitchFamily="18" charset="0"/>
                        </a:rPr>
                        <a:t>Engagement with proponents</a:t>
                      </a:r>
                    </a:p>
                  </a:txBody>
                  <a:tcPr marL="109229" marR="109229" marT="72819" marB="72819"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a:buNone/>
                      </a:pP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870287118"/>
                  </a:ext>
                </a:extLst>
              </a:tr>
              <a:tr h="511122">
                <a:tc>
                  <a:txBody>
                    <a:bodyPr/>
                    <a:lstStyle/>
                    <a:p>
                      <a:pPr rtl="0">
                        <a:buNone/>
                      </a:pPr>
                      <a:r>
                        <a:rPr lang="en-US" sz="1100" b="1" dirty="0">
                          <a:solidFill>
                            <a:schemeClr val="bg1"/>
                          </a:solidFill>
                          <a:effectLst/>
                          <a:latin typeface="IBM Plex Serif" panose="02060503050406000203" pitchFamily="18" charset="0"/>
                        </a:rPr>
                        <a:t>Treatment</a:t>
                      </a:r>
                      <a:endParaRPr lang="en-US" sz="1100" dirty="0">
                        <a:solidFill>
                          <a:schemeClr val="bg1"/>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rtl="0">
                        <a:buNone/>
                      </a:pPr>
                      <a:r>
                        <a:rPr lang="en-US" sz="1100" b="0" dirty="0">
                          <a:solidFill>
                            <a:schemeClr val="tx1"/>
                          </a:solidFill>
                          <a:effectLst/>
                          <a:latin typeface="IBM Plex Serif" panose="02060503050406000203" pitchFamily="18" charset="0"/>
                        </a:rPr>
                        <a:t>High Emitter</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a:buNone/>
                      </a:pPr>
                      <a:r>
                        <a:rPr lang="en-US" sz="1100" b="0" dirty="0">
                          <a:solidFill>
                            <a:schemeClr val="tx1"/>
                          </a:solidFill>
                          <a:effectLst/>
                          <a:latin typeface="IBM Plex Serif" panose="02060503050406000203" pitchFamily="18" charset="0"/>
                        </a:rPr>
                        <a:t>CAR &lt; 0</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0292140"/>
                  </a:ext>
                </a:extLst>
              </a:tr>
              <a:tr h="332953">
                <a:tc>
                  <a:txBody>
                    <a:bodyPr/>
                    <a:lstStyle/>
                    <a:p>
                      <a:pPr rtl="0">
                        <a:buNone/>
                      </a:pPr>
                      <a:r>
                        <a:rPr lang="en-US" sz="1100" b="1" dirty="0">
                          <a:solidFill>
                            <a:srgbClr val="1F1F1F"/>
                          </a:solidFill>
                          <a:effectLst/>
                          <a:latin typeface="IBM Plex Serif" panose="02060503050406000203" pitchFamily="18" charset="0"/>
                        </a:rPr>
                        <a:t>Treat X Post</a:t>
                      </a: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rtl="0">
                        <a:buNone/>
                      </a:pPr>
                      <a:r>
                        <a:rPr lang="en-US" sz="1100" dirty="0">
                          <a:solidFill>
                            <a:srgbClr val="1F1F1F"/>
                          </a:solidFill>
                          <a:effectLst/>
                          <a:latin typeface="IBM Plex Serif" panose="02060503050406000203" pitchFamily="18" charset="0"/>
                        </a:rPr>
                        <a:t>0.06*</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r>
                        <a:rPr lang="en-US" sz="1100" dirty="0">
                          <a:solidFill>
                            <a:srgbClr val="1F1F1F"/>
                          </a:solidFill>
                          <a:effectLst/>
                          <a:latin typeface="IBM Plex Serif" panose="02060503050406000203" pitchFamily="18" charset="0"/>
                        </a:rPr>
                        <a:t>0.02**</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68867192"/>
                  </a:ext>
                </a:extLst>
              </a:tr>
              <a:tr h="332953">
                <a:tc>
                  <a:txBody>
                    <a:bodyPr/>
                    <a:lstStyle/>
                    <a:p>
                      <a:pPr rtl="0">
                        <a:buNone/>
                      </a:pP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rtl="0">
                        <a:buNone/>
                      </a:pPr>
                      <a:r>
                        <a:rPr lang="en-US" sz="1100" dirty="0">
                          <a:solidFill>
                            <a:srgbClr val="1F1F1F"/>
                          </a:solidFill>
                          <a:effectLst/>
                          <a:latin typeface="IBM Plex Serif" panose="02060503050406000203" pitchFamily="18" charset="0"/>
                        </a:rPr>
                        <a:t>(0.03)</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r>
                        <a:rPr lang="en-US" sz="1100" dirty="0">
                          <a:solidFill>
                            <a:srgbClr val="1F1F1F"/>
                          </a:solidFill>
                          <a:effectLst/>
                          <a:latin typeface="IBM Plex Serif" panose="02060503050406000203" pitchFamily="18" charset="0"/>
                        </a:rPr>
                        <a:t>(0.01)</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80482682"/>
                  </a:ext>
                </a:extLst>
              </a:tr>
              <a:tr h="332953">
                <a:tc>
                  <a:txBody>
                    <a:bodyPr/>
                    <a:lstStyle/>
                    <a:p>
                      <a:pPr rtl="0">
                        <a:buNone/>
                      </a:pP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rtl="0">
                        <a:buNone/>
                      </a:pP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59524903"/>
                  </a:ext>
                </a:extLst>
              </a:tr>
              <a:tr h="332953">
                <a:tc>
                  <a:txBody>
                    <a:bodyPr/>
                    <a:lstStyle/>
                    <a:p>
                      <a:pPr rtl="0">
                        <a:buNone/>
                      </a:pPr>
                      <a:r>
                        <a:rPr lang="en-US" sz="1100" b="1" dirty="0">
                          <a:solidFill>
                            <a:srgbClr val="1F1F1F"/>
                          </a:solidFill>
                          <a:effectLst/>
                          <a:latin typeface="IBM Plex Serif" panose="02060503050406000203" pitchFamily="18" charset="0"/>
                        </a:rPr>
                        <a:t>Observations</a:t>
                      </a: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a:buNone/>
                      </a:pPr>
                      <a:r>
                        <a:rPr lang="en-US" sz="1100" dirty="0">
                          <a:solidFill>
                            <a:srgbClr val="1F1F1F"/>
                          </a:solidFill>
                          <a:effectLst/>
                          <a:latin typeface="IBM Plex Serif" panose="02060503050406000203" pitchFamily="18" charset="0"/>
                        </a:rPr>
                        <a:t>9,192</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a:buNone/>
                      </a:pPr>
                      <a:r>
                        <a:rPr lang="en-US" sz="1100" dirty="0">
                          <a:solidFill>
                            <a:srgbClr val="1F1F1F"/>
                          </a:solidFill>
                          <a:effectLst/>
                          <a:latin typeface="IBM Plex Serif" panose="02060503050406000203" pitchFamily="18" charset="0"/>
                        </a:rPr>
                        <a:t>9,192</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5199304"/>
                  </a:ext>
                </a:extLst>
              </a:tr>
            </a:tbl>
          </a:graphicData>
        </a:graphic>
      </p:graphicFrame>
      <p:sp>
        <p:nvSpPr>
          <p:cNvPr id="10" name="TextBox 9">
            <a:extLst>
              <a:ext uri="{FF2B5EF4-FFF2-40B4-BE49-F238E27FC236}">
                <a16:creationId xmlns:a16="http://schemas.microsoft.com/office/drawing/2014/main" id="{2BFA8CA9-3808-6788-02D6-392A835F74E9}"/>
              </a:ext>
            </a:extLst>
          </p:cNvPr>
          <p:cNvSpPr txBox="1"/>
          <p:nvPr/>
        </p:nvSpPr>
        <p:spPr>
          <a:xfrm>
            <a:off x="419986" y="1951768"/>
            <a:ext cx="3528060" cy="2031325"/>
          </a:xfrm>
          <a:prstGeom prst="rect">
            <a:avLst/>
          </a:prstGeom>
          <a:noFill/>
          <a:ln w="38100">
            <a:solidFill>
              <a:schemeClr val="accent5"/>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rPr>
              <a:t>Example: </a:t>
            </a:r>
            <a:r>
              <a:rPr kumimoji="0" lang="en-US" sz="1400" b="0" i="0" u="none" strike="noStrike" kern="1200" cap="none" spc="0" normalizeH="0" baseline="0" noProof="0" dirty="0">
                <a:ln>
                  <a:noFill/>
                </a:ln>
                <a:solidFill>
                  <a:srgbClr val="5B9BD5"/>
                </a:solidFill>
                <a:effectLst/>
                <a:uLnTx/>
                <a:uFillTx/>
                <a:latin typeface="IBM Plex Serif" panose="02060503050406000203" pitchFamily="18" charset="0"/>
                <a:ea typeface="+mn-ea"/>
                <a:cs typeface="+mn-cs"/>
              </a:rPr>
              <a:t>Engagement with proponents</a:t>
            </a:r>
            <a:endParaRPr kumimoji="0" lang="en-US" sz="1400" b="0" i="1" u="none" strike="noStrike" kern="1200" cap="none" spc="0" normalizeH="0" baseline="0" noProof="0" dirty="0">
              <a:ln>
                <a:noFill/>
              </a:ln>
              <a:solidFill>
                <a:srgbClr val="5B9BD5"/>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Light" panose="020F0302020204030204"/>
                <a:ea typeface="+mn-ea"/>
                <a:cs typeface="+mn-cs"/>
              </a:rPr>
              <a:t>“ExxonMobil shares society’s concerns about mismanaged plastic waste in the environment, as was explained during engagement with the </a:t>
            </a:r>
            <a:r>
              <a:rPr kumimoji="0" lang="en-US" sz="1400" b="0" i="1" u="none" strike="noStrike" kern="1200" cap="none" spc="0" normalizeH="0" baseline="0" noProof="0" dirty="0">
                <a:ln>
                  <a:noFill/>
                </a:ln>
                <a:solidFill>
                  <a:srgbClr val="5B9BD5"/>
                </a:solidFill>
                <a:effectLst/>
                <a:uLnTx/>
                <a:uFillTx/>
                <a:latin typeface="Calibri Light" panose="020F0302020204030204"/>
                <a:ea typeface="+mn-ea"/>
                <a:cs typeface="+mn-cs"/>
              </a:rPr>
              <a:t>proponent</a:t>
            </a:r>
            <a:r>
              <a:rPr kumimoji="0" lang="en-US" sz="1400" b="0" i="1" u="none" strike="noStrike" kern="1200" cap="none" spc="0" normalizeH="0" baseline="0" noProof="0" dirty="0">
                <a:ln>
                  <a:noFill/>
                </a:ln>
                <a:solidFill>
                  <a:prstClr val="black"/>
                </a:solidFill>
                <a:effectLst/>
                <a:uLnTx/>
                <a:uFillTx/>
                <a:latin typeface="Calibri Light" panose="020F0302020204030204"/>
                <a:ea typeface="+mn-ea"/>
                <a:cs typeface="+mn-cs"/>
              </a:rPr>
              <a:t>. As You Sow continues to push ‘supply reduction’ as the only path forward [and] back their belief with flawed, remote scenarios.”</a:t>
            </a:r>
          </a:p>
        </p:txBody>
      </p:sp>
    </p:spTree>
    <p:extLst>
      <p:ext uri="{BB962C8B-B14F-4D97-AF65-F5344CB8AC3E}">
        <p14:creationId xmlns:p14="http://schemas.microsoft.com/office/powerpoint/2010/main" val="143092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a:extLst>
            <a:ext uri="{FF2B5EF4-FFF2-40B4-BE49-F238E27FC236}">
              <a16:creationId xmlns:a16="http://schemas.microsoft.com/office/drawing/2014/main" id="{EA93564E-5EE8-7319-387B-07F8F0A07BBA}"/>
            </a:ext>
          </a:extLst>
        </p:cNvPr>
        <p:cNvGrpSpPr/>
        <p:nvPr/>
      </p:nvGrpSpPr>
      <p:grpSpPr>
        <a:xfrm>
          <a:off x="0" y="0"/>
          <a:ext cx="0" cy="0"/>
          <a:chOff x="0" y="0"/>
          <a:chExt cx="0" cy="0"/>
        </a:xfrm>
      </p:grpSpPr>
      <p:sp>
        <p:nvSpPr>
          <p:cNvPr id="6" name="Text 3">
            <a:extLst>
              <a:ext uri="{FF2B5EF4-FFF2-40B4-BE49-F238E27FC236}">
                <a16:creationId xmlns:a16="http://schemas.microsoft.com/office/drawing/2014/main" id="{795AC53F-7B59-0DD6-159C-0C2981BDF49B}"/>
              </a:ext>
            </a:extLst>
          </p:cNvPr>
          <p:cNvSpPr/>
          <p:nvPr/>
        </p:nvSpPr>
        <p:spPr>
          <a:xfrm>
            <a:off x="496186" y="1052408"/>
            <a:ext cx="8487794" cy="700192"/>
          </a:xfrm>
          <a:prstGeom prst="rect">
            <a:avLst/>
          </a:prstGeom>
          <a:noFill/>
          <a:ln/>
        </p:spPr>
        <p:txBody>
          <a:bodyPr wrap="square" lIns="0" tIns="0" rIns="0" bIns="0" rtlCol="0" anchor="t"/>
          <a:lstStyle/>
          <a:p>
            <a:pPr>
              <a:lnSpc>
                <a:spcPts val="2000"/>
              </a:lnSpc>
            </a:pPr>
            <a:r>
              <a:rPr lang="en-US" sz="1400" dirty="0">
                <a:solidFill>
                  <a:srgbClr val="000000"/>
                </a:solidFill>
                <a:latin typeface="IBM Plex Serif" pitchFamily="34" charset="0"/>
                <a:ea typeface="IBM Plex Serif" pitchFamily="34" charset="-122"/>
                <a:cs typeface="IBM Plex Serif" pitchFamily="34" charset="-120"/>
              </a:rPr>
              <a:t>After SLB 14L, high-emitting firms dramatically increased the frequency with which they mentioned engagement with proposal </a:t>
            </a:r>
            <a:r>
              <a:rPr lang="en-US" sz="1400" dirty="0">
                <a:solidFill>
                  <a:schemeClr val="accent5"/>
                </a:solidFill>
                <a:latin typeface="IBM Plex Serif" pitchFamily="34" charset="0"/>
                <a:ea typeface="IBM Plex Serif" pitchFamily="34" charset="-122"/>
                <a:cs typeface="IBM Plex Serif" pitchFamily="34" charset="-120"/>
              </a:rPr>
              <a:t>proponents</a:t>
            </a:r>
            <a:r>
              <a:rPr lang="en-US" sz="1400" dirty="0">
                <a:solidFill>
                  <a:srgbClr val="000000"/>
                </a:solidFill>
                <a:latin typeface="IBM Plex Serif" pitchFamily="34" charset="0"/>
                <a:ea typeface="IBM Plex Serif" pitchFamily="34" charset="-122"/>
                <a:cs typeface="IBM Plex Serif" pitchFamily="34" charset="-120"/>
              </a:rPr>
              <a:t> and </a:t>
            </a:r>
            <a:r>
              <a:rPr lang="en-US" sz="1400" dirty="0">
                <a:solidFill>
                  <a:schemeClr val="accent6"/>
                </a:solidFill>
                <a:latin typeface="IBM Plex Serif" pitchFamily="34" charset="0"/>
                <a:ea typeface="IBM Plex Serif" pitchFamily="34" charset="-122"/>
                <a:cs typeface="IBM Plex Serif" pitchFamily="34" charset="-120"/>
              </a:rPr>
              <a:t>stakeholders</a:t>
            </a:r>
            <a:r>
              <a:rPr lang="en-US" sz="1400" dirty="0">
                <a:solidFill>
                  <a:srgbClr val="000000"/>
                </a:solidFill>
                <a:latin typeface="IBM Plex Serif" pitchFamily="34" charset="0"/>
                <a:ea typeface="IBM Plex Serif" pitchFamily="34" charset="-122"/>
                <a:cs typeface="IBM Plex Serif" pitchFamily="34" charset="-120"/>
              </a:rPr>
              <a:t> in their proxy statements. </a:t>
            </a:r>
            <a:endParaRPr lang="en-US" sz="1400" dirty="0"/>
          </a:p>
        </p:txBody>
      </p:sp>
      <p:sp>
        <p:nvSpPr>
          <p:cNvPr id="7" name="Text 0">
            <a:extLst>
              <a:ext uri="{FF2B5EF4-FFF2-40B4-BE49-F238E27FC236}">
                <a16:creationId xmlns:a16="http://schemas.microsoft.com/office/drawing/2014/main" id="{F38856D0-51DE-5C33-39A0-E4AE606EF41B}"/>
              </a:ext>
            </a:extLst>
          </p:cNvPr>
          <p:cNvSpPr/>
          <p:nvPr/>
        </p:nvSpPr>
        <p:spPr>
          <a:xfrm>
            <a:off x="496186" y="389860"/>
            <a:ext cx="8151628" cy="443023"/>
          </a:xfrm>
          <a:prstGeom prst="rect">
            <a:avLst/>
          </a:prstGeom>
          <a:noFill/>
          <a:ln/>
        </p:spPr>
        <p:txBody>
          <a:bodyPr wrap="square" lIns="0" tIns="0" rIns="0" bIns="0" rtlCol="0" anchor="t"/>
          <a:lstStyle/>
          <a:p>
            <a:pPr marL="0" marR="0" lvl="0" indent="0" algn="l" defTabSz="914400" rtl="0" eaLnBrk="1" fontAlgn="auto" latinLnBrk="0" hangingPunct="1">
              <a:lnSpc>
                <a:spcPts val="3525"/>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PT Serif" pitchFamily="34" charset="0"/>
                <a:ea typeface="PT Serif" pitchFamily="34" charset="-122"/>
                <a:cs typeface="PT Serif" pitchFamily="34" charset="-120"/>
              </a:rPr>
              <a:t>Evidence of Distraction</a:t>
            </a:r>
            <a:endParaRPr kumimoji="0" lang="en-US" sz="282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endParaRPr>
          </a:p>
        </p:txBody>
      </p:sp>
      <p:graphicFrame>
        <p:nvGraphicFramePr>
          <p:cNvPr id="8" name="Table 7">
            <a:extLst>
              <a:ext uri="{FF2B5EF4-FFF2-40B4-BE49-F238E27FC236}">
                <a16:creationId xmlns:a16="http://schemas.microsoft.com/office/drawing/2014/main" id="{2C74EFCF-F5A7-BBFD-BD97-9FA2D7F776C3}"/>
              </a:ext>
            </a:extLst>
          </p:cNvPr>
          <p:cNvGraphicFramePr>
            <a:graphicFrameLocks noGrp="1"/>
          </p:cNvGraphicFramePr>
          <p:nvPr>
            <p:extLst>
              <p:ext uri="{D42A27DB-BD31-4B8C-83A1-F6EECF244321}">
                <p14:modId xmlns:p14="http://schemas.microsoft.com/office/powerpoint/2010/main" val="1024734746"/>
              </p:ext>
            </p:extLst>
          </p:nvPr>
        </p:nvGraphicFramePr>
        <p:xfrm>
          <a:off x="4124796" y="1867424"/>
          <a:ext cx="4813466" cy="2354056"/>
        </p:xfrm>
        <a:graphic>
          <a:graphicData uri="http://schemas.openxmlformats.org/drawingml/2006/table">
            <a:tbl>
              <a:tblPr/>
              <a:tblGrid>
                <a:gridCol w="1229702">
                  <a:extLst>
                    <a:ext uri="{9D8B030D-6E8A-4147-A177-3AD203B41FA5}">
                      <a16:colId xmlns:a16="http://schemas.microsoft.com/office/drawing/2014/main" val="4245894171"/>
                    </a:ext>
                  </a:extLst>
                </a:gridCol>
                <a:gridCol w="895941">
                  <a:extLst>
                    <a:ext uri="{9D8B030D-6E8A-4147-A177-3AD203B41FA5}">
                      <a16:colId xmlns:a16="http://schemas.microsoft.com/office/drawing/2014/main" val="295583276"/>
                    </a:ext>
                  </a:extLst>
                </a:gridCol>
                <a:gridCol w="895941">
                  <a:extLst>
                    <a:ext uri="{9D8B030D-6E8A-4147-A177-3AD203B41FA5}">
                      <a16:colId xmlns:a16="http://schemas.microsoft.com/office/drawing/2014/main" val="1603962234"/>
                    </a:ext>
                  </a:extLst>
                </a:gridCol>
                <a:gridCol w="895941">
                  <a:extLst>
                    <a:ext uri="{9D8B030D-6E8A-4147-A177-3AD203B41FA5}">
                      <a16:colId xmlns:a16="http://schemas.microsoft.com/office/drawing/2014/main" val="2349625200"/>
                    </a:ext>
                  </a:extLst>
                </a:gridCol>
                <a:gridCol w="895941">
                  <a:extLst>
                    <a:ext uri="{9D8B030D-6E8A-4147-A177-3AD203B41FA5}">
                      <a16:colId xmlns:a16="http://schemas.microsoft.com/office/drawing/2014/main" val="3114567416"/>
                    </a:ext>
                  </a:extLst>
                </a:gridCol>
              </a:tblGrid>
              <a:tr h="511122">
                <a:tc>
                  <a:txBody>
                    <a:bodyPr/>
                    <a:lstStyle/>
                    <a:p>
                      <a:pPr rtl="0">
                        <a:buNone/>
                      </a:pPr>
                      <a:r>
                        <a:rPr lang="en-US" sz="1100" b="1" dirty="0">
                          <a:solidFill>
                            <a:schemeClr val="bg1"/>
                          </a:solidFill>
                          <a:effectLst/>
                          <a:latin typeface="IBM Plex Serif" panose="02060503050406000203" pitchFamily="18" charset="0"/>
                        </a:rPr>
                        <a:t>Dependent variable</a:t>
                      </a:r>
                      <a:endParaRPr lang="en-US" sz="1100" dirty="0">
                        <a:solidFill>
                          <a:schemeClr val="bg1"/>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tx1"/>
                    </a:solidFill>
                  </a:tcPr>
                </a:tc>
                <a:tc gridSpan="2">
                  <a:txBody>
                    <a:bodyPr/>
                    <a:lstStyle/>
                    <a:p>
                      <a:pPr algn="ctr" rtl="0">
                        <a:buNone/>
                      </a:pPr>
                      <a:r>
                        <a:rPr lang="en-US" sz="1100" b="0" dirty="0">
                          <a:solidFill>
                            <a:schemeClr val="tx1"/>
                          </a:solidFill>
                          <a:effectLst/>
                          <a:latin typeface="IBM Plex Serif" panose="02060503050406000203" pitchFamily="18" charset="0"/>
                        </a:rPr>
                        <a:t>Engagement with </a:t>
                      </a:r>
                      <a:r>
                        <a:rPr lang="en-US" sz="1100" b="0" dirty="0">
                          <a:solidFill>
                            <a:schemeClr val="accent5"/>
                          </a:solidFill>
                          <a:effectLst/>
                          <a:latin typeface="IBM Plex Serif" panose="02060503050406000203" pitchFamily="18" charset="0"/>
                        </a:rPr>
                        <a:t>proponents</a:t>
                      </a:r>
                    </a:p>
                  </a:txBody>
                  <a:tcPr marL="109229" marR="109229" marT="72819" marB="72819"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a:buNone/>
                      </a:pP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accent6"/>
                          </a:solidFill>
                          <a:effectLst/>
                          <a:latin typeface="IBM Plex Serif" panose="02060503050406000203" pitchFamily="18" charset="0"/>
                        </a:rPr>
                        <a:t>Engagement with stakeholders</a:t>
                      </a:r>
                    </a:p>
                  </a:txBody>
                  <a:tcPr marL="109229" marR="109229" marT="72819" marB="72819"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a:buNone/>
                      </a:pPr>
                      <a:endParaRPr lang="en-US" sz="1100" b="0" dirty="0">
                        <a:solidFill>
                          <a:schemeClr val="tx1"/>
                        </a:solidFill>
                        <a:effectLst/>
                        <a:latin typeface="IBM Plex Serif" panose="02060503050406000203" pitchFamily="18" charset="0"/>
                      </a:endParaRPr>
                    </a:p>
                  </a:txBody>
                  <a:tcPr marL="109229" marR="109229" marT="72819" marB="72819"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287118"/>
                  </a:ext>
                </a:extLst>
              </a:tr>
              <a:tr h="511122">
                <a:tc>
                  <a:txBody>
                    <a:bodyPr/>
                    <a:lstStyle/>
                    <a:p>
                      <a:pPr rtl="0">
                        <a:buNone/>
                      </a:pPr>
                      <a:r>
                        <a:rPr lang="en-US" sz="1100" b="1" dirty="0">
                          <a:solidFill>
                            <a:schemeClr val="bg1"/>
                          </a:solidFill>
                          <a:effectLst/>
                          <a:latin typeface="IBM Plex Serif" panose="02060503050406000203" pitchFamily="18" charset="0"/>
                        </a:rPr>
                        <a:t>Treatment</a:t>
                      </a:r>
                      <a:endParaRPr lang="en-US" sz="1100" dirty="0">
                        <a:solidFill>
                          <a:schemeClr val="bg1"/>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rtl="0">
                        <a:buNone/>
                      </a:pPr>
                      <a:r>
                        <a:rPr lang="en-US" sz="1100" b="0" dirty="0">
                          <a:solidFill>
                            <a:schemeClr val="tx1"/>
                          </a:solidFill>
                          <a:effectLst/>
                          <a:latin typeface="IBM Plex Serif" panose="02060503050406000203" pitchFamily="18" charset="0"/>
                        </a:rPr>
                        <a:t>High Emitter</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a:buNone/>
                      </a:pPr>
                      <a:r>
                        <a:rPr lang="en-US" sz="1100" b="0" dirty="0">
                          <a:solidFill>
                            <a:schemeClr val="tx1"/>
                          </a:solidFill>
                          <a:effectLst/>
                          <a:latin typeface="IBM Plex Serif" panose="02060503050406000203" pitchFamily="18" charset="0"/>
                        </a:rPr>
                        <a:t>CAR &lt; 0</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a:buNone/>
                      </a:pPr>
                      <a:r>
                        <a:rPr lang="en-US" sz="1100" b="0" dirty="0">
                          <a:solidFill>
                            <a:schemeClr val="tx1"/>
                          </a:solidFill>
                          <a:effectLst/>
                          <a:latin typeface="IBM Plex Serif" panose="02060503050406000203" pitchFamily="18" charset="0"/>
                        </a:rPr>
                        <a:t>High Emitter</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a:buNone/>
                      </a:pPr>
                      <a:r>
                        <a:rPr lang="en-US" sz="1100" b="0" dirty="0">
                          <a:solidFill>
                            <a:schemeClr val="tx1"/>
                          </a:solidFill>
                          <a:effectLst/>
                          <a:latin typeface="IBM Plex Serif" panose="02060503050406000203" pitchFamily="18" charset="0"/>
                        </a:rPr>
                        <a:t>CAR &lt; 0</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0292140"/>
                  </a:ext>
                </a:extLst>
              </a:tr>
              <a:tr h="332953">
                <a:tc>
                  <a:txBody>
                    <a:bodyPr/>
                    <a:lstStyle/>
                    <a:p>
                      <a:pPr rtl="0">
                        <a:buNone/>
                      </a:pPr>
                      <a:r>
                        <a:rPr lang="en-US" sz="1100" b="1" dirty="0">
                          <a:solidFill>
                            <a:srgbClr val="1F1F1F"/>
                          </a:solidFill>
                          <a:effectLst/>
                          <a:latin typeface="IBM Plex Serif" panose="02060503050406000203" pitchFamily="18" charset="0"/>
                        </a:rPr>
                        <a:t>Treat X Post</a:t>
                      </a: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rtl="0">
                        <a:buNone/>
                      </a:pPr>
                      <a:r>
                        <a:rPr lang="en-US" sz="1100" dirty="0">
                          <a:solidFill>
                            <a:srgbClr val="1F1F1F"/>
                          </a:solidFill>
                          <a:effectLst/>
                          <a:latin typeface="IBM Plex Serif" panose="02060503050406000203" pitchFamily="18" charset="0"/>
                        </a:rPr>
                        <a:t>0.06*</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r>
                        <a:rPr lang="en-US" sz="1100" dirty="0">
                          <a:solidFill>
                            <a:srgbClr val="1F1F1F"/>
                          </a:solidFill>
                          <a:effectLst/>
                          <a:latin typeface="IBM Plex Serif" panose="02060503050406000203" pitchFamily="18" charset="0"/>
                        </a:rPr>
                        <a:t>0.02**</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r>
                        <a:rPr lang="en-US" sz="1100" dirty="0">
                          <a:solidFill>
                            <a:srgbClr val="1F1F1F"/>
                          </a:solidFill>
                          <a:effectLst/>
                          <a:latin typeface="IBM Plex Serif" panose="02060503050406000203" pitchFamily="18" charset="0"/>
                        </a:rPr>
                        <a:t>0.12***</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r>
                        <a:rPr lang="en-US" sz="1100" dirty="0">
                          <a:solidFill>
                            <a:srgbClr val="1F1F1F"/>
                          </a:solidFill>
                          <a:effectLst/>
                          <a:latin typeface="IBM Plex Serif" panose="02060503050406000203" pitchFamily="18" charset="0"/>
                        </a:rPr>
                        <a:t>0.02*</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68867192"/>
                  </a:ext>
                </a:extLst>
              </a:tr>
              <a:tr h="332953">
                <a:tc>
                  <a:txBody>
                    <a:bodyPr/>
                    <a:lstStyle/>
                    <a:p>
                      <a:pPr rtl="0">
                        <a:buNone/>
                      </a:pP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rtl="0">
                        <a:buNone/>
                      </a:pPr>
                      <a:r>
                        <a:rPr lang="en-US" sz="1100" dirty="0">
                          <a:solidFill>
                            <a:srgbClr val="1F1F1F"/>
                          </a:solidFill>
                          <a:effectLst/>
                          <a:latin typeface="IBM Plex Serif" panose="02060503050406000203" pitchFamily="18" charset="0"/>
                        </a:rPr>
                        <a:t>(0.03)</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r>
                        <a:rPr lang="en-US" sz="1100" dirty="0">
                          <a:solidFill>
                            <a:srgbClr val="1F1F1F"/>
                          </a:solidFill>
                          <a:effectLst/>
                          <a:latin typeface="IBM Plex Serif" panose="02060503050406000203" pitchFamily="18" charset="0"/>
                        </a:rPr>
                        <a:t>(0.01)</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r>
                        <a:rPr lang="en-US" sz="1100" dirty="0">
                          <a:solidFill>
                            <a:srgbClr val="1F1F1F"/>
                          </a:solidFill>
                          <a:effectLst/>
                          <a:latin typeface="IBM Plex Serif" panose="02060503050406000203" pitchFamily="18" charset="0"/>
                        </a:rPr>
                        <a:t>(0.04)</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r>
                        <a:rPr lang="en-US" sz="1100" dirty="0">
                          <a:solidFill>
                            <a:srgbClr val="1F1F1F"/>
                          </a:solidFill>
                          <a:effectLst/>
                          <a:latin typeface="IBM Plex Serif" panose="02060503050406000203" pitchFamily="18" charset="0"/>
                        </a:rPr>
                        <a:t>(0.01)</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80482682"/>
                  </a:ext>
                </a:extLst>
              </a:tr>
              <a:tr h="332953">
                <a:tc>
                  <a:txBody>
                    <a:bodyPr/>
                    <a:lstStyle/>
                    <a:p>
                      <a:pPr rtl="0">
                        <a:buNone/>
                      </a:pP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rtl="0">
                        <a:buNone/>
                      </a:pP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tc>
                  <a:txBody>
                    <a:bodyPr/>
                    <a:lstStyle/>
                    <a:p>
                      <a:pPr algn="ctr" rtl="0">
                        <a:buNone/>
                      </a:pP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59524903"/>
                  </a:ext>
                </a:extLst>
              </a:tr>
              <a:tr h="332953">
                <a:tc>
                  <a:txBody>
                    <a:bodyPr/>
                    <a:lstStyle/>
                    <a:p>
                      <a:pPr rtl="0">
                        <a:buNone/>
                      </a:pPr>
                      <a:r>
                        <a:rPr lang="en-US" sz="1100" b="1" dirty="0">
                          <a:solidFill>
                            <a:srgbClr val="1F1F1F"/>
                          </a:solidFill>
                          <a:effectLst/>
                          <a:latin typeface="IBM Plex Serif" panose="02060503050406000203" pitchFamily="18" charset="0"/>
                        </a:rPr>
                        <a:t>Observations</a:t>
                      </a:r>
                      <a:endParaRPr lang="en-US" sz="1100" dirty="0">
                        <a:solidFill>
                          <a:srgbClr val="1F1F1F"/>
                        </a:solidFill>
                        <a:effectLst/>
                        <a:latin typeface="IBM Plex Serif" panose="02060503050406000203" pitchFamily="18" charset="0"/>
                      </a:endParaRP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rtl="0">
                        <a:buNone/>
                      </a:pPr>
                      <a:r>
                        <a:rPr lang="en-US" sz="1100" dirty="0">
                          <a:solidFill>
                            <a:srgbClr val="1F1F1F"/>
                          </a:solidFill>
                          <a:effectLst/>
                          <a:latin typeface="IBM Plex Serif" panose="02060503050406000203" pitchFamily="18" charset="0"/>
                        </a:rPr>
                        <a:t>9,192</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a:buNone/>
                      </a:pPr>
                      <a:r>
                        <a:rPr lang="en-US" sz="1100" dirty="0">
                          <a:solidFill>
                            <a:srgbClr val="1F1F1F"/>
                          </a:solidFill>
                          <a:effectLst/>
                          <a:latin typeface="IBM Plex Serif" panose="02060503050406000203" pitchFamily="18" charset="0"/>
                        </a:rPr>
                        <a:t>9,192</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rgbClr val="1F1F1F"/>
                          </a:solidFill>
                          <a:effectLst/>
                          <a:latin typeface="IBM Plex Serif" panose="02060503050406000203" pitchFamily="18" charset="0"/>
                        </a:rPr>
                        <a:t>9,192</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rgbClr val="1F1F1F"/>
                          </a:solidFill>
                          <a:effectLst/>
                          <a:latin typeface="IBM Plex Serif" panose="02060503050406000203" pitchFamily="18" charset="0"/>
                        </a:rPr>
                        <a:t>9,192</a:t>
                      </a:r>
                    </a:p>
                  </a:txBody>
                  <a:tcPr marL="109229" marR="109229" marT="72819" marB="72819"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5199304"/>
                  </a:ext>
                </a:extLst>
              </a:tr>
            </a:tbl>
          </a:graphicData>
        </a:graphic>
      </p:graphicFrame>
      <p:sp>
        <p:nvSpPr>
          <p:cNvPr id="10" name="TextBox 9">
            <a:extLst>
              <a:ext uri="{FF2B5EF4-FFF2-40B4-BE49-F238E27FC236}">
                <a16:creationId xmlns:a16="http://schemas.microsoft.com/office/drawing/2014/main" id="{AC748DF3-7621-3F25-9F91-E6F7C95E2431}"/>
              </a:ext>
            </a:extLst>
          </p:cNvPr>
          <p:cNvSpPr txBox="1"/>
          <p:nvPr/>
        </p:nvSpPr>
        <p:spPr>
          <a:xfrm>
            <a:off x="419986" y="1951768"/>
            <a:ext cx="3643850" cy="2031325"/>
          </a:xfrm>
          <a:prstGeom prst="rect">
            <a:avLst/>
          </a:prstGeom>
          <a:noFill/>
          <a:ln w="38100">
            <a:solidFill>
              <a:schemeClr val="accent6"/>
            </a:solidFill>
          </a:ln>
        </p:spPr>
        <p:txBody>
          <a:bodyPr wrap="square">
            <a:spAutoFit/>
          </a:bodyPr>
          <a:lstStyle/>
          <a:p>
            <a:pPr lvl="0"/>
            <a:r>
              <a:rPr kumimoji="0" lang="en-US" sz="140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rPr>
              <a:t>Example: </a:t>
            </a:r>
            <a:r>
              <a:rPr kumimoji="0" lang="en-US" sz="1400" b="0" i="0" u="none" strike="noStrike" kern="1200" cap="none" spc="0" normalizeH="0" baseline="0" noProof="0" dirty="0">
                <a:ln>
                  <a:noFill/>
                </a:ln>
                <a:solidFill>
                  <a:schemeClr val="accent6"/>
                </a:solidFill>
                <a:effectLst/>
                <a:uLnTx/>
                <a:uFillTx/>
                <a:latin typeface="IBM Plex Serif" panose="02060503050406000203" pitchFamily="18" charset="0"/>
                <a:ea typeface="+mn-ea"/>
                <a:cs typeface="+mn-cs"/>
              </a:rPr>
              <a:t>Engagement with </a:t>
            </a:r>
            <a:r>
              <a:rPr lang="en-US" sz="1400" dirty="0">
                <a:solidFill>
                  <a:schemeClr val="accent6"/>
                </a:solidFill>
                <a:latin typeface="IBM Plex Serif" pitchFamily="34" charset="0"/>
                <a:ea typeface="IBM Plex Serif" pitchFamily="34" charset="-122"/>
                <a:cs typeface="IBM Plex Serif" pitchFamily="34" charset="-120"/>
              </a:rPr>
              <a:t>stakeholders</a:t>
            </a:r>
            <a:endParaRPr kumimoji="0" lang="en-US" sz="1400" b="0" i="1" u="none" strike="noStrike" kern="1200" cap="none" spc="0" normalizeH="0" baseline="0" noProof="0" dirty="0">
              <a:ln>
                <a:noFill/>
              </a:ln>
              <a:solidFill>
                <a:schemeClr val="accent6"/>
              </a:solidFill>
              <a:effectLst/>
              <a:uLnTx/>
              <a:uFillTx/>
              <a:latin typeface="Calibri Light"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prstClr val="black"/>
              </a:solidFill>
              <a:effectLst/>
              <a:uLnTx/>
              <a:uFillTx/>
              <a:latin typeface="Calibri Light" panose="020F0302020204030204"/>
              <a:ea typeface="+mn-ea"/>
              <a:cs typeface="+mn-cs"/>
            </a:endParaRPr>
          </a:p>
          <a:p>
            <a:pPr lvl="0"/>
            <a:r>
              <a:rPr lang="en-US" sz="1400" i="1" dirty="0">
                <a:solidFill>
                  <a:prstClr val="black"/>
                </a:solidFill>
                <a:latin typeface="Calibri Light" panose="020F0302020204030204"/>
              </a:rPr>
              <a:t>“From how we manage our operations and engage with </a:t>
            </a:r>
            <a:r>
              <a:rPr lang="en-US" sz="1400" i="1" dirty="0">
                <a:solidFill>
                  <a:schemeClr val="accent6"/>
                </a:solidFill>
                <a:latin typeface="Calibri Light" panose="020F0302020204030204"/>
              </a:rPr>
              <a:t>stakeholders</a:t>
            </a:r>
            <a:r>
              <a:rPr lang="en-US" sz="1400" i="1" dirty="0">
                <a:solidFill>
                  <a:prstClr val="black"/>
                </a:solidFill>
                <a:latin typeface="Calibri Light" panose="020F0302020204030204"/>
              </a:rPr>
              <a:t> to how we provide safe, reliable, affordable and clean power — we are committed to sustainability because the Company’s success is tied to the strength and health of the communities in which we operate and serve.”</a:t>
            </a:r>
            <a:endParaRPr kumimoji="0" lang="en-US" sz="1400" b="0" i="1"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82576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a:extLst>
            <a:ext uri="{FF2B5EF4-FFF2-40B4-BE49-F238E27FC236}">
              <a16:creationId xmlns:a16="http://schemas.microsoft.com/office/drawing/2014/main" id="{DD0C5F6C-C529-FE9B-1D5D-FDBE6660E982}"/>
            </a:ext>
          </a:extLst>
        </p:cNvPr>
        <p:cNvGrpSpPr/>
        <p:nvPr/>
      </p:nvGrpSpPr>
      <p:grpSpPr>
        <a:xfrm>
          <a:off x="0" y="0"/>
          <a:ext cx="0" cy="0"/>
          <a:chOff x="0" y="0"/>
          <a:chExt cx="0" cy="0"/>
        </a:xfrm>
      </p:grpSpPr>
      <p:sp>
        <p:nvSpPr>
          <p:cNvPr id="6" name="Text 3">
            <a:extLst>
              <a:ext uri="{FF2B5EF4-FFF2-40B4-BE49-F238E27FC236}">
                <a16:creationId xmlns:a16="http://schemas.microsoft.com/office/drawing/2014/main" id="{E1592020-D168-4EEB-F394-92C7178533D4}"/>
              </a:ext>
            </a:extLst>
          </p:cNvPr>
          <p:cNvSpPr/>
          <p:nvPr/>
        </p:nvSpPr>
        <p:spPr>
          <a:xfrm>
            <a:off x="496186" y="1052408"/>
            <a:ext cx="8487794" cy="1149772"/>
          </a:xfrm>
          <a:prstGeom prst="rect">
            <a:avLst/>
          </a:prstGeom>
          <a:noFill/>
          <a:ln/>
        </p:spPr>
        <p:txBody>
          <a:bodyPr wrap="square" lIns="0" tIns="0" rIns="0" bIns="0" rtlCol="0" anchor="t"/>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After SLB 14L, high-emitting firms dramatically increased the frequency with which they mentioned engagement with proposal </a:t>
            </a:r>
            <a:r>
              <a:rPr kumimoji="0" lang="en-US" sz="1400" b="0" i="0" u="none" strike="noStrike" kern="1200" cap="none" spc="0" normalizeH="0" baseline="0" noProof="0" dirty="0">
                <a:ln>
                  <a:noFill/>
                </a:ln>
                <a:solidFill>
                  <a:srgbClr val="5B9BD5"/>
                </a:solidFill>
                <a:effectLst/>
                <a:uLnTx/>
                <a:uFillTx/>
                <a:latin typeface="IBM Plex Serif" pitchFamily="34" charset="0"/>
                <a:ea typeface="IBM Plex Serif" pitchFamily="34" charset="-122"/>
                <a:cs typeface="IBM Plex Serif" pitchFamily="34" charset="-120"/>
              </a:rPr>
              <a:t>proponents</a:t>
            </a:r>
            <a:r>
              <a:rPr kumimoji="0" lang="en-US" sz="140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 and </a:t>
            </a:r>
            <a:r>
              <a:rPr kumimoji="0" lang="en-US" sz="1400" b="0" i="0" u="none" strike="noStrike" kern="1200" cap="none" spc="0" normalizeH="0" baseline="0" noProof="0" dirty="0">
                <a:ln>
                  <a:noFill/>
                </a:ln>
                <a:solidFill>
                  <a:srgbClr val="70AD47"/>
                </a:solidFill>
                <a:effectLst/>
                <a:uLnTx/>
                <a:uFillTx/>
                <a:latin typeface="IBM Plex Serif" pitchFamily="34" charset="0"/>
                <a:ea typeface="IBM Plex Serif" pitchFamily="34" charset="-122"/>
                <a:cs typeface="IBM Plex Serif" pitchFamily="34" charset="-120"/>
              </a:rPr>
              <a:t>stakeholders</a:t>
            </a:r>
            <a:r>
              <a:rPr kumimoji="0" lang="en-US" sz="140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rPr>
              <a:t> in their proxy statements. </a:t>
            </a:r>
          </a:p>
          <a:p>
            <a:pPr marL="0" marR="0" lvl="0" indent="0" algn="l" defTabSz="914400" rtl="0" eaLnBrk="1" fontAlgn="auto" latinLnBrk="0" hangingPunct="1">
              <a:lnSpc>
                <a:spcPts val="2000"/>
              </a:lnSpc>
              <a:spcBef>
                <a:spcPts val="0"/>
              </a:spcBef>
              <a:spcAft>
                <a:spcPts val="0"/>
              </a:spcAft>
              <a:buClrTx/>
              <a:buSzTx/>
              <a:buFontTx/>
              <a:buNone/>
              <a:tabLst/>
              <a:defRPr/>
            </a:pPr>
            <a:endParaRPr lang="en-US" sz="1400" dirty="0">
              <a:solidFill>
                <a:srgbClr val="000000"/>
              </a:solidFill>
              <a:latin typeface="IBM Plex Serif" pitchFamily="34" charset="0"/>
            </a:endParaRPr>
          </a:p>
          <a:p>
            <a:pPr lvl="0">
              <a:lnSpc>
                <a:spcPts val="2000"/>
              </a:lnSpc>
            </a:pPr>
            <a:r>
              <a:rPr lang="en-US" sz="1400" b="1" dirty="0">
                <a:solidFill>
                  <a:srgbClr val="000000"/>
                </a:solidFill>
                <a:latin typeface="IBM Plex Serif" pitchFamily="34" charset="0"/>
              </a:rPr>
              <a:t>Parallel Trends</a:t>
            </a:r>
          </a:p>
          <a:p>
            <a:pPr lvl="0">
              <a:lnSpc>
                <a:spcPts val="2000"/>
              </a:lnSpc>
            </a:pPr>
            <a:endParaRPr lang="en-US" sz="1400" dirty="0">
              <a:solidFill>
                <a:srgbClr val="000000"/>
              </a:solidFill>
              <a:latin typeface="IBM Plex Serif" pitchFamily="34" charset="0"/>
            </a:endParaRPr>
          </a:p>
          <a:p>
            <a:pPr marL="0" marR="0" lvl="0" indent="0" algn="l" defTabSz="914400" rtl="0" eaLnBrk="1" fontAlgn="auto" latinLnBrk="0" hangingPunct="1">
              <a:lnSpc>
                <a:spcPts val="2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0">
            <a:extLst>
              <a:ext uri="{FF2B5EF4-FFF2-40B4-BE49-F238E27FC236}">
                <a16:creationId xmlns:a16="http://schemas.microsoft.com/office/drawing/2014/main" id="{F201EC0C-8D1C-87FC-82C2-CD8852BB22F7}"/>
              </a:ext>
            </a:extLst>
          </p:cNvPr>
          <p:cNvSpPr/>
          <p:nvPr/>
        </p:nvSpPr>
        <p:spPr>
          <a:xfrm>
            <a:off x="496186" y="389860"/>
            <a:ext cx="8151628" cy="443023"/>
          </a:xfrm>
          <a:prstGeom prst="rect">
            <a:avLst/>
          </a:prstGeom>
          <a:noFill/>
          <a:ln/>
        </p:spPr>
        <p:txBody>
          <a:bodyPr wrap="square" lIns="0" tIns="0" rIns="0" bIns="0" rtlCol="0" anchor="t"/>
          <a:lstStyle/>
          <a:p>
            <a:pPr marL="0" marR="0" lvl="0" indent="0" algn="l" defTabSz="914400" rtl="0" eaLnBrk="1" fontAlgn="auto" latinLnBrk="0" hangingPunct="1">
              <a:lnSpc>
                <a:spcPts val="3525"/>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PT Serif" pitchFamily="34" charset="0"/>
                <a:ea typeface="PT Serif" pitchFamily="34" charset="-122"/>
                <a:cs typeface="PT Serif" pitchFamily="34" charset="-120"/>
              </a:rPr>
              <a:t>Evidence of Distraction</a:t>
            </a:r>
            <a:endParaRPr kumimoji="0" lang="en-US" sz="2820" b="0" i="0" u="none" strike="noStrike" kern="1200" cap="none" spc="0" normalizeH="0" baseline="0" noProof="0" dirty="0">
              <a:ln>
                <a:noFill/>
              </a:ln>
              <a:solidFill>
                <a:prstClr val="black"/>
              </a:solidFill>
              <a:effectLst/>
              <a:uLnTx/>
              <a:uFillTx/>
              <a:latin typeface="IBM Plex Serif" panose="02060503050406000203" pitchFamily="18" charset="0"/>
              <a:ea typeface="+mn-ea"/>
              <a:cs typeface="+mn-cs"/>
            </a:endParaRPr>
          </a:p>
        </p:txBody>
      </p:sp>
      <p:pic>
        <p:nvPicPr>
          <p:cNvPr id="2" name="Picture 1">
            <a:extLst>
              <a:ext uri="{FF2B5EF4-FFF2-40B4-BE49-F238E27FC236}">
                <a16:creationId xmlns:a16="http://schemas.microsoft.com/office/drawing/2014/main" id="{005AAEAF-353C-F1B9-737D-93569B9FB8BD}"/>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bwMode="auto">
          <a:xfrm>
            <a:off x="220027" y="2323148"/>
            <a:ext cx="4223385" cy="2111375"/>
          </a:xfrm>
          <a:prstGeom prst="rect">
            <a:avLst/>
          </a:prstGeom>
          <a:noFill/>
          <a:ln>
            <a:noFill/>
          </a:ln>
        </p:spPr>
      </p:pic>
      <p:pic>
        <p:nvPicPr>
          <p:cNvPr id="3" name="Picture 2">
            <a:extLst>
              <a:ext uri="{FF2B5EF4-FFF2-40B4-BE49-F238E27FC236}">
                <a16:creationId xmlns:a16="http://schemas.microsoft.com/office/drawing/2014/main" id="{D3F0F7D5-B2F6-76AC-742D-2B7650DE237F}"/>
              </a:ext>
            </a:extLst>
          </p:cNvPr>
          <p:cNvPicPr>
            <a:picLocks noChangeAspect="1"/>
          </p:cNvPicPr>
          <p:nvPr/>
        </p:nvPicPr>
        <p:blipFill>
          <a:blip r:embed="rId5">
            <a:extLst>
              <a:ext uri="{BEBA8EAE-BF5A-486C-A8C5-ECC9F3942E4B}">
                <a14:imgProps xmlns:a14="http://schemas.microsoft.com/office/drawing/2010/main">
                  <a14:imgLayer r:embed="rId6">
                    <a14:imgEffect>
                      <a14:artisticTexturizer/>
                    </a14:imgEffect>
                  </a14:imgLayer>
                </a14:imgProps>
              </a:ext>
              <a:ext uri="{28A0092B-C50C-407E-A947-70E740481C1C}">
                <a14:useLocalDpi xmlns:a14="http://schemas.microsoft.com/office/drawing/2010/main" val="0"/>
              </a:ext>
            </a:extLst>
          </a:blip>
          <a:stretch>
            <a:fillRect/>
          </a:stretch>
        </p:blipFill>
        <p:spPr bwMode="auto">
          <a:xfrm>
            <a:off x="4700590" y="2323148"/>
            <a:ext cx="4271010" cy="2135505"/>
          </a:xfrm>
          <a:prstGeom prst="rect">
            <a:avLst/>
          </a:prstGeom>
          <a:noFill/>
          <a:ln>
            <a:noFill/>
          </a:ln>
        </p:spPr>
      </p:pic>
      <p:sp>
        <p:nvSpPr>
          <p:cNvPr id="5" name="TextBox 4">
            <a:extLst>
              <a:ext uri="{FF2B5EF4-FFF2-40B4-BE49-F238E27FC236}">
                <a16:creationId xmlns:a16="http://schemas.microsoft.com/office/drawing/2014/main" id="{1D36F179-2F11-068F-7B02-29D690F39699}"/>
              </a:ext>
            </a:extLst>
          </p:cNvPr>
          <p:cNvSpPr txBox="1"/>
          <p:nvPr/>
        </p:nvSpPr>
        <p:spPr>
          <a:xfrm>
            <a:off x="1097280" y="2407920"/>
            <a:ext cx="4572000" cy="307777"/>
          </a:xfrm>
          <a:prstGeom prst="rect">
            <a:avLst/>
          </a:prstGeom>
          <a:noFill/>
        </p:spPr>
        <p:txBody>
          <a:bodyPr wrap="square">
            <a:spAutoFit/>
          </a:bodyPr>
          <a:lstStyle/>
          <a:p>
            <a:r>
              <a:rPr lang="en-US" sz="1400" i="1" dirty="0">
                <a:latin typeface="IBM Plex Serif" panose="02060503050406000203" pitchFamily="18" charset="0"/>
              </a:rPr>
              <a:t>Treat=1 </a:t>
            </a:r>
            <a:r>
              <a:rPr lang="en-US" sz="1400" dirty="0">
                <a:latin typeface="IBM Plex Serif" panose="02060503050406000203" pitchFamily="18" charset="0"/>
              </a:rPr>
              <a:t>if high emitters</a:t>
            </a:r>
          </a:p>
        </p:txBody>
      </p:sp>
      <p:sp>
        <p:nvSpPr>
          <p:cNvPr id="9" name="TextBox 8">
            <a:extLst>
              <a:ext uri="{FF2B5EF4-FFF2-40B4-BE49-F238E27FC236}">
                <a16:creationId xmlns:a16="http://schemas.microsoft.com/office/drawing/2014/main" id="{F22D9E0B-E9E5-5FE8-A693-C64CAF78FFD4}"/>
              </a:ext>
            </a:extLst>
          </p:cNvPr>
          <p:cNvSpPr txBox="1"/>
          <p:nvPr/>
        </p:nvSpPr>
        <p:spPr>
          <a:xfrm>
            <a:off x="6183630" y="2407920"/>
            <a:ext cx="4572000" cy="307777"/>
          </a:xfrm>
          <a:prstGeom prst="rect">
            <a:avLst/>
          </a:prstGeom>
          <a:noFill/>
        </p:spPr>
        <p:txBody>
          <a:bodyPr wrap="square">
            <a:spAutoFit/>
          </a:bodyPr>
          <a:lstStyle/>
          <a:p>
            <a:r>
              <a:rPr lang="en-US" sz="1400" i="1" dirty="0">
                <a:latin typeface="IBM Plex Serif" panose="02060503050406000203" pitchFamily="18" charset="0"/>
              </a:rPr>
              <a:t>Treat=1 if </a:t>
            </a:r>
            <a:r>
              <a:rPr lang="en-US" sz="1400" dirty="0">
                <a:latin typeface="IBM Plex Serif" panose="02060503050406000203" pitchFamily="18" charset="0"/>
              </a:rPr>
              <a:t>CAR &lt; 0</a:t>
            </a:r>
          </a:p>
        </p:txBody>
      </p:sp>
    </p:spTree>
    <p:extLst>
      <p:ext uri="{BB962C8B-B14F-4D97-AF65-F5344CB8AC3E}">
        <p14:creationId xmlns:p14="http://schemas.microsoft.com/office/powerpoint/2010/main" val="1171367762"/>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name="Slide 29">
    <p:bg>
      <p:bgPr>
        <a:solidFill>
          <a:srgbClr val="F2F4F5"/>
        </a:solidFill>
        <a:effectLst/>
      </p:bgPr>
    </p:bg>
    <p:spTree>
      <p:nvGrpSpPr>
        <p:cNvPr id="1" name=""/>
        <p:cNvGrpSpPr/>
        <p:nvPr/>
      </p:nvGrpSpPr>
      <p:grpSpPr>
        <a:xfrm>
          <a:off x="0" y="0"/>
          <a:ext cx="0" cy="0"/>
          <a:chOff x="0" y="0"/>
          <a:chExt cx="0" cy="0"/>
        </a:xfrm>
      </p:grpSpPr>
      <p:sp>
        <p:nvSpPr>
          <p:cNvPr id="5" name="Text 3"/>
          <p:cNvSpPr/>
          <p:nvPr/>
        </p:nvSpPr>
        <p:spPr>
          <a:xfrm>
            <a:off x="5449629" y="1076067"/>
            <a:ext cx="3424146" cy="1241473"/>
          </a:xfrm>
          <a:prstGeom prst="rect">
            <a:avLst/>
          </a:prstGeom>
          <a:noFill/>
          <a:ln/>
        </p:spPr>
        <p:txBody>
          <a:bodyPr wrap="square" lIns="0" tIns="0" rIns="0" bIns="0" rtlCol="0" anchor="t"/>
          <a:lstStyle/>
          <a:p>
            <a:pPr algn="l">
              <a:lnSpc>
                <a:spcPts val="1805"/>
              </a:lnSpc>
              <a:buSzPct val="100000"/>
            </a:pPr>
            <a:r>
              <a:rPr lang="en-US" sz="1200" i="1" dirty="0">
                <a:solidFill>
                  <a:srgbClr val="000000"/>
                </a:solidFill>
                <a:latin typeface="IBM Plex Serif" panose="02060503050406000203" pitchFamily="18" charset="0"/>
                <a:ea typeface="IBM Plex Serif" pitchFamily="34" charset="-122"/>
                <a:cs typeface="IBM Plex Serif" pitchFamily="34" charset="-120"/>
              </a:rPr>
              <a:t>N</a:t>
            </a:r>
            <a:r>
              <a:rPr lang="en-US" sz="1200" dirty="0">
                <a:solidFill>
                  <a:srgbClr val="000000"/>
                </a:solidFill>
                <a:latin typeface="IBM Plex Serif" panose="02060503050406000203" pitchFamily="18" charset="0"/>
                <a:ea typeface="IBM Plex Serif" pitchFamily="34" charset="-122"/>
                <a:cs typeface="IBM Plex Serif" pitchFamily="34" charset="-120"/>
              </a:rPr>
              <a:t>     Number of affected firms (62)</a:t>
            </a:r>
          </a:p>
          <a:p>
            <a:pPr>
              <a:lnSpc>
                <a:spcPts val="1805"/>
              </a:lnSpc>
              <a:buSzPct val="100000"/>
            </a:pPr>
            <a:r>
              <a:rPr lang="en-US" sz="1200" i="1" dirty="0">
                <a:solidFill>
                  <a:srgbClr val="000000"/>
                </a:solidFill>
                <a:latin typeface="IBM Plex Serif" panose="02060503050406000203" pitchFamily="18" charset="0"/>
                <a:ea typeface="IBM Plex Serif" pitchFamily="34" charset="-122"/>
                <a:cs typeface="IBM Plex Serif" pitchFamily="34" charset="-120"/>
              </a:rPr>
              <a:t>w</a:t>
            </a:r>
            <a:r>
              <a:rPr lang="en-US" sz="1200" dirty="0">
                <a:solidFill>
                  <a:srgbClr val="000000"/>
                </a:solidFill>
                <a:latin typeface="IBM Plex Serif" panose="02060503050406000203" pitchFamily="18" charset="0"/>
                <a:ea typeface="IBM Plex Serif" pitchFamily="34" charset="-122"/>
                <a:cs typeface="IBM Plex Serif" pitchFamily="34" charset="-120"/>
              </a:rPr>
              <a:t>     Average hourly wage of top officers</a:t>
            </a:r>
          </a:p>
          <a:p>
            <a:pPr>
              <a:lnSpc>
                <a:spcPts val="1805"/>
              </a:lnSpc>
              <a:buSzPct val="100000"/>
            </a:pPr>
            <a:r>
              <a:rPr lang="en-US" sz="1200" i="1" dirty="0">
                <a:solidFill>
                  <a:srgbClr val="000000"/>
                </a:solidFill>
                <a:latin typeface="IBM Plex Serif" panose="02060503050406000203" pitchFamily="18" charset="0"/>
                <a:ea typeface="IBM Plex Serif" pitchFamily="34" charset="-122"/>
                <a:cs typeface="IBM Plex Serif" pitchFamily="34" charset="-120"/>
              </a:rPr>
              <a:t>h</a:t>
            </a:r>
            <a:r>
              <a:rPr lang="en-US" sz="1200" dirty="0">
                <a:solidFill>
                  <a:srgbClr val="000000"/>
                </a:solidFill>
                <a:latin typeface="IBM Plex Serif" panose="02060503050406000203" pitchFamily="18" charset="0"/>
                <a:ea typeface="IBM Plex Serif" pitchFamily="34" charset="-122"/>
                <a:cs typeface="IBM Plex Serif" pitchFamily="34" charset="-120"/>
              </a:rPr>
              <a:t>     Hours of distraction per proposal</a:t>
            </a:r>
          </a:p>
          <a:p>
            <a:pPr>
              <a:lnSpc>
                <a:spcPts val="1805"/>
              </a:lnSpc>
              <a:buSzPct val="100000"/>
            </a:pPr>
            <a:r>
              <a:rPr lang="en-US" sz="1200" i="1" dirty="0">
                <a:solidFill>
                  <a:srgbClr val="000000"/>
                </a:solidFill>
                <a:latin typeface="IBM Plex Serif" panose="02060503050406000203" pitchFamily="18" charset="0"/>
                <a:ea typeface="IBM Plex Serif" pitchFamily="34" charset="-122"/>
                <a:cs typeface="IBM Plex Serif" pitchFamily="34" charset="-120"/>
              </a:rPr>
              <a:t>p</a:t>
            </a:r>
            <a:r>
              <a:rPr lang="en-US" sz="1200" dirty="0">
                <a:solidFill>
                  <a:srgbClr val="000000"/>
                </a:solidFill>
                <a:latin typeface="IBM Plex Serif" panose="02060503050406000203" pitchFamily="18" charset="0"/>
                <a:ea typeface="IBM Plex Serif" pitchFamily="34" charset="-122"/>
                <a:cs typeface="IBM Plex Serif" pitchFamily="34" charset="-120"/>
              </a:rPr>
              <a:t>     Increased proposals per year (assume 1/3)</a:t>
            </a:r>
          </a:p>
          <a:p>
            <a:pPr>
              <a:lnSpc>
                <a:spcPts val="1805"/>
              </a:lnSpc>
              <a:buSzPct val="100000"/>
            </a:pPr>
            <a:r>
              <a:rPr lang="en-US" sz="1200" i="1" dirty="0">
                <a:solidFill>
                  <a:srgbClr val="000000"/>
                </a:solidFill>
                <a:latin typeface="IBM Plex Serif" panose="02060503050406000203" pitchFamily="18" charset="0"/>
                <a:ea typeface="IBM Plex Serif" pitchFamily="34" charset="-122"/>
                <a:cs typeface="IBM Plex Serif" pitchFamily="34" charset="-120"/>
              </a:rPr>
              <a:t>r</a:t>
            </a:r>
            <a:r>
              <a:rPr lang="en-US" sz="1200" dirty="0">
                <a:solidFill>
                  <a:srgbClr val="000000"/>
                </a:solidFill>
                <a:latin typeface="IBM Plex Serif" panose="02060503050406000203" pitchFamily="18" charset="0"/>
                <a:ea typeface="IBM Plex Serif" pitchFamily="34" charset="-122"/>
                <a:cs typeface="IBM Plex Serif" pitchFamily="34" charset="-120"/>
              </a:rPr>
              <a:t>     Discount rate</a:t>
            </a:r>
            <a:endParaRPr lang="en-US" sz="1200" dirty="0">
              <a:latin typeface="IBM Plex Serif" panose="02060503050406000203" pitchFamily="18" charset="0"/>
            </a:endParaRPr>
          </a:p>
          <a:p>
            <a:pPr marL="254000" indent="-254000" algn="l">
              <a:lnSpc>
                <a:spcPts val="1805"/>
              </a:lnSpc>
              <a:buSzPct val="100000"/>
              <a:buChar char="●"/>
            </a:pPr>
            <a:endParaRPr lang="en-US" sz="1200" dirty="0">
              <a:latin typeface="IBM Plex Serif" panose="02060503050406000203" pitchFamily="18" charset="0"/>
            </a:endParaRPr>
          </a:p>
        </p:txBody>
      </p:sp>
      <p:sp>
        <p:nvSpPr>
          <p:cNvPr id="12" name="Text 0">
            <a:extLst>
              <a:ext uri="{FF2B5EF4-FFF2-40B4-BE49-F238E27FC236}">
                <a16:creationId xmlns:a16="http://schemas.microsoft.com/office/drawing/2014/main" id="{F5D51FE3-55A5-DF6C-2ACD-D158981FD939}"/>
              </a:ext>
            </a:extLst>
          </p:cNvPr>
          <p:cNvSpPr/>
          <p:nvPr/>
        </p:nvSpPr>
        <p:spPr>
          <a:xfrm>
            <a:off x="496186" y="389860"/>
            <a:ext cx="8647814" cy="443023"/>
          </a:xfrm>
          <a:prstGeom prst="rect">
            <a:avLst/>
          </a:prstGeom>
          <a:noFill/>
          <a:ln/>
        </p:spPr>
        <p:txBody>
          <a:bodyPr wrap="square" lIns="0" tIns="0" rIns="0" bIns="0" rtlCol="0" anchor="t"/>
          <a:lstStyle/>
          <a:p>
            <a:pPr>
              <a:lnSpc>
                <a:spcPts val="3525"/>
              </a:lnSpc>
            </a:pPr>
            <a:r>
              <a:rPr lang="en-US" sz="3200" b="1" dirty="0">
                <a:solidFill>
                  <a:srgbClr val="000000"/>
                </a:solidFill>
                <a:latin typeface="PT Serif" pitchFamily="34" charset="0"/>
                <a:ea typeface="PT Serif" pitchFamily="34" charset="-122"/>
                <a:cs typeface="PT Serif" pitchFamily="34" charset="-120"/>
              </a:rPr>
              <a:t>Back-of-the-Envelope For Distraction Costs</a:t>
            </a:r>
            <a:endParaRPr lang="en-US" sz="3200" dirty="0"/>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6EC1889-5857-7261-BF84-DF5E85969865}"/>
                  </a:ext>
                </a:extLst>
              </p:cNvPr>
              <p:cNvSpPr txBox="1"/>
              <p:nvPr/>
            </p:nvSpPr>
            <p:spPr>
              <a:xfrm>
                <a:off x="285750" y="1215561"/>
                <a:ext cx="4572000" cy="65748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Total</m:t>
                      </m:r>
                      <m:r>
                        <a:rPr lang="en-US" b="0" i="0" smtClean="0">
                          <a:latin typeface="Cambria Math" panose="02040503050406030204" pitchFamily="18" charset="0"/>
                        </a:rPr>
                        <m:t> </m:t>
                      </m:r>
                      <m:r>
                        <m:rPr>
                          <m:sty m:val="p"/>
                        </m:rPr>
                        <a:rPr lang="en-US" b="0" i="0" smtClean="0">
                          <a:latin typeface="Cambria Math" panose="02040503050406030204" pitchFamily="18" charset="0"/>
                        </a:rPr>
                        <m:t>Distraction</m:t>
                      </m:r>
                      <m:r>
                        <a:rPr lang="en-US" b="0" i="0" smtClean="0">
                          <a:latin typeface="Cambria Math" panose="02040503050406030204" pitchFamily="18" charset="0"/>
                        </a:rPr>
                        <m:t> </m:t>
                      </m:r>
                      <m:r>
                        <m:rPr>
                          <m:sty m:val="p"/>
                        </m:rPr>
                        <a:rPr lang="en-US" b="0" i="0" smtClean="0">
                          <a:latin typeface="Cambria Math" panose="02040503050406030204" pitchFamily="18" charset="0"/>
                        </a:rPr>
                        <m:t>cost</m:t>
                      </m:r>
                      <m:r>
                        <a:rPr lang="en-US" b="0" i="1" smtClean="0">
                          <a:latin typeface="Cambria Math" panose="02040503050406030204" pitchFamily="18" charset="0"/>
                        </a:rPr>
                        <m:t>= </m:t>
                      </m:r>
                      <m:r>
                        <a:rPr lang="en-US" i="1" smtClean="0">
                          <a:latin typeface="Cambria Math" panose="02040503050406030204" pitchFamily="18" charset="0"/>
                        </a:rPr>
                        <m:t>𝑁</m:t>
                      </m:r>
                      <m:nary>
                        <m:naryPr>
                          <m:chr m:val="∑"/>
                          <m:limLoc m:val="subSup"/>
                          <m:supHide m:val="on"/>
                          <m:ctrlPr>
                            <a:rPr lang="en-US" i="1">
                              <a:latin typeface="Cambria Math" panose="02040503050406030204" pitchFamily="18" charset="0"/>
                            </a:rPr>
                          </m:ctrlPr>
                        </m:naryPr>
                        <m:sub>
                          <m:r>
                            <a:rPr lang="en-US" i="1">
                              <a:latin typeface="Cambria Math" panose="02040503050406030204" pitchFamily="18" charset="0"/>
                            </a:rPr>
                            <m:t>𝑡</m:t>
                          </m:r>
                        </m:sub>
                        <m:sup/>
                        <m:e>
                          <m:f>
                            <m:fPr>
                              <m:ctrlPr>
                                <a:rPr lang="en-US" i="1">
                                  <a:latin typeface="Cambria Math" panose="02040503050406030204" pitchFamily="18" charset="0"/>
                                </a:rPr>
                              </m:ctrlPr>
                            </m:fPr>
                            <m:num>
                              <m:r>
                                <a:rPr lang="en-US" i="1">
                                  <a:latin typeface="Cambria Math" panose="02040503050406030204" pitchFamily="18" charset="0"/>
                                </a:rPr>
                                <m:t>𝑤</m:t>
                              </m:r>
                              <m:r>
                                <a:rPr lang="en-US" i="0">
                                  <a:latin typeface="Cambria Math" panose="02040503050406030204" pitchFamily="18" charset="0"/>
                                </a:rPr>
                                <m:t>∙</m:t>
                              </m:r>
                              <m:r>
                                <a:rPr lang="en-US" i="1">
                                  <a:latin typeface="Cambria Math" panose="02040503050406030204" pitchFamily="18" charset="0"/>
                                </a:rPr>
                                <m:t>h</m:t>
                              </m:r>
                              <m:r>
                                <a:rPr lang="en-US" i="0">
                                  <a:latin typeface="Cambria Math" panose="02040503050406030204" pitchFamily="18" charset="0"/>
                                </a:rPr>
                                <m:t>∙</m:t>
                              </m:r>
                              <m:r>
                                <a:rPr lang="en-US" i="1">
                                  <a:latin typeface="Cambria Math" panose="02040503050406030204" pitchFamily="18" charset="0"/>
                                </a:rPr>
                                <m:t>𝑝</m:t>
                              </m:r>
                            </m:num>
                            <m:den>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0">
                                          <a:latin typeface="Cambria Math" panose="02040503050406030204" pitchFamily="18" charset="0"/>
                                        </a:rPr>
                                        <m:t>1+</m:t>
                                      </m:r>
                                      <m:r>
                                        <a:rPr lang="en-US" i="1">
                                          <a:latin typeface="Cambria Math" panose="02040503050406030204" pitchFamily="18" charset="0"/>
                                        </a:rPr>
                                        <m:t>𝑟</m:t>
                                      </m:r>
                                    </m:e>
                                  </m:d>
                                </m:e>
                                <m:sup>
                                  <m:r>
                                    <a:rPr lang="en-US" i="1">
                                      <a:latin typeface="Cambria Math" panose="02040503050406030204" pitchFamily="18" charset="0"/>
                                    </a:rPr>
                                    <m:t>𝑡</m:t>
                                  </m:r>
                                </m:sup>
                              </m:sSup>
                            </m:den>
                          </m:f>
                        </m:e>
                      </m:nary>
                    </m:oMath>
                  </m:oMathPara>
                </a14:m>
                <a:endParaRPr lang="en-US" dirty="0">
                  <a:latin typeface="IBM Plex Serif" panose="02060503050406000203" pitchFamily="18" charset="0"/>
                </a:endParaRPr>
              </a:p>
            </p:txBody>
          </p:sp>
        </mc:Choice>
        <mc:Fallback xmlns="">
          <p:sp>
            <p:nvSpPr>
              <p:cNvPr id="14" name="TextBox 13">
                <a:extLst>
                  <a:ext uri="{FF2B5EF4-FFF2-40B4-BE49-F238E27FC236}">
                    <a16:creationId xmlns:a16="http://schemas.microsoft.com/office/drawing/2014/main" id="{66EC1889-5857-7261-BF84-DF5E85969865}"/>
                  </a:ext>
                </a:extLst>
              </p:cNvPr>
              <p:cNvSpPr txBox="1">
                <a:spLocks noRot="1" noChangeAspect="1" noMove="1" noResize="1" noEditPoints="1" noAdjustHandles="1" noChangeArrowheads="1" noChangeShapeType="1" noTextEdit="1"/>
              </p:cNvSpPr>
              <p:nvPr/>
            </p:nvSpPr>
            <p:spPr>
              <a:xfrm>
                <a:off x="285750" y="1215561"/>
                <a:ext cx="4572000" cy="65748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503108D1-2526-2631-CC07-6A6A390422AB}"/>
                  </a:ext>
                </a:extLst>
              </p:cNvPr>
              <p:cNvGraphicFramePr>
                <a:graphicFrameLocks noGrp="1"/>
              </p:cNvGraphicFramePr>
              <p:nvPr>
                <p:extLst>
                  <p:ext uri="{D42A27DB-BD31-4B8C-83A1-F6EECF244321}">
                    <p14:modId xmlns:p14="http://schemas.microsoft.com/office/powerpoint/2010/main" val="551988141"/>
                  </p:ext>
                </p:extLst>
              </p:nvPr>
            </p:nvGraphicFramePr>
            <p:xfrm>
              <a:off x="270224" y="2443085"/>
              <a:ext cx="8603551" cy="2551430"/>
            </p:xfrm>
            <a:graphic>
              <a:graphicData uri="http://schemas.openxmlformats.org/drawingml/2006/table">
                <a:tbl>
                  <a:tblPr firstRow="1" firstCol="1" bandRow="1">
                    <a:tableStyleId>{8EC20E35-A176-4012-BC5E-935CFFF8708E}</a:tableStyleId>
                  </a:tblPr>
                  <a:tblGrid>
                    <a:gridCol w="878967">
                      <a:extLst>
                        <a:ext uri="{9D8B030D-6E8A-4147-A177-3AD203B41FA5}">
                          <a16:colId xmlns:a16="http://schemas.microsoft.com/office/drawing/2014/main" val="820632283"/>
                        </a:ext>
                      </a:extLst>
                    </a:gridCol>
                    <a:gridCol w="1478050">
                      <a:extLst>
                        <a:ext uri="{9D8B030D-6E8A-4147-A177-3AD203B41FA5}">
                          <a16:colId xmlns:a16="http://schemas.microsoft.com/office/drawing/2014/main" val="2908010974"/>
                        </a:ext>
                      </a:extLst>
                    </a:gridCol>
                    <a:gridCol w="1321363">
                      <a:extLst>
                        <a:ext uri="{9D8B030D-6E8A-4147-A177-3AD203B41FA5}">
                          <a16:colId xmlns:a16="http://schemas.microsoft.com/office/drawing/2014/main" val="1969165702"/>
                        </a:ext>
                      </a:extLst>
                    </a:gridCol>
                    <a:gridCol w="1321363">
                      <a:extLst>
                        <a:ext uri="{9D8B030D-6E8A-4147-A177-3AD203B41FA5}">
                          <a16:colId xmlns:a16="http://schemas.microsoft.com/office/drawing/2014/main" val="3345360982"/>
                        </a:ext>
                      </a:extLst>
                    </a:gridCol>
                    <a:gridCol w="1320364">
                      <a:extLst>
                        <a:ext uri="{9D8B030D-6E8A-4147-A177-3AD203B41FA5}">
                          <a16:colId xmlns:a16="http://schemas.microsoft.com/office/drawing/2014/main" val="4005807086"/>
                        </a:ext>
                      </a:extLst>
                    </a:gridCol>
                    <a:gridCol w="1321363">
                      <a:extLst>
                        <a:ext uri="{9D8B030D-6E8A-4147-A177-3AD203B41FA5}">
                          <a16:colId xmlns:a16="http://schemas.microsoft.com/office/drawing/2014/main" val="3419831089"/>
                        </a:ext>
                      </a:extLst>
                    </a:gridCol>
                    <a:gridCol w="962081">
                      <a:extLst>
                        <a:ext uri="{9D8B030D-6E8A-4147-A177-3AD203B41FA5}">
                          <a16:colId xmlns:a16="http://schemas.microsoft.com/office/drawing/2014/main" val="1704175572"/>
                        </a:ext>
                      </a:extLst>
                    </a:gridCol>
                  </a:tblGrid>
                  <a:tr h="300115">
                    <a:tc>
                      <a:txBody>
                        <a:bodyPr/>
                        <a:lstStyle/>
                        <a:p>
                          <a:pPr marL="0" marR="0">
                            <a:lnSpc>
                              <a:spcPct val="115000"/>
                            </a:lnSpc>
                            <a:spcAft>
                              <a:spcPts val="800"/>
                            </a:spcAft>
                            <a:buNone/>
                          </a:pPr>
                          <a:r>
                            <a:rPr lang="en-US" sz="1500" kern="100" dirty="0">
                              <a:effectLst/>
                            </a:rPr>
                            <a:t> </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Aft>
                              <a:spcPts val="800"/>
                            </a:spcAft>
                            <a:buNone/>
                          </a:pPr>
                          <a14:m>
                            <m:oMathPara xmlns:m="http://schemas.openxmlformats.org/officeDocument/2006/math">
                              <m:oMathParaPr>
                                <m:jc m:val="centerGroup"/>
                              </m:oMathParaPr>
                              <m:oMath xmlns:m="http://schemas.openxmlformats.org/officeDocument/2006/math">
                                <m:r>
                                  <a:rPr lang="en-US" sz="1500" kern="100">
                                    <a:effectLst/>
                                    <a:latin typeface="Cambria Math" panose="02040503050406030204" pitchFamily="18" charset="0"/>
                                  </a:rPr>
                                  <m:t>𝐻</m:t>
                                </m:r>
                                <m:r>
                                  <a:rPr lang="en-US" sz="1500" kern="100">
                                    <a:effectLst/>
                                    <a:latin typeface="Cambria Math" panose="02040503050406030204" pitchFamily="18" charset="0"/>
                                  </a:rPr>
                                  <m:t>=5</m:t>
                                </m:r>
                              </m:oMath>
                            </m:oMathPara>
                          </a14:m>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Aft>
                              <a:spcPts val="800"/>
                            </a:spcAft>
                            <a:buNone/>
                          </a:pPr>
                          <a14:m>
                            <m:oMathPara xmlns:m="http://schemas.openxmlformats.org/officeDocument/2006/math">
                              <m:oMathParaPr>
                                <m:jc m:val="centerGroup"/>
                              </m:oMathParaPr>
                              <m:oMath xmlns:m="http://schemas.openxmlformats.org/officeDocument/2006/math">
                                <m:r>
                                  <a:rPr lang="en-US" sz="1500" kern="100">
                                    <a:effectLst/>
                                    <a:latin typeface="Cambria Math" panose="02040503050406030204" pitchFamily="18" charset="0"/>
                                  </a:rPr>
                                  <m:t>𝐻</m:t>
                                </m:r>
                                <m:r>
                                  <a:rPr lang="en-US" sz="1500" kern="100">
                                    <a:effectLst/>
                                    <a:latin typeface="Cambria Math" panose="02040503050406030204" pitchFamily="18" charset="0"/>
                                  </a:rPr>
                                  <m:t>=10</m:t>
                                </m:r>
                              </m:oMath>
                            </m:oMathPara>
                          </a14:m>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Aft>
                              <a:spcPts val="800"/>
                            </a:spcAft>
                            <a:buNone/>
                          </a:pPr>
                          <a14:m>
                            <m:oMathPara xmlns:m="http://schemas.openxmlformats.org/officeDocument/2006/math">
                              <m:oMathParaPr>
                                <m:jc m:val="centerGroup"/>
                              </m:oMathParaPr>
                              <m:oMath xmlns:m="http://schemas.openxmlformats.org/officeDocument/2006/math">
                                <m:r>
                                  <a:rPr lang="en-US" sz="1500" kern="100">
                                    <a:effectLst/>
                                    <a:latin typeface="Cambria Math" panose="02040503050406030204" pitchFamily="18" charset="0"/>
                                  </a:rPr>
                                  <m:t>𝐻</m:t>
                                </m:r>
                                <m:r>
                                  <a:rPr lang="en-US" sz="1500" kern="100">
                                    <a:effectLst/>
                                    <a:latin typeface="Cambria Math" panose="02040503050406030204" pitchFamily="18" charset="0"/>
                                  </a:rPr>
                                  <m:t>=20</m:t>
                                </m:r>
                              </m:oMath>
                            </m:oMathPara>
                          </a14:m>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Aft>
                              <a:spcPts val="800"/>
                            </a:spcAft>
                            <a:buNone/>
                          </a:pPr>
                          <a14:m>
                            <m:oMathPara xmlns:m="http://schemas.openxmlformats.org/officeDocument/2006/math">
                              <m:oMathParaPr>
                                <m:jc m:val="centerGroup"/>
                              </m:oMathParaPr>
                              <m:oMath xmlns:m="http://schemas.openxmlformats.org/officeDocument/2006/math">
                                <m:r>
                                  <a:rPr lang="en-US" sz="1500" kern="100">
                                    <a:effectLst/>
                                    <a:latin typeface="Cambria Math" panose="02040503050406030204" pitchFamily="18" charset="0"/>
                                  </a:rPr>
                                  <m:t>𝐻</m:t>
                                </m:r>
                                <m:r>
                                  <a:rPr lang="en-US" sz="1500" kern="100">
                                    <a:effectLst/>
                                    <a:latin typeface="Cambria Math" panose="02040503050406030204" pitchFamily="18" charset="0"/>
                                  </a:rPr>
                                  <m:t>=50</m:t>
                                </m:r>
                              </m:oMath>
                            </m:oMathPara>
                          </a14:m>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Aft>
                              <a:spcPts val="800"/>
                            </a:spcAft>
                            <a:buNone/>
                          </a:pPr>
                          <a14:m>
                            <m:oMathPara xmlns:m="http://schemas.openxmlformats.org/officeDocument/2006/math">
                              <m:oMathParaPr>
                                <m:jc m:val="centerGroup"/>
                              </m:oMathParaPr>
                              <m:oMath xmlns:m="http://schemas.openxmlformats.org/officeDocument/2006/math">
                                <m:r>
                                  <a:rPr lang="en-US" sz="1500" kern="100">
                                    <a:effectLst/>
                                    <a:latin typeface="Cambria Math" panose="02040503050406030204" pitchFamily="18" charset="0"/>
                                  </a:rPr>
                                  <m:t>𝐻</m:t>
                                </m:r>
                                <m:r>
                                  <a:rPr lang="en-US" sz="1500" kern="100">
                                    <a:effectLst/>
                                    <a:latin typeface="Cambria Math" panose="02040503050406030204" pitchFamily="18" charset="0"/>
                                  </a:rPr>
                                  <m:t>=100</m:t>
                                </m:r>
                              </m:oMath>
                            </m:oMathPara>
                          </a14:m>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nSpc>
                              <a:spcPct val="115000"/>
                            </a:lnSpc>
                            <a:spcAft>
                              <a:spcPts val="800"/>
                            </a:spcAft>
                            <a:buNone/>
                          </a:pPr>
                          <a14:m>
                            <m:oMathPara xmlns:m="http://schemas.openxmlformats.org/officeDocument/2006/math">
                              <m:oMathParaPr>
                                <m:jc m:val="centerGroup"/>
                              </m:oMathParaPr>
                              <m:oMath xmlns:m="http://schemas.openxmlformats.org/officeDocument/2006/math">
                                <m:r>
                                  <a:rPr lang="en-US" sz="1500" kern="100">
                                    <a:effectLst/>
                                    <a:latin typeface="Cambria Math" panose="02040503050406030204" pitchFamily="18" charset="0"/>
                                  </a:rPr>
                                  <m:t>𝐻</m:t>
                                </m:r>
                                <m:r>
                                  <a:rPr lang="en-US" sz="1500" kern="100">
                                    <a:effectLst/>
                                    <a:latin typeface="Cambria Math" panose="02040503050406030204" pitchFamily="18" charset="0"/>
                                  </a:rPr>
                                  <m:t>=150</m:t>
                                </m:r>
                              </m:oMath>
                            </m:oMathPara>
                          </a14:m>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119244656"/>
                      </a:ext>
                    </a:extLst>
                  </a:tr>
                  <a:tr h="354986">
                    <a:tc>
                      <a:txBody>
                        <a:bodyPr/>
                        <a:lstStyle/>
                        <a:p>
                          <a:pPr marL="0" marR="0">
                            <a:lnSpc>
                              <a:spcPct val="115000"/>
                            </a:lnSpc>
                            <a:spcAft>
                              <a:spcPts val="800"/>
                            </a:spcAft>
                            <a:buNone/>
                          </a:pPr>
                          <a14:m>
                            <m:oMathPara xmlns:m="http://schemas.openxmlformats.org/officeDocument/2006/math">
                              <m:oMathParaPr>
                                <m:jc m:val="centerGroup"/>
                              </m:oMathParaPr>
                              <m:oMath xmlns:m="http://schemas.openxmlformats.org/officeDocument/2006/math">
                                <m:r>
                                  <a:rPr lang="en-US" sz="1500" kern="100">
                                    <a:effectLst/>
                                    <a:latin typeface="Cambria Math" panose="02040503050406030204" pitchFamily="18" charset="0"/>
                                  </a:rPr>
                                  <m:t>𝑟</m:t>
                                </m:r>
                                <m:r>
                                  <a:rPr lang="en-US" sz="1500" kern="100">
                                    <a:effectLst/>
                                    <a:latin typeface="Cambria Math" panose="02040503050406030204" pitchFamily="18" charset="0"/>
                                  </a:rPr>
                                  <m:t>=0.01</m:t>
                                </m:r>
                              </m:oMath>
                            </m:oMathPara>
                          </a14:m>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17.4</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34.9</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69.7</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174.3</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348.6</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522.8</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798185760"/>
                      </a:ext>
                    </a:extLst>
                  </a:tr>
                  <a:tr h="354986">
                    <a:tc>
                      <a:txBody>
                        <a:bodyPr/>
                        <a:lstStyle/>
                        <a:p>
                          <a:pPr marL="0" marR="0">
                            <a:lnSpc>
                              <a:spcPct val="115000"/>
                            </a:lnSpc>
                            <a:spcAft>
                              <a:spcPts val="800"/>
                            </a:spcAft>
                            <a:buNone/>
                          </a:pPr>
                          <a14:m>
                            <m:oMathPara xmlns:m="http://schemas.openxmlformats.org/officeDocument/2006/math">
                              <m:oMathParaPr>
                                <m:jc m:val="centerGroup"/>
                              </m:oMathParaPr>
                              <m:oMath xmlns:m="http://schemas.openxmlformats.org/officeDocument/2006/math">
                                <m:r>
                                  <a:rPr lang="en-US" sz="1500" kern="100">
                                    <a:effectLst/>
                                    <a:latin typeface="Cambria Math" panose="02040503050406030204" pitchFamily="18" charset="0"/>
                                  </a:rPr>
                                  <m:t>𝑟</m:t>
                                </m:r>
                                <m:r>
                                  <a:rPr lang="en-US" sz="1500" kern="100">
                                    <a:effectLst/>
                                    <a:latin typeface="Cambria Math" panose="02040503050406030204" pitchFamily="18" charset="0"/>
                                  </a:rPr>
                                  <m:t>=0.03</m:t>
                                </m:r>
                              </m:oMath>
                            </m:oMathPara>
                          </a14:m>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5.8</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11.6</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23.2</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58.1</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116.2</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174.3</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977569396"/>
                      </a:ext>
                    </a:extLst>
                  </a:tr>
                  <a:tr h="354986">
                    <a:tc>
                      <a:txBody>
                        <a:bodyPr/>
                        <a:lstStyle/>
                        <a:p>
                          <a:pPr marL="0" marR="0">
                            <a:lnSpc>
                              <a:spcPct val="115000"/>
                            </a:lnSpc>
                            <a:spcAft>
                              <a:spcPts val="800"/>
                            </a:spcAft>
                            <a:buNone/>
                          </a:pPr>
                          <a14:m>
                            <m:oMathPara xmlns:m="http://schemas.openxmlformats.org/officeDocument/2006/math">
                              <m:oMathParaPr>
                                <m:jc m:val="centerGroup"/>
                              </m:oMathParaPr>
                              <m:oMath xmlns:m="http://schemas.openxmlformats.org/officeDocument/2006/math">
                                <m:r>
                                  <a:rPr lang="en-US" sz="1500" kern="100">
                                    <a:effectLst/>
                                    <a:latin typeface="Cambria Math" panose="02040503050406030204" pitchFamily="18" charset="0"/>
                                  </a:rPr>
                                  <m:t>𝑟</m:t>
                                </m:r>
                                <m:r>
                                  <a:rPr lang="en-US" sz="1500" kern="100">
                                    <a:effectLst/>
                                    <a:latin typeface="Cambria Math" panose="02040503050406030204" pitchFamily="18" charset="0"/>
                                  </a:rPr>
                                  <m:t>=0.05</m:t>
                                </m:r>
                              </m:oMath>
                            </m:oMathPara>
                          </a14:m>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3.5</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7.0</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13.9</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34.9</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69.7</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104.6</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28222058"/>
                      </a:ext>
                    </a:extLst>
                  </a:tr>
                  <a:tr h="354986">
                    <a:tc>
                      <a:txBody>
                        <a:bodyPr/>
                        <a:lstStyle/>
                        <a:p>
                          <a:pPr marL="0" marR="0">
                            <a:lnSpc>
                              <a:spcPct val="115000"/>
                            </a:lnSpc>
                            <a:spcAft>
                              <a:spcPts val="800"/>
                            </a:spcAft>
                            <a:buNone/>
                          </a:pPr>
                          <a14:m>
                            <m:oMathPara xmlns:m="http://schemas.openxmlformats.org/officeDocument/2006/math">
                              <m:oMathParaPr>
                                <m:jc m:val="centerGroup"/>
                              </m:oMathParaPr>
                              <m:oMath xmlns:m="http://schemas.openxmlformats.org/officeDocument/2006/math">
                                <m:r>
                                  <a:rPr lang="en-US" sz="1500" kern="100">
                                    <a:effectLst/>
                                    <a:latin typeface="Cambria Math" panose="02040503050406030204" pitchFamily="18" charset="0"/>
                                  </a:rPr>
                                  <m:t>𝑟</m:t>
                                </m:r>
                                <m:r>
                                  <a:rPr lang="en-US" sz="1500" kern="100">
                                    <a:effectLst/>
                                    <a:latin typeface="Cambria Math" panose="02040503050406030204" pitchFamily="18" charset="0"/>
                                  </a:rPr>
                                  <m:t>=0.07</m:t>
                                </m:r>
                              </m:oMath>
                            </m:oMathPara>
                          </a14:m>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2.5</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5.0</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10.0</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24.9</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49.8</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74.7</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370669084"/>
                      </a:ext>
                    </a:extLst>
                  </a:tr>
                  <a:tr h="354986">
                    <a:tc>
                      <a:txBody>
                        <a:bodyPr/>
                        <a:lstStyle/>
                        <a:p>
                          <a:pPr marL="0" marR="0">
                            <a:lnSpc>
                              <a:spcPct val="115000"/>
                            </a:lnSpc>
                            <a:spcAft>
                              <a:spcPts val="800"/>
                            </a:spcAft>
                            <a:buNone/>
                          </a:pPr>
                          <a14:m>
                            <m:oMathPara xmlns:m="http://schemas.openxmlformats.org/officeDocument/2006/math">
                              <m:oMathParaPr>
                                <m:jc m:val="centerGroup"/>
                              </m:oMathParaPr>
                              <m:oMath xmlns:m="http://schemas.openxmlformats.org/officeDocument/2006/math">
                                <m:r>
                                  <a:rPr lang="en-US" sz="1500" kern="100">
                                    <a:effectLst/>
                                    <a:latin typeface="Cambria Math" panose="02040503050406030204" pitchFamily="18" charset="0"/>
                                  </a:rPr>
                                  <m:t>𝑟</m:t>
                                </m:r>
                                <m:r>
                                  <a:rPr lang="en-US" sz="1500" kern="100">
                                    <a:effectLst/>
                                    <a:latin typeface="Cambria Math" panose="02040503050406030204" pitchFamily="18" charset="0"/>
                                  </a:rPr>
                                  <m:t>=0.09</m:t>
                                </m:r>
                              </m:oMath>
                            </m:oMathPara>
                          </a14:m>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1.9</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3.9</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7.7</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19.4</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38.7</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58.1</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574113831"/>
                      </a:ext>
                    </a:extLst>
                  </a:tr>
                  <a:tr h="354986">
                    <a:tc>
                      <a:txBody>
                        <a:bodyPr/>
                        <a:lstStyle/>
                        <a:p>
                          <a:pPr marL="0" marR="0">
                            <a:lnSpc>
                              <a:spcPct val="115000"/>
                            </a:lnSpc>
                            <a:spcAft>
                              <a:spcPts val="800"/>
                            </a:spcAft>
                            <a:buNone/>
                          </a:pPr>
                          <a14:m>
                            <m:oMathPara xmlns:m="http://schemas.openxmlformats.org/officeDocument/2006/math">
                              <m:oMathParaPr>
                                <m:jc m:val="centerGroup"/>
                              </m:oMathParaPr>
                              <m:oMath xmlns:m="http://schemas.openxmlformats.org/officeDocument/2006/math">
                                <m:r>
                                  <a:rPr lang="en-US" sz="1500" kern="100">
                                    <a:effectLst/>
                                    <a:latin typeface="Cambria Math" panose="02040503050406030204" pitchFamily="18" charset="0"/>
                                  </a:rPr>
                                  <m:t>𝑟</m:t>
                                </m:r>
                                <m:r>
                                  <a:rPr lang="en-US" sz="1500" kern="100">
                                    <a:effectLst/>
                                    <a:latin typeface="Cambria Math" panose="02040503050406030204" pitchFamily="18" charset="0"/>
                                  </a:rPr>
                                  <m:t>=0.11</m:t>
                                </m:r>
                              </m:oMath>
                            </m:oMathPara>
                          </a14:m>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1.6</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3.2</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6.3</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15.8</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31.7</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47.5</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108689632"/>
                      </a:ext>
                    </a:extLst>
                  </a:tr>
                </a:tbl>
              </a:graphicData>
            </a:graphic>
          </p:graphicFrame>
        </mc:Choice>
        <mc:Fallback xmlns="">
          <p:graphicFrame>
            <p:nvGraphicFramePr>
              <p:cNvPr id="15" name="Table 14">
                <a:extLst>
                  <a:ext uri="{FF2B5EF4-FFF2-40B4-BE49-F238E27FC236}">
                    <a16:creationId xmlns:a16="http://schemas.microsoft.com/office/drawing/2014/main" id="{503108D1-2526-2631-CC07-6A6A390422AB}"/>
                  </a:ext>
                </a:extLst>
              </p:cNvPr>
              <p:cNvGraphicFramePr>
                <a:graphicFrameLocks noGrp="1"/>
              </p:cNvGraphicFramePr>
              <p:nvPr>
                <p:extLst>
                  <p:ext uri="{D42A27DB-BD31-4B8C-83A1-F6EECF244321}">
                    <p14:modId xmlns:p14="http://schemas.microsoft.com/office/powerpoint/2010/main" val="551988141"/>
                  </p:ext>
                </p:extLst>
              </p:nvPr>
            </p:nvGraphicFramePr>
            <p:xfrm>
              <a:off x="270224" y="2443085"/>
              <a:ext cx="8603551" cy="2551430"/>
            </p:xfrm>
            <a:graphic>
              <a:graphicData uri="http://schemas.openxmlformats.org/drawingml/2006/table">
                <a:tbl>
                  <a:tblPr firstRow="1" firstCol="1" bandRow="1">
                    <a:tableStyleId>{8EC20E35-A176-4012-BC5E-935CFFF8708E}</a:tableStyleId>
                  </a:tblPr>
                  <a:tblGrid>
                    <a:gridCol w="878967">
                      <a:extLst>
                        <a:ext uri="{9D8B030D-6E8A-4147-A177-3AD203B41FA5}">
                          <a16:colId xmlns:a16="http://schemas.microsoft.com/office/drawing/2014/main" val="820632283"/>
                        </a:ext>
                      </a:extLst>
                    </a:gridCol>
                    <a:gridCol w="1478050">
                      <a:extLst>
                        <a:ext uri="{9D8B030D-6E8A-4147-A177-3AD203B41FA5}">
                          <a16:colId xmlns:a16="http://schemas.microsoft.com/office/drawing/2014/main" val="2908010974"/>
                        </a:ext>
                      </a:extLst>
                    </a:gridCol>
                    <a:gridCol w="1321363">
                      <a:extLst>
                        <a:ext uri="{9D8B030D-6E8A-4147-A177-3AD203B41FA5}">
                          <a16:colId xmlns:a16="http://schemas.microsoft.com/office/drawing/2014/main" val="1969165702"/>
                        </a:ext>
                      </a:extLst>
                    </a:gridCol>
                    <a:gridCol w="1321363">
                      <a:extLst>
                        <a:ext uri="{9D8B030D-6E8A-4147-A177-3AD203B41FA5}">
                          <a16:colId xmlns:a16="http://schemas.microsoft.com/office/drawing/2014/main" val="3345360982"/>
                        </a:ext>
                      </a:extLst>
                    </a:gridCol>
                    <a:gridCol w="1320364">
                      <a:extLst>
                        <a:ext uri="{9D8B030D-6E8A-4147-A177-3AD203B41FA5}">
                          <a16:colId xmlns:a16="http://schemas.microsoft.com/office/drawing/2014/main" val="4005807086"/>
                        </a:ext>
                      </a:extLst>
                    </a:gridCol>
                    <a:gridCol w="1321363">
                      <a:extLst>
                        <a:ext uri="{9D8B030D-6E8A-4147-A177-3AD203B41FA5}">
                          <a16:colId xmlns:a16="http://schemas.microsoft.com/office/drawing/2014/main" val="3419831089"/>
                        </a:ext>
                      </a:extLst>
                    </a:gridCol>
                    <a:gridCol w="962081">
                      <a:extLst>
                        <a:ext uri="{9D8B030D-6E8A-4147-A177-3AD203B41FA5}">
                          <a16:colId xmlns:a16="http://schemas.microsoft.com/office/drawing/2014/main" val="1704175572"/>
                        </a:ext>
                      </a:extLst>
                    </a:gridCol>
                  </a:tblGrid>
                  <a:tr h="364490">
                    <a:tc>
                      <a:txBody>
                        <a:bodyPr/>
                        <a:lstStyle/>
                        <a:p>
                          <a:pPr marL="0" marR="0">
                            <a:lnSpc>
                              <a:spcPct val="115000"/>
                            </a:lnSpc>
                            <a:spcAft>
                              <a:spcPts val="800"/>
                            </a:spcAft>
                            <a:buNone/>
                          </a:pPr>
                          <a:r>
                            <a:rPr lang="en-US" sz="1500" kern="100" dirty="0">
                              <a:effectLst/>
                            </a:rPr>
                            <a:t> </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endParaRPr lang="en-US"/>
                        </a:p>
                      </a:txBody>
                      <a:tcPr marL="68580" marR="68580" marT="0" marB="0">
                        <a:blipFill>
                          <a:blip r:embed="rId4"/>
                          <a:stretch>
                            <a:fillRect l="-59259" t="-3333" r="-422634" b="-603333"/>
                          </a:stretch>
                        </a:blipFill>
                      </a:tcPr>
                    </a:tc>
                    <a:tc>
                      <a:txBody>
                        <a:bodyPr/>
                        <a:lstStyle/>
                        <a:p>
                          <a:endParaRPr lang="en-US"/>
                        </a:p>
                      </a:txBody>
                      <a:tcPr marL="68580" marR="68580" marT="0" marB="0">
                        <a:blipFill>
                          <a:blip r:embed="rId4"/>
                          <a:stretch>
                            <a:fillRect l="-178341" t="-3333" r="-373272" b="-603333"/>
                          </a:stretch>
                        </a:blipFill>
                      </a:tcPr>
                    </a:tc>
                    <a:tc>
                      <a:txBody>
                        <a:bodyPr/>
                        <a:lstStyle/>
                        <a:p>
                          <a:endParaRPr lang="en-US"/>
                        </a:p>
                      </a:txBody>
                      <a:tcPr marL="68580" marR="68580" marT="0" marB="0">
                        <a:blipFill>
                          <a:blip r:embed="rId4"/>
                          <a:stretch>
                            <a:fillRect l="-278341" t="-3333" r="-273272" b="-603333"/>
                          </a:stretch>
                        </a:blipFill>
                      </a:tcPr>
                    </a:tc>
                    <a:tc>
                      <a:txBody>
                        <a:bodyPr/>
                        <a:lstStyle/>
                        <a:p>
                          <a:endParaRPr lang="en-US"/>
                        </a:p>
                      </a:txBody>
                      <a:tcPr marL="68580" marR="68580" marT="0" marB="0">
                        <a:blipFill>
                          <a:blip r:embed="rId4"/>
                          <a:stretch>
                            <a:fillRect l="-380093" t="-3333" r="-174537" b="-603333"/>
                          </a:stretch>
                        </a:blipFill>
                      </a:tcPr>
                    </a:tc>
                    <a:tc>
                      <a:txBody>
                        <a:bodyPr/>
                        <a:lstStyle/>
                        <a:p>
                          <a:endParaRPr lang="en-US"/>
                        </a:p>
                      </a:txBody>
                      <a:tcPr marL="68580" marR="68580" marT="0" marB="0">
                        <a:blipFill>
                          <a:blip r:embed="rId4"/>
                          <a:stretch>
                            <a:fillRect l="-477880" t="-3333" r="-73733" b="-603333"/>
                          </a:stretch>
                        </a:blipFill>
                      </a:tcPr>
                    </a:tc>
                    <a:tc>
                      <a:txBody>
                        <a:bodyPr/>
                        <a:lstStyle/>
                        <a:p>
                          <a:endParaRPr lang="en-US"/>
                        </a:p>
                      </a:txBody>
                      <a:tcPr marL="68580" marR="68580" marT="0" marB="0">
                        <a:blipFill>
                          <a:blip r:embed="rId4"/>
                          <a:stretch>
                            <a:fillRect l="-793671" t="-3333" r="-1266" b="-603333"/>
                          </a:stretch>
                        </a:blipFill>
                      </a:tcPr>
                    </a:tc>
                    <a:extLst>
                      <a:ext uri="{0D108BD9-81ED-4DB2-BD59-A6C34878D82A}">
                        <a16:rowId xmlns:a16="http://schemas.microsoft.com/office/drawing/2014/main" val="3119244656"/>
                      </a:ext>
                    </a:extLst>
                  </a:tr>
                  <a:tr h="364490">
                    <a:tc>
                      <a:txBody>
                        <a:bodyPr/>
                        <a:lstStyle/>
                        <a:p>
                          <a:endParaRPr lang="en-US"/>
                        </a:p>
                      </a:txBody>
                      <a:tcPr marL="68580" marR="68580" marT="0" marB="0">
                        <a:blipFill>
                          <a:blip r:embed="rId4"/>
                          <a:stretch>
                            <a:fillRect t="-103333" r="-881944" b="-503333"/>
                          </a:stretch>
                        </a:blipFill>
                      </a:tcPr>
                    </a:tc>
                    <a:tc>
                      <a:txBody>
                        <a:bodyPr/>
                        <a:lstStyle/>
                        <a:p>
                          <a:pPr marL="0" marR="0" algn="ctr">
                            <a:lnSpc>
                              <a:spcPct val="115000"/>
                            </a:lnSpc>
                            <a:spcAft>
                              <a:spcPts val="800"/>
                            </a:spcAft>
                            <a:buNone/>
                          </a:pPr>
                          <a:r>
                            <a:rPr lang="en-US" sz="1500" kern="100">
                              <a:effectLst/>
                            </a:rPr>
                            <a:t>17.4</a:t>
                          </a:r>
                          <a:endParaRPr lang="en-US" sz="1500" kern="10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a:effectLst/>
                            </a:rPr>
                            <a:t>34.9</a:t>
                          </a:r>
                          <a:endParaRPr lang="en-US" sz="1500" kern="10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a:effectLst/>
                            </a:rPr>
                            <a:t>69.7</a:t>
                          </a:r>
                          <a:endParaRPr lang="en-US" sz="1500" kern="10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a:effectLst/>
                            </a:rPr>
                            <a:t>174.3</a:t>
                          </a:r>
                          <a:endParaRPr lang="en-US" sz="1500" kern="10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a:effectLst/>
                            </a:rPr>
                            <a:t>348.6</a:t>
                          </a:r>
                          <a:endParaRPr lang="en-US" sz="1500" kern="10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a:effectLst/>
                            </a:rPr>
                            <a:t>522.8</a:t>
                          </a:r>
                          <a:endParaRPr lang="en-US" sz="1500" kern="10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798185760"/>
                      </a:ext>
                    </a:extLst>
                  </a:tr>
                  <a:tr h="364490">
                    <a:tc>
                      <a:txBody>
                        <a:bodyPr/>
                        <a:lstStyle/>
                        <a:p>
                          <a:endParaRPr lang="en-US"/>
                        </a:p>
                      </a:txBody>
                      <a:tcPr marL="68580" marR="68580" marT="0" marB="0">
                        <a:blipFill>
                          <a:blip r:embed="rId4"/>
                          <a:stretch>
                            <a:fillRect t="-203333" r="-881944" b="-403333"/>
                          </a:stretch>
                        </a:blipFill>
                      </a:tcPr>
                    </a:tc>
                    <a:tc>
                      <a:txBody>
                        <a:bodyPr/>
                        <a:lstStyle/>
                        <a:p>
                          <a:pPr marL="0" marR="0" algn="ctr">
                            <a:lnSpc>
                              <a:spcPct val="115000"/>
                            </a:lnSpc>
                            <a:spcAft>
                              <a:spcPts val="800"/>
                            </a:spcAft>
                            <a:buNone/>
                          </a:pPr>
                          <a:r>
                            <a:rPr lang="en-US" sz="1500" kern="100" dirty="0">
                              <a:effectLst/>
                            </a:rPr>
                            <a:t>5.8</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11.6</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23.2</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a:effectLst/>
                            </a:rPr>
                            <a:t>58.1</a:t>
                          </a:r>
                          <a:endParaRPr lang="en-US" sz="1500" kern="10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a:effectLst/>
                            </a:rPr>
                            <a:t>116.2</a:t>
                          </a:r>
                          <a:endParaRPr lang="en-US" sz="1500" kern="10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a:effectLst/>
                            </a:rPr>
                            <a:t>174.3</a:t>
                          </a:r>
                          <a:endParaRPr lang="en-US" sz="1500" kern="10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977569396"/>
                      </a:ext>
                    </a:extLst>
                  </a:tr>
                  <a:tr h="364490">
                    <a:tc>
                      <a:txBody>
                        <a:bodyPr/>
                        <a:lstStyle/>
                        <a:p>
                          <a:endParaRPr lang="en-US"/>
                        </a:p>
                      </a:txBody>
                      <a:tcPr marL="68580" marR="68580" marT="0" marB="0">
                        <a:blipFill>
                          <a:blip r:embed="rId4"/>
                          <a:stretch>
                            <a:fillRect t="-303333" r="-881944" b="-303333"/>
                          </a:stretch>
                        </a:blipFill>
                      </a:tcPr>
                    </a:tc>
                    <a:tc>
                      <a:txBody>
                        <a:bodyPr/>
                        <a:lstStyle/>
                        <a:p>
                          <a:pPr marL="0" marR="0" algn="ctr">
                            <a:lnSpc>
                              <a:spcPct val="115000"/>
                            </a:lnSpc>
                            <a:spcAft>
                              <a:spcPts val="800"/>
                            </a:spcAft>
                            <a:buNone/>
                          </a:pPr>
                          <a:r>
                            <a:rPr lang="en-US" sz="1500" kern="100" dirty="0">
                              <a:effectLst/>
                            </a:rPr>
                            <a:t>3.5</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a:effectLst/>
                            </a:rPr>
                            <a:t>7.0</a:t>
                          </a:r>
                          <a:endParaRPr lang="en-US" sz="1500" kern="10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a:effectLst/>
                            </a:rPr>
                            <a:t>13.9</a:t>
                          </a:r>
                          <a:endParaRPr lang="en-US" sz="1500" kern="10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34.9</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a:effectLst/>
                            </a:rPr>
                            <a:t>69.7</a:t>
                          </a:r>
                          <a:endParaRPr lang="en-US" sz="1500" kern="10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a:effectLst/>
                            </a:rPr>
                            <a:t>104.6</a:t>
                          </a:r>
                          <a:endParaRPr lang="en-US" sz="1500" kern="10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28222058"/>
                      </a:ext>
                    </a:extLst>
                  </a:tr>
                  <a:tr h="364490">
                    <a:tc>
                      <a:txBody>
                        <a:bodyPr/>
                        <a:lstStyle/>
                        <a:p>
                          <a:endParaRPr lang="en-US"/>
                        </a:p>
                      </a:txBody>
                      <a:tcPr marL="68580" marR="68580" marT="0" marB="0">
                        <a:blipFill>
                          <a:blip r:embed="rId4"/>
                          <a:stretch>
                            <a:fillRect t="-403333" r="-881944" b="-203333"/>
                          </a:stretch>
                        </a:blipFill>
                      </a:tcPr>
                    </a:tc>
                    <a:tc>
                      <a:txBody>
                        <a:bodyPr/>
                        <a:lstStyle/>
                        <a:p>
                          <a:pPr marL="0" marR="0" algn="ctr">
                            <a:lnSpc>
                              <a:spcPct val="115000"/>
                            </a:lnSpc>
                            <a:spcAft>
                              <a:spcPts val="800"/>
                            </a:spcAft>
                            <a:buNone/>
                          </a:pPr>
                          <a:r>
                            <a:rPr lang="en-US" sz="1500" kern="100">
                              <a:effectLst/>
                            </a:rPr>
                            <a:t>2.5</a:t>
                          </a:r>
                          <a:endParaRPr lang="en-US" sz="1500" kern="10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5.0</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a:effectLst/>
                            </a:rPr>
                            <a:t>10.0</a:t>
                          </a:r>
                          <a:endParaRPr lang="en-US" sz="1500" kern="10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24.9</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49.8</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74.7</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370669084"/>
                      </a:ext>
                    </a:extLst>
                  </a:tr>
                  <a:tr h="364490">
                    <a:tc>
                      <a:txBody>
                        <a:bodyPr/>
                        <a:lstStyle/>
                        <a:p>
                          <a:endParaRPr lang="en-US"/>
                        </a:p>
                      </a:txBody>
                      <a:tcPr marL="68580" marR="68580" marT="0" marB="0">
                        <a:blipFill>
                          <a:blip r:embed="rId4"/>
                          <a:stretch>
                            <a:fillRect t="-503333" r="-881944" b="-103333"/>
                          </a:stretch>
                        </a:blipFill>
                      </a:tcPr>
                    </a:tc>
                    <a:tc>
                      <a:txBody>
                        <a:bodyPr/>
                        <a:lstStyle/>
                        <a:p>
                          <a:pPr marL="0" marR="0" algn="ctr">
                            <a:lnSpc>
                              <a:spcPct val="115000"/>
                            </a:lnSpc>
                            <a:spcAft>
                              <a:spcPts val="800"/>
                            </a:spcAft>
                            <a:buNone/>
                          </a:pPr>
                          <a:r>
                            <a:rPr lang="en-US" sz="1500" kern="100">
                              <a:effectLst/>
                            </a:rPr>
                            <a:t>1.9</a:t>
                          </a:r>
                          <a:endParaRPr lang="en-US" sz="1500" kern="10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a:effectLst/>
                            </a:rPr>
                            <a:t>3.9</a:t>
                          </a:r>
                          <a:endParaRPr lang="en-US" sz="1500" kern="10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7.7</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a:effectLst/>
                            </a:rPr>
                            <a:t>19.4</a:t>
                          </a:r>
                          <a:endParaRPr lang="en-US" sz="1500" kern="10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38.7</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58.1</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574113831"/>
                      </a:ext>
                    </a:extLst>
                  </a:tr>
                  <a:tr h="364490">
                    <a:tc>
                      <a:txBody>
                        <a:bodyPr/>
                        <a:lstStyle/>
                        <a:p>
                          <a:endParaRPr lang="en-US"/>
                        </a:p>
                      </a:txBody>
                      <a:tcPr marL="68580" marR="68580" marT="0" marB="0">
                        <a:blipFill>
                          <a:blip r:embed="rId4"/>
                          <a:stretch>
                            <a:fillRect t="-603333" r="-881944" b="-3333"/>
                          </a:stretch>
                        </a:blipFill>
                      </a:tcPr>
                    </a:tc>
                    <a:tc>
                      <a:txBody>
                        <a:bodyPr/>
                        <a:lstStyle/>
                        <a:p>
                          <a:pPr marL="0" marR="0" algn="ctr">
                            <a:lnSpc>
                              <a:spcPct val="115000"/>
                            </a:lnSpc>
                            <a:spcAft>
                              <a:spcPts val="800"/>
                            </a:spcAft>
                            <a:buNone/>
                          </a:pPr>
                          <a:r>
                            <a:rPr lang="en-US" sz="1500" kern="100">
                              <a:effectLst/>
                            </a:rPr>
                            <a:t>1.6</a:t>
                          </a:r>
                          <a:endParaRPr lang="en-US" sz="1500" kern="10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a:effectLst/>
                            </a:rPr>
                            <a:t>3.2</a:t>
                          </a:r>
                          <a:endParaRPr lang="en-US" sz="1500" kern="10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6.3</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a:effectLst/>
                            </a:rPr>
                            <a:t>15.8</a:t>
                          </a:r>
                          <a:endParaRPr lang="en-US" sz="1500" kern="10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a:effectLst/>
                            </a:rPr>
                            <a:t>31.7</a:t>
                          </a:r>
                          <a:endParaRPr lang="en-US" sz="1500" kern="10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tc>
                      <a:txBody>
                        <a:bodyPr/>
                        <a:lstStyle/>
                        <a:p>
                          <a:pPr marL="0" marR="0" algn="ctr">
                            <a:lnSpc>
                              <a:spcPct val="115000"/>
                            </a:lnSpc>
                            <a:spcAft>
                              <a:spcPts val="800"/>
                            </a:spcAft>
                            <a:buNone/>
                          </a:pPr>
                          <a:r>
                            <a:rPr lang="en-US" sz="1500" kern="100" dirty="0">
                              <a:effectLst/>
                            </a:rPr>
                            <a:t>47.5</a:t>
                          </a:r>
                          <a:endParaRPr lang="en-US" sz="1500" kern="100" dirty="0">
                            <a:effectLst/>
                            <a:latin typeface="IBM Plex Serif" panose="02060503050406000203" pitchFamily="18" charset="0"/>
                            <a:ea typeface="DengXia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108689632"/>
                      </a:ext>
                    </a:extLst>
                  </a:tr>
                </a:tbl>
              </a:graphicData>
            </a:graphic>
          </p:graphicFrame>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name="Slide 30">
    <p:bg>
      <p:bgPr>
        <a:solidFill>
          <a:srgbClr val="F2F4F5"/>
        </a:solidFill>
        <a:effectLst/>
      </p:bgPr>
    </p:bg>
    <p:spTree>
      <p:nvGrpSpPr>
        <p:cNvPr id="1" name=""/>
        <p:cNvGrpSpPr/>
        <p:nvPr/>
      </p:nvGrpSpPr>
      <p:grpSpPr>
        <a:xfrm>
          <a:off x="0" y="0"/>
          <a:ext cx="0" cy="0"/>
          <a:chOff x="0" y="0"/>
          <a:chExt cx="0" cy="0"/>
        </a:xfrm>
      </p:grpSpPr>
      <p:sp>
        <p:nvSpPr>
          <p:cNvPr id="2" name="Shape 0"/>
          <p:cNvSpPr/>
          <p:nvPr/>
        </p:nvSpPr>
        <p:spPr>
          <a:xfrm>
            <a:off x="496186" y="1382232"/>
            <a:ext cx="4004930" cy="503201"/>
          </a:xfrm>
          <a:prstGeom prst="chevron">
            <a:avLst/>
          </a:prstGeom>
          <a:solidFill>
            <a:srgbClr val="D9D9D9"/>
          </a:solidFill>
          <a:ln/>
        </p:spPr>
        <p:txBody>
          <a:bodyPr/>
          <a:lstStyle/>
          <a:p>
            <a:endParaRPr lang="en-US" dirty="0"/>
          </a:p>
        </p:txBody>
      </p:sp>
      <p:sp>
        <p:nvSpPr>
          <p:cNvPr id="3" name="Shape 1"/>
          <p:cNvSpPr/>
          <p:nvPr/>
        </p:nvSpPr>
        <p:spPr>
          <a:xfrm>
            <a:off x="4642884" y="1382232"/>
            <a:ext cx="4004930" cy="503201"/>
          </a:xfrm>
          <a:prstGeom prst="chevron">
            <a:avLst/>
          </a:prstGeom>
          <a:solidFill>
            <a:srgbClr val="D9D9D9"/>
          </a:solidFill>
          <a:ln/>
        </p:spPr>
        <p:txBody>
          <a:bodyPr/>
          <a:lstStyle/>
          <a:p>
            <a:endParaRPr lang="en-US" dirty="0"/>
          </a:p>
        </p:txBody>
      </p:sp>
      <p:sp>
        <p:nvSpPr>
          <p:cNvPr id="4" name="Text 2"/>
          <p:cNvSpPr/>
          <p:nvPr/>
        </p:nvSpPr>
        <p:spPr>
          <a:xfrm>
            <a:off x="2392326" y="1463699"/>
            <a:ext cx="212651" cy="340143"/>
          </a:xfrm>
          <a:prstGeom prst="rect">
            <a:avLst/>
          </a:prstGeom>
          <a:noFill/>
          <a:ln/>
        </p:spPr>
        <p:txBody>
          <a:bodyPr wrap="square" lIns="0" tIns="0" rIns="0" bIns="0" rtlCol="0" anchor="ctr"/>
          <a:lstStyle/>
          <a:p>
            <a:pPr marL="0" indent="0" algn="ctr">
              <a:lnSpc>
                <a:spcPts val="2707"/>
              </a:lnSpc>
              <a:buNone/>
            </a:pPr>
            <a:r>
              <a:rPr lang="en-US" sz="1692" dirty="0">
                <a:solidFill>
                  <a:srgbClr val="000000"/>
                </a:solidFill>
                <a:latin typeface="IBM Plex Serif" pitchFamily="34" charset="0"/>
                <a:ea typeface="IBM Plex Serif" pitchFamily="34" charset="-122"/>
                <a:cs typeface="IBM Plex Serif" pitchFamily="34" charset="-120"/>
              </a:rPr>
              <a:t>1</a:t>
            </a:r>
            <a:endParaRPr lang="en-US" sz="1692" dirty="0"/>
          </a:p>
        </p:txBody>
      </p:sp>
      <p:sp>
        <p:nvSpPr>
          <p:cNvPr id="5" name="Text 3"/>
          <p:cNvSpPr/>
          <p:nvPr/>
        </p:nvSpPr>
        <p:spPr>
          <a:xfrm>
            <a:off x="6539023" y="1463699"/>
            <a:ext cx="212651" cy="340143"/>
          </a:xfrm>
          <a:prstGeom prst="rect">
            <a:avLst/>
          </a:prstGeom>
          <a:noFill/>
          <a:ln/>
        </p:spPr>
        <p:txBody>
          <a:bodyPr wrap="square" lIns="0" tIns="0" rIns="0" bIns="0" rtlCol="0" anchor="ctr"/>
          <a:lstStyle/>
          <a:p>
            <a:pPr marL="0" indent="0" algn="ctr">
              <a:lnSpc>
                <a:spcPts val="2707"/>
              </a:lnSpc>
              <a:buNone/>
            </a:pPr>
            <a:r>
              <a:rPr lang="en-US" sz="1692" dirty="0">
                <a:solidFill>
                  <a:srgbClr val="000000"/>
                </a:solidFill>
                <a:latin typeface="IBM Plex Serif" pitchFamily="34" charset="0"/>
                <a:ea typeface="IBM Plex Serif" pitchFamily="34" charset="-122"/>
                <a:cs typeface="IBM Plex Serif" pitchFamily="34" charset="-120"/>
              </a:rPr>
              <a:t>2</a:t>
            </a:r>
            <a:endParaRPr lang="en-US" sz="1692" dirty="0"/>
          </a:p>
        </p:txBody>
      </p:sp>
      <p:sp>
        <p:nvSpPr>
          <p:cNvPr id="6" name="Text 4"/>
          <p:cNvSpPr/>
          <p:nvPr/>
        </p:nvSpPr>
        <p:spPr>
          <a:xfrm>
            <a:off x="496186" y="389860"/>
            <a:ext cx="8151628" cy="443023"/>
          </a:xfrm>
          <a:prstGeom prst="rect">
            <a:avLst/>
          </a:prstGeom>
          <a:noFill/>
          <a:ln/>
        </p:spPr>
        <p:txBody>
          <a:bodyPr wrap="square" lIns="0" tIns="0" rIns="0" bIns="0" rtlCol="0" anchor="ctr"/>
          <a:lstStyle/>
          <a:p>
            <a:pPr marL="0" indent="0" algn="l">
              <a:lnSpc>
                <a:spcPts val="3525"/>
              </a:lnSpc>
              <a:buNone/>
            </a:pPr>
            <a:r>
              <a:rPr lang="en-US" sz="3200" b="1" dirty="0">
                <a:solidFill>
                  <a:srgbClr val="000000"/>
                </a:solidFill>
                <a:latin typeface="PT Serif" pitchFamily="34" charset="0"/>
                <a:ea typeface="PT Serif" pitchFamily="34" charset="-122"/>
                <a:cs typeface="PT Serif" pitchFamily="34" charset="-120"/>
              </a:rPr>
              <a:t>Puzzles?</a:t>
            </a:r>
            <a:endParaRPr lang="en-US" sz="3200" dirty="0"/>
          </a:p>
        </p:txBody>
      </p:sp>
      <p:sp>
        <p:nvSpPr>
          <p:cNvPr id="8" name="Text 6"/>
          <p:cNvSpPr/>
          <p:nvPr/>
        </p:nvSpPr>
        <p:spPr>
          <a:xfrm>
            <a:off x="637953" y="2098084"/>
            <a:ext cx="3721395" cy="221512"/>
          </a:xfrm>
          <a:prstGeom prst="rect">
            <a:avLst/>
          </a:prstGeom>
          <a:noFill/>
          <a:ln/>
        </p:spPr>
        <p:txBody>
          <a:bodyPr wrap="square" lIns="0" tIns="0" rIns="0" bIns="0" rtlCol="0" anchor="ctr"/>
          <a:lstStyle/>
          <a:p>
            <a:pPr marL="0" indent="0" algn="ctr">
              <a:lnSpc>
                <a:spcPts val="1763"/>
              </a:lnSpc>
              <a:buNone/>
            </a:pPr>
            <a:r>
              <a:rPr lang="en-US" sz="1410" b="1" dirty="0">
                <a:solidFill>
                  <a:srgbClr val="000000"/>
                </a:solidFill>
                <a:latin typeface="PT Serif" pitchFamily="34" charset="0"/>
                <a:ea typeface="PT Serif" pitchFamily="34" charset="-122"/>
                <a:cs typeface="PT Serif" pitchFamily="34" charset="-120"/>
              </a:rPr>
              <a:t>Puzzle 1: Why did value fall?</a:t>
            </a:r>
            <a:endParaRPr lang="en-US" sz="1410" dirty="0"/>
          </a:p>
        </p:txBody>
      </p:sp>
      <p:sp>
        <p:nvSpPr>
          <p:cNvPr id="9" name="Text 7"/>
          <p:cNvSpPr/>
          <p:nvPr/>
        </p:nvSpPr>
        <p:spPr>
          <a:xfrm>
            <a:off x="637953" y="2404631"/>
            <a:ext cx="3721395" cy="1134016"/>
          </a:xfrm>
          <a:prstGeom prst="rect">
            <a:avLst/>
          </a:prstGeom>
          <a:noFill/>
          <a:ln/>
        </p:spPr>
        <p:txBody>
          <a:bodyPr wrap="square" lIns="0" tIns="0" rIns="0" bIns="0" rtlCol="0" anchor="ctr"/>
          <a:lstStyle/>
          <a:p>
            <a:pPr marL="0" indent="0" algn="ctr">
              <a:lnSpc>
                <a:spcPts val="1805"/>
              </a:lnSpc>
              <a:buNone/>
            </a:pPr>
            <a:r>
              <a:rPr lang="en-US" sz="1105" dirty="0">
                <a:solidFill>
                  <a:srgbClr val="000000"/>
                </a:solidFill>
                <a:latin typeface="IBM Plex Serif" pitchFamily="34" charset="0"/>
                <a:ea typeface="IBM Plex Serif" pitchFamily="34" charset="-122"/>
                <a:cs typeface="IBM Plex Serif" pitchFamily="34" charset="-120"/>
              </a:rPr>
              <a:t>If firms didn't undertake costly abatement, why the negative CAR? Managerial distraction costs provide a partial explanation. Another is that investors may have interpreted SLB 14L as a harbinger of future, more costly SEC actions against high emitters.</a:t>
            </a:r>
            <a:endParaRPr lang="en-US" sz="1105" dirty="0"/>
          </a:p>
        </p:txBody>
      </p:sp>
      <p:sp>
        <p:nvSpPr>
          <p:cNvPr id="10" name="Text 8"/>
          <p:cNvSpPr/>
          <p:nvPr/>
        </p:nvSpPr>
        <p:spPr>
          <a:xfrm>
            <a:off x="4784651" y="2098084"/>
            <a:ext cx="3721395" cy="221512"/>
          </a:xfrm>
          <a:prstGeom prst="rect">
            <a:avLst/>
          </a:prstGeom>
          <a:noFill/>
          <a:ln/>
        </p:spPr>
        <p:txBody>
          <a:bodyPr wrap="square" lIns="0" tIns="0" rIns="0" bIns="0" rtlCol="0" anchor="ctr"/>
          <a:lstStyle/>
          <a:p>
            <a:pPr marL="0" indent="0" algn="ctr">
              <a:lnSpc>
                <a:spcPts val="1763"/>
              </a:lnSpc>
              <a:buNone/>
            </a:pPr>
            <a:r>
              <a:rPr lang="en-US" sz="1410" b="1" dirty="0">
                <a:solidFill>
                  <a:srgbClr val="000000"/>
                </a:solidFill>
                <a:latin typeface="PT Serif" pitchFamily="34" charset="0"/>
                <a:ea typeface="PT Serif" pitchFamily="34" charset="-122"/>
                <a:cs typeface="PT Serif" pitchFamily="34" charset="-120"/>
              </a:rPr>
              <a:t>Puzzle 2: Why propose?</a:t>
            </a:r>
            <a:endParaRPr lang="en-US" sz="1410" dirty="0"/>
          </a:p>
        </p:txBody>
      </p:sp>
      <p:sp>
        <p:nvSpPr>
          <p:cNvPr id="11" name="Text 9"/>
          <p:cNvSpPr/>
          <p:nvPr/>
        </p:nvSpPr>
        <p:spPr>
          <a:xfrm>
            <a:off x="4784651" y="2404631"/>
            <a:ext cx="3721395" cy="1360820"/>
          </a:xfrm>
          <a:prstGeom prst="rect">
            <a:avLst/>
          </a:prstGeom>
          <a:noFill/>
          <a:ln/>
        </p:spPr>
        <p:txBody>
          <a:bodyPr wrap="square" lIns="0" tIns="0" rIns="0" bIns="0" rtlCol="0" anchor="ctr"/>
          <a:lstStyle/>
          <a:p>
            <a:pPr marL="0" indent="0" algn="ctr">
              <a:lnSpc>
                <a:spcPts val="1805"/>
              </a:lnSpc>
              <a:buNone/>
            </a:pPr>
            <a:r>
              <a:rPr lang="en-US" sz="1105" dirty="0">
                <a:solidFill>
                  <a:srgbClr val="000000"/>
                </a:solidFill>
                <a:latin typeface="IBM Plex Serif" pitchFamily="34" charset="0"/>
                <a:ea typeface="IBM Plex Serif" pitchFamily="34" charset="-122"/>
                <a:cs typeface="IBM Plex Serif" pitchFamily="34" charset="-120"/>
              </a:rPr>
              <a:t>If proposals don't affect emissions and reduce firm value, why do proponents introduce them? The answer may be that social activists, who have low financial stakes, value the publicity and attention from challenging a major corporation, regardless of the outcome.</a:t>
            </a:r>
            <a:endParaRPr lang="en-US" sz="1105"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randombar(horizont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8" grpId="0" animBg="1"/>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2F4F5"/>
        </a:solidFill>
        <a:effectLst/>
      </p:bgPr>
    </p:bg>
    <p:spTree>
      <p:nvGrpSpPr>
        <p:cNvPr id="1" name=""/>
        <p:cNvGrpSpPr/>
        <p:nvPr/>
      </p:nvGrpSpPr>
      <p:grpSpPr>
        <a:xfrm>
          <a:off x="0" y="0"/>
          <a:ext cx="0" cy="0"/>
          <a:chOff x="0" y="0"/>
          <a:chExt cx="0" cy="0"/>
        </a:xfrm>
      </p:grpSpPr>
      <p:sp>
        <p:nvSpPr>
          <p:cNvPr id="3" name="Text 1"/>
          <p:cNvSpPr/>
          <p:nvPr/>
        </p:nvSpPr>
        <p:spPr>
          <a:xfrm>
            <a:off x="602866" y="1123906"/>
            <a:ext cx="8151628" cy="893061"/>
          </a:xfrm>
          <a:prstGeom prst="rect">
            <a:avLst/>
          </a:prstGeom>
          <a:noFill/>
          <a:ln/>
        </p:spPr>
        <p:txBody>
          <a:bodyPr wrap="square" lIns="0" tIns="0" rIns="0" bIns="0" rtlCol="0" anchor="ctr"/>
          <a:lstStyle/>
          <a:p>
            <a:pPr marL="0" indent="0" algn="l">
              <a:buNone/>
            </a:pPr>
            <a:r>
              <a:rPr lang="en-US" dirty="0">
                <a:solidFill>
                  <a:srgbClr val="000000"/>
                </a:solidFill>
                <a:latin typeface="IBM Plex Serif" pitchFamily="34" charset="0"/>
                <a:ea typeface="IBM Plex Serif" pitchFamily="34" charset="-122"/>
                <a:cs typeface="IBM Plex Serif" pitchFamily="34" charset="-120"/>
              </a:rPr>
              <a:t>While a substantial body of scholarship has examined how shareholder democracy affects firm value, </a:t>
            </a:r>
            <a:r>
              <a:rPr lang="en-US" u="sng" dirty="0">
                <a:solidFill>
                  <a:srgbClr val="000000"/>
                </a:solidFill>
                <a:latin typeface="IBM Plex Serif" pitchFamily="34" charset="0"/>
                <a:ea typeface="IBM Plex Serif" pitchFamily="34" charset="-122"/>
                <a:cs typeface="IBM Plex Serif" pitchFamily="34" charset="-120"/>
              </a:rPr>
              <a:t>less research has focused on the regulatory scaffolding itself.</a:t>
            </a:r>
            <a:endParaRPr lang="en-US" u="sng" dirty="0"/>
          </a:p>
        </p:txBody>
      </p:sp>
      <p:sp>
        <p:nvSpPr>
          <p:cNvPr id="5" name="Text 3"/>
          <p:cNvSpPr/>
          <p:nvPr/>
        </p:nvSpPr>
        <p:spPr>
          <a:xfrm>
            <a:off x="602866" y="2204469"/>
            <a:ext cx="8151628" cy="2705100"/>
          </a:xfrm>
          <a:prstGeom prst="rect">
            <a:avLst/>
          </a:prstGeom>
          <a:noFill/>
          <a:ln/>
        </p:spPr>
        <p:txBody>
          <a:bodyPr wrap="square" lIns="0" tIns="0" rIns="0" bIns="0" rtlCol="0" anchor="ctr"/>
          <a:lstStyle/>
          <a:p>
            <a:pPr>
              <a:lnSpc>
                <a:spcPts val="1805"/>
              </a:lnSpc>
            </a:pPr>
            <a:r>
              <a:rPr lang="en-US" b="1" dirty="0">
                <a:solidFill>
                  <a:srgbClr val="000000"/>
                </a:solidFill>
                <a:latin typeface="PT Serif" pitchFamily="34" charset="0"/>
                <a:ea typeface="PT Serif" pitchFamily="34" charset="-122"/>
                <a:cs typeface="PT Serif" pitchFamily="34" charset="-120"/>
              </a:rPr>
              <a:t>Our Focus</a:t>
            </a:r>
            <a:endParaRPr lang="en-US" dirty="0"/>
          </a:p>
          <a:p>
            <a:pPr marL="0" indent="0" algn="l">
              <a:lnSpc>
                <a:spcPts val="1805"/>
              </a:lnSpc>
              <a:buNone/>
            </a:pPr>
            <a:endParaRPr lang="en-US" dirty="0">
              <a:solidFill>
                <a:srgbClr val="000000"/>
              </a:solidFill>
              <a:latin typeface="IBM Plex Serif" pitchFamily="34" charset="0"/>
              <a:ea typeface="IBM Plex Serif" pitchFamily="34" charset="-122"/>
              <a:cs typeface="IBM Plex Serif" pitchFamily="34" charset="-120"/>
            </a:endParaRPr>
          </a:p>
          <a:p>
            <a:pPr marL="0" indent="0" algn="l">
              <a:buNone/>
            </a:pPr>
            <a:r>
              <a:rPr lang="en-US" dirty="0">
                <a:solidFill>
                  <a:srgbClr val="000000"/>
                </a:solidFill>
                <a:latin typeface="IBM Plex Serif" pitchFamily="34" charset="0"/>
                <a:ea typeface="IBM Plex Serif" pitchFamily="34" charset="-122"/>
                <a:cs typeface="IBM Plex Serif" pitchFamily="34" charset="-120"/>
              </a:rPr>
              <a:t>We study the effects of a controversial and unexpected SEC guideline change in 2021 (Staff Legal Bulletin 14L).</a:t>
            </a:r>
          </a:p>
          <a:p>
            <a:pPr marL="0" indent="0" algn="l">
              <a:buNone/>
            </a:pPr>
            <a:endParaRPr lang="en-US" dirty="0">
              <a:solidFill>
                <a:srgbClr val="000000"/>
              </a:solidFill>
              <a:latin typeface="IBM Plex Serif" pitchFamily="34" charset="0"/>
              <a:ea typeface="IBM Plex Serif" pitchFamily="34" charset="-122"/>
              <a:cs typeface="IBM Plex Serif" pitchFamily="34" charset="-120"/>
            </a:endParaRPr>
          </a:p>
          <a:p>
            <a:pPr marL="0" indent="0" algn="l">
              <a:buNone/>
            </a:pPr>
            <a:r>
              <a:rPr lang="en-US" dirty="0">
                <a:solidFill>
                  <a:srgbClr val="000000"/>
                </a:solidFill>
                <a:latin typeface="IBM Plex Serif" pitchFamily="34" charset="0"/>
                <a:ea typeface="IBM Plex Serif" pitchFamily="34" charset="-122"/>
                <a:cs typeface="IBM Plex Serif" pitchFamily="34" charset="-120"/>
              </a:rPr>
              <a:t>The new guideline made it </a:t>
            </a:r>
            <a:r>
              <a:rPr lang="en-US" u="sng" dirty="0">
                <a:solidFill>
                  <a:srgbClr val="000000"/>
                </a:solidFill>
                <a:latin typeface="IBM Plex Serif" pitchFamily="34" charset="0"/>
                <a:ea typeface="IBM Plex Serif" pitchFamily="34" charset="-122"/>
                <a:cs typeface="IBM Plex Serif" pitchFamily="34" charset="-120"/>
              </a:rPr>
              <a:t>significantly easier</a:t>
            </a:r>
            <a:r>
              <a:rPr lang="en-US" dirty="0">
                <a:solidFill>
                  <a:srgbClr val="000000"/>
                </a:solidFill>
                <a:latin typeface="IBM Plex Serif" pitchFamily="34" charset="0"/>
                <a:ea typeface="IBM Plex Serif" pitchFamily="34" charset="-122"/>
                <a:cs typeface="IBM Plex Serif" pitchFamily="34" charset="-120"/>
              </a:rPr>
              <a:t> for investors to bring environmental proposals to a shareholder vote. </a:t>
            </a:r>
          </a:p>
          <a:p>
            <a:pPr marL="0" indent="0" algn="l">
              <a:buNone/>
            </a:pPr>
            <a:endParaRPr lang="en-US" dirty="0">
              <a:solidFill>
                <a:srgbClr val="000000"/>
              </a:solidFill>
              <a:latin typeface="IBM Plex Serif" pitchFamily="34" charset="0"/>
              <a:ea typeface="IBM Plex Serif" pitchFamily="34" charset="-122"/>
              <a:cs typeface="IBM Plex Serif" pitchFamily="34" charset="-120"/>
            </a:endParaRPr>
          </a:p>
          <a:p>
            <a:pPr marL="0" indent="0" algn="l">
              <a:buNone/>
            </a:pPr>
            <a:r>
              <a:rPr lang="en-US" dirty="0">
                <a:solidFill>
                  <a:srgbClr val="000000"/>
                </a:solidFill>
                <a:latin typeface="IBM Plex Serif" pitchFamily="34" charset="0"/>
                <a:ea typeface="IBM Plex Serif" pitchFamily="34" charset="-122"/>
                <a:cs typeface="IBM Plex Serif" pitchFamily="34" charset="-120"/>
              </a:rPr>
              <a:t>We estimate the effect of these new guidelines on </a:t>
            </a:r>
            <a:r>
              <a:rPr lang="en-US" dirty="0">
                <a:solidFill>
                  <a:srgbClr val="00B050"/>
                </a:solidFill>
                <a:latin typeface="IBM Plex Serif" pitchFamily="34" charset="0"/>
                <a:ea typeface="IBM Plex Serif" pitchFamily="34" charset="-122"/>
                <a:cs typeface="IBM Plex Serif" pitchFamily="34" charset="-120"/>
              </a:rPr>
              <a:t>firm value</a:t>
            </a:r>
            <a:r>
              <a:rPr lang="en-US" dirty="0">
                <a:solidFill>
                  <a:srgbClr val="000000"/>
                </a:solidFill>
                <a:latin typeface="IBM Plex Serif" pitchFamily="34" charset="0"/>
                <a:ea typeface="IBM Plex Serif" pitchFamily="34" charset="-122"/>
                <a:cs typeface="IBM Plex Serif" pitchFamily="34" charset="-120"/>
              </a:rPr>
              <a:t>, </a:t>
            </a:r>
            <a:r>
              <a:rPr lang="en-US" dirty="0">
                <a:solidFill>
                  <a:schemeClr val="accent2">
                    <a:lumMod val="50000"/>
                  </a:schemeClr>
                </a:solidFill>
                <a:latin typeface="IBM Plex Serif" pitchFamily="34" charset="0"/>
                <a:ea typeface="IBM Plex Serif" pitchFamily="34" charset="-122"/>
                <a:cs typeface="IBM Plex Serif" pitchFamily="34" charset="-120"/>
              </a:rPr>
              <a:t>carbon emissions</a:t>
            </a:r>
            <a:r>
              <a:rPr lang="en-US" dirty="0">
                <a:solidFill>
                  <a:srgbClr val="000000"/>
                </a:solidFill>
                <a:latin typeface="IBM Plex Serif" pitchFamily="34" charset="0"/>
                <a:ea typeface="IBM Plex Serif" pitchFamily="34" charset="-122"/>
                <a:cs typeface="IBM Plex Serif" pitchFamily="34" charset="-120"/>
              </a:rPr>
              <a:t>, and </a:t>
            </a:r>
            <a:r>
              <a:rPr lang="en-US" dirty="0">
                <a:solidFill>
                  <a:srgbClr val="00B0F0"/>
                </a:solidFill>
                <a:latin typeface="IBM Plex Serif" pitchFamily="34" charset="0"/>
                <a:ea typeface="IBM Plex Serif" pitchFamily="34" charset="-122"/>
                <a:cs typeface="IBM Plex Serif" pitchFamily="34" charset="-120"/>
              </a:rPr>
              <a:t>managerial behavior</a:t>
            </a:r>
            <a:r>
              <a:rPr lang="en-US" dirty="0">
                <a:solidFill>
                  <a:srgbClr val="000000"/>
                </a:solidFill>
                <a:latin typeface="IBM Plex Serif" pitchFamily="34" charset="0"/>
                <a:ea typeface="IBM Plex Serif" pitchFamily="34" charset="-122"/>
                <a:cs typeface="IBM Plex Serif" pitchFamily="34" charset="-120"/>
              </a:rPr>
              <a:t>.</a:t>
            </a:r>
            <a:endParaRPr lang="en-US" dirty="0"/>
          </a:p>
        </p:txBody>
      </p:sp>
      <p:sp>
        <p:nvSpPr>
          <p:cNvPr id="6" name="Text 0">
            <a:extLst>
              <a:ext uri="{FF2B5EF4-FFF2-40B4-BE49-F238E27FC236}">
                <a16:creationId xmlns:a16="http://schemas.microsoft.com/office/drawing/2014/main" id="{4B5D1793-9FAC-71CD-CE12-2AFAE00D04FE}"/>
              </a:ext>
            </a:extLst>
          </p:cNvPr>
          <p:cNvSpPr/>
          <p:nvPr/>
        </p:nvSpPr>
        <p:spPr>
          <a:xfrm>
            <a:off x="496186" y="389860"/>
            <a:ext cx="8151628" cy="443023"/>
          </a:xfrm>
          <a:prstGeom prst="rect">
            <a:avLst/>
          </a:prstGeom>
          <a:noFill/>
          <a:ln/>
        </p:spPr>
        <p:txBody>
          <a:bodyPr wrap="square" lIns="0" tIns="0" rIns="0" bIns="0" rtlCol="0" anchor="ctr"/>
          <a:lstStyle/>
          <a:p>
            <a:pPr lvl="0">
              <a:lnSpc>
                <a:spcPts val="3525"/>
              </a:lnSpc>
              <a:defRPr/>
            </a:pPr>
            <a:r>
              <a:rPr lang="en-US" sz="2820" b="1" dirty="0">
                <a:solidFill>
                  <a:srgbClr val="000000"/>
                </a:solidFill>
                <a:latin typeface="PT Serif" pitchFamily="34" charset="0"/>
                <a:ea typeface="PT Serif" pitchFamily="34" charset="-122"/>
                <a:cs typeface="PT Serif" pitchFamily="34" charset="-120"/>
              </a:rPr>
              <a:t>Our Paper</a:t>
            </a:r>
            <a:endParaRPr kumimoji="0" lang="en-US" sz="282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500"/>
                                        <p:tgtEl>
                                          <p:spTgt spid="5">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6" end="6"/>
                                            </p:txEl>
                                          </p:spTgt>
                                        </p:tgtEl>
                                        <p:attrNameLst>
                                          <p:attrName>style.visibility</p:attrName>
                                        </p:attrNameLst>
                                      </p:cBhvr>
                                      <p:to>
                                        <p:strVal val="visible"/>
                                      </p:to>
                                    </p:set>
                                    <p:animEffect transition="in" filter="fade">
                                      <p:cBhvr>
                                        <p:cTn id="18"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Text 0"/>
          <p:cNvSpPr/>
          <p:nvPr/>
        </p:nvSpPr>
        <p:spPr>
          <a:xfrm>
            <a:off x="496186" y="389860"/>
            <a:ext cx="8151628" cy="443023"/>
          </a:xfrm>
          <a:prstGeom prst="rect">
            <a:avLst/>
          </a:prstGeom>
          <a:noFill/>
          <a:ln/>
        </p:spPr>
        <p:txBody>
          <a:bodyPr wrap="square" lIns="0" tIns="0" rIns="0" bIns="0" rtlCol="0" anchor="ctr"/>
          <a:lstStyle/>
          <a:p>
            <a:pPr lvl="0">
              <a:lnSpc>
                <a:spcPts val="3525"/>
              </a:lnSpc>
              <a:defRPr/>
            </a:pPr>
            <a:r>
              <a:rPr lang="en-US" sz="2820" b="1" dirty="0">
                <a:solidFill>
                  <a:srgbClr val="000000"/>
                </a:solidFill>
                <a:latin typeface="PT Serif" pitchFamily="34" charset="0"/>
                <a:ea typeface="PT Serif" pitchFamily="34" charset="-122"/>
                <a:cs typeface="PT Serif" pitchFamily="34" charset="-120"/>
              </a:rPr>
              <a:t>SEC Advancing Social Goals: Mission Critical?</a:t>
            </a:r>
            <a:endParaRPr kumimoji="0" lang="en-US" sz="282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1"/>
          <p:cNvSpPr/>
          <p:nvPr/>
        </p:nvSpPr>
        <p:spPr>
          <a:xfrm>
            <a:off x="1468815" y="1256847"/>
            <a:ext cx="2059245" cy="221512"/>
          </a:xfrm>
          <a:prstGeom prst="rect">
            <a:avLst/>
          </a:prstGeom>
          <a:noFill/>
          <a:ln/>
        </p:spPr>
        <p:txBody>
          <a:bodyPr wrap="square" lIns="0" tIns="0" rIns="0" bIns="0" rtlCol="0" anchor="ctr"/>
          <a:lstStyle/>
          <a:p>
            <a:pPr lvl="0">
              <a:lnSpc>
                <a:spcPts val="1763"/>
              </a:lnSpc>
              <a:defRPr/>
            </a:pPr>
            <a:r>
              <a:rPr lang="en-US" b="1" dirty="0">
                <a:latin typeface="PT Serif" pitchFamily="34" charset="0"/>
                <a:ea typeface="PT Serif" pitchFamily="34" charset="-122"/>
                <a:cs typeface="PT Serif" pitchFamily="34" charset="-120"/>
              </a:rPr>
              <a:t>Mission Critical</a:t>
            </a:r>
            <a:endParaRPr kumimoji="0" lang="en-US" b="0" i="0" u="none" strike="noStrike" kern="1200" cap="none" spc="0" normalizeH="0" baseline="0" noProof="0" dirty="0">
              <a:ln>
                <a:noFill/>
              </a:ln>
              <a:effectLst/>
              <a:uLnTx/>
              <a:uFillTx/>
              <a:latin typeface="Calibri" panose="020F0502020204030204"/>
            </a:endParaRPr>
          </a:p>
        </p:txBody>
      </p:sp>
      <p:sp>
        <p:nvSpPr>
          <p:cNvPr id="5" name="Text 3"/>
          <p:cNvSpPr/>
          <p:nvPr/>
        </p:nvSpPr>
        <p:spPr>
          <a:xfrm>
            <a:off x="496186" y="1552507"/>
            <a:ext cx="3877438" cy="881500"/>
          </a:xfrm>
          <a:custGeom>
            <a:avLst/>
            <a:gdLst>
              <a:gd name="csX0" fmla="*/ 0 w 3877438"/>
              <a:gd name="csY0" fmla="*/ 0 h 881500"/>
              <a:gd name="csX1" fmla="*/ 3730518 w 3877438"/>
              <a:gd name="csY1" fmla="*/ 0 h 881500"/>
              <a:gd name="csX2" fmla="*/ 3877438 w 3877438"/>
              <a:gd name="csY2" fmla="*/ 146920 h 881500"/>
              <a:gd name="csX3" fmla="*/ 3877438 w 3877438"/>
              <a:gd name="csY3" fmla="*/ 881500 h 881500"/>
              <a:gd name="csX4" fmla="*/ 3877438 w 3877438"/>
              <a:gd name="csY4" fmla="*/ 881500 h 881500"/>
              <a:gd name="csX5" fmla="*/ 146920 w 3877438"/>
              <a:gd name="csY5" fmla="*/ 881500 h 881500"/>
              <a:gd name="csX6" fmla="*/ 0 w 3877438"/>
              <a:gd name="csY6" fmla="*/ 734580 h 881500"/>
              <a:gd name="csX7" fmla="*/ 0 w 3877438"/>
              <a:gd name="csY7" fmla="*/ 0 h 8815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3877438" h="881500" fill="none" extrusionOk="0">
                <a:moveTo>
                  <a:pt x="0" y="0"/>
                </a:moveTo>
                <a:cubicBezTo>
                  <a:pt x="851745" y="-31008"/>
                  <a:pt x="2936374" y="-82454"/>
                  <a:pt x="3730518" y="0"/>
                </a:cubicBezTo>
                <a:cubicBezTo>
                  <a:pt x="3770619" y="48919"/>
                  <a:pt x="3808273" y="88602"/>
                  <a:pt x="3877438" y="146920"/>
                </a:cubicBezTo>
                <a:cubicBezTo>
                  <a:pt x="3929295" y="491882"/>
                  <a:pt x="3900767" y="753461"/>
                  <a:pt x="3877438" y="881500"/>
                </a:cubicBezTo>
                <a:lnTo>
                  <a:pt x="3877438" y="881500"/>
                </a:lnTo>
                <a:cubicBezTo>
                  <a:pt x="2321653" y="925264"/>
                  <a:pt x="1004609" y="886078"/>
                  <a:pt x="146920" y="881500"/>
                </a:cubicBezTo>
                <a:cubicBezTo>
                  <a:pt x="76684" y="815594"/>
                  <a:pt x="48550" y="805359"/>
                  <a:pt x="0" y="734580"/>
                </a:cubicBezTo>
                <a:cubicBezTo>
                  <a:pt x="-54993" y="412166"/>
                  <a:pt x="-37239" y="246430"/>
                  <a:pt x="0" y="0"/>
                </a:cubicBezTo>
                <a:close/>
              </a:path>
              <a:path w="3877438" h="881500" stroke="0" extrusionOk="0">
                <a:moveTo>
                  <a:pt x="0" y="0"/>
                </a:moveTo>
                <a:cubicBezTo>
                  <a:pt x="1742105" y="74526"/>
                  <a:pt x="2776769" y="13005"/>
                  <a:pt x="3730518" y="0"/>
                </a:cubicBezTo>
                <a:cubicBezTo>
                  <a:pt x="3747993" y="13796"/>
                  <a:pt x="3827348" y="85622"/>
                  <a:pt x="3877438" y="146920"/>
                </a:cubicBezTo>
                <a:cubicBezTo>
                  <a:pt x="3921483" y="229936"/>
                  <a:pt x="3830471" y="560933"/>
                  <a:pt x="3877438" y="881500"/>
                </a:cubicBezTo>
                <a:lnTo>
                  <a:pt x="3877438" y="881500"/>
                </a:lnTo>
                <a:cubicBezTo>
                  <a:pt x="2797364" y="987546"/>
                  <a:pt x="1415406" y="733855"/>
                  <a:pt x="146920" y="881500"/>
                </a:cubicBezTo>
                <a:cubicBezTo>
                  <a:pt x="62585" y="822510"/>
                  <a:pt x="56065" y="791916"/>
                  <a:pt x="0" y="734580"/>
                </a:cubicBezTo>
                <a:cubicBezTo>
                  <a:pt x="-55723" y="493391"/>
                  <a:pt x="-50264" y="190271"/>
                  <a:pt x="0" y="0"/>
                </a:cubicBezTo>
                <a:close/>
              </a:path>
            </a:pathLst>
          </a:custGeom>
          <a:solidFill>
            <a:schemeClr val="bg2">
              <a:lumMod val="90000"/>
            </a:schemeClr>
          </a:solidFill>
          <a:ln>
            <a:noFill/>
            <a:extLst>
              <a:ext uri="{C807C97D-BFC1-408E-A445-0C87EB9F89A2}">
                <ask:lineSketchStyleProps xmlns:ask="http://schemas.microsoft.com/office/drawing/2018/sketchyshapes" sd="1853089276">
                  <a:prstGeom prst="snip2DiagRect">
                    <a:avLst/>
                  </a:prstGeom>
                  <ask:type>
                    <ask:lineSketchCurved/>
                  </ask:type>
                </ask:lineSketchStyleProps>
              </a:ext>
            </a:extLst>
          </a:ln>
          <a:effectLst>
            <a:outerShdw blurRad="50800" dist="38100" dir="8100000" algn="tr" rotWithShape="0">
              <a:prstClr val="black">
                <a:alpha val="40000"/>
              </a:prstClr>
            </a:outerShdw>
          </a:effectLst>
        </p:spPr>
        <p:txBody>
          <a:bodyPr wrap="square" lIns="0" tIns="0" rIns="0" bIns="0" rtlCol="0" anchor="ctr"/>
          <a:lstStyle/>
          <a:p>
            <a:pPr>
              <a:lnSpc>
                <a:spcPts val="1805"/>
              </a:lnSpc>
            </a:pPr>
            <a:r>
              <a:rPr lang="en-US" sz="1500" b="1" dirty="0">
                <a:solidFill>
                  <a:srgbClr val="000000"/>
                </a:solidFill>
                <a:latin typeface="IBM Plex Serif" panose="02060503050406000203" pitchFamily="18" charset="0"/>
                <a:ea typeface="IBM Plex Serif" pitchFamily="34" charset="-122"/>
                <a:cs typeface="IBM Plex Serif" pitchFamily="34" charset="-120"/>
              </a:rPr>
              <a:t>Statutory Mandate</a:t>
            </a:r>
            <a:endParaRPr kumimoji="0" lang="en-US" sz="1500" b="0" i="0" u="none" strike="noStrike" kern="1200" cap="none" spc="0" normalizeH="0" baseline="0" noProof="0" dirty="0">
              <a:ln>
                <a:noFill/>
              </a:ln>
              <a:solidFill>
                <a:srgbClr val="000000"/>
              </a:solidFill>
              <a:effectLst/>
              <a:uLnTx/>
              <a:uFillTx/>
              <a:latin typeface="IBM Plex Serif" panose="02060503050406000203" pitchFamily="18" charset="0"/>
              <a:ea typeface="IBM Plex Serif" pitchFamily="34" charset="-122"/>
              <a:cs typeface="IBM Plex Serif" pitchFamily="34" charset="-120"/>
            </a:endParaRPr>
          </a:p>
          <a:p>
            <a:pPr lvl="0">
              <a:lnSpc>
                <a:spcPts val="1805"/>
              </a:lnSpc>
              <a:defRPr/>
            </a:pPr>
            <a:r>
              <a:rPr lang="en-US" sz="1105" dirty="0">
                <a:solidFill>
                  <a:srgbClr val="000000"/>
                </a:solidFill>
                <a:latin typeface="IBM Plex Serif" panose="02060503050406000203" pitchFamily="18" charset="0"/>
              </a:rPr>
              <a:t>If social issues are what investors desire, the SEC fulfills its mandate of "protecting investors."</a:t>
            </a:r>
            <a:endParaRPr kumimoji="0" lang="en-US" sz="1105" b="0" i="0" u="none" strike="noStrike" kern="1200" cap="none" spc="0" normalizeH="0" baseline="0" noProof="0" dirty="0">
              <a:ln>
                <a:noFill/>
              </a:ln>
              <a:solidFill>
                <a:prstClr val="black"/>
              </a:solidFill>
              <a:effectLst/>
              <a:uLnTx/>
              <a:uFillTx/>
              <a:latin typeface="IBM Plex Serif" panose="02060503050406000203" pitchFamily="18" charset="0"/>
            </a:endParaRPr>
          </a:p>
        </p:txBody>
      </p:sp>
      <p:sp>
        <p:nvSpPr>
          <p:cNvPr id="7" name="Text 5"/>
          <p:cNvSpPr/>
          <p:nvPr/>
        </p:nvSpPr>
        <p:spPr>
          <a:xfrm>
            <a:off x="496186" y="2600449"/>
            <a:ext cx="3877438" cy="881501"/>
          </a:xfrm>
          <a:prstGeom prst="snip2DiagRect">
            <a:avLst/>
          </a:prstGeom>
          <a:solidFill>
            <a:schemeClr val="accent1">
              <a:lumMod val="60000"/>
              <a:lumOff val="40000"/>
            </a:schemeClr>
          </a:solidFill>
          <a:ln/>
          <a:effectLst>
            <a:outerShdw blurRad="50800" dist="38100" dir="8100000" algn="tr" rotWithShape="0">
              <a:prstClr val="black">
                <a:alpha val="40000"/>
              </a:prstClr>
            </a:outerShdw>
          </a:effectLst>
        </p:spPr>
        <p:txBody>
          <a:bodyPr wrap="square" lIns="0" tIns="0" rIns="0" bIns="0" rtlCol="0" anchor="ctr"/>
          <a:lstStyle/>
          <a:p>
            <a:pPr>
              <a:lnSpc>
                <a:spcPts val="1805"/>
              </a:lnSpc>
            </a:pPr>
            <a:r>
              <a:rPr lang="en-US" sz="1500" b="1" dirty="0">
                <a:solidFill>
                  <a:srgbClr val="000000"/>
                </a:solidFill>
                <a:latin typeface="PT Serif" pitchFamily="34" charset="0"/>
                <a:ea typeface="PT Serif" pitchFamily="34" charset="-122"/>
                <a:cs typeface="PT Serif" pitchFamily="34" charset="-120"/>
              </a:rPr>
              <a:t>Economic analysis</a:t>
            </a:r>
          </a:p>
          <a:p>
            <a:pPr>
              <a:lnSpc>
                <a:spcPts val="1805"/>
              </a:lnSpc>
            </a:pPr>
            <a:r>
              <a:rPr lang="en-US" sz="1110" dirty="0">
                <a:solidFill>
                  <a:srgbClr val="000000"/>
                </a:solidFill>
                <a:latin typeface="IBM Plex Serif" pitchFamily="34" charset="0"/>
              </a:rPr>
              <a:t>Formal rulemaking under the Administrative Procedure Act requires benefit-cost analysis and public notice..</a:t>
            </a:r>
            <a:endParaRPr lang="en-US" sz="1110" b="1" dirty="0">
              <a:solidFill>
                <a:srgbClr val="000000"/>
              </a:solidFill>
              <a:latin typeface="PT Serif" pitchFamily="34" charset="0"/>
              <a:ea typeface="PT Serif" pitchFamily="34" charset="-122"/>
              <a:cs typeface="PT Serif" pitchFamily="34" charset="-120"/>
            </a:endParaRPr>
          </a:p>
        </p:txBody>
      </p:sp>
      <p:sp>
        <p:nvSpPr>
          <p:cNvPr id="8" name="Text 6"/>
          <p:cNvSpPr/>
          <p:nvPr/>
        </p:nvSpPr>
        <p:spPr>
          <a:xfrm>
            <a:off x="5784092" y="1256847"/>
            <a:ext cx="2369308" cy="221512"/>
          </a:xfrm>
          <a:prstGeom prst="rect">
            <a:avLst/>
          </a:prstGeom>
          <a:noFill/>
          <a:ln/>
        </p:spPr>
        <p:txBody>
          <a:bodyPr wrap="square" lIns="0" tIns="0" rIns="0" bIns="0" rtlCol="0" anchor="ctr"/>
          <a:lstStyle/>
          <a:p>
            <a:pPr marL="0" marR="0" lvl="0" indent="0" algn="l" defTabSz="914400" rtl="0" eaLnBrk="1" fontAlgn="auto" latinLnBrk="0" hangingPunct="1">
              <a:lnSpc>
                <a:spcPts val="1763"/>
              </a:lnSpc>
              <a:spcBef>
                <a:spcPts val="0"/>
              </a:spcBef>
              <a:spcAft>
                <a:spcPts val="0"/>
              </a:spcAft>
              <a:buClrTx/>
              <a:buSzTx/>
              <a:buFontTx/>
              <a:buNone/>
              <a:tabLst/>
              <a:defRPr/>
            </a:pPr>
            <a:r>
              <a:rPr lang="en-US" b="1" noProof="0" dirty="0">
                <a:latin typeface="PT Serif" pitchFamily="34" charset="0"/>
              </a:rPr>
              <a:t>The problem</a:t>
            </a:r>
            <a:endParaRPr kumimoji="0" lang="en-US" b="0" i="0" u="none" strike="noStrike" kern="1200" cap="none" spc="0" normalizeH="0" baseline="0" noProof="0" dirty="0">
              <a:ln>
                <a:noFill/>
              </a:ln>
              <a:effectLst/>
              <a:uLnTx/>
              <a:uFillTx/>
              <a:latin typeface="Calibri" panose="020F0502020204030204"/>
            </a:endParaRPr>
          </a:p>
        </p:txBody>
      </p:sp>
      <p:sp>
        <p:nvSpPr>
          <p:cNvPr id="10" name="Text 8"/>
          <p:cNvSpPr/>
          <p:nvPr/>
        </p:nvSpPr>
        <p:spPr>
          <a:xfrm>
            <a:off x="4778252" y="1550119"/>
            <a:ext cx="3877438" cy="881501"/>
          </a:xfrm>
          <a:prstGeom prst="snip2DiagRect">
            <a:avLst/>
          </a:prstGeom>
          <a:solidFill>
            <a:schemeClr val="bg2">
              <a:lumMod val="90000"/>
            </a:schemeClr>
          </a:solidFill>
          <a:ln/>
          <a:effectLst>
            <a:outerShdw blurRad="50800" dist="38100" dir="8100000" algn="tr" rotWithShape="0">
              <a:prstClr val="black">
                <a:alpha val="40000"/>
              </a:prstClr>
            </a:outerShdw>
          </a:effectLst>
        </p:spPr>
        <p:txBody>
          <a:bodyPr wrap="square" lIns="0" tIns="0" rIns="0" bIns="0" rtlCol="0" anchor="ctr"/>
          <a:lstStyle/>
          <a:p>
            <a:pPr>
              <a:lnSpc>
                <a:spcPts val="1805"/>
              </a:lnSpc>
            </a:pPr>
            <a:r>
              <a:rPr lang="en-US" sz="1500" b="1" dirty="0">
                <a:solidFill>
                  <a:srgbClr val="000000"/>
                </a:solidFill>
                <a:latin typeface="PT Serif" pitchFamily="34" charset="0"/>
                <a:ea typeface="PT Serif" pitchFamily="34" charset="-122"/>
                <a:cs typeface="PT Serif" pitchFamily="34" charset="-120"/>
              </a:rPr>
              <a:t>Subjective Tradeoffs</a:t>
            </a:r>
          </a:p>
          <a:p>
            <a:pPr lvl="0">
              <a:lnSpc>
                <a:spcPts val="1805"/>
              </a:lnSpc>
              <a:defRPr/>
            </a:pPr>
            <a:r>
              <a:rPr lang="en-US" sz="1105" dirty="0">
                <a:solidFill>
                  <a:srgbClr val="000000"/>
                </a:solidFill>
                <a:latin typeface="IBM Plex Serif" pitchFamily="34" charset="0"/>
              </a:rPr>
              <a:t>Reasonable investors disagree on how much economic efficiency should be sacrificed for social objectives.</a:t>
            </a:r>
            <a:endParaRPr kumimoji="0" lang="en-US" sz="110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 10"/>
          <p:cNvSpPr/>
          <p:nvPr/>
        </p:nvSpPr>
        <p:spPr>
          <a:xfrm>
            <a:off x="4778252" y="2600449"/>
            <a:ext cx="3877438" cy="881501"/>
          </a:xfrm>
          <a:prstGeom prst="snip2DiagRect">
            <a:avLst/>
          </a:prstGeom>
          <a:solidFill>
            <a:schemeClr val="accent1">
              <a:lumMod val="60000"/>
              <a:lumOff val="40000"/>
            </a:schemeClr>
          </a:solidFill>
          <a:ln/>
          <a:effectLst>
            <a:outerShdw blurRad="50800" dist="38100" dir="8100000" algn="tr" rotWithShape="0">
              <a:prstClr val="black">
                <a:alpha val="40000"/>
              </a:prstClr>
            </a:outerShdw>
          </a:effectLst>
        </p:spPr>
        <p:txBody>
          <a:bodyPr wrap="square" lIns="0" tIns="0" rIns="0" bIns="0" rtlCol="0" anchor="ctr"/>
          <a:lstStyle/>
          <a:p>
            <a:pPr>
              <a:lnSpc>
                <a:spcPts val="1805"/>
              </a:lnSpc>
            </a:pPr>
            <a:r>
              <a:rPr lang="en-US" sz="1500" b="1" dirty="0">
                <a:solidFill>
                  <a:srgbClr val="000000"/>
                </a:solidFill>
                <a:latin typeface="PT Serif" pitchFamily="34" charset="0"/>
                <a:ea typeface="PT Serif" pitchFamily="34" charset="-122"/>
                <a:cs typeface="PT Serif" pitchFamily="34" charset="-120"/>
              </a:rPr>
              <a:t>Regulatory Volatility</a:t>
            </a:r>
          </a:p>
          <a:p>
            <a:pPr>
              <a:lnSpc>
                <a:spcPts val="1805"/>
              </a:lnSpc>
            </a:pPr>
            <a:r>
              <a:rPr lang="en-US" sz="1105" dirty="0">
                <a:solidFill>
                  <a:srgbClr val="000000"/>
                </a:solidFill>
                <a:latin typeface="IBM Plex Serif" pitchFamily="34" charset="0"/>
              </a:rPr>
              <a:t>Agencies can bypass APA procedures through informal guidance, enabling rapid policy swings.</a:t>
            </a:r>
            <a:endParaRPr kumimoji="0" lang="en-US" sz="110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 12"/>
          <p:cNvSpPr/>
          <p:nvPr/>
        </p:nvSpPr>
        <p:spPr>
          <a:xfrm>
            <a:off x="4778252" y="3648393"/>
            <a:ext cx="3877438" cy="881501"/>
          </a:xfrm>
          <a:prstGeom prst="snip2DiagRect">
            <a:avLst/>
          </a:prstGeom>
          <a:solidFill>
            <a:schemeClr val="accent4">
              <a:lumMod val="60000"/>
              <a:lumOff val="40000"/>
            </a:schemeClr>
          </a:solidFill>
          <a:ln/>
          <a:effectLst>
            <a:outerShdw blurRad="50800" dist="38100" dir="8100000" algn="tr" rotWithShape="0">
              <a:prstClr val="black">
                <a:alpha val="40000"/>
              </a:prstClr>
            </a:outerShdw>
          </a:effectLst>
        </p:spPr>
        <p:txBody>
          <a:bodyPr wrap="square" lIns="0" tIns="0" rIns="0" bIns="0" rtlCol="0" anchor="ctr"/>
          <a:lstStyle/>
          <a:p>
            <a:pPr>
              <a:lnSpc>
                <a:spcPts val="1805"/>
              </a:lnSpc>
            </a:pPr>
            <a:r>
              <a:rPr lang="en-US" sz="1500" b="1" dirty="0">
                <a:solidFill>
                  <a:srgbClr val="000000"/>
                </a:solidFill>
                <a:latin typeface="PT Serif" pitchFamily="34" charset="0"/>
                <a:ea typeface="PT Serif" pitchFamily="34" charset="-122"/>
                <a:cs typeface="PT Serif" pitchFamily="34" charset="-120"/>
              </a:rPr>
              <a:t>Special Interest</a:t>
            </a:r>
            <a:endParaRPr kumimoji="0" lang="en-US" sz="150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endParaRPr>
          </a:p>
          <a:p>
            <a:pPr lvl="0">
              <a:lnSpc>
                <a:spcPts val="1805"/>
              </a:lnSpc>
              <a:defRPr/>
            </a:pPr>
            <a:r>
              <a:rPr lang="en-US" sz="1105" dirty="0">
                <a:solidFill>
                  <a:srgbClr val="000000"/>
                </a:solidFill>
                <a:latin typeface="IBM Plex Serif" pitchFamily="34" charset="0"/>
                <a:ea typeface="IBM Plex Serif" pitchFamily="34" charset="-122"/>
                <a:cs typeface="IBM Plex Serif" pitchFamily="34" charset="-120"/>
              </a:rPr>
              <a:t>Regulation can be captured by special interests, producing political rather than social outcomes</a:t>
            </a:r>
            <a:endParaRPr kumimoji="0" lang="en-US" sz="110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FBEABFF0-7771-3E58-9257-2AC53E19AF95}"/>
              </a:ext>
            </a:extLst>
          </p:cNvPr>
          <p:cNvCxnSpPr>
            <a:cxnSpLocks/>
          </p:cNvCxnSpPr>
          <p:nvPr/>
        </p:nvCxnSpPr>
        <p:spPr>
          <a:xfrm>
            <a:off x="4572000" y="1550119"/>
            <a:ext cx="0" cy="3278439"/>
          </a:xfrm>
          <a:prstGeom prst="line">
            <a:avLst/>
          </a:prstGeom>
          <a:ln w="38100">
            <a:solidFill>
              <a:schemeClr val="tx1">
                <a:lumMod val="95000"/>
                <a:lumOff val="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Text 5">
            <a:extLst>
              <a:ext uri="{FF2B5EF4-FFF2-40B4-BE49-F238E27FC236}">
                <a16:creationId xmlns:a16="http://schemas.microsoft.com/office/drawing/2014/main" id="{CF6EB452-57B1-BA0A-DB1E-865F77D0BDD9}"/>
              </a:ext>
            </a:extLst>
          </p:cNvPr>
          <p:cNvSpPr/>
          <p:nvPr/>
        </p:nvSpPr>
        <p:spPr>
          <a:xfrm>
            <a:off x="496186" y="3648393"/>
            <a:ext cx="3877438" cy="881501"/>
          </a:xfrm>
          <a:prstGeom prst="snip2DiagRect">
            <a:avLst/>
          </a:prstGeom>
          <a:solidFill>
            <a:schemeClr val="accent4">
              <a:lumMod val="60000"/>
              <a:lumOff val="40000"/>
            </a:schemeClr>
          </a:solidFill>
          <a:ln/>
          <a:effectLst>
            <a:outerShdw blurRad="50800" dist="38100" dir="8100000" algn="tr" rotWithShape="0">
              <a:prstClr val="black">
                <a:alpha val="40000"/>
              </a:prstClr>
            </a:outerShdw>
          </a:effectLst>
        </p:spPr>
        <p:txBody>
          <a:bodyPr wrap="square" lIns="0" tIns="0" rIns="0" bIns="0" rtlCol="0" anchor="ctr"/>
          <a:lstStyle/>
          <a:p>
            <a:pPr>
              <a:lnSpc>
                <a:spcPts val="1805"/>
              </a:lnSpc>
            </a:pPr>
            <a:r>
              <a:rPr lang="en-US" sz="1500" b="1" dirty="0">
                <a:solidFill>
                  <a:srgbClr val="000000"/>
                </a:solidFill>
                <a:latin typeface="PT Serif" pitchFamily="34" charset="0"/>
                <a:ea typeface="PT Serif" pitchFamily="34" charset="-122"/>
                <a:cs typeface="PT Serif" pitchFamily="34" charset="-120"/>
              </a:rPr>
              <a:t>Enfranchising Shareholders</a:t>
            </a:r>
            <a:endParaRPr kumimoji="0" lang="en-US" sz="1500" b="0" i="0" u="none" strike="noStrike" kern="1200" cap="none" spc="0" normalizeH="0" baseline="0" noProof="0" dirty="0">
              <a:ln>
                <a:noFill/>
              </a:ln>
              <a:solidFill>
                <a:srgbClr val="000000"/>
              </a:solidFill>
              <a:effectLst/>
              <a:uLnTx/>
              <a:uFillTx/>
              <a:latin typeface="IBM Plex Serif" pitchFamily="34" charset="0"/>
              <a:ea typeface="IBM Plex Serif" pitchFamily="34" charset="-122"/>
              <a:cs typeface="IBM Plex Serif" pitchFamily="34" charset="-120"/>
            </a:endParaRPr>
          </a:p>
          <a:p>
            <a:pPr lvl="0">
              <a:lnSpc>
                <a:spcPts val="1805"/>
              </a:lnSpc>
              <a:defRPr/>
            </a:pPr>
            <a:r>
              <a:rPr lang="en-US" sz="1105" dirty="0">
                <a:solidFill>
                  <a:srgbClr val="000000"/>
                </a:solidFill>
                <a:latin typeface="IBM Plex Serif" pitchFamily="34" charset="0"/>
              </a:rPr>
              <a:t>Empowering shareholders to set corporate policy aligns with their social preferences.</a:t>
            </a:r>
            <a:endParaRPr kumimoji="0" lang="en-US" sz="1105"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10" grpId="0" animBg="1"/>
      <p:bldP spid="12" grpId="0" animBg="1"/>
      <p:bldP spid="14"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2F4F5"/>
        </a:solidFill>
        <a:effectLst/>
      </p:bgPr>
    </p:bg>
    <p:spTree>
      <p:nvGrpSpPr>
        <p:cNvPr id="1" name=""/>
        <p:cNvGrpSpPr/>
        <p:nvPr/>
      </p:nvGrpSpPr>
      <p:grpSpPr>
        <a:xfrm>
          <a:off x="0" y="0"/>
          <a:ext cx="0" cy="0"/>
          <a:chOff x="0" y="0"/>
          <a:chExt cx="0" cy="0"/>
        </a:xfrm>
      </p:grpSpPr>
      <p:sp>
        <p:nvSpPr>
          <p:cNvPr id="15" name="Shape 0">
            <a:extLst>
              <a:ext uri="{FF2B5EF4-FFF2-40B4-BE49-F238E27FC236}">
                <a16:creationId xmlns:a16="http://schemas.microsoft.com/office/drawing/2014/main" id="{29DF3728-8A57-3F47-95F6-F42F2192CF2B}"/>
              </a:ext>
            </a:extLst>
          </p:cNvPr>
          <p:cNvSpPr/>
          <p:nvPr/>
        </p:nvSpPr>
        <p:spPr>
          <a:xfrm>
            <a:off x="422208" y="1120140"/>
            <a:ext cx="4134552" cy="3536823"/>
          </a:xfrm>
          <a:prstGeom prst="roundRect">
            <a:avLst>
              <a:gd name="adj" fmla="val 10462"/>
            </a:avLst>
          </a:prstGeom>
          <a:solidFill>
            <a:srgbClr val="D9D9D9"/>
          </a:solidFill>
          <a:ln/>
        </p:spPr>
        <p:txBody>
          <a:bodyPr/>
          <a:lstStyle/>
          <a:p>
            <a:endParaRPr lang="en-US" dirty="0"/>
          </a:p>
        </p:txBody>
      </p:sp>
      <p:sp>
        <p:nvSpPr>
          <p:cNvPr id="4" name="Text 2"/>
          <p:cNvSpPr/>
          <p:nvPr/>
        </p:nvSpPr>
        <p:spPr>
          <a:xfrm>
            <a:off x="661127" y="1392019"/>
            <a:ext cx="3687194" cy="3447823"/>
          </a:xfrm>
          <a:prstGeom prst="rect">
            <a:avLst/>
          </a:prstGeom>
          <a:noFill/>
          <a:ln/>
        </p:spPr>
        <p:txBody>
          <a:bodyPr wrap="square" lIns="0" tIns="0" rIns="0" bIns="0" rtlCol="0" anchor="t"/>
          <a:lstStyle/>
          <a:p>
            <a:pPr>
              <a:lnSpc>
                <a:spcPts val="1805"/>
              </a:lnSpc>
              <a:spcAft>
                <a:spcPts val="800"/>
              </a:spcAft>
            </a:pPr>
            <a:r>
              <a:rPr lang="en-US" b="1" dirty="0">
                <a:solidFill>
                  <a:srgbClr val="000000"/>
                </a:solidFill>
                <a:latin typeface="IBM Plex Serif" panose="02060503050406000203" pitchFamily="18" charset="0"/>
                <a:ea typeface="PT Serif" pitchFamily="34" charset="-122"/>
                <a:cs typeface="PT Serif" pitchFamily="34" charset="-120"/>
              </a:rPr>
              <a:t>SEC Rule 14a-8</a:t>
            </a:r>
            <a:endParaRPr lang="en-US" dirty="0">
              <a:solidFill>
                <a:srgbClr val="000000"/>
              </a:solidFill>
              <a:latin typeface="IBM Plex Serif" panose="02060503050406000203" pitchFamily="18" charset="0"/>
              <a:ea typeface="IBM Plex Serif" pitchFamily="34" charset="-122"/>
              <a:cs typeface="IBM Plex Serif" pitchFamily="34" charset="-120"/>
            </a:endParaRPr>
          </a:p>
          <a:p>
            <a:pPr marL="171450" indent="-171450" algn="l">
              <a:lnSpc>
                <a:spcPts val="1805"/>
              </a:lnSpc>
              <a:spcAft>
                <a:spcPts val="800"/>
              </a:spcAft>
              <a:buFont typeface="Wingdings" panose="05000000000000000000" pitchFamily="2" charset="2"/>
              <a:buChar char="q"/>
            </a:pPr>
            <a:r>
              <a:rPr lang="en-US" sz="1400" dirty="0">
                <a:solidFill>
                  <a:srgbClr val="000000"/>
                </a:solidFill>
                <a:latin typeface="IBM Plex Serif" panose="02060503050406000203" pitchFamily="18" charset="0"/>
                <a:ea typeface="IBM Plex Serif" pitchFamily="34" charset="-122"/>
                <a:cs typeface="IBM Plex Serif" pitchFamily="34" charset="-120"/>
              </a:rPr>
              <a:t>Shareholder proposals are regulated through Rule 14a-8. </a:t>
            </a:r>
          </a:p>
          <a:p>
            <a:pPr marL="171450" indent="-171450" algn="l">
              <a:lnSpc>
                <a:spcPts val="1805"/>
              </a:lnSpc>
              <a:spcAft>
                <a:spcPts val="800"/>
              </a:spcAft>
              <a:buFont typeface="Wingdings" panose="05000000000000000000" pitchFamily="2" charset="2"/>
              <a:buChar char="q"/>
            </a:pPr>
            <a:r>
              <a:rPr lang="en-US" sz="1400" dirty="0">
                <a:solidFill>
                  <a:srgbClr val="000000"/>
                </a:solidFill>
                <a:latin typeface="IBM Plex Serif" panose="02060503050406000203" pitchFamily="18" charset="0"/>
                <a:ea typeface="IBM Plex Serif" pitchFamily="34" charset="-122"/>
                <a:cs typeface="IBM Plex Serif" pitchFamily="34" charset="-120"/>
              </a:rPr>
              <a:t>This rule sets the conditions under which a company must include a shareholder's proposal in its proxy statement.</a:t>
            </a:r>
          </a:p>
          <a:p>
            <a:pPr marL="171450" indent="-171450" algn="l">
              <a:lnSpc>
                <a:spcPts val="1805"/>
              </a:lnSpc>
              <a:spcAft>
                <a:spcPts val="800"/>
              </a:spcAft>
              <a:buFont typeface="Wingdings" panose="05000000000000000000" pitchFamily="2" charset="2"/>
              <a:buChar char="q"/>
            </a:pPr>
            <a:endParaRPr lang="en-US" sz="1400" dirty="0">
              <a:solidFill>
                <a:srgbClr val="000000"/>
              </a:solidFill>
              <a:latin typeface="IBM Plex Serif" panose="02060503050406000203" pitchFamily="18" charset="0"/>
              <a:ea typeface="IBM Plex Serif" pitchFamily="34" charset="-122"/>
              <a:cs typeface="IBM Plex Serif" pitchFamily="34" charset="-120"/>
            </a:endParaRPr>
          </a:p>
          <a:p>
            <a:pPr>
              <a:lnSpc>
                <a:spcPts val="1805"/>
              </a:lnSpc>
              <a:spcAft>
                <a:spcPts val="800"/>
              </a:spcAft>
            </a:pPr>
            <a:r>
              <a:rPr lang="en-US" b="1" dirty="0">
                <a:solidFill>
                  <a:srgbClr val="000000"/>
                </a:solidFill>
                <a:latin typeface="IBM Plex Serif" panose="02060503050406000203" pitchFamily="18" charset="0"/>
                <a:ea typeface="PT Serif" pitchFamily="34" charset="-122"/>
                <a:cs typeface="PT Serif" pitchFamily="34" charset="-120"/>
              </a:rPr>
              <a:t>The "Ordinary Business" Rule</a:t>
            </a:r>
            <a:endParaRPr lang="en-US" dirty="0">
              <a:solidFill>
                <a:srgbClr val="000000"/>
              </a:solidFill>
              <a:latin typeface="IBM Plex Serif" panose="02060503050406000203" pitchFamily="18" charset="0"/>
              <a:ea typeface="IBM Plex Serif" pitchFamily="34" charset="-122"/>
              <a:cs typeface="IBM Plex Serif" pitchFamily="34" charset="-120"/>
            </a:endParaRPr>
          </a:p>
          <a:p>
            <a:pPr marL="171450" indent="-171450">
              <a:lnSpc>
                <a:spcPts val="1805"/>
              </a:lnSpc>
              <a:spcAft>
                <a:spcPts val="800"/>
              </a:spcAft>
              <a:buFont typeface="Wingdings" panose="05000000000000000000" pitchFamily="2" charset="2"/>
              <a:buChar char="q"/>
            </a:pPr>
            <a:r>
              <a:rPr lang="en-US" sz="1400" dirty="0">
                <a:solidFill>
                  <a:srgbClr val="000000"/>
                </a:solidFill>
                <a:latin typeface="IBM Plex Serif" panose="02060503050406000203" pitchFamily="18" charset="0"/>
                <a:ea typeface="IBM Plex Serif" pitchFamily="34" charset="-122"/>
                <a:cs typeface="IBM Plex Serif" pitchFamily="34" charset="-120"/>
              </a:rPr>
              <a:t>A key condition, 14a-8(</a:t>
            </a:r>
            <a:r>
              <a:rPr lang="en-US" sz="1400" dirty="0" err="1">
                <a:solidFill>
                  <a:srgbClr val="000000"/>
                </a:solidFill>
                <a:latin typeface="IBM Plex Serif" panose="02060503050406000203" pitchFamily="18" charset="0"/>
                <a:ea typeface="IBM Plex Serif" pitchFamily="34" charset="-122"/>
                <a:cs typeface="IBM Plex Serif" pitchFamily="34" charset="-120"/>
              </a:rPr>
              <a:t>i</a:t>
            </a:r>
            <a:r>
              <a:rPr lang="en-US" sz="1400" dirty="0">
                <a:solidFill>
                  <a:srgbClr val="000000"/>
                </a:solidFill>
                <a:latin typeface="IBM Plex Serif" panose="02060503050406000203" pitchFamily="18" charset="0"/>
                <a:ea typeface="IBM Plex Serif" pitchFamily="34" charset="-122"/>
                <a:cs typeface="IBM Plex Serif" pitchFamily="34" charset="-120"/>
              </a:rPr>
              <a:t>)(7), allows companies to exclude proposals concerning "ordinary business" matters. </a:t>
            </a:r>
          </a:p>
          <a:p>
            <a:pPr marL="171450" indent="-171450" algn="l">
              <a:lnSpc>
                <a:spcPts val="1805"/>
              </a:lnSpc>
              <a:spcAft>
                <a:spcPts val="800"/>
              </a:spcAft>
              <a:buFont typeface="Wingdings" panose="05000000000000000000" pitchFamily="2" charset="2"/>
              <a:buChar char="q"/>
            </a:pPr>
            <a:endParaRPr lang="en-US" sz="1400" dirty="0">
              <a:latin typeface="IBM Plex Serif" panose="02060503050406000203" pitchFamily="18" charset="0"/>
            </a:endParaRPr>
          </a:p>
        </p:txBody>
      </p:sp>
      <p:sp>
        <p:nvSpPr>
          <p:cNvPr id="8" name="Text 0">
            <a:extLst>
              <a:ext uri="{FF2B5EF4-FFF2-40B4-BE49-F238E27FC236}">
                <a16:creationId xmlns:a16="http://schemas.microsoft.com/office/drawing/2014/main" id="{1219A478-016D-ABD3-B294-AD498C0D74F6}"/>
              </a:ext>
            </a:extLst>
          </p:cNvPr>
          <p:cNvSpPr/>
          <p:nvPr/>
        </p:nvSpPr>
        <p:spPr>
          <a:xfrm>
            <a:off x="496186" y="389860"/>
            <a:ext cx="8151628" cy="443023"/>
          </a:xfrm>
          <a:prstGeom prst="rect">
            <a:avLst/>
          </a:prstGeom>
          <a:noFill/>
          <a:ln/>
        </p:spPr>
        <p:txBody>
          <a:bodyPr wrap="square" lIns="0" tIns="0" rIns="0" bIns="0" rtlCol="0" anchor="ctr"/>
          <a:lstStyle/>
          <a:p>
            <a:pPr lvl="0">
              <a:lnSpc>
                <a:spcPts val="3525"/>
              </a:lnSpc>
              <a:defRPr/>
            </a:pPr>
            <a:r>
              <a:rPr lang="en-US" sz="2820" b="1" dirty="0">
                <a:solidFill>
                  <a:srgbClr val="000000"/>
                </a:solidFill>
                <a:latin typeface="PT Serif" pitchFamily="34" charset="0"/>
                <a:ea typeface="PT Serif" pitchFamily="34" charset="-122"/>
                <a:cs typeface="PT Serif" pitchFamily="34" charset="-120"/>
              </a:rPr>
              <a:t>Institutional and Legal Background</a:t>
            </a:r>
            <a:endParaRPr kumimoji="0" lang="en-US" sz="282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E3A00D0-1AA2-7790-A8C6-E5A8A872DB75}"/>
              </a:ext>
            </a:extLst>
          </p:cNvPr>
          <p:cNvSpPr txBox="1"/>
          <p:nvPr/>
        </p:nvSpPr>
        <p:spPr>
          <a:xfrm>
            <a:off x="4892040" y="1285866"/>
            <a:ext cx="4075814" cy="1092607"/>
          </a:xfrm>
          <a:prstGeom prst="rect">
            <a:avLst/>
          </a:prstGeom>
          <a:noFill/>
        </p:spPr>
        <p:txBody>
          <a:bodyPr wrap="square">
            <a:spAutoFit/>
          </a:bodyPr>
          <a:lstStyle/>
          <a:p>
            <a:pPr>
              <a:lnSpc>
                <a:spcPts val="1805"/>
              </a:lnSpc>
              <a:spcAft>
                <a:spcPts val="600"/>
              </a:spcAft>
            </a:pPr>
            <a:r>
              <a:rPr lang="en-US" sz="1800" b="1" dirty="0">
                <a:solidFill>
                  <a:srgbClr val="000000"/>
                </a:solidFill>
                <a:latin typeface="IBM Plex Serif" pitchFamily="34" charset="0"/>
                <a:ea typeface="IBM Plex Serif" pitchFamily="34" charset="-122"/>
                <a:cs typeface="IBM Plex Serif" pitchFamily="34" charset="-120"/>
              </a:rPr>
              <a:t>No-Action Process:</a:t>
            </a:r>
          </a:p>
          <a:p>
            <a:pPr>
              <a:lnSpc>
                <a:spcPts val="1805"/>
              </a:lnSpc>
              <a:spcAft>
                <a:spcPts val="600"/>
              </a:spcAft>
            </a:pPr>
            <a:r>
              <a:rPr lang="en-US" sz="1400" dirty="0">
                <a:solidFill>
                  <a:srgbClr val="000000"/>
                </a:solidFill>
                <a:latin typeface="IBM Plex Serif" pitchFamily="34" charset="0"/>
                <a:ea typeface="IBM Plex Serif" pitchFamily="34" charset="-122"/>
                <a:cs typeface="IBM Plex Serif" pitchFamily="34" charset="-120"/>
              </a:rPr>
              <a:t>Companies can petition the SEC to exclude a shareholder proposal if they believe it violates Rule 14a-8. </a:t>
            </a:r>
          </a:p>
        </p:txBody>
      </p:sp>
      <p:sp>
        <p:nvSpPr>
          <p:cNvPr id="11" name="TextBox 10">
            <a:extLst>
              <a:ext uri="{FF2B5EF4-FFF2-40B4-BE49-F238E27FC236}">
                <a16:creationId xmlns:a16="http://schemas.microsoft.com/office/drawing/2014/main" id="{C8E2456C-E543-525E-E1EA-3BFCADF08F91}"/>
              </a:ext>
            </a:extLst>
          </p:cNvPr>
          <p:cNvSpPr txBox="1"/>
          <p:nvPr/>
        </p:nvSpPr>
        <p:spPr>
          <a:xfrm>
            <a:off x="4892040" y="2571750"/>
            <a:ext cx="4191000" cy="846963"/>
          </a:xfrm>
          <a:prstGeom prst="rect">
            <a:avLst/>
          </a:prstGeom>
          <a:noFill/>
        </p:spPr>
        <p:txBody>
          <a:bodyPr wrap="square">
            <a:spAutoFit/>
          </a:bodyPr>
          <a:lstStyle/>
          <a:p>
            <a:pPr>
              <a:lnSpc>
                <a:spcPts val="1805"/>
              </a:lnSpc>
              <a:spcAft>
                <a:spcPts val="600"/>
              </a:spcAft>
            </a:pPr>
            <a:r>
              <a:rPr lang="en-US" sz="1800" b="1" dirty="0">
                <a:solidFill>
                  <a:srgbClr val="000000"/>
                </a:solidFill>
                <a:latin typeface="IBM Plex Serif" pitchFamily="34" charset="0"/>
                <a:ea typeface="IBM Plex Serif" pitchFamily="34" charset="-122"/>
                <a:cs typeface="IBM Plex Serif" pitchFamily="34" charset="-120"/>
              </a:rPr>
              <a:t>Subjective Interpretation</a:t>
            </a:r>
          </a:p>
          <a:p>
            <a:pPr>
              <a:lnSpc>
                <a:spcPts val="1805"/>
              </a:lnSpc>
              <a:spcAft>
                <a:spcPts val="600"/>
              </a:spcAft>
            </a:pPr>
            <a:r>
              <a:rPr lang="en-US" sz="1400" dirty="0">
                <a:solidFill>
                  <a:srgbClr val="000000"/>
                </a:solidFill>
                <a:latin typeface="IBM Plex Serif" pitchFamily="34" charset="0"/>
                <a:ea typeface="IBM Plex Serif" pitchFamily="34" charset="-122"/>
                <a:cs typeface="IBM Plex Serif" pitchFamily="34" charset="-120"/>
              </a:rPr>
              <a:t>The definition of "ordinary business" can shifts based on the SEC's current political climate. </a:t>
            </a:r>
          </a:p>
        </p:txBody>
      </p:sp>
      <p:sp>
        <p:nvSpPr>
          <p:cNvPr id="13" name="TextBox 12">
            <a:extLst>
              <a:ext uri="{FF2B5EF4-FFF2-40B4-BE49-F238E27FC236}">
                <a16:creationId xmlns:a16="http://schemas.microsoft.com/office/drawing/2014/main" id="{512912FF-4D2D-2877-84E9-A7F7717BA9E4}"/>
              </a:ext>
            </a:extLst>
          </p:cNvPr>
          <p:cNvSpPr txBox="1"/>
          <p:nvPr/>
        </p:nvSpPr>
        <p:spPr>
          <a:xfrm>
            <a:off x="4892040" y="3718560"/>
            <a:ext cx="4191000" cy="846963"/>
          </a:xfrm>
          <a:prstGeom prst="rect">
            <a:avLst/>
          </a:prstGeom>
          <a:noFill/>
        </p:spPr>
        <p:txBody>
          <a:bodyPr wrap="square">
            <a:spAutoFit/>
          </a:bodyPr>
          <a:lstStyle/>
          <a:p>
            <a:pPr>
              <a:lnSpc>
                <a:spcPts val="1805"/>
              </a:lnSpc>
              <a:spcAft>
                <a:spcPts val="600"/>
              </a:spcAft>
            </a:pPr>
            <a:r>
              <a:rPr lang="en-US" sz="1800" b="1" dirty="0">
                <a:solidFill>
                  <a:srgbClr val="000000"/>
                </a:solidFill>
                <a:latin typeface="IBM Plex Serif" pitchFamily="34" charset="0"/>
                <a:ea typeface="IBM Plex Serif" pitchFamily="34" charset="-122"/>
                <a:cs typeface="IBM Plex Serif" pitchFamily="34" charset="-120"/>
              </a:rPr>
              <a:t>Staff Legal Bulletins</a:t>
            </a:r>
          </a:p>
          <a:p>
            <a:pPr>
              <a:lnSpc>
                <a:spcPts val="1805"/>
              </a:lnSpc>
              <a:spcAft>
                <a:spcPts val="600"/>
              </a:spcAft>
            </a:pPr>
            <a:r>
              <a:rPr lang="en-US" sz="1400" dirty="0">
                <a:solidFill>
                  <a:srgbClr val="000000"/>
                </a:solidFill>
                <a:latin typeface="IBM Plex Serif" pitchFamily="34" charset="0"/>
                <a:ea typeface="IBM Plex Serif" pitchFamily="34" charset="-122"/>
                <a:cs typeface="IBM Plex Serif" pitchFamily="34" charset="-120"/>
              </a:rPr>
              <a:t>The SEC occasionally issue SLBs to clarify ambiguities, or advance new interpretations.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5" end="5"/>
                                            </p:txEl>
                                          </p:spTgt>
                                        </p:tgtEl>
                                        <p:attrNameLst>
                                          <p:attrName>style.visibility</p:attrName>
                                        </p:attrNameLst>
                                      </p:cBhvr>
                                      <p:to>
                                        <p:strVal val="visible"/>
                                      </p:to>
                                    </p:set>
                                    <p:animEffect transition="in" filter="fade">
                                      <p:cBhvr>
                                        <p:cTn id="18" dur="500"/>
                                        <p:tgtEl>
                                          <p:spTgt spid="4">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500"/>
                                        <p:tgtEl>
                                          <p:spTgt spid="11">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fade">
                                      <p:cBhvr>
                                        <p:cTn id="24" dur="500"/>
                                        <p:tgtEl>
                                          <p:spTgt spid="1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a:extLst>
            <a:ext uri="{FF2B5EF4-FFF2-40B4-BE49-F238E27FC236}">
              <a16:creationId xmlns:a16="http://schemas.microsoft.com/office/drawing/2014/main" id="{B98270A5-EA00-59E2-5496-6434FF1299F3}"/>
            </a:ext>
          </a:extLst>
        </p:cNvPr>
        <p:cNvGrpSpPr/>
        <p:nvPr/>
      </p:nvGrpSpPr>
      <p:grpSpPr>
        <a:xfrm>
          <a:off x="0" y="0"/>
          <a:ext cx="0" cy="0"/>
          <a:chOff x="0" y="0"/>
          <a:chExt cx="0" cy="0"/>
        </a:xfrm>
      </p:grpSpPr>
      <p:sp>
        <p:nvSpPr>
          <p:cNvPr id="8" name="Text 0">
            <a:extLst>
              <a:ext uri="{FF2B5EF4-FFF2-40B4-BE49-F238E27FC236}">
                <a16:creationId xmlns:a16="http://schemas.microsoft.com/office/drawing/2014/main" id="{7243D92A-01A5-A7EC-AD3B-67E360BE3A51}"/>
              </a:ext>
            </a:extLst>
          </p:cNvPr>
          <p:cNvSpPr/>
          <p:nvPr/>
        </p:nvSpPr>
        <p:spPr>
          <a:xfrm>
            <a:off x="496186" y="389860"/>
            <a:ext cx="8151628" cy="443023"/>
          </a:xfrm>
          <a:prstGeom prst="rect">
            <a:avLst/>
          </a:prstGeom>
          <a:noFill/>
          <a:ln/>
        </p:spPr>
        <p:txBody>
          <a:bodyPr wrap="square" lIns="0" tIns="0" rIns="0" bIns="0" rtlCol="0" anchor="ctr"/>
          <a:lstStyle/>
          <a:p>
            <a:pPr lvl="0">
              <a:lnSpc>
                <a:spcPts val="3525"/>
              </a:lnSpc>
              <a:defRPr/>
            </a:pPr>
            <a:r>
              <a:rPr lang="en-US" sz="2820" b="1" dirty="0">
                <a:solidFill>
                  <a:srgbClr val="000000"/>
                </a:solidFill>
                <a:latin typeface="PT Serif" pitchFamily="34" charset="0"/>
                <a:ea typeface="PT Serif" pitchFamily="34" charset="-122"/>
                <a:cs typeface="PT Serif" pitchFamily="34" charset="-120"/>
              </a:rPr>
              <a:t>SEC Staff Legal Bulletins Related to Rule 14a-8</a:t>
            </a:r>
            <a:endParaRPr kumimoji="0" lang="en-US" sz="282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47" name="Table 46">
            <a:extLst>
              <a:ext uri="{FF2B5EF4-FFF2-40B4-BE49-F238E27FC236}">
                <a16:creationId xmlns:a16="http://schemas.microsoft.com/office/drawing/2014/main" id="{A80C0CFC-77F7-5F14-0AD7-24DCA600EA5A}"/>
              </a:ext>
            </a:extLst>
          </p:cNvPr>
          <p:cNvGraphicFramePr>
            <a:graphicFrameLocks noGrp="1"/>
          </p:cNvGraphicFramePr>
          <p:nvPr>
            <p:extLst>
              <p:ext uri="{D42A27DB-BD31-4B8C-83A1-F6EECF244321}">
                <p14:modId xmlns:p14="http://schemas.microsoft.com/office/powerpoint/2010/main" val="1924075750"/>
              </p:ext>
            </p:extLst>
          </p:nvPr>
        </p:nvGraphicFramePr>
        <p:xfrm>
          <a:off x="496186" y="905500"/>
          <a:ext cx="8151627" cy="3674054"/>
        </p:xfrm>
        <a:graphic>
          <a:graphicData uri="http://schemas.openxmlformats.org/drawingml/2006/table">
            <a:tbl>
              <a:tblPr firstRow="1" bandRow="1">
                <a:tableStyleId>{9D7B26C5-4107-4FEC-AEDC-1716B250A1EF}</a:tableStyleId>
              </a:tblPr>
              <a:tblGrid>
                <a:gridCol w="1240083">
                  <a:extLst>
                    <a:ext uri="{9D8B030D-6E8A-4147-A177-3AD203B41FA5}">
                      <a16:colId xmlns:a16="http://schemas.microsoft.com/office/drawing/2014/main" val="1737841341"/>
                    </a:ext>
                  </a:extLst>
                </a:gridCol>
                <a:gridCol w="1650488">
                  <a:extLst>
                    <a:ext uri="{9D8B030D-6E8A-4147-A177-3AD203B41FA5}">
                      <a16:colId xmlns:a16="http://schemas.microsoft.com/office/drawing/2014/main" val="177064990"/>
                    </a:ext>
                  </a:extLst>
                </a:gridCol>
                <a:gridCol w="3835597">
                  <a:extLst>
                    <a:ext uri="{9D8B030D-6E8A-4147-A177-3AD203B41FA5}">
                      <a16:colId xmlns:a16="http://schemas.microsoft.com/office/drawing/2014/main" val="2762128068"/>
                    </a:ext>
                  </a:extLst>
                </a:gridCol>
                <a:gridCol w="1425459">
                  <a:extLst>
                    <a:ext uri="{9D8B030D-6E8A-4147-A177-3AD203B41FA5}">
                      <a16:colId xmlns:a16="http://schemas.microsoft.com/office/drawing/2014/main" val="4091402211"/>
                    </a:ext>
                  </a:extLst>
                </a:gridCol>
              </a:tblGrid>
              <a:tr h="316523">
                <a:tc>
                  <a:txBody>
                    <a:bodyPr/>
                    <a:lstStyle/>
                    <a:p>
                      <a:pPr algn="l">
                        <a:buNone/>
                      </a:pPr>
                      <a:r>
                        <a:rPr lang="en-US" sz="1110" b="1" dirty="0">
                          <a:latin typeface="IBM Plex Serif" panose="02060503050406000203" pitchFamily="18" charset="0"/>
                        </a:rPr>
                        <a:t>Bulletin</a:t>
                      </a:r>
                    </a:p>
                  </a:txBody>
                  <a:tcPr marL="41295" marR="41295" marT="20648" marB="20648" anchor="ctr"/>
                </a:tc>
                <a:tc>
                  <a:txBody>
                    <a:bodyPr/>
                    <a:lstStyle/>
                    <a:p>
                      <a:pPr algn="ctr">
                        <a:buNone/>
                      </a:pPr>
                      <a:r>
                        <a:rPr lang="en-US" sz="1110" b="1" dirty="0">
                          <a:latin typeface="IBM Plex Serif" panose="02060503050406000203" pitchFamily="18" charset="0"/>
                        </a:rPr>
                        <a:t>Date</a:t>
                      </a:r>
                    </a:p>
                  </a:txBody>
                  <a:tcPr marL="41295" marR="41295" marT="20648" marB="20648" anchor="ctr"/>
                </a:tc>
                <a:tc>
                  <a:txBody>
                    <a:bodyPr/>
                    <a:lstStyle/>
                    <a:p>
                      <a:pPr>
                        <a:buNone/>
                      </a:pPr>
                      <a:r>
                        <a:rPr lang="en-US" sz="1110" b="1" dirty="0">
                          <a:latin typeface="IBM Plex Serif" panose="02060503050406000203" pitchFamily="18" charset="0"/>
                        </a:rPr>
                        <a:t>Summary of Changes</a:t>
                      </a:r>
                    </a:p>
                  </a:txBody>
                  <a:tcPr marL="41295" marR="41295" marT="20648" marB="20648" anchor="ctr"/>
                </a:tc>
                <a:tc>
                  <a:txBody>
                    <a:bodyPr/>
                    <a:lstStyle/>
                    <a:p>
                      <a:pPr algn="ctr">
                        <a:buNone/>
                      </a:pPr>
                      <a:r>
                        <a:rPr lang="en-US" sz="1110" b="1" dirty="0">
                          <a:latin typeface="IBM Plex Serif" panose="02060503050406000203" pitchFamily="18" charset="0"/>
                        </a:rPr>
                        <a:t>Favored Party</a:t>
                      </a:r>
                    </a:p>
                  </a:txBody>
                  <a:tcPr marL="41295" marR="41295" marT="20648" marB="20648" anchor="ctr"/>
                </a:tc>
                <a:extLst>
                  <a:ext uri="{0D108BD9-81ED-4DB2-BD59-A6C34878D82A}">
                    <a16:rowId xmlns:a16="http://schemas.microsoft.com/office/drawing/2014/main" val="396248000"/>
                  </a:ext>
                </a:extLst>
              </a:tr>
              <a:tr h="587827">
                <a:tc>
                  <a:txBody>
                    <a:bodyPr/>
                    <a:lstStyle/>
                    <a:p>
                      <a:pPr algn="l">
                        <a:buNone/>
                      </a:pPr>
                      <a:r>
                        <a:rPr lang="en-US" sz="1110" dirty="0">
                          <a:latin typeface="IBM Plex Serif" panose="02060503050406000203" pitchFamily="18" charset="0"/>
                        </a:rPr>
                        <a:t>14</a:t>
                      </a:r>
                    </a:p>
                  </a:txBody>
                  <a:tcPr marL="41295" marR="41295" marT="20648" marB="20648" anchor="ctr"/>
                </a:tc>
                <a:tc>
                  <a:txBody>
                    <a:bodyPr/>
                    <a:lstStyle/>
                    <a:p>
                      <a:pPr algn="ctr">
                        <a:buNone/>
                      </a:pPr>
                      <a:r>
                        <a:rPr lang="en-US" sz="1110" dirty="0">
                          <a:latin typeface="IBM Plex Serif" panose="02060503050406000203" pitchFamily="18" charset="0"/>
                        </a:rPr>
                        <a:t>7/13/2001</a:t>
                      </a:r>
                    </a:p>
                  </a:txBody>
                  <a:tcPr marL="41295" marR="41295" marT="20648" marB="20648" anchor="ctr"/>
                </a:tc>
                <a:tc>
                  <a:txBody>
                    <a:bodyPr/>
                    <a:lstStyle/>
                    <a:p>
                      <a:pPr>
                        <a:buNone/>
                      </a:pPr>
                      <a:r>
                        <a:rPr lang="en-US" sz="1110" dirty="0">
                          <a:latin typeface="IBM Plex Serif" panose="02060503050406000203" pitchFamily="18" charset="0"/>
                        </a:rPr>
                        <a:t>Provides general explanation of the shareholder proposal rule.</a:t>
                      </a:r>
                    </a:p>
                  </a:txBody>
                  <a:tcPr marL="41295" marR="41295" marT="20648" marB="20648" anchor="ctr"/>
                </a:tc>
                <a:tc>
                  <a:txBody>
                    <a:bodyPr/>
                    <a:lstStyle/>
                    <a:p>
                      <a:pPr algn="ctr">
                        <a:buNone/>
                      </a:pPr>
                      <a:r>
                        <a:rPr lang="en-US" sz="1110" dirty="0">
                          <a:latin typeface="IBM Plex Serif" panose="02060503050406000203" pitchFamily="18" charset="0"/>
                        </a:rPr>
                        <a:t>N/A</a:t>
                      </a:r>
                    </a:p>
                  </a:txBody>
                  <a:tcPr marL="41295" marR="41295" marT="20648" marB="20648" anchor="ctr"/>
                </a:tc>
                <a:extLst>
                  <a:ext uri="{0D108BD9-81ED-4DB2-BD59-A6C34878D82A}">
                    <a16:rowId xmlns:a16="http://schemas.microsoft.com/office/drawing/2014/main" val="1813992743"/>
                  </a:ext>
                </a:extLst>
              </a:tr>
              <a:tr h="413177">
                <a:tc>
                  <a:txBody>
                    <a:bodyPr/>
                    <a:lstStyle/>
                    <a:p>
                      <a:pPr algn="l">
                        <a:buNone/>
                      </a:pPr>
                      <a:r>
                        <a:rPr lang="en-US" sz="1110" dirty="0">
                          <a:latin typeface="IBM Plex Serif" panose="02060503050406000203" pitchFamily="18" charset="0"/>
                        </a:rPr>
                        <a:t>14A</a:t>
                      </a:r>
                    </a:p>
                  </a:txBody>
                  <a:tcPr marL="41295" marR="41295" marT="20648" marB="20648" anchor="ctr"/>
                </a:tc>
                <a:tc>
                  <a:txBody>
                    <a:bodyPr/>
                    <a:lstStyle/>
                    <a:p>
                      <a:pPr algn="ctr">
                        <a:buNone/>
                      </a:pPr>
                      <a:r>
                        <a:rPr lang="en-US" sz="1110" dirty="0">
                          <a:latin typeface="IBM Plex Serif" panose="02060503050406000203" pitchFamily="18" charset="0"/>
                        </a:rPr>
                        <a:t>7/12/2002</a:t>
                      </a:r>
                    </a:p>
                  </a:txBody>
                  <a:tcPr marL="41295" marR="41295" marT="20648" marB="20648" anchor="ctr"/>
                </a:tc>
                <a:tc>
                  <a:txBody>
                    <a:bodyPr/>
                    <a:lstStyle/>
                    <a:p>
                      <a:pPr>
                        <a:buNone/>
                      </a:pPr>
                      <a:r>
                        <a:rPr lang="en-US" sz="1110" dirty="0">
                          <a:latin typeface="IBM Plex Serif" panose="02060503050406000203" pitchFamily="18" charset="0"/>
                        </a:rPr>
                        <a:t>Allows excluding proposals that materially dilute stock.</a:t>
                      </a:r>
                    </a:p>
                  </a:txBody>
                  <a:tcPr marL="41295" marR="41295" marT="20648" marB="20648" anchor="ctr"/>
                </a:tc>
                <a:tc>
                  <a:txBody>
                    <a:bodyPr/>
                    <a:lstStyle/>
                    <a:p>
                      <a:pPr algn="ctr">
                        <a:buNone/>
                      </a:pPr>
                      <a:r>
                        <a:rPr lang="en-US" sz="1110" dirty="0">
                          <a:latin typeface="IBM Plex Serif" panose="02060503050406000203" pitchFamily="18" charset="0"/>
                        </a:rPr>
                        <a:t>Shareholders</a:t>
                      </a:r>
                    </a:p>
                  </a:txBody>
                  <a:tcPr marL="41295" marR="41295" marT="20648" marB="20648" anchor="ctr"/>
                </a:tc>
                <a:extLst>
                  <a:ext uri="{0D108BD9-81ED-4DB2-BD59-A6C34878D82A}">
                    <a16:rowId xmlns:a16="http://schemas.microsoft.com/office/drawing/2014/main" val="1097660251"/>
                  </a:ext>
                </a:extLst>
              </a:tr>
              <a:tr h="364449">
                <a:tc>
                  <a:txBody>
                    <a:bodyPr/>
                    <a:lstStyle/>
                    <a:p>
                      <a:pPr algn="l">
                        <a:buNone/>
                      </a:pPr>
                      <a:r>
                        <a:rPr lang="en-US" sz="1110" dirty="0">
                          <a:latin typeface="IBM Plex Serif" panose="02060503050406000203" pitchFamily="18" charset="0"/>
                        </a:rPr>
                        <a:t>14B</a:t>
                      </a:r>
                    </a:p>
                  </a:txBody>
                  <a:tcPr marL="41295" marR="41295" marT="20648" marB="20648" anchor="ctr"/>
                </a:tc>
                <a:tc>
                  <a:txBody>
                    <a:bodyPr/>
                    <a:lstStyle/>
                    <a:p>
                      <a:pPr algn="ctr">
                        <a:buNone/>
                      </a:pPr>
                      <a:r>
                        <a:rPr lang="en-US" sz="1110" dirty="0">
                          <a:latin typeface="IBM Plex Serif" panose="02060503050406000203" pitchFamily="18" charset="0"/>
                        </a:rPr>
                        <a:t>9/15/2004</a:t>
                      </a:r>
                    </a:p>
                  </a:txBody>
                  <a:tcPr marL="41295" marR="41295" marT="20648" marB="20648" anchor="ctr"/>
                </a:tc>
                <a:tc>
                  <a:txBody>
                    <a:bodyPr/>
                    <a:lstStyle/>
                    <a:p>
                      <a:pPr>
                        <a:buNone/>
                      </a:pPr>
                      <a:r>
                        <a:rPr lang="en-US" sz="1110" dirty="0">
                          <a:latin typeface="IBM Plex Serif" panose="02060503050406000203" pitchFamily="18" charset="0"/>
                        </a:rPr>
                        <a:t>Prevents exclusion for objectionable language in support statements.</a:t>
                      </a:r>
                    </a:p>
                  </a:txBody>
                  <a:tcPr marL="41295" marR="41295" marT="20648" marB="20648" anchor="ctr"/>
                </a:tc>
                <a:tc>
                  <a:txBody>
                    <a:bodyPr/>
                    <a:lstStyle/>
                    <a:p>
                      <a:pPr algn="ctr">
                        <a:buNone/>
                      </a:pPr>
                      <a:r>
                        <a:rPr lang="en-US" sz="1110" dirty="0">
                          <a:latin typeface="IBM Plex Serif" panose="02060503050406000203" pitchFamily="18" charset="0"/>
                        </a:rPr>
                        <a:t>Shareholders</a:t>
                      </a:r>
                    </a:p>
                  </a:txBody>
                  <a:tcPr marL="41295" marR="41295" marT="20648" marB="20648" anchor="ctr"/>
                </a:tc>
                <a:extLst>
                  <a:ext uri="{0D108BD9-81ED-4DB2-BD59-A6C34878D82A}">
                    <a16:rowId xmlns:a16="http://schemas.microsoft.com/office/drawing/2014/main" val="1060856931"/>
                  </a:ext>
                </a:extLst>
              </a:tr>
              <a:tr h="497777">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10" dirty="0">
                          <a:latin typeface="IBM Plex Serif" panose="02060503050406000203" pitchFamily="18" charset="0"/>
                        </a:rPr>
                        <a:t>.......... </a:t>
                      </a:r>
                    </a:p>
                  </a:txBody>
                  <a:tcPr marL="41295" marR="41295" marT="20648" marB="20648" anchor="ctr"/>
                </a:tc>
                <a:tc hMerge="1">
                  <a:txBody>
                    <a:bodyPr/>
                    <a:lstStyle/>
                    <a:p>
                      <a:endParaRPr/>
                    </a:p>
                  </a:txBody>
                  <a:tcPr marL="41295" marR="41295" marT="20648" marB="20648" anchor="ctr"/>
                </a:tc>
                <a:tc hMerge="1">
                  <a:txBody>
                    <a:bodyPr/>
                    <a:lstStyle/>
                    <a:p>
                      <a:endParaRPr/>
                    </a:p>
                  </a:txBody>
                  <a:tcPr marL="41295" marR="41295" marT="20648" marB="20648" anchor="ctr"/>
                </a:tc>
                <a:tc hMerge="1">
                  <a:txBody>
                    <a:bodyPr/>
                    <a:lstStyle/>
                    <a:p>
                      <a:endParaRPr dirty="0"/>
                    </a:p>
                  </a:txBody>
                  <a:tcPr marL="41295" marR="41295" marT="20648" marB="20648" anchor="ctr"/>
                </a:tc>
                <a:extLst>
                  <a:ext uri="{0D108BD9-81ED-4DB2-BD59-A6C34878D82A}">
                    <a16:rowId xmlns:a16="http://schemas.microsoft.com/office/drawing/2014/main" val="940701971"/>
                  </a:ext>
                </a:extLst>
              </a:tr>
              <a:tr h="526850">
                <a:tc>
                  <a:txBody>
                    <a:bodyPr/>
                    <a:lstStyle/>
                    <a:p>
                      <a:pPr algn="l">
                        <a:buNone/>
                      </a:pPr>
                      <a:r>
                        <a:rPr lang="en-US" sz="1110" dirty="0">
                          <a:latin typeface="IBM Plex Serif" panose="02060503050406000203" pitchFamily="18" charset="0"/>
                        </a:rPr>
                        <a:t>14K</a:t>
                      </a:r>
                    </a:p>
                  </a:txBody>
                  <a:tcPr marL="41295" marR="41295" marT="20648" marB="20648" anchor="ctr"/>
                </a:tc>
                <a:tc>
                  <a:txBody>
                    <a:bodyPr/>
                    <a:lstStyle/>
                    <a:p>
                      <a:pPr algn="ctr">
                        <a:buNone/>
                      </a:pPr>
                      <a:r>
                        <a:rPr lang="en-US" sz="1110" dirty="0">
                          <a:latin typeface="IBM Plex Serif" panose="02060503050406000203" pitchFamily="18" charset="0"/>
                        </a:rPr>
                        <a:t>10/16/2019</a:t>
                      </a:r>
                    </a:p>
                  </a:txBody>
                  <a:tcPr marL="41295" marR="41295" marT="20648" marB="20648" anchor="ctr"/>
                </a:tc>
                <a:tc>
                  <a:txBody>
                    <a:bodyPr/>
                    <a:lstStyle/>
                    <a:p>
                      <a:pPr>
                        <a:buNone/>
                      </a:pPr>
                      <a:r>
                        <a:rPr lang="en-US" sz="1110" dirty="0">
                          <a:latin typeface="IBM Plex Serif" panose="02060503050406000203" pitchFamily="18" charset="0"/>
                        </a:rPr>
                        <a:t>Allows exclusion if company has already addressed in some manner the policy issue.</a:t>
                      </a:r>
                    </a:p>
                  </a:txBody>
                  <a:tcPr marL="41295" marR="41295" marT="20648" marB="20648" anchor="ctr"/>
                </a:tc>
                <a:tc>
                  <a:txBody>
                    <a:bodyPr/>
                    <a:lstStyle/>
                    <a:p>
                      <a:pPr algn="ctr">
                        <a:buNone/>
                      </a:pPr>
                      <a:r>
                        <a:rPr lang="en-US" sz="1110" dirty="0">
                          <a:latin typeface="IBM Plex Serif" panose="02060503050406000203" pitchFamily="18" charset="0"/>
                        </a:rPr>
                        <a:t>Management</a:t>
                      </a:r>
                    </a:p>
                  </a:txBody>
                  <a:tcPr marL="41295" marR="41295" marT="20648" marB="20648" anchor="ctr"/>
                </a:tc>
                <a:extLst>
                  <a:ext uri="{0D108BD9-81ED-4DB2-BD59-A6C34878D82A}">
                    <a16:rowId xmlns:a16="http://schemas.microsoft.com/office/drawing/2014/main" val="2956824089"/>
                  </a:ext>
                </a:extLst>
              </a:tr>
              <a:tr h="364449">
                <a:tc>
                  <a:txBody>
                    <a:bodyPr/>
                    <a:lstStyle/>
                    <a:p>
                      <a:pPr algn="l">
                        <a:buNone/>
                      </a:pPr>
                      <a:r>
                        <a:rPr lang="en-US" sz="1110" dirty="0">
                          <a:latin typeface="IBM Plex Serif" panose="02060503050406000203" pitchFamily="18" charset="0"/>
                        </a:rPr>
                        <a:t>14L</a:t>
                      </a:r>
                    </a:p>
                  </a:txBody>
                  <a:tcPr marL="41295" marR="41295" marT="20648" marB="20648" anchor="ctr"/>
                </a:tc>
                <a:tc>
                  <a:txBody>
                    <a:bodyPr/>
                    <a:lstStyle/>
                    <a:p>
                      <a:pPr algn="ctr">
                        <a:buNone/>
                      </a:pPr>
                      <a:r>
                        <a:rPr lang="en-US" sz="1110" dirty="0">
                          <a:latin typeface="IBM Plex Serif" panose="02060503050406000203" pitchFamily="18" charset="0"/>
                        </a:rPr>
                        <a:t>11/3/2021</a:t>
                      </a:r>
                    </a:p>
                  </a:txBody>
                  <a:tcPr marL="41295" marR="41295" marT="20648" marB="20648" anchor="ctr"/>
                </a:tc>
                <a:tc>
                  <a:txBody>
                    <a:bodyPr/>
                    <a:lstStyle/>
                    <a:p>
                      <a:pPr>
                        <a:buNone/>
                      </a:pPr>
                      <a:r>
                        <a:rPr lang="en-US" sz="1110" dirty="0">
                          <a:latin typeface="IBM Plex Serif" panose="02060503050406000203" pitchFamily="18" charset="0"/>
                        </a:rPr>
                        <a:t>Allows proposals on “significant social issues.”</a:t>
                      </a:r>
                    </a:p>
                  </a:txBody>
                  <a:tcPr marL="41295" marR="41295" marT="20648" marB="20648" anchor="ctr"/>
                </a:tc>
                <a:tc>
                  <a:txBody>
                    <a:bodyPr/>
                    <a:lstStyle/>
                    <a:p>
                      <a:pPr algn="ctr">
                        <a:buNone/>
                      </a:pPr>
                      <a:r>
                        <a:rPr lang="en-US" sz="1110" dirty="0">
                          <a:latin typeface="IBM Plex Serif" panose="02060503050406000203" pitchFamily="18" charset="0"/>
                        </a:rPr>
                        <a:t>Shareholders</a:t>
                      </a:r>
                    </a:p>
                  </a:txBody>
                  <a:tcPr marL="41295" marR="41295" marT="20648" marB="20648" anchor="ctr"/>
                </a:tc>
                <a:extLst>
                  <a:ext uri="{0D108BD9-81ED-4DB2-BD59-A6C34878D82A}">
                    <a16:rowId xmlns:a16="http://schemas.microsoft.com/office/drawing/2014/main" val="3003337969"/>
                  </a:ext>
                </a:extLst>
              </a:tr>
              <a:tr h="587827">
                <a:tc>
                  <a:txBody>
                    <a:bodyPr/>
                    <a:lstStyle/>
                    <a:p>
                      <a:pPr algn="l">
                        <a:buNone/>
                      </a:pPr>
                      <a:r>
                        <a:rPr lang="en-US" sz="1110">
                          <a:latin typeface="IBM Plex Serif" panose="02060503050406000203" pitchFamily="18" charset="0"/>
                        </a:rPr>
                        <a:t>14M</a:t>
                      </a:r>
                    </a:p>
                  </a:txBody>
                  <a:tcPr marL="41295" marR="41295" marT="20648" marB="20648" anchor="ctr"/>
                </a:tc>
                <a:tc>
                  <a:txBody>
                    <a:bodyPr/>
                    <a:lstStyle/>
                    <a:p>
                      <a:pPr algn="ctr">
                        <a:buNone/>
                      </a:pPr>
                      <a:r>
                        <a:rPr lang="en-US" sz="1110" dirty="0">
                          <a:latin typeface="IBM Plex Serif" panose="02060503050406000203" pitchFamily="18" charset="0"/>
                        </a:rPr>
                        <a:t>2/12/2025</a:t>
                      </a:r>
                    </a:p>
                  </a:txBody>
                  <a:tcPr marL="41295" marR="41295" marT="20648" marB="20648" anchor="ctr"/>
                </a:tc>
                <a:tc>
                  <a:txBody>
                    <a:bodyPr/>
                    <a:lstStyle/>
                    <a:p>
                      <a:pPr>
                        <a:buNone/>
                      </a:pPr>
                      <a:r>
                        <a:rPr lang="en-US" sz="1110" dirty="0">
                          <a:latin typeface="IBM Plex Serif" panose="02060503050406000203" pitchFamily="18" charset="0"/>
                        </a:rPr>
                        <a:t>Rescinds SLB 14L, reverting to previous standards.</a:t>
                      </a:r>
                    </a:p>
                  </a:txBody>
                  <a:tcPr marL="41295" marR="41295" marT="20648" marB="20648" anchor="ctr"/>
                </a:tc>
                <a:tc>
                  <a:txBody>
                    <a:bodyPr/>
                    <a:lstStyle/>
                    <a:p>
                      <a:pPr algn="ctr">
                        <a:buNone/>
                      </a:pPr>
                      <a:r>
                        <a:rPr lang="en-US" sz="1110" dirty="0">
                          <a:latin typeface="IBM Plex Serif" panose="02060503050406000203" pitchFamily="18" charset="0"/>
                        </a:rPr>
                        <a:t>Management</a:t>
                      </a:r>
                    </a:p>
                  </a:txBody>
                  <a:tcPr marL="41295" marR="41295" marT="20648" marB="20648" anchor="ctr"/>
                </a:tc>
                <a:extLst>
                  <a:ext uri="{0D108BD9-81ED-4DB2-BD59-A6C34878D82A}">
                    <a16:rowId xmlns:a16="http://schemas.microsoft.com/office/drawing/2014/main" val="804807635"/>
                  </a:ext>
                </a:extLst>
              </a:tr>
            </a:tbl>
          </a:graphicData>
        </a:graphic>
      </p:graphicFrame>
      <p:sp>
        <p:nvSpPr>
          <p:cNvPr id="48" name="Rectangle 47">
            <a:extLst>
              <a:ext uri="{FF2B5EF4-FFF2-40B4-BE49-F238E27FC236}">
                <a16:creationId xmlns:a16="http://schemas.microsoft.com/office/drawing/2014/main" id="{4D3CE343-A896-AF76-673E-8A8576D12CA4}"/>
              </a:ext>
            </a:extLst>
          </p:cNvPr>
          <p:cNvSpPr/>
          <p:nvPr/>
        </p:nvSpPr>
        <p:spPr>
          <a:xfrm>
            <a:off x="496186" y="3642360"/>
            <a:ext cx="8151628" cy="335280"/>
          </a:xfrm>
          <a:prstGeom prst="rect">
            <a:avLst/>
          </a:prstGeom>
          <a:solidFill>
            <a:srgbClr val="00B05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6100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name="Slide 5">
    <p:bg>
      <p:bgPr>
        <a:solidFill>
          <a:srgbClr val="F2F4F5"/>
        </a:solidFill>
        <a:effectLst/>
      </p:bgPr>
    </p:bg>
    <p:spTree>
      <p:nvGrpSpPr>
        <p:cNvPr id="1" name=""/>
        <p:cNvGrpSpPr/>
        <p:nvPr/>
      </p:nvGrpSpPr>
      <p:grpSpPr>
        <a:xfrm>
          <a:off x="0" y="0"/>
          <a:ext cx="0" cy="0"/>
          <a:chOff x="0" y="0"/>
          <a:chExt cx="0" cy="0"/>
        </a:xfrm>
      </p:grpSpPr>
      <p:sp>
        <p:nvSpPr>
          <p:cNvPr id="6" name="Text 3"/>
          <p:cNvSpPr/>
          <p:nvPr/>
        </p:nvSpPr>
        <p:spPr>
          <a:xfrm>
            <a:off x="550294" y="1276358"/>
            <a:ext cx="4989446" cy="1308186"/>
          </a:xfrm>
          <a:prstGeom prst="rect">
            <a:avLst/>
          </a:prstGeom>
          <a:noFill/>
          <a:ln/>
        </p:spPr>
        <p:txBody>
          <a:bodyPr wrap="square" lIns="0" tIns="0" rIns="0" bIns="0" rtlCol="0" anchor="ctr"/>
          <a:lstStyle/>
          <a:p>
            <a:pPr>
              <a:lnSpc>
                <a:spcPts val="1805"/>
              </a:lnSpc>
              <a:spcAft>
                <a:spcPts val="600"/>
              </a:spcAft>
            </a:pPr>
            <a:r>
              <a:rPr lang="en-US" b="1" dirty="0">
                <a:solidFill>
                  <a:srgbClr val="000000"/>
                </a:solidFill>
                <a:latin typeface="PT Serif" pitchFamily="34" charset="0"/>
                <a:ea typeface="PT Serif" pitchFamily="34" charset="-122"/>
                <a:cs typeface="PT Serif" pitchFamily="34" charset="-120"/>
              </a:rPr>
              <a:t>A Surprise Announcement</a:t>
            </a:r>
          </a:p>
          <a:p>
            <a:pPr marL="0" indent="0" algn="l">
              <a:lnSpc>
                <a:spcPts val="1805"/>
              </a:lnSpc>
              <a:spcAft>
                <a:spcPts val="600"/>
              </a:spcAft>
              <a:buNone/>
            </a:pPr>
            <a:r>
              <a:rPr lang="en-US" sz="1400" dirty="0">
                <a:solidFill>
                  <a:srgbClr val="000000"/>
                </a:solidFill>
                <a:latin typeface="IBM Plex Serif" pitchFamily="34" charset="0"/>
                <a:ea typeface="IBM Plex Serif" pitchFamily="34" charset="-122"/>
                <a:cs typeface="IBM Plex Serif" pitchFamily="34" charset="-120"/>
              </a:rPr>
              <a:t>On November 3, 2021, the SEC issued SLB 14L without going through the usual stakeholders meeting or preview the bulletin. </a:t>
            </a:r>
            <a:endParaRPr lang="en-US" sz="1400" dirty="0"/>
          </a:p>
        </p:txBody>
      </p:sp>
      <p:sp>
        <p:nvSpPr>
          <p:cNvPr id="8" name="Text 5"/>
          <p:cNvSpPr/>
          <p:nvPr/>
        </p:nvSpPr>
        <p:spPr>
          <a:xfrm>
            <a:off x="618874" y="2724150"/>
            <a:ext cx="4852286" cy="1383014"/>
          </a:xfrm>
          <a:prstGeom prst="rect">
            <a:avLst/>
          </a:prstGeom>
          <a:noFill/>
          <a:ln/>
        </p:spPr>
        <p:txBody>
          <a:bodyPr wrap="square" lIns="0" tIns="0" rIns="0" bIns="0" rtlCol="0" anchor="ctr"/>
          <a:lstStyle/>
          <a:p>
            <a:pPr>
              <a:lnSpc>
                <a:spcPts val="1805"/>
              </a:lnSpc>
              <a:spcBef>
                <a:spcPts val="600"/>
              </a:spcBef>
            </a:pPr>
            <a:r>
              <a:rPr lang="en-US" b="1" dirty="0">
                <a:solidFill>
                  <a:srgbClr val="000000"/>
                </a:solidFill>
                <a:latin typeface="PT Serif" pitchFamily="34" charset="0"/>
                <a:ea typeface="PT Serif" pitchFamily="34" charset="-122"/>
                <a:cs typeface="PT Serif" pitchFamily="34" charset="-120"/>
              </a:rPr>
              <a:t>Impact on Climate Proposals</a:t>
            </a:r>
            <a:endParaRPr lang="en-US" dirty="0"/>
          </a:p>
          <a:p>
            <a:pPr marL="0" indent="0" algn="l">
              <a:lnSpc>
                <a:spcPts val="1805"/>
              </a:lnSpc>
              <a:spcBef>
                <a:spcPts val="600"/>
              </a:spcBef>
              <a:spcAft>
                <a:spcPts val="600"/>
              </a:spcAft>
              <a:buNone/>
            </a:pPr>
            <a:r>
              <a:rPr lang="en-US" sz="1400" dirty="0">
                <a:solidFill>
                  <a:srgbClr val="000000"/>
                </a:solidFill>
                <a:latin typeface="IBM Plex Serif" pitchFamily="34" charset="0"/>
                <a:ea typeface="IBM Plex Serif" pitchFamily="34" charset="-122"/>
                <a:cs typeface="IBM Plex Serif" pitchFamily="34" charset="-120"/>
              </a:rPr>
              <a:t>SLB 14L changed the enforcement of the "ordinary business" exclusion, making it no longer applicable to certain significant social policy issues, especially environmental ones. </a:t>
            </a:r>
          </a:p>
        </p:txBody>
      </p:sp>
      <p:sp>
        <p:nvSpPr>
          <p:cNvPr id="9" name="Text 0">
            <a:extLst>
              <a:ext uri="{FF2B5EF4-FFF2-40B4-BE49-F238E27FC236}">
                <a16:creationId xmlns:a16="http://schemas.microsoft.com/office/drawing/2014/main" id="{9638058B-3FBB-7D0A-9698-430DD865399D}"/>
              </a:ext>
            </a:extLst>
          </p:cNvPr>
          <p:cNvSpPr/>
          <p:nvPr/>
        </p:nvSpPr>
        <p:spPr>
          <a:xfrm>
            <a:off x="496186" y="389860"/>
            <a:ext cx="8151628" cy="443023"/>
          </a:xfrm>
          <a:prstGeom prst="rect">
            <a:avLst/>
          </a:prstGeom>
          <a:noFill/>
          <a:ln/>
        </p:spPr>
        <p:txBody>
          <a:bodyPr wrap="square" lIns="0" tIns="0" rIns="0" bIns="0" rtlCol="0" anchor="ctr"/>
          <a:lstStyle/>
          <a:p>
            <a:pPr>
              <a:lnSpc>
                <a:spcPts val="3525"/>
              </a:lnSpc>
            </a:pPr>
            <a:r>
              <a:rPr lang="en-US" sz="2820" b="1" dirty="0">
                <a:solidFill>
                  <a:srgbClr val="000000"/>
                </a:solidFill>
                <a:latin typeface="PT Serif" pitchFamily="34" charset="0"/>
                <a:ea typeface="PT Serif" pitchFamily="34" charset="-122"/>
                <a:cs typeface="PT Serif" pitchFamily="34" charset="-120"/>
              </a:rPr>
              <a:t>Key Elements of Staff Legal Bulletin 14L</a:t>
            </a:r>
            <a:endParaRPr lang="en-US" sz="2820" dirty="0"/>
          </a:p>
        </p:txBody>
      </p:sp>
      <p:sp>
        <p:nvSpPr>
          <p:cNvPr id="11" name="AutoShape 2">
            <a:extLst>
              <a:ext uri="{FF2B5EF4-FFF2-40B4-BE49-F238E27FC236}">
                <a16:creationId xmlns:a16="http://schemas.microsoft.com/office/drawing/2014/main" id="{8AFFDC07-92A0-7909-DA71-80D0692408C2}"/>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 name="Picture 18">
            <a:extLst>
              <a:ext uri="{FF2B5EF4-FFF2-40B4-BE49-F238E27FC236}">
                <a16:creationId xmlns:a16="http://schemas.microsoft.com/office/drawing/2014/main" id="{8C08CFC0-8CE2-C07B-F08B-A33B47A3355A}"/>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a:off x="6006064" y="982980"/>
            <a:ext cx="2891188" cy="40690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name="Slide 12">
    <p:bg>
      <p:bgPr>
        <a:solidFill>
          <a:srgbClr val="F2F4F5"/>
        </a:solidFill>
        <a:effectLst/>
      </p:bgPr>
    </p:bg>
    <p:spTree>
      <p:nvGrpSpPr>
        <p:cNvPr id="1" name=""/>
        <p:cNvGrpSpPr/>
        <p:nvPr/>
      </p:nvGrpSpPr>
      <p:grpSpPr>
        <a:xfrm>
          <a:off x="0" y="0"/>
          <a:ext cx="0" cy="0"/>
          <a:chOff x="0" y="0"/>
          <a:chExt cx="0" cy="0"/>
        </a:xfrm>
      </p:grpSpPr>
      <p:sp>
        <p:nvSpPr>
          <p:cNvPr id="2" name="Text 0"/>
          <p:cNvSpPr/>
          <p:nvPr/>
        </p:nvSpPr>
        <p:spPr>
          <a:xfrm>
            <a:off x="496186" y="389860"/>
            <a:ext cx="8151628" cy="443023"/>
          </a:xfrm>
          <a:prstGeom prst="rect">
            <a:avLst/>
          </a:prstGeom>
          <a:noFill/>
          <a:ln/>
        </p:spPr>
        <p:txBody>
          <a:bodyPr wrap="square" lIns="0" tIns="0" rIns="0" bIns="0" rtlCol="0" anchor="ctr"/>
          <a:lstStyle/>
          <a:p>
            <a:pPr marL="0" indent="0" algn="l">
              <a:lnSpc>
                <a:spcPts val="3525"/>
              </a:lnSpc>
              <a:buNone/>
            </a:pPr>
            <a:r>
              <a:rPr lang="en-US" sz="2820" b="1" dirty="0">
                <a:solidFill>
                  <a:srgbClr val="000000"/>
                </a:solidFill>
                <a:latin typeface="PT Serif" pitchFamily="34" charset="0"/>
                <a:ea typeface="PT Serif" pitchFamily="34" charset="-122"/>
                <a:cs typeface="PT Serif" pitchFamily="34" charset="-120"/>
              </a:rPr>
              <a:t>Data Sources</a:t>
            </a:r>
            <a:endParaRPr lang="en-US" sz="2820" dirty="0"/>
          </a:p>
        </p:txBody>
      </p:sp>
      <p:sp>
        <p:nvSpPr>
          <p:cNvPr id="5" name="Text 3"/>
          <p:cNvSpPr/>
          <p:nvPr/>
        </p:nvSpPr>
        <p:spPr>
          <a:xfrm>
            <a:off x="496186" y="832883"/>
            <a:ext cx="8151628" cy="1158262"/>
          </a:xfrm>
          <a:prstGeom prst="rect">
            <a:avLst/>
          </a:prstGeom>
          <a:noFill/>
          <a:ln/>
        </p:spPr>
        <p:txBody>
          <a:bodyPr wrap="square" lIns="0" tIns="0" rIns="0" bIns="0" rtlCol="0" anchor="ctr"/>
          <a:lstStyle/>
          <a:p>
            <a:pPr>
              <a:lnSpc>
                <a:spcPts val="1805"/>
              </a:lnSpc>
              <a:spcAft>
                <a:spcPts val="600"/>
              </a:spcAft>
            </a:pPr>
            <a:r>
              <a:rPr lang="en-US" sz="1410" b="1" dirty="0">
                <a:solidFill>
                  <a:srgbClr val="000000"/>
                </a:solidFill>
                <a:latin typeface="PT Serif" pitchFamily="34" charset="0"/>
                <a:ea typeface="PT Serif" pitchFamily="34" charset="-122"/>
                <a:cs typeface="PT Serif" pitchFamily="34" charset="-120"/>
              </a:rPr>
              <a:t>Emissions</a:t>
            </a:r>
            <a:endParaRPr lang="en-US" sz="1410" dirty="0">
              <a:solidFill>
                <a:srgbClr val="000000"/>
              </a:solidFill>
              <a:latin typeface="IBM Plex Serif" pitchFamily="34" charset="0"/>
              <a:ea typeface="IBM Plex Serif" pitchFamily="34" charset="-122"/>
              <a:cs typeface="IBM Plex Serif" pitchFamily="34" charset="-120"/>
            </a:endParaRPr>
          </a:p>
          <a:p>
            <a:pPr marL="171450" indent="-171450" algn="l">
              <a:lnSpc>
                <a:spcPts val="1805"/>
              </a:lnSpc>
              <a:spcAft>
                <a:spcPts val="400"/>
              </a:spcAft>
              <a:buFont typeface="Wingdings" panose="05000000000000000000" pitchFamily="2" charset="2"/>
              <a:buChar char="q"/>
            </a:pPr>
            <a:r>
              <a:rPr lang="en-US" sz="1105" dirty="0">
                <a:solidFill>
                  <a:srgbClr val="000000"/>
                </a:solidFill>
                <a:latin typeface="IBM Plex Serif" pitchFamily="34" charset="0"/>
                <a:ea typeface="IBM Plex Serif" pitchFamily="34" charset="-122"/>
                <a:cs typeface="IBM Plex Serif" pitchFamily="34" charset="-120"/>
              </a:rPr>
              <a:t>Greenhouse gas (Scope 1) emissions data from the EPA's Greenhouse Gas Reporting Program (GHGRP). </a:t>
            </a:r>
          </a:p>
          <a:p>
            <a:pPr marL="171450" indent="-171450" algn="l">
              <a:lnSpc>
                <a:spcPts val="1805"/>
              </a:lnSpc>
              <a:spcAft>
                <a:spcPts val="400"/>
              </a:spcAft>
              <a:buFont typeface="Wingdings" panose="05000000000000000000" pitchFamily="2" charset="2"/>
              <a:buChar char="q"/>
            </a:pPr>
            <a:r>
              <a:rPr lang="en-US" sz="1105" dirty="0">
                <a:solidFill>
                  <a:srgbClr val="000000"/>
                </a:solidFill>
                <a:latin typeface="IBM Plex Serif" pitchFamily="34" charset="0"/>
              </a:rPr>
              <a:t>Scope 2 emissions from LSEG ESG.</a:t>
            </a:r>
          </a:p>
        </p:txBody>
      </p:sp>
      <p:sp>
        <p:nvSpPr>
          <p:cNvPr id="7" name="Text 5"/>
          <p:cNvSpPr/>
          <p:nvPr/>
        </p:nvSpPr>
        <p:spPr>
          <a:xfrm>
            <a:off x="496186" y="1887314"/>
            <a:ext cx="8151628" cy="1033077"/>
          </a:xfrm>
          <a:prstGeom prst="rect">
            <a:avLst/>
          </a:prstGeom>
          <a:noFill/>
          <a:ln/>
        </p:spPr>
        <p:txBody>
          <a:bodyPr wrap="square" lIns="0" tIns="0" rIns="0" bIns="0" rtlCol="0" anchor="ctr"/>
          <a:lstStyle/>
          <a:p>
            <a:pPr>
              <a:lnSpc>
                <a:spcPts val="1805"/>
              </a:lnSpc>
              <a:spcAft>
                <a:spcPts val="600"/>
              </a:spcAft>
            </a:pPr>
            <a:r>
              <a:rPr lang="en-US" sz="1410" b="1" dirty="0">
                <a:solidFill>
                  <a:srgbClr val="000000"/>
                </a:solidFill>
                <a:latin typeface="PT Serif" pitchFamily="34" charset="0"/>
                <a:ea typeface="PT Serif" pitchFamily="34" charset="-122"/>
                <a:cs typeface="PT Serif" pitchFamily="34" charset="-120"/>
              </a:rPr>
              <a:t>Market Reaction</a:t>
            </a:r>
            <a:endParaRPr lang="en-US" sz="1410" dirty="0">
              <a:solidFill>
                <a:srgbClr val="000000"/>
              </a:solidFill>
              <a:latin typeface="IBM Plex Serif" pitchFamily="34" charset="0"/>
              <a:ea typeface="IBM Plex Serif" pitchFamily="34" charset="-122"/>
              <a:cs typeface="IBM Plex Serif" pitchFamily="34" charset="-120"/>
            </a:endParaRPr>
          </a:p>
          <a:p>
            <a:pPr marL="171450" indent="-171450" algn="l">
              <a:lnSpc>
                <a:spcPts val="1805"/>
              </a:lnSpc>
              <a:spcAft>
                <a:spcPts val="400"/>
              </a:spcAft>
              <a:buFont typeface="Wingdings" panose="05000000000000000000" pitchFamily="2" charset="2"/>
              <a:buChar char="q"/>
            </a:pPr>
            <a:r>
              <a:rPr lang="en-US" sz="1105" dirty="0">
                <a:solidFill>
                  <a:srgbClr val="000000"/>
                </a:solidFill>
                <a:latin typeface="IBM Plex Serif" pitchFamily="34" charset="0"/>
                <a:ea typeface="IBM Plex Serif" pitchFamily="34" charset="-122"/>
                <a:cs typeface="IBM Plex Serif" pitchFamily="34" charset="-120"/>
              </a:rPr>
              <a:t>Cumulative abnormal returns (CARs) calculated using the Fama-French four-factor model; Data from CRSP.</a:t>
            </a:r>
          </a:p>
          <a:p>
            <a:pPr marL="171450" indent="-171450" algn="l">
              <a:lnSpc>
                <a:spcPts val="1805"/>
              </a:lnSpc>
              <a:spcAft>
                <a:spcPts val="400"/>
              </a:spcAft>
              <a:buFont typeface="Wingdings" panose="05000000000000000000" pitchFamily="2" charset="2"/>
              <a:buChar char="q"/>
            </a:pPr>
            <a:r>
              <a:rPr lang="en-US" sz="1105" dirty="0">
                <a:solidFill>
                  <a:srgbClr val="000000"/>
                </a:solidFill>
                <a:latin typeface="IBM Plex Serif" pitchFamily="34" charset="0"/>
                <a:ea typeface="IBM Plex Serif" pitchFamily="34" charset="-122"/>
                <a:cs typeface="IBM Plex Serif" pitchFamily="34" charset="-120"/>
              </a:rPr>
              <a:t>Intraday stock prices from TAQ database.</a:t>
            </a:r>
            <a:endParaRPr lang="en-US" sz="1105" dirty="0"/>
          </a:p>
        </p:txBody>
      </p:sp>
      <p:sp>
        <p:nvSpPr>
          <p:cNvPr id="9" name="Text 7"/>
          <p:cNvSpPr/>
          <p:nvPr/>
        </p:nvSpPr>
        <p:spPr>
          <a:xfrm>
            <a:off x="496186" y="2895363"/>
            <a:ext cx="8151628" cy="1205798"/>
          </a:xfrm>
          <a:prstGeom prst="rect">
            <a:avLst/>
          </a:prstGeom>
          <a:noFill/>
          <a:ln/>
        </p:spPr>
        <p:txBody>
          <a:bodyPr wrap="square" lIns="0" tIns="0" rIns="0" bIns="0" rtlCol="0" anchor="ctr"/>
          <a:lstStyle/>
          <a:p>
            <a:pPr>
              <a:lnSpc>
                <a:spcPts val="1805"/>
              </a:lnSpc>
              <a:spcAft>
                <a:spcPts val="600"/>
              </a:spcAft>
            </a:pPr>
            <a:r>
              <a:rPr lang="en-US" sz="1410" b="1" dirty="0">
                <a:solidFill>
                  <a:srgbClr val="000000"/>
                </a:solidFill>
                <a:latin typeface="PT Serif" pitchFamily="34" charset="0"/>
                <a:ea typeface="PT Serif" pitchFamily="34" charset="-122"/>
                <a:cs typeface="PT Serif" pitchFamily="34" charset="-120"/>
              </a:rPr>
              <a:t>Proposal and Pledge</a:t>
            </a:r>
            <a:endParaRPr lang="en-US" sz="1410" dirty="0">
              <a:solidFill>
                <a:srgbClr val="000000"/>
              </a:solidFill>
              <a:latin typeface="IBM Plex Serif" pitchFamily="34" charset="0"/>
              <a:ea typeface="IBM Plex Serif" pitchFamily="34" charset="-122"/>
              <a:cs typeface="IBM Plex Serif" pitchFamily="34" charset="-120"/>
            </a:endParaRPr>
          </a:p>
          <a:p>
            <a:pPr marL="171450" indent="-171450" algn="l">
              <a:lnSpc>
                <a:spcPts val="1805"/>
              </a:lnSpc>
              <a:spcAft>
                <a:spcPts val="400"/>
              </a:spcAft>
              <a:buFont typeface="Wingdings" panose="05000000000000000000" pitchFamily="2" charset="2"/>
              <a:buChar char="q"/>
            </a:pPr>
            <a:r>
              <a:rPr lang="en-US" sz="1105" dirty="0">
                <a:solidFill>
                  <a:srgbClr val="000000"/>
                </a:solidFill>
                <a:latin typeface="IBM Plex Serif" pitchFamily="34" charset="0"/>
                <a:ea typeface="IBM Plex Serif" pitchFamily="34" charset="-122"/>
                <a:cs typeface="IBM Plex Serif" pitchFamily="34" charset="-120"/>
              </a:rPr>
              <a:t>Data on shareholder proposals and no-action letters from FactSet and ISS Voting Analytics. </a:t>
            </a:r>
          </a:p>
          <a:p>
            <a:pPr marL="171450" indent="-171450" algn="l">
              <a:lnSpc>
                <a:spcPts val="1805"/>
              </a:lnSpc>
              <a:spcAft>
                <a:spcPts val="400"/>
              </a:spcAft>
              <a:buFont typeface="Wingdings" panose="05000000000000000000" pitchFamily="2" charset="2"/>
              <a:buChar char="q"/>
            </a:pPr>
            <a:r>
              <a:rPr lang="en-US" sz="1105" dirty="0">
                <a:solidFill>
                  <a:srgbClr val="000000"/>
                </a:solidFill>
                <a:latin typeface="IBM Plex Serif" pitchFamily="34" charset="0"/>
                <a:ea typeface="IBM Plex Serif" pitchFamily="34" charset="-122"/>
                <a:cs typeface="IBM Plex Serif" pitchFamily="34" charset="-120"/>
              </a:rPr>
              <a:t>Data on corporate pledges to reduce emissions from LSEG.</a:t>
            </a:r>
            <a:endParaRPr lang="en-US" sz="1105" dirty="0"/>
          </a:p>
        </p:txBody>
      </p:sp>
      <p:sp>
        <p:nvSpPr>
          <p:cNvPr id="11" name="Text 9"/>
          <p:cNvSpPr/>
          <p:nvPr/>
        </p:nvSpPr>
        <p:spPr>
          <a:xfrm>
            <a:off x="496186" y="4043081"/>
            <a:ext cx="8151628" cy="710559"/>
          </a:xfrm>
          <a:prstGeom prst="rect">
            <a:avLst/>
          </a:prstGeom>
          <a:noFill/>
          <a:ln/>
        </p:spPr>
        <p:txBody>
          <a:bodyPr wrap="square" lIns="0" tIns="0" rIns="0" bIns="0" rtlCol="0" anchor="ctr"/>
          <a:lstStyle/>
          <a:p>
            <a:pPr>
              <a:lnSpc>
                <a:spcPts val="1805"/>
              </a:lnSpc>
              <a:spcAft>
                <a:spcPts val="600"/>
              </a:spcAft>
            </a:pPr>
            <a:r>
              <a:rPr lang="en-US" sz="1410" b="1" dirty="0">
                <a:solidFill>
                  <a:srgbClr val="000000"/>
                </a:solidFill>
                <a:latin typeface="PT Serif" pitchFamily="34" charset="0"/>
                <a:ea typeface="PT Serif" pitchFamily="34" charset="-122"/>
                <a:cs typeface="PT Serif" pitchFamily="34" charset="-120"/>
              </a:rPr>
              <a:t>Financial</a:t>
            </a:r>
            <a:endParaRPr lang="en-US" sz="1410" dirty="0"/>
          </a:p>
          <a:p>
            <a:pPr marL="171450" indent="-171450" algn="l">
              <a:lnSpc>
                <a:spcPts val="1805"/>
              </a:lnSpc>
              <a:spcAft>
                <a:spcPts val="600"/>
              </a:spcAft>
              <a:buFont typeface="Wingdings" panose="05000000000000000000" pitchFamily="2" charset="2"/>
              <a:buChar char="q"/>
            </a:pPr>
            <a:r>
              <a:rPr lang="en-US" sz="1105" dirty="0">
                <a:solidFill>
                  <a:srgbClr val="000000"/>
                </a:solidFill>
                <a:latin typeface="IBM Plex Serif" pitchFamily="34" charset="0"/>
                <a:ea typeface="IBM Plex Serif" pitchFamily="34" charset="-122"/>
                <a:cs typeface="IBM Plex Serif" pitchFamily="34" charset="-120"/>
              </a:rPr>
              <a:t>Company financial information such as assets, capital investment, and earnings from Compustat.</a:t>
            </a:r>
            <a:endParaRPr lang="en-US" sz="1105"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fade">
                                      <p:cBhvr>
                                        <p:cTn id="23" dur="500"/>
                                        <p:tgtEl>
                                          <p:spTgt spid="9">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fade">
                                      <p:cBhvr>
                                        <p:cTn id="26" dur="500"/>
                                        <p:tgtEl>
                                          <p:spTgt spid="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animEffect transition="in" filter="fade">
                                      <p:cBhvr>
                                        <p:cTn id="31"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 15">
    <p:bg>
      <p:bgPr>
        <a:solidFill>
          <a:srgbClr val="F2F4F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57D144-8285-37E7-5A9A-CD76E9CC74CB}"/>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bwMode="auto">
          <a:xfrm>
            <a:off x="1292860" y="1127007"/>
            <a:ext cx="6029960" cy="3014980"/>
          </a:xfrm>
          <a:prstGeom prst="rect">
            <a:avLst/>
          </a:prstGeom>
          <a:noFill/>
          <a:ln>
            <a:noFill/>
          </a:ln>
        </p:spPr>
      </p:pic>
      <p:sp>
        <p:nvSpPr>
          <p:cNvPr id="8" name="Text 0">
            <a:extLst>
              <a:ext uri="{FF2B5EF4-FFF2-40B4-BE49-F238E27FC236}">
                <a16:creationId xmlns:a16="http://schemas.microsoft.com/office/drawing/2014/main" id="{304DD6BE-6F35-613B-0B50-EC4661ED8130}"/>
              </a:ext>
            </a:extLst>
          </p:cNvPr>
          <p:cNvSpPr/>
          <p:nvPr/>
        </p:nvSpPr>
        <p:spPr>
          <a:xfrm>
            <a:off x="496186" y="389860"/>
            <a:ext cx="8151628" cy="443023"/>
          </a:xfrm>
          <a:prstGeom prst="rect">
            <a:avLst/>
          </a:prstGeom>
          <a:noFill/>
          <a:ln/>
        </p:spPr>
        <p:txBody>
          <a:bodyPr wrap="square" lIns="0" tIns="0" rIns="0" bIns="0" rtlCol="0" anchor="ctr"/>
          <a:lstStyle/>
          <a:p>
            <a:pPr>
              <a:lnSpc>
                <a:spcPts val="3525"/>
              </a:lnSpc>
            </a:pPr>
            <a:r>
              <a:rPr lang="en-US" sz="2820" b="1" dirty="0">
                <a:solidFill>
                  <a:srgbClr val="000000"/>
                </a:solidFill>
                <a:latin typeface="PT Serif" pitchFamily="34" charset="0"/>
                <a:ea typeface="PT Serif" pitchFamily="34" charset="-122"/>
                <a:cs typeface="PT Serif" pitchFamily="34" charset="-120"/>
              </a:rPr>
              <a:t>Market Response to SLB 14L</a:t>
            </a:r>
            <a:endParaRPr lang="en-US" sz="2820" dirty="0"/>
          </a:p>
        </p:txBody>
      </p:sp>
      <p:sp>
        <p:nvSpPr>
          <p:cNvPr id="9" name="Text 1">
            <a:extLst>
              <a:ext uri="{FF2B5EF4-FFF2-40B4-BE49-F238E27FC236}">
                <a16:creationId xmlns:a16="http://schemas.microsoft.com/office/drawing/2014/main" id="{C5025DFC-1B3F-ED20-D2B1-BB3B2707B70B}"/>
              </a:ext>
            </a:extLst>
          </p:cNvPr>
          <p:cNvSpPr/>
          <p:nvPr/>
        </p:nvSpPr>
        <p:spPr>
          <a:xfrm>
            <a:off x="2164966" y="4549140"/>
            <a:ext cx="5363594" cy="594360"/>
          </a:xfrm>
          <a:prstGeom prst="rect">
            <a:avLst/>
          </a:prstGeom>
          <a:noFill/>
          <a:ln/>
        </p:spPr>
        <p:txBody>
          <a:bodyPr wrap="square" lIns="0" tIns="0" rIns="0" bIns="0" rtlCol="0" anchor="ctr"/>
          <a:lstStyle/>
          <a:p>
            <a:r>
              <a:rPr lang="en-US" sz="900" i="1" dirty="0">
                <a:solidFill>
                  <a:schemeClr val="tx1">
                    <a:lumMod val="50000"/>
                    <a:lumOff val="50000"/>
                  </a:schemeClr>
                </a:solidFill>
                <a:latin typeface="IBM Plex Serif" pitchFamily="34" charset="0"/>
                <a:ea typeface="IBM Plex Serif" pitchFamily="34" charset="-122"/>
                <a:cs typeface="IBM Plex Serif" pitchFamily="34" charset="-120"/>
              </a:rPr>
              <a:t>There are 62 high emitters and 1,083 low emitters and zero emitters. </a:t>
            </a:r>
          </a:p>
          <a:p>
            <a:r>
              <a:rPr lang="en-US" sz="900" i="1" dirty="0">
                <a:solidFill>
                  <a:schemeClr val="tx1">
                    <a:lumMod val="50000"/>
                    <a:lumOff val="50000"/>
                  </a:schemeClr>
                </a:solidFill>
                <a:latin typeface="IBM Plex Serif" pitchFamily="34" charset="0"/>
                <a:ea typeface="IBM Plex Serif" pitchFamily="34" charset="-122"/>
                <a:cs typeface="IBM Plex Serif" pitchFamily="34" charset="-120"/>
              </a:rPr>
              <a:t>High emitters accounted for about 95% of carbon emissions among publicly traded firms in the sample.</a:t>
            </a:r>
          </a:p>
          <a:p>
            <a:r>
              <a:rPr lang="en-US" sz="900" i="1" dirty="0">
                <a:solidFill>
                  <a:schemeClr val="tx1">
                    <a:lumMod val="50000"/>
                    <a:lumOff val="50000"/>
                  </a:schemeClr>
                </a:solidFill>
                <a:latin typeface="IBM Plex Serif" pitchFamily="34" charset="0"/>
              </a:rPr>
              <a:t>Results are similar if using other CAR specifications.</a:t>
            </a:r>
            <a:endParaRPr lang="en-US" sz="900" i="1" dirty="0">
              <a:solidFill>
                <a:schemeClr val="tx1">
                  <a:lumMod val="50000"/>
                  <a:lumOff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a:extLst>
            <a:ext uri="{FF2B5EF4-FFF2-40B4-BE49-F238E27FC236}">
              <a16:creationId xmlns:a16="http://schemas.microsoft.com/office/drawing/2014/main" id="{04D30A36-E104-0FFC-1663-FAC974C3864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09CE55B-E466-CF99-7F6E-869B50A4DBEB}"/>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rcRect/>
          <a:stretch/>
        </p:blipFill>
        <p:spPr bwMode="auto">
          <a:xfrm>
            <a:off x="1292860" y="1140166"/>
            <a:ext cx="6029960" cy="3014980"/>
          </a:xfrm>
          <a:prstGeom prst="rect">
            <a:avLst/>
          </a:prstGeom>
          <a:noFill/>
          <a:ln>
            <a:noFill/>
          </a:ln>
        </p:spPr>
      </p:pic>
      <p:sp>
        <p:nvSpPr>
          <p:cNvPr id="8" name="Text 0">
            <a:extLst>
              <a:ext uri="{FF2B5EF4-FFF2-40B4-BE49-F238E27FC236}">
                <a16:creationId xmlns:a16="http://schemas.microsoft.com/office/drawing/2014/main" id="{A48BFA3B-C6CE-A59D-1002-83BF55C6F075}"/>
              </a:ext>
            </a:extLst>
          </p:cNvPr>
          <p:cNvSpPr/>
          <p:nvPr/>
        </p:nvSpPr>
        <p:spPr>
          <a:xfrm>
            <a:off x="496186" y="389860"/>
            <a:ext cx="8151628" cy="443023"/>
          </a:xfrm>
          <a:prstGeom prst="rect">
            <a:avLst/>
          </a:prstGeom>
          <a:noFill/>
          <a:ln/>
        </p:spPr>
        <p:txBody>
          <a:bodyPr wrap="square" lIns="0" tIns="0" rIns="0" bIns="0" rtlCol="0" anchor="ctr"/>
          <a:lstStyle/>
          <a:p>
            <a:pPr marL="0" marR="0" lvl="0" indent="0" algn="l" defTabSz="914400" rtl="0" eaLnBrk="1" fontAlgn="auto" latinLnBrk="0" hangingPunct="1">
              <a:lnSpc>
                <a:spcPts val="3525"/>
              </a:lnSpc>
              <a:spcBef>
                <a:spcPts val="0"/>
              </a:spcBef>
              <a:spcAft>
                <a:spcPts val="0"/>
              </a:spcAft>
              <a:buClrTx/>
              <a:buSzTx/>
              <a:buFontTx/>
              <a:buNone/>
              <a:tabLst/>
              <a:defRPr/>
            </a:pPr>
            <a:r>
              <a:rPr kumimoji="0" lang="en-US" sz="2820" b="1" i="0" u="none" strike="noStrike" kern="1200" cap="none" spc="0" normalizeH="0" baseline="0" noProof="0" dirty="0">
                <a:ln>
                  <a:noFill/>
                </a:ln>
                <a:solidFill>
                  <a:srgbClr val="000000"/>
                </a:solidFill>
                <a:effectLst/>
                <a:uLnTx/>
                <a:uFillTx/>
                <a:latin typeface="PT Serif" pitchFamily="34" charset="0"/>
                <a:ea typeface="PT Serif" pitchFamily="34" charset="-122"/>
                <a:cs typeface="PT Serif" pitchFamily="34" charset="-120"/>
              </a:rPr>
              <a:t>Market Response to SLB 14L</a:t>
            </a:r>
            <a:endParaRPr kumimoji="0" lang="en-US" sz="282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 1">
            <a:extLst>
              <a:ext uri="{FF2B5EF4-FFF2-40B4-BE49-F238E27FC236}">
                <a16:creationId xmlns:a16="http://schemas.microsoft.com/office/drawing/2014/main" id="{D6100F8F-6B38-D345-F075-DB643B445C8A}"/>
              </a:ext>
            </a:extLst>
          </p:cNvPr>
          <p:cNvSpPr/>
          <p:nvPr/>
        </p:nvSpPr>
        <p:spPr>
          <a:xfrm>
            <a:off x="2164966" y="4549140"/>
            <a:ext cx="5363594" cy="59436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lumMod val="50000"/>
                    <a:lumOff val="50000"/>
                  </a:prstClr>
                </a:solidFill>
                <a:effectLst/>
                <a:uLnTx/>
                <a:uFillTx/>
                <a:latin typeface="IBM Plex Serif" pitchFamily="34" charset="0"/>
                <a:ea typeface="IBM Plex Serif" pitchFamily="34" charset="-122"/>
                <a:cs typeface="IBM Plex Serif" pitchFamily="34" charset="-120"/>
              </a:rPr>
              <a:t>There are 62 high emitters and 1,083 low emitters and zero emitters.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lumMod val="50000"/>
                    <a:lumOff val="50000"/>
                  </a:prstClr>
                </a:solidFill>
                <a:effectLst/>
                <a:uLnTx/>
                <a:uFillTx/>
                <a:latin typeface="IBM Plex Serif" pitchFamily="34" charset="0"/>
                <a:ea typeface="IBM Plex Serif" pitchFamily="34" charset="-122"/>
                <a:cs typeface="IBM Plex Serif" pitchFamily="34" charset="-120"/>
              </a:rPr>
              <a:t>High emitters accounted for about 95% of carbon emissions among publicly traded firms in the sample.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lumMod val="50000"/>
                    <a:lumOff val="50000"/>
                  </a:prstClr>
                </a:solidFill>
                <a:effectLst/>
                <a:uLnTx/>
                <a:uFillTx/>
                <a:latin typeface="IBM Plex Serif" pitchFamily="34" charset="0"/>
                <a:ea typeface="+mn-ea"/>
                <a:cs typeface="+mn-cs"/>
              </a:rPr>
              <a:t>Results are similar if using other CAR specifications.</a:t>
            </a:r>
            <a:endParaRPr kumimoji="0" lang="en-US" sz="900" b="0" i="1"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5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77536F9-0191-4D55-83DE-368EA9DBA193}">
  <we:reference id="WA104381909" version="3.9.1.0" store="Omex" storeType="OMEX"/>
  <we:alternateReferences>
    <we:reference id="WA104381909" version="3.9.1.0" store="WA104381909"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781</TotalTime>
  <Words>2649</Words>
  <Application>Microsoft Office PowerPoint</Application>
  <PresentationFormat>On-screen Show (16:9)</PresentationFormat>
  <Paragraphs>481</Paragraphs>
  <Slides>30</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Aptos</vt:lpstr>
      <vt:lpstr>Arial</vt:lpstr>
      <vt:lpstr>Calibri</vt:lpstr>
      <vt:lpstr>Calibri Light</vt:lpstr>
      <vt:lpstr>Cambria</vt:lpstr>
      <vt:lpstr>Cambria Math</vt:lpstr>
      <vt:lpstr>IBM Plex Serif</vt:lpstr>
      <vt:lpstr>PT Serif</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Regulation of Shareholder Democracy</dc:title>
  <dc:subject>PptxGenJS Presentation</dc:subject>
  <dc:creator>Chong Shu</dc:creator>
  <cp:lastModifiedBy>Chong Shu</cp:lastModifiedBy>
  <cp:revision>291</cp:revision>
  <dcterms:created xsi:type="dcterms:W3CDTF">2026-03-02T05:37:54Z</dcterms:created>
  <dcterms:modified xsi:type="dcterms:W3CDTF">2026-03-05T08:59:58Z</dcterms:modified>
</cp:coreProperties>
</file>