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6"/>
  </p:notesMasterIdLst>
  <p:sldIdLst>
    <p:sldId id="314" r:id="rId3"/>
    <p:sldId id="697" r:id="rId4"/>
    <p:sldId id="695" r:id="rId5"/>
    <p:sldId id="729" r:id="rId6"/>
    <p:sldId id="699" r:id="rId7"/>
    <p:sldId id="657" r:id="rId8"/>
    <p:sldId id="693" r:id="rId9"/>
    <p:sldId id="694" r:id="rId10"/>
    <p:sldId id="681" r:id="rId11"/>
    <p:sldId id="703" r:id="rId12"/>
    <p:sldId id="704" r:id="rId13"/>
    <p:sldId id="705" r:id="rId14"/>
    <p:sldId id="706" r:id="rId15"/>
    <p:sldId id="714" r:id="rId16"/>
    <p:sldId id="724" r:id="rId17"/>
    <p:sldId id="725" r:id="rId18"/>
    <p:sldId id="726" r:id="rId19"/>
    <p:sldId id="727" r:id="rId20"/>
    <p:sldId id="719" r:id="rId21"/>
    <p:sldId id="723" r:id="rId22"/>
    <p:sldId id="721" r:id="rId23"/>
    <p:sldId id="720" r:id="rId24"/>
    <p:sldId id="72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905AB04-D0E2-8C64-1891-09447DB45220}" name="Yongzheng Liang" initials="YL" userId="S::yliang44@jh.edu::be7db5be-9dcb-4c67-94e9-7f7b8359c224" providerId="AD"/>
  <p188:author id="{2C41D612-346C-6C98-D8AE-9BBE423A5682}" name="Manuel Hermosilla" initials="MH" userId="S::mhermos1@jh.edu::36e64101-845f-47cc-a533-d8029594fbc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0000"/>
    <a:srgbClr val="4D4D4D"/>
    <a:srgbClr val="1C1C1C"/>
    <a:srgbClr val="276F4B"/>
    <a:srgbClr val="2F53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96327" autoAdjust="0"/>
  </p:normalViewPr>
  <p:slideViewPr>
    <p:cSldViewPr snapToGrid="0" snapToObjects="1">
      <p:cViewPr varScale="1">
        <p:scale>
          <a:sx n="109" d="100"/>
          <a:sy n="109" d="100"/>
        </p:scale>
        <p:origin x="216" y="5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>
      <p:cViewPr>
        <p:scale>
          <a:sx n="353" d="100"/>
          <a:sy n="353" d="100"/>
        </p:scale>
        <p:origin x="-1904" y="-23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B7DF5-DFB2-422B-B6E4-05DDA6F8CC2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BC68C-6CD4-4183-B319-E95C0CE9E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83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A4194-E929-4767-8D42-A73130C02FFB}" type="datetime1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9F02-9595-4F78-AA46-9F5651ACDADB}" type="datetime1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77AA3-E57B-499A-9F1D-0B5FD41B9538}" type="datetime1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E4E3A-1520-3400-74BD-24B4476B58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8494F4-62E2-2430-65EE-DB4C4EF00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FE87B-4D84-8D8F-AEBF-EE197F91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75F6E-9576-FEF4-8BE3-6F6CC34B9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10C95-8791-C183-401D-BBAB3778D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84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D944-3146-7C64-F324-538033041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3F095-9818-0C20-EA15-DDD0CC088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38A29-69E6-BE4C-7637-B5BC1DB27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15242-51EF-6D21-F64A-C084763F7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03A93-B592-15F4-2E57-A464BC364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14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23A39-F809-BA9A-009E-29872AF05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7982EB-322F-59D0-AD43-C4CFB2C2B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F0FF5-02A6-04B7-82F8-16D296042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BFDF6-22C4-B821-2777-824770ACF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03951-E703-C7DC-4FE2-650F1562F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62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F449B-F8E3-CAF1-B349-B072ADCEC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8290F-D108-020D-C53B-51C8A0FA07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FD1A8B-7D5E-6D13-F2B7-1C98136972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54106F-0820-F56E-37D7-C58411E61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F80C7-C3AA-B137-B3A8-80356C185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08300-01FE-E8F0-5CD0-A4796DAA4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276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F9C51-CD5C-AE49-4388-87B62BF76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6BC352-C928-742D-7E0C-778103504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00FA89-B14F-53A0-A184-7CACE773B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23227-87CA-B03D-1B83-B8B14905C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FADAEB-8A8C-954B-EF6F-3150EE3BCA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F41A87-FC7E-C819-3421-136F439B4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1430BF-B091-D081-1E63-29D0C054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9440CF-2678-C435-925E-DCCCE6502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952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E8353-AADF-8FC7-B874-C408E0323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52F6E7-CEF3-4FAE-B181-C1B6859A1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80DEAA-DC05-D8D0-B14C-161888345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F4CD3-EE0A-BF5C-55C4-BBA0354FA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182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5DE731-8C02-CA7D-CF36-198EC6F45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3061DA-9479-A3CC-D209-03B14BB8C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FE7D70-14C9-04EB-786B-8C643FBEF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315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56B99-1406-9B75-C409-DD73EAB0C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5BDFC-C402-2598-D1FE-21C4258DF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CE7380-0EC6-1199-CEA2-6908EA6EF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677D0-246B-E66D-4528-D5994998C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430EB1-4CB5-D318-2387-C572B9288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19DE3-39F4-5853-6E33-5FB0BBDEE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76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A93B-A82C-467C-8872-32C053530AB7}" type="datetime1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400CA-3D1A-1662-7F29-303131B68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5085B-699F-B305-C4C5-C73A1078F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9CBFDD-9455-DEA0-149C-4AA632806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FA893-5F0D-6DCE-09E9-214CEF061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79539-D18C-CF66-1FA5-21B4C0EB0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1F52C6-E54B-715E-8530-99A3A8A4F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238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77D65-F3C7-AD4C-2DE6-CE8FE581A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1B9AFC-1FC6-0F3D-03E0-6F62A45B2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D6B52-BA0C-7BE0-11E5-66EF2DD5F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2A394-A616-1747-46DB-71169D236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518C2-68FA-8E2C-0583-2A9A467B5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132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38C15C-D78A-0264-45BF-1690999018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369063-05EF-DB28-676A-F13C42F0C0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887F3-07F1-1D43-64EB-59BDFE8D9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FDCA5-233C-4B39-15B0-0D94145B6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D8A5B-C064-3FE3-CC19-9F3CEE397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596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38462-6D1B-4EC9-9D1C-E0518B437A2D}" type="datetime1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4E7D3-C3EC-464A-B534-13BBA5C03F9D}" type="datetime1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3A20-56B4-4F58-96C0-DDAB1E355321}" type="datetime1">
              <a:rPr lang="en-US" smtClean="0"/>
              <a:t>3/12/26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E34B-F961-4DB2-8BF1-0420CCBF3F1C}" type="datetime1">
              <a:rPr lang="en-US" smtClean="0"/>
              <a:t>3/12/26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E7DF-2081-4C0A-B107-9B1E68EE3C27}" type="datetime1">
              <a:rPr lang="en-US" smtClean="0"/>
              <a:t>3/12/26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16B8-75D6-4879-8D19-1CB7627C12A4}" type="datetime1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FB52-11BB-4897-8FB0-552A06AEC587}" type="datetime1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D20D1-74BA-4E17-991E-CDF78D8288CB}" type="datetime1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9" descr="logol">
            <a:extLst>
              <a:ext uri="{FF2B5EF4-FFF2-40B4-BE49-F238E27FC236}">
                <a16:creationId xmlns:a16="http://schemas.microsoft.com/office/drawing/2014/main" id="{FF3951C3-3214-4880-99EA-C7AD077D7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326066" y="2946"/>
            <a:ext cx="1865934" cy="665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D18C143-0F9F-75E3-4D64-4C97ED5AF6CB}"/>
              </a:ext>
            </a:extLst>
          </p:cNvPr>
          <p:cNvSpPr/>
          <p:nvPr userDrawn="1"/>
        </p:nvSpPr>
        <p:spPr>
          <a:xfrm>
            <a:off x="27075" y="0"/>
            <a:ext cx="3217241" cy="6858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C1DF97-7784-DD10-6B7F-002220223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AF886-CAD4-90FE-7CF0-8810B97C5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B6C24-BCF9-6267-C13A-06A715252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19F14B-3CCB-EF41-ACE1-33B936645E6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F187E-AB63-54E9-2856-F4DEFFCD83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14D35-F075-0A8D-8C21-8288C84C0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693A15-0538-2B4D-A0A0-225CC6E78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6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83026" y="3127148"/>
            <a:ext cx="9806608" cy="2591664"/>
          </a:xfrm>
        </p:spPr>
        <p:txBody>
          <a:bodyPr>
            <a:normAutofit fontScale="92500"/>
          </a:bodyPr>
          <a:lstStyle/>
          <a:p>
            <a:r>
              <a:rPr lang="en-US" sz="2200" dirty="0">
                <a:solidFill>
                  <a:srgbClr val="002060"/>
                </a:solidFill>
                <a:latin typeface="Perpetua" panose="02020502060401020303" pitchFamily="18" charset="0"/>
              </a:rPr>
              <a:t>Antonio J. Trujillo, Yongzheng Liang, Manuel Hermosilla, Jeromie Ballreich, So-Yeon Kang</a:t>
            </a:r>
          </a:p>
          <a:p>
            <a:endParaRPr lang="en-US" sz="2200" dirty="0">
              <a:solidFill>
                <a:srgbClr val="002060"/>
              </a:solidFill>
              <a:latin typeface="Perpetua" panose="02020502060401020303" pitchFamily="18" charset="0"/>
            </a:endParaRPr>
          </a:p>
          <a:p>
            <a:r>
              <a:rPr lang="en-US" sz="2200" b="1" dirty="0">
                <a:solidFill>
                  <a:srgbClr val="002060"/>
                </a:solidFill>
                <a:latin typeface="Perpetua" panose="02020502060401020303" pitchFamily="18" charset="0"/>
              </a:rPr>
              <a:t>National Bureau of Economic Research Conference</a:t>
            </a:r>
          </a:p>
          <a:p>
            <a:endParaRPr lang="en-US" sz="2200" b="1" i="1" dirty="0">
              <a:solidFill>
                <a:srgbClr val="002060"/>
              </a:solidFill>
            </a:endParaRPr>
          </a:p>
          <a:p>
            <a:r>
              <a:rPr lang="en-US" sz="2200" b="1" i="1" dirty="0">
                <a:solidFill>
                  <a:srgbClr val="002060"/>
                </a:solidFill>
              </a:rPr>
              <a:t>Assessing the U.S. Medical Innovation System Meeting</a:t>
            </a:r>
            <a:endParaRPr lang="en-US" sz="2200" b="1" i="1" dirty="0">
              <a:solidFill>
                <a:srgbClr val="002060"/>
              </a:solidFill>
              <a:latin typeface="Perpetua" panose="02020502060401020303" pitchFamily="18" charset="0"/>
            </a:endParaRPr>
          </a:p>
          <a:p>
            <a:endParaRPr lang="en-US" sz="2200" b="1" dirty="0">
              <a:solidFill>
                <a:srgbClr val="002060"/>
              </a:solidFill>
              <a:latin typeface="Perpetua" panose="02020502060401020303" pitchFamily="18" charset="0"/>
            </a:endParaRPr>
          </a:p>
          <a:p>
            <a:r>
              <a:rPr lang="en-US" sz="2200" dirty="0">
                <a:solidFill>
                  <a:srgbClr val="002060"/>
                </a:solidFill>
                <a:latin typeface="Perpetua" panose="02020502060401020303" pitchFamily="18" charset="0"/>
              </a:rPr>
              <a:t>March 13, 2026</a:t>
            </a:r>
          </a:p>
          <a:p>
            <a:endParaRPr lang="en-US" altLang="en-US" sz="2200" dirty="0">
              <a:solidFill>
                <a:srgbClr val="002060"/>
              </a:solidFill>
              <a:latin typeface="Perpetua" panose="02020502060401020303" pitchFamily="18" charset="77"/>
              <a:ea typeface="ＭＳ Ｐゴシック" charset="-128"/>
              <a:cs typeface="Perpetua"/>
            </a:endParaRPr>
          </a:p>
          <a:p>
            <a:pPr>
              <a:lnSpc>
                <a:spcPct val="80000"/>
              </a:lnSpc>
            </a:pPr>
            <a:endParaRPr lang="en-US" sz="1700" dirty="0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V="1">
            <a:off x="1357313" y="5817703"/>
            <a:ext cx="10132321" cy="92558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8DEB94-E1CD-F8DC-EF39-B12C89702371}"/>
              </a:ext>
            </a:extLst>
          </p:cNvPr>
          <p:cNvSpPr txBox="1"/>
          <p:nvPr/>
        </p:nvSpPr>
        <p:spPr>
          <a:xfrm>
            <a:off x="933450" y="1245211"/>
            <a:ext cx="103251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Tax Windfall or White Elephant? The Intensive-Margin Innovation Response of U.S. Pharmaceutical Firms to the 2017 Corporate Tax Reform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2" name="Line 4">
            <a:extLst>
              <a:ext uri="{FF2B5EF4-FFF2-40B4-BE49-F238E27FC236}">
                <a16:creationId xmlns:a16="http://schemas.microsoft.com/office/drawing/2014/main" id="{8BE84F43-A9CF-8A4F-6F70-F2EEF510E7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57313" y="5718810"/>
            <a:ext cx="10132321" cy="92557"/>
          </a:xfrm>
          <a:prstGeom prst="line">
            <a:avLst/>
          </a:prstGeom>
          <a:noFill/>
          <a:ln w="19050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BA005-4A82-17AA-7569-55D0E9655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1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9" descr="logol">
            <a:extLst>
              <a:ext uri="{FF2B5EF4-FFF2-40B4-BE49-F238E27FC236}">
                <a16:creationId xmlns:a16="http://schemas.microsoft.com/office/drawing/2014/main" id="{C2F6DB77-24EB-129E-7530-CA72114E2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9863" y="0"/>
            <a:ext cx="3132137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3135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E7A0D-3711-15A6-0E4E-BDDD9F4EA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8BE184-28FB-F5BA-9445-8AE824FC3567}"/>
              </a:ext>
            </a:extLst>
          </p:cNvPr>
          <p:cNvSpPr txBox="1"/>
          <p:nvPr/>
        </p:nvSpPr>
        <p:spPr>
          <a:xfrm>
            <a:off x="145774" y="2716000"/>
            <a:ext cx="29258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erpetua" panose="02020502060401020303" pitchFamily="18" charset="77"/>
              </a:rPr>
              <a:t>Our empirical approach (II)</a:t>
            </a:r>
            <a:endParaRPr lang="en-US" sz="2800" dirty="0">
              <a:solidFill>
                <a:schemeClr val="bg1"/>
              </a:solidFill>
              <a:latin typeface="Perpetua" panose="02020502060401020303" pitchFamily="18" charset="77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F048B-9A29-222A-28FC-15580A85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7F9A31-6F50-AF26-9E9E-5969913251D5}"/>
              </a:ext>
            </a:extLst>
          </p:cNvPr>
          <p:cNvSpPr txBox="1"/>
          <p:nvPr/>
        </p:nvSpPr>
        <p:spPr>
          <a:xfrm>
            <a:off x="3442543" y="1613118"/>
            <a:ext cx="8139857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Heterogeneity exposure to the tax cut.- Main group high / low debt.</a:t>
            </a:r>
          </a:p>
          <a:p>
            <a:pPr marL="800100" lvl="1" indent="-342900"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High-debt – Treatment</a:t>
            </a:r>
          </a:p>
          <a:p>
            <a:pPr marL="800100" lvl="1" indent="-342900"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Low-debt –  Control</a:t>
            </a:r>
          </a:p>
          <a:p>
            <a:pPr marL="298450" lvl="1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Run sensitivity analysis with three groups: low vs high FCF/assets;  Young vs Old firm; Small vs large firms according to market cap. </a:t>
            </a:r>
          </a:p>
          <a:p>
            <a:pPr marL="298450" lvl="1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In all cases, test for parallel trend.</a:t>
            </a:r>
          </a:p>
          <a:p>
            <a:pPr marL="298450" lvl="1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Compute Value of a Patent following [Kogan, Papanikolaou, Seru, and </a:t>
            </a:r>
            <a:r>
              <a:rPr lang="en-US" sz="2000" dirty="0" err="1">
                <a:solidFill>
                  <a:srgbClr val="002060"/>
                </a:solidFill>
              </a:rPr>
              <a:t>Stoffman</a:t>
            </a:r>
            <a:r>
              <a:rPr lang="en-US" sz="2000" dirty="0">
                <a:solidFill>
                  <a:srgbClr val="002060"/>
                </a:solidFill>
              </a:rPr>
              <a:t>].</a:t>
            </a:r>
          </a:p>
        </p:txBody>
      </p:sp>
    </p:spTree>
    <p:extLst>
      <p:ext uri="{BB962C8B-B14F-4D97-AF65-F5344CB8AC3E}">
        <p14:creationId xmlns:p14="http://schemas.microsoft.com/office/powerpoint/2010/main" val="675005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1C634-CBAE-A46F-B177-AB571A18D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5CE23E-B1FE-8442-57D8-104654D3BF9A}"/>
              </a:ext>
            </a:extLst>
          </p:cNvPr>
          <p:cNvSpPr txBox="1"/>
          <p:nvPr/>
        </p:nvSpPr>
        <p:spPr>
          <a:xfrm>
            <a:off x="145774" y="2716000"/>
            <a:ext cx="29258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erpetua" panose="02020502060401020303" pitchFamily="18" charset="77"/>
              </a:rPr>
              <a:t>Part A: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Perpetua" panose="02020502060401020303" pitchFamily="18" charset="77"/>
              </a:rPr>
              <a:t>Descriptive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1AE1-E8AD-5E59-9859-9F27242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11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7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72E4F-BC19-9651-8029-5EE279F55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03D768-372C-63BF-1930-6D032F59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12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F7B858-2CCD-6350-254F-803E50371F4D}"/>
              </a:ext>
            </a:extLst>
          </p:cNvPr>
          <p:cNvSpPr txBox="1"/>
          <p:nvPr/>
        </p:nvSpPr>
        <p:spPr>
          <a:xfrm>
            <a:off x="145774" y="2305615"/>
            <a:ext cx="292588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Strengthen the Innovation Moat Through Intellectual Property</a:t>
            </a:r>
            <a:endParaRPr lang="en-US" sz="2800" dirty="0">
              <a:solidFill>
                <a:schemeClr val="bg1"/>
              </a:solidFill>
              <a:latin typeface="Perpetua" panose="02020502060401020303" pitchFamily="18" charset="77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E607249-452F-9021-8E94-E6888BC3DDE0}"/>
              </a:ext>
            </a:extLst>
          </p:cNvPr>
          <p:cNvSpPr/>
          <p:nvPr/>
        </p:nvSpPr>
        <p:spPr>
          <a:xfrm>
            <a:off x="3728852" y="2426701"/>
            <a:ext cx="2422566" cy="22681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2B366DD-7E7E-8207-F306-0A938A239EE8}"/>
              </a:ext>
            </a:extLst>
          </p:cNvPr>
          <p:cNvSpPr/>
          <p:nvPr/>
        </p:nvSpPr>
        <p:spPr>
          <a:xfrm>
            <a:off x="6559230" y="2448119"/>
            <a:ext cx="2422566" cy="2268187"/>
          </a:xfrm>
          <a:prstGeom prst="round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0BDCF5E-EB77-8D01-51F8-2E15EF679F08}"/>
              </a:ext>
            </a:extLst>
          </p:cNvPr>
          <p:cNvSpPr/>
          <p:nvPr/>
        </p:nvSpPr>
        <p:spPr>
          <a:xfrm>
            <a:off x="9372455" y="2426701"/>
            <a:ext cx="2422566" cy="2268187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B7C33A-E69C-A7C9-1FAB-D07C5C368AC9}"/>
              </a:ext>
            </a:extLst>
          </p:cNvPr>
          <p:cNvSpPr txBox="1"/>
          <p:nvPr/>
        </p:nvSpPr>
        <p:spPr>
          <a:xfrm>
            <a:off x="3800104" y="1828801"/>
            <a:ext cx="2351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Patent Count (N)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(Mean and </a:t>
            </a:r>
            <a:r>
              <a:rPr lang="en-US" sz="1400" dirty="0" err="1">
                <a:solidFill>
                  <a:srgbClr val="002060"/>
                </a:solidFill>
              </a:rPr>
              <a:t>stdev</a:t>
            </a:r>
            <a:r>
              <a:rPr lang="en-US" sz="14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BF351E-6C20-6953-63DD-7281051DC10E}"/>
              </a:ext>
            </a:extLst>
          </p:cNvPr>
          <p:cNvSpPr txBox="1"/>
          <p:nvPr/>
        </p:nvSpPr>
        <p:spPr>
          <a:xfrm>
            <a:off x="6604092" y="1841874"/>
            <a:ext cx="23513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Patent Value ($MM)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(Mean and </a:t>
            </a:r>
            <a:r>
              <a:rPr lang="en-US" sz="1400" dirty="0" err="1">
                <a:solidFill>
                  <a:srgbClr val="002060"/>
                </a:solidFill>
              </a:rPr>
              <a:t>stdev</a:t>
            </a:r>
            <a:r>
              <a:rPr lang="en-US" sz="1400" dirty="0">
                <a:solidFill>
                  <a:srgbClr val="002060"/>
                </a:solidFill>
              </a:rPr>
              <a:t>)</a:t>
            </a:r>
          </a:p>
          <a:p>
            <a:pPr algn="ctr"/>
            <a:endParaRPr lang="en-US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CDD4DA-1F93-B9FD-735E-4F7DFE10C685}"/>
              </a:ext>
            </a:extLst>
          </p:cNvPr>
          <p:cNvSpPr txBox="1"/>
          <p:nvPr/>
        </p:nvSpPr>
        <p:spPr>
          <a:xfrm>
            <a:off x="9408081" y="1828801"/>
            <a:ext cx="23513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Patent Citation (N)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(Mean and </a:t>
            </a:r>
            <a:r>
              <a:rPr lang="en-US" sz="1400" dirty="0" err="1">
                <a:solidFill>
                  <a:srgbClr val="002060"/>
                </a:solidFill>
              </a:rPr>
              <a:t>stdev</a:t>
            </a:r>
            <a:r>
              <a:rPr lang="en-US" sz="1400" dirty="0">
                <a:solidFill>
                  <a:srgbClr val="002060"/>
                </a:solidFill>
              </a:rPr>
              <a:t>)</a:t>
            </a:r>
          </a:p>
          <a:p>
            <a:pPr algn="ctr"/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E28591-39DB-7CA6-4E74-D80B272D8A52}"/>
              </a:ext>
            </a:extLst>
          </p:cNvPr>
          <p:cNvSpPr txBox="1"/>
          <p:nvPr/>
        </p:nvSpPr>
        <p:spPr>
          <a:xfrm>
            <a:off x="3800104" y="2706975"/>
            <a:ext cx="23513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Pre-Policy (2012-16)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14.5 (76.7)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Post Policy (2017-21)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14.2 (84.6)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BE356DC-E910-8452-4255-EE6CA5142BCB}"/>
              </a:ext>
            </a:extLst>
          </p:cNvPr>
          <p:cNvCxnSpPr>
            <a:cxnSpLocks/>
          </p:cNvCxnSpPr>
          <p:nvPr/>
        </p:nvCxnSpPr>
        <p:spPr>
          <a:xfrm>
            <a:off x="3800104" y="3429000"/>
            <a:ext cx="2351314" cy="0"/>
          </a:xfrm>
          <a:prstGeom prst="line">
            <a:avLst/>
          </a:prstGeom>
          <a:ln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Left-Right Arrow 13">
            <a:extLst>
              <a:ext uri="{FF2B5EF4-FFF2-40B4-BE49-F238E27FC236}">
                <a16:creationId xmlns:a16="http://schemas.microsoft.com/office/drawing/2014/main" id="{CDF08813-20CF-CF1C-0937-5BCE64BE392C}"/>
              </a:ext>
            </a:extLst>
          </p:cNvPr>
          <p:cNvSpPr/>
          <p:nvPr/>
        </p:nvSpPr>
        <p:spPr>
          <a:xfrm>
            <a:off x="4417620" y="5112326"/>
            <a:ext cx="1056904" cy="403761"/>
          </a:xfrm>
          <a:prstGeom prst="left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0E703C-5F2A-4B52-03DF-5FF8BF9A487E}"/>
              </a:ext>
            </a:extLst>
          </p:cNvPr>
          <p:cNvSpPr txBox="1"/>
          <p:nvPr/>
        </p:nvSpPr>
        <p:spPr>
          <a:xfrm>
            <a:off x="6630482" y="2723039"/>
            <a:ext cx="23513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Pre-Policy (2012-16)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$832.4 (3396.3)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Post Policy (2017-21)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$854 (3608.8))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999CF90-605C-F966-02ED-15B82058751F}"/>
              </a:ext>
            </a:extLst>
          </p:cNvPr>
          <p:cNvCxnSpPr>
            <a:cxnSpLocks/>
          </p:cNvCxnSpPr>
          <p:nvPr/>
        </p:nvCxnSpPr>
        <p:spPr>
          <a:xfrm>
            <a:off x="6630482" y="3445064"/>
            <a:ext cx="2351314" cy="0"/>
          </a:xfrm>
          <a:prstGeom prst="line">
            <a:avLst/>
          </a:prstGeom>
          <a:ln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468B6B4-B861-6704-10BF-ECED63EEB8E1}"/>
              </a:ext>
            </a:extLst>
          </p:cNvPr>
          <p:cNvSpPr txBox="1"/>
          <p:nvPr/>
        </p:nvSpPr>
        <p:spPr>
          <a:xfrm>
            <a:off x="9408081" y="2684716"/>
            <a:ext cx="2351314" cy="147732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Pre-Policy (2012-16)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37 (147.8)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Post Policy (2017-21)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43.7 (135.4)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506D153-9156-000D-2AD0-CE65510DC6C4}"/>
              </a:ext>
            </a:extLst>
          </p:cNvPr>
          <p:cNvCxnSpPr>
            <a:cxnSpLocks/>
          </p:cNvCxnSpPr>
          <p:nvPr/>
        </p:nvCxnSpPr>
        <p:spPr>
          <a:xfrm>
            <a:off x="9408081" y="3406741"/>
            <a:ext cx="2351314" cy="0"/>
          </a:xfrm>
          <a:prstGeom prst="line">
            <a:avLst/>
          </a:prstGeom>
          <a:ln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Up Arrow 19">
            <a:extLst>
              <a:ext uri="{FF2B5EF4-FFF2-40B4-BE49-F238E27FC236}">
                <a16:creationId xmlns:a16="http://schemas.microsoft.com/office/drawing/2014/main" id="{5E5A15F4-71CC-183C-FDF9-60D557E193D6}"/>
              </a:ext>
            </a:extLst>
          </p:cNvPr>
          <p:cNvSpPr/>
          <p:nvPr/>
        </p:nvSpPr>
        <p:spPr>
          <a:xfrm>
            <a:off x="10300755" y="4927395"/>
            <a:ext cx="565965" cy="635331"/>
          </a:xfrm>
          <a:prstGeom prst="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>
            <a:extLst>
              <a:ext uri="{FF2B5EF4-FFF2-40B4-BE49-F238E27FC236}">
                <a16:creationId xmlns:a16="http://schemas.microsoft.com/office/drawing/2014/main" id="{13E60974-4D94-0A85-D562-A4809E25D290}"/>
              </a:ext>
            </a:extLst>
          </p:cNvPr>
          <p:cNvSpPr/>
          <p:nvPr/>
        </p:nvSpPr>
        <p:spPr>
          <a:xfrm>
            <a:off x="7523156" y="4927395"/>
            <a:ext cx="565965" cy="635331"/>
          </a:xfrm>
          <a:prstGeom prst="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56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C51F2-9DA5-0CAC-76FC-C2CE4E63B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41504-103A-19E5-2144-C985903D9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13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015A7B-E84A-12E2-7E4F-BD4302852962}"/>
              </a:ext>
            </a:extLst>
          </p:cNvPr>
          <p:cNvSpPr txBox="1"/>
          <p:nvPr/>
        </p:nvSpPr>
        <p:spPr>
          <a:xfrm>
            <a:off x="145774" y="2305615"/>
            <a:ext cx="30249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Accelerate Time-to-Knowledge .- </a:t>
            </a:r>
            <a:r>
              <a:rPr lang="en-US" sz="2800" i="1" dirty="0">
                <a:solidFill>
                  <a:schemeClr val="bg1"/>
                </a:solidFill>
              </a:rPr>
              <a:t>(Levers: 10–12 → Speed Phase I, II, III)</a:t>
            </a:r>
            <a:endParaRPr lang="en-US" sz="2800" dirty="0">
              <a:solidFill>
                <a:schemeClr val="bg1"/>
              </a:solidFill>
              <a:latin typeface="Perpetua" panose="02020502060401020303" pitchFamily="18" charset="77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9F10FF4-06C1-53D5-CCA6-B7F2EE75F91E}"/>
              </a:ext>
            </a:extLst>
          </p:cNvPr>
          <p:cNvSpPr/>
          <p:nvPr/>
        </p:nvSpPr>
        <p:spPr>
          <a:xfrm>
            <a:off x="3728852" y="2426701"/>
            <a:ext cx="2422566" cy="2268187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2BA7B85-1590-5D4D-E7CE-58B29CC268B9}"/>
              </a:ext>
            </a:extLst>
          </p:cNvPr>
          <p:cNvSpPr/>
          <p:nvPr/>
        </p:nvSpPr>
        <p:spPr>
          <a:xfrm>
            <a:off x="6559230" y="2448119"/>
            <a:ext cx="2422566" cy="2268187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160FC13-3473-1DCE-BD1C-E5DA787FC72C}"/>
              </a:ext>
            </a:extLst>
          </p:cNvPr>
          <p:cNvSpPr/>
          <p:nvPr/>
        </p:nvSpPr>
        <p:spPr>
          <a:xfrm>
            <a:off x="9372455" y="2426701"/>
            <a:ext cx="2422566" cy="2268187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9EF4DC-0A95-51BA-A535-7F6585921FAD}"/>
              </a:ext>
            </a:extLst>
          </p:cNvPr>
          <p:cNvSpPr txBox="1"/>
          <p:nvPr/>
        </p:nvSpPr>
        <p:spPr>
          <a:xfrm>
            <a:off x="3800104" y="1828801"/>
            <a:ext cx="2351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Speed to end Phase I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(Months Mean and </a:t>
            </a:r>
            <a:r>
              <a:rPr lang="en-US" sz="1400" dirty="0" err="1">
                <a:solidFill>
                  <a:srgbClr val="002060"/>
                </a:solidFill>
              </a:rPr>
              <a:t>stdev</a:t>
            </a:r>
            <a:r>
              <a:rPr lang="en-US" sz="14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0CE40E-701D-8F28-F1E8-A6E9B221FF2F}"/>
              </a:ext>
            </a:extLst>
          </p:cNvPr>
          <p:cNvSpPr txBox="1"/>
          <p:nvPr/>
        </p:nvSpPr>
        <p:spPr>
          <a:xfrm>
            <a:off x="6604092" y="1841874"/>
            <a:ext cx="23513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Speed to end Phase II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(Months Mean and </a:t>
            </a:r>
            <a:r>
              <a:rPr lang="en-US" sz="1400" dirty="0" err="1">
                <a:solidFill>
                  <a:srgbClr val="002060"/>
                </a:solidFill>
              </a:rPr>
              <a:t>stdev</a:t>
            </a:r>
            <a:r>
              <a:rPr lang="en-US" sz="1400" dirty="0">
                <a:solidFill>
                  <a:srgbClr val="002060"/>
                </a:solidFill>
              </a:rPr>
              <a:t>)</a:t>
            </a:r>
          </a:p>
          <a:p>
            <a:pPr algn="ctr"/>
            <a:endParaRPr lang="en-US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F921D3-8252-C581-5062-8E67FEDA7F92}"/>
              </a:ext>
            </a:extLst>
          </p:cNvPr>
          <p:cNvSpPr txBox="1"/>
          <p:nvPr/>
        </p:nvSpPr>
        <p:spPr>
          <a:xfrm>
            <a:off x="9408081" y="1828801"/>
            <a:ext cx="23513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Speed to end Phase III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(Months Mean and </a:t>
            </a:r>
            <a:r>
              <a:rPr lang="en-US" sz="1400" dirty="0" err="1">
                <a:solidFill>
                  <a:srgbClr val="002060"/>
                </a:solidFill>
              </a:rPr>
              <a:t>stdev</a:t>
            </a:r>
            <a:r>
              <a:rPr lang="en-US" sz="1400" dirty="0">
                <a:solidFill>
                  <a:srgbClr val="002060"/>
                </a:solidFill>
              </a:rPr>
              <a:t>)</a:t>
            </a:r>
          </a:p>
          <a:p>
            <a:pPr algn="ctr"/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87EB1B-A27F-C966-0449-24CDE4949EF4}"/>
              </a:ext>
            </a:extLst>
          </p:cNvPr>
          <p:cNvSpPr txBox="1"/>
          <p:nvPr/>
        </p:nvSpPr>
        <p:spPr>
          <a:xfrm>
            <a:off x="3800104" y="2706975"/>
            <a:ext cx="2351314" cy="147732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Pre-Policy (2012-16)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5.3 (13.5)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Post Policy (2017-21)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9.2 (21.1)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519DDE4-57EC-5B01-D243-2B53C4720A9B}"/>
              </a:ext>
            </a:extLst>
          </p:cNvPr>
          <p:cNvCxnSpPr>
            <a:cxnSpLocks/>
          </p:cNvCxnSpPr>
          <p:nvPr/>
        </p:nvCxnSpPr>
        <p:spPr>
          <a:xfrm>
            <a:off x="3800104" y="3429000"/>
            <a:ext cx="2351314" cy="0"/>
          </a:xfrm>
          <a:prstGeom prst="line">
            <a:avLst/>
          </a:prstGeom>
          <a:ln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ECB1C01-A573-C6DA-B360-A17B18A13FD3}"/>
              </a:ext>
            </a:extLst>
          </p:cNvPr>
          <p:cNvSpPr txBox="1"/>
          <p:nvPr/>
        </p:nvSpPr>
        <p:spPr>
          <a:xfrm>
            <a:off x="6630482" y="2723039"/>
            <a:ext cx="2351314" cy="147732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Pre-Policy (2012-16)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7.1 (9.2)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Post Policy (2017-21)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19.4(22.6)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8078B54-9A0A-340D-64DA-ADB17694EF01}"/>
              </a:ext>
            </a:extLst>
          </p:cNvPr>
          <p:cNvCxnSpPr>
            <a:cxnSpLocks/>
          </p:cNvCxnSpPr>
          <p:nvPr/>
        </p:nvCxnSpPr>
        <p:spPr>
          <a:xfrm>
            <a:off x="6630482" y="3445064"/>
            <a:ext cx="2351314" cy="0"/>
          </a:xfrm>
          <a:prstGeom prst="line">
            <a:avLst/>
          </a:prstGeom>
          <a:ln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Up Arrow 16">
            <a:extLst>
              <a:ext uri="{FF2B5EF4-FFF2-40B4-BE49-F238E27FC236}">
                <a16:creationId xmlns:a16="http://schemas.microsoft.com/office/drawing/2014/main" id="{C7C83541-F931-088F-08D9-5FCAB7893A83}"/>
              </a:ext>
            </a:extLst>
          </p:cNvPr>
          <p:cNvSpPr/>
          <p:nvPr/>
        </p:nvSpPr>
        <p:spPr>
          <a:xfrm>
            <a:off x="7523156" y="4991226"/>
            <a:ext cx="565965" cy="635331"/>
          </a:xfrm>
          <a:prstGeom prst="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CA402A-8CA5-70EF-8006-90641479B5BE}"/>
              </a:ext>
            </a:extLst>
          </p:cNvPr>
          <p:cNvSpPr txBox="1"/>
          <p:nvPr/>
        </p:nvSpPr>
        <p:spPr>
          <a:xfrm>
            <a:off x="9408081" y="2684716"/>
            <a:ext cx="2351314" cy="147732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Pre-Policy (2012-16)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5.3 (20.4)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Post Policy (2017-21)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9.6 (27.1)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4073EB2-B0D8-A054-EC31-25CAED535EAD}"/>
              </a:ext>
            </a:extLst>
          </p:cNvPr>
          <p:cNvCxnSpPr>
            <a:cxnSpLocks/>
          </p:cNvCxnSpPr>
          <p:nvPr/>
        </p:nvCxnSpPr>
        <p:spPr>
          <a:xfrm>
            <a:off x="9408081" y="3406741"/>
            <a:ext cx="2351314" cy="0"/>
          </a:xfrm>
          <a:prstGeom prst="line">
            <a:avLst/>
          </a:prstGeom>
          <a:ln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Up Arrow 19">
            <a:extLst>
              <a:ext uri="{FF2B5EF4-FFF2-40B4-BE49-F238E27FC236}">
                <a16:creationId xmlns:a16="http://schemas.microsoft.com/office/drawing/2014/main" id="{3526E0FC-D951-37E1-95F2-28EA15ED54AE}"/>
              </a:ext>
            </a:extLst>
          </p:cNvPr>
          <p:cNvSpPr/>
          <p:nvPr/>
        </p:nvSpPr>
        <p:spPr>
          <a:xfrm>
            <a:off x="10300755" y="5021348"/>
            <a:ext cx="565965" cy="635331"/>
          </a:xfrm>
          <a:prstGeom prst="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Up Arrow 1">
            <a:extLst>
              <a:ext uri="{FF2B5EF4-FFF2-40B4-BE49-F238E27FC236}">
                <a16:creationId xmlns:a16="http://schemas.microsoft.com/office/drawing/2014/main" id="{23EC0886-6916-07A6-585C-2381EE9051D8}"/>
              </a:ext>
            </a:extLst>
          </p:cNvPr>
          <p:cNvSpPr/>
          <p:nvPr/>
        </p:nvSpPr>
        <p:spPr>
          <a:xfrm>
            <a:off x="4657152" y="4996540"/>
            <a:ext cx="565965" cy="635331"/>
          </a:xfrm>
          <a:prstGeom prst="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31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CD124-961A-0D6F-C3A9-236F67853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4AD9D4-DB2C-D9C6-3FC1-83771C1E18E7}"/>
              </a:ext>
            </a:extLst>
          </p:cNvPr>
          <p:cNvSpPr txBox="1"/>
          <p:nvPr/>
        </p:nvSpPr>
        <p:spPr>
          <a:xfrm>
            <a:off x="157649" y="1967854"/>
            <a:ext cx="29258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erpetua" panose="02020502060401020303" pitchFamily="18" charset="77"/>
              </a:rPr>
              <a:t>Part B: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Perpetua" panose="02020502060401020303" pitchFamily="18" charset="77"/>
              </a:rPr>
              <a:t>Event analysis with diff-in-diff</a:t>
            </a:r>
          </a:p>
          <a:p>
            <a:pPr algn="ctr"/>
            <a:endParaRPr lang="en-US" sz="2800" b="1" dirty="0">
              <a:solidFill>
                <a:schemeClr val="bg1"/>
              </a:solidFill>
              <a:latin typeface="Perpetua" panose="02020502060401020303" pitchFamily="18" charset="77"/>
            </a:endParaRP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Perpetua" panose="02020502060401020303" pitchFamily="18" charset="77"/>
              </a:rPr>
              <a:t>High vs low debt firms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084DB-E0B0-8DCE-AF45-9A60DFD9F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14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34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C5A37-0108-4C2C-7844-DAD803CB1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695ECD-DE62-A372-6F36-F6E001965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15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7AC5B1-6036-92B6-2C2D-2E6C2DD01BB8}"/>
              </a:ext>
            </a:extLst>
          </p:cNvPr>
          <p:cNvSpPr txBox="1"/>
          <p:nvPr/>
        </p:nvSpPr>
        <p:spPr>
          <a:xfrm>
            <a:off x="164636" y="2090172"/>
            <a:ext cx="29258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Strengthen the Innovation Moat Through Intellectual Property. 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</a:rPr>
              <a:t>Levers: 1-3</a:t>
            </a:r>
            <a:endParaRPr lang="en-US" sz="2800" i="1" dirty="0">
              <a:solidFill>
                <a:schemeClr val="bg1"/>
              </a:solidFill>
              <a:latin typeface="Perpetua" panose="02020502060401020303" pitchFamily="18" charset="77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4951FBCE-E935-84A5-3BD3-149DE64FFEC6}"/>
              </a:ext>
            </a:extLst>
          </p:cNvPr>
          <p:cNvSpPr txBox="1">
            <a:spLocks/>
          </p:cNvSpPr>
          <p:nvPr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pPr/>
              <a:t>15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DDB11ED5-D302-CF55-E996-4244F597B2F0}"/>
              </a:ext>
            </a:extLst>
          </p:cNvPr>
          <p:cNvSpPr/>
          <p:nvPr/>
        </p:nvSpPr>
        <p:spPr>
          <a:xfrm>
            <a:off x="3728852" y="2426701"/>
            <a:ext cx="2422566" cy="2268187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778EE23F-4097-177A-F179-773FC5E38D62}"/>
              </a:ext>
            </a:extLst>
          </p:cNvPr>
          <p:cNvSpPr/>
          <p:nvPr/>
        </p:nvSpPr>
        <p:spPr>
          <a:xfrm>
            <a:off x="6568467" y="2426701"/>
            <a:ext cx="2422566" cy="2268187"/>
          </a:xfrm>
          <a:prstGeom prst="roundRect">
            <a:avLst/>
          </a:prstGeom>
          <a:solidFill>
            <a:srgbClr val="00206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B0C43ACF-C039-DF0E-3B44-24917287E42F}"/>
              </a:ext>
            </a:extLst>
          </p:cNvPr>
          <p:cNvSpPr/>
          <p:nvPr/>
        </p:nvSpPr>
        <p:spPr>
          <a:xfrm>
            <a:off x="9372455" y="2426701"/>
            <a:ext cx="2422566" cy="2268187"/>
          </a:xfrm>
          <a:prstGeom prst="round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461C716-0BE5-950F-BC3E-C32C7B33331B}"/>
              </a:ext>
            </a:extLst>
          </p:cNvPr>
          <p:cNvSpPr txBox="1"/>
          <p:nvPr/>
        </p:nvSpPr>
        <p:spPr>
          <a:xfrm>
            <a:off x="3800104" y="1828801"/>
            <a:ext cx="2351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Patent Count (N)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BD567BB-101C-8968-586C-513D29C715FB}"/>
              </a:ext>
            </a:extLst>
          </p:cNvPr>
          <p:cNvSpPr txBox="1"/>
          <p:nvPr/>
        </p:nvSpPr>
        <p:spPr>
          <a:xfrm>
            <a:off x="6604092" y="1841874"/>
            <a:ext cx="23513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Patent Value ($MM)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</a:p>
          <a:p>
            <a:pPr algn="ctr"/>
            <a:endParaRPr lang="en-US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3B89A4-7545-75BA-67B3-E94FCE6BE3FF}"/>
              </a:ext>
            </a:extLst>
          </p:cNvPr>
          <p:cNvSpPr txBox="1"/>
          <p:nvPr/>
        </p:nvSpPr>
        <p:spPr>
          <a:xfrm>
            <a:off x="9408081" y="1828801"/>
            <a:ext cx="23513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Patent Citation (N)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</a:p>
          <a:p>
            <a:pPr algn="ctr"/>
            <a:endParaRPr lang="en-US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3447B7B-1947-4281-B9E8-AA42AD1EF028}"/>
              </a:ext>
            </a:extLst>
          </p:cNvPr>
          <p:cNvSpPr txBox="1"/>
          <p:nvPr/>
        </p:nvSpPr>
        <p:spPr>
          <a:xfrm>
            <a:off x="3800103" y="2461055"/>
            <a:ext cx="2351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     0.118 **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[0.047]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N= 6,632</a:t>
            </a:r>
          </a:p>
        </p:txBody>
      </p:sp>
      <p:sp>
        <p:nvSpPr>
          <p:cNvPr id="32" name="Up Arrow 31">
            <a:extLst>
              <a:ext uri="{FF2B5EF4-FFF2-40B4-BE49-F238E27FC236}">
                <a16:creationId xmlns:a16="http://schemas.microsoft.com/office/drawing/2014/main" id="{F6A14DC3-17CF-4910-676C-E39EE5498023}"/>
              </a:ext>
            </a:extLst>
          </p:cNvPr>
          <p:cNvSpPr/>
          <p:nvPr/>
        </p:nvSpPr>
        <p:spPr>
          <a:xfrm>
            <a:off x="7523156" y="4996540"/>
            <a:ext cx="565965" cy="635331"/>
          </a:xfrm>
          <a:prstGeom prst="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Up Arrow 35">
            <a:extLst>
              <a:ext uri="{FF2B5EF4-FFF2-40B4-BE49-F238E27FC236}">
                <a16:creationId xmlns:a16="http://schemas.microsoft.com/office/drawing/2014/main" id="{20C08918-8B12-AF19-55DF-0997641683A7}"/>
              </a:ext>
            </a:extLst>
          </p:cNvPr>
          <p:cNvSpPr/>
          <p:nvPr/>
        </p:nvSpPr>
        <p:spPr>
          <a:xfrm>
            <a:off x="4692778" y="5018574"/>
            <a:ext cx="565965" cy="635331"/>
          </a:xfrm>
          <a:prstGeom prst="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8FB5B3C-2080-C9A4-9015-C61ABAA69F33}"/>
              </a:ext>
            </a:extLst>
          </p:cNvPr>
          <p:cNvSpPr txBox="1"/>
          <p:nvPr/>
        </p:nvSpPr>
        <p:spPr>
          <a:xfrm>
            <a:off x="6675344" y="2487219"/>
            <a:ext cx="2351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  0.219 *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[0.118]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N= 6,632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8C2E9F6-7281-572F-ABDB-B88858ACF497}"/>
              </a:ext>
            </a:extLst>
          </p:cNvPr>
          <p:cNvSpPr txBox="1"/>
          <p:nvPr/>
        </p:nvSpPr>
        <p:spPr>
          <a:xfrm>
            <a:off x="9372454" y="2478499"/>
            <a:ext cx="2351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0.034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[0.079]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N= 6,632</a:t>
            </a:r>
          </a:p>
        </p:txBody>
      </p:sp>
      <p:sp>
        <p:nvSpPr>
          <p:cNvPr id="39" name="Left-Right Arrow 38">
            <a:extLst>
              <a:ext uri="{FF2B5EF4-FFF2-40B4-BE49-F238E27FC236}">
                <a16:creationId xmlns:a16="http://schemas.microsoft.com/office/drawing/2014/main" id="{894A5986-08C6-AE53-28BE-7E63EFDC0E40}"/>
              </a:ext>
            </a:extLst>
          </p:cNvPr>
          <p:cNvSpPr/>
          <p:nvPr/>
        </p:nvSpPr>
        <p:spPr>
          <a:xfrm>
            <a:off x="10160000" y="5121858"/>
            <a:ext cx="1056904" cy="403761"/>
          </a:xfrm>
          <a:prstGeom prst="left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30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39633-FF42-D0F3-F732-654321C19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F30490-BA1D-26B4-06B0-9DF45F26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16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7492A8D-0EB5-2472-CF2A-3009262A4883}"/>
              </a:ext>
            </a:extLst>
          </p:cNvPr>
          <p:cNvSpPr txBox="1">
            <a:spLocks/>
          </p:cNvSpPr>
          <p:nvPr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pPr/>
              <a:t>16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31549119-1AC5-686F-35B9-E4019A2D3109}"/>
              </a:ext>
            </a:extLst>
          </p:cNvPr>
          <p:cNvSpPr/>
          <p:nvPr/>
        </p:nvSpPr>
        <p:spPr>
          <a:xfrm>
            <a:off x="3728852" y="2426701"/>
            <a:ext cx="2422566" cy="2268187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4A3CA4A6-FEED-8DE9-EA1E-107B6D8F66F9}"/>
              </a:ext>
            </a:extLst>
          </p:cNvPr>
          <p:cNvSpPr/>
          <p:nvPr/>
        </p:nvSpPr>
        <p:spPr>
          <a:xfrm>
            <a:off x="6568467" y="2426701"/>
            <a:ext cx="2422566" cy="2268187"/>
          </a:xfrm>
          <a:prstGeom prst="round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41150046-6781-5D0B-6BFC-F89D00DF13A2}"/>
              </a:ext>
            </a:extLst>
          </p:cNvPr>
          <p:cNvSpPr/>
          <p:nvPr/>
        </p:nvSpPr>
        <p:spPr>
          <a:xfrm>
            <a:off x="9372455" y="2426701"/>
            <a:ext cx="2422566" cy="2268187"/>
          </a:xfrm>
          <a:prstGeom prst="round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ACD602-7359-1DBF-95F0-608FD170EC67}"/>
              </a:ext>
            </a:extLst>
          </p:cNvPr>
          <p:cNvSpPr txBox="1"/>
          <p:nvPr/>
        </p:nvSpPr>
        <p:spPr>
          <a:xfrm>
            <a:off x="3800104" y="1828801"/>
            <a:ext cx="2351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Start Phase I (N)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299A9CA-5387-C541-E766-CBD2AB31ABF6}"/>
              </a:ext>
            </a:extLst>
          </p:cNvPr>
          <p:cNvSpPr txBox="1"/>
          <p:nvPr/>
        </p:nvSpPr>
        <p:spPr>
          <a:xfrm>
            <a:off x="6604092" y="1841874"/>
            <a:ext cx="23513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Start Phase II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</a:p>
          <a:p>
            <a:pPr algn="ctr"/>
            <a:endParaRPr lang="en-US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772D92-30A7-3B17-40F6-DDCBB1C6FC82}"/>
              </a:ext>
            </a:extLst>
          </p:cNvPr>
          <p:cNvSpPr txBox="1"/>
          <p:nvPr/>
        </p:nvSpPr>
        <p:spPr>
          <a:xfrm>
            <a:off x="9408081" y="1828801"/>
            <a:ext cx="2351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Start Phase III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70F819B-AF22-0B19-523E-118F85AE2135}"/>
              </a:ext>
            </a:extLst>
          </p:cNvPr>
          <p:cNvSpPr txBox="1"/>
          <p:nvPr/>
        </p:nvSpPr>
        <p:spPr>
          <a:xfrm>
            <a:off x="3900488" y="2522609"/>
            <a:ext cx="21955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     0.0323 **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[0.016]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N= 6,632</a:t>
            </a:r>
          </a:p>
        </p:txBody>
      </p:sp>
      <p:sp>
        <p:nvSpPr>
          <p:cNvPr id="36" name="Up Arrow 35">
            <a:extLst>
              <a:ext uri="{FF2B5EF4-FFF2-40B4-BE49-F238E27FC236}">
                <a16:creationId xmlns:a16="http://schemas.microsoft.com/office/drawing/2014/main" id="{AB6DF4BA-86EE-558C-7971-A4929764E07A}"/>
              </a:ext>
            </a:extLst>
          </p:cNvPr>
          <p:cNvSpPr/>
          <p:nvPr/>
        </p:nvSpPr>
        <p:spPr>
          <a:xfrm>
            <a:off x="4692778" y="5018574"/>
            <a:ext cx="565965" cy="635331"/>
          </a:xfrm>
          <a:prstGeom prst="up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3AFE466-B0A1-FCDB-BD20-CDE4BAF982BA}"/>
              </a:ext>
            </a:extLst>
          </p:cNvPr>
          <p:cNvSpPr txBox="1"/>
          <p:nvPr/>
        </p:nvSpPr>
        <p:spPr>
          <a:xfrm>
            <a:off x="6675344" y="2487219"/>
            <a:ext cx="2351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0.0025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[0.014]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N= 6,632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F561275-8FD3-7139-D2C5-7269A4C7EF2B}"/>
              </a:ext>
            </a:extLst>
          </p:cNvPr>
          <p:cNvSpPr txBox="1"/>
          <p:nvPr/>
        </p:nvSpPr>
        <p:spPr>
          <a:xfrm>
            <a:off x="9372454" y="2478499"/>
            <a:ext cx="2351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0.0036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[0.013]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N= 6,632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175E93-795A-6EB0-894E-70E2CF35B9CF}"/>
              </a:ext>
            </a:extLst>
          </p:cNvPr>
          <p:cNvSpPr txBox="1"/>
          <p:nvPr/>
        </p:nvSpPr>
        <p:spPr>
          <a:xfrm>
            <a:off x="225596" y="2446139"/>
            <a:ext cx="292588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Expand and Rebalance the R&amp;D Portfolio.- </a:t>
            </a:r>
            <a:r>
              <a:rPr lang="en-US" sz="2800" i="1" dirty="0">
                <a:solidFill>
                  <a:schemeClr val="bg1"/>
                </a:solidFill>
              </a:rPr>
              <a:t>(Levers: 4–6 → Start Phase I, II, III).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Left-Right Arrow 2">
            <a:extLst>
              <a:ext uri="{FF2B5EF4-FFF2-40B4-BE49-F238E27FC236}">
                <a16:creationId xmlns:a16="http://schemas.microsoft.com/office/drawing/2014/main" id="{2024D0DF-86EF-856A-8566-3B07818C9DB0}"/>
              </a:ext>
            </a:extLst>
          </p:cNvPr>
          <p:cNvSpPr/>
          <p:nvPr/>
        </p:nvSpPr>
        <p:spPr>
          <a:xfrm>
            <a:off x="7498957" y="5120670"/>
            <a:ext cx="1056904" cy="403761"/>
          </a:xfrm>
          <a:prstGeom prst="left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>
            <a:extLst>
              <a:ext uri="{FF2B5EF4-FFF2-40B4-BE49-F238E27FC236}">
                <a16:creationId xmlns:a16="http://schemas.microsoft.com/office/drawing/2014/main" id="{114CE3E9-6A34-56D8-14EF-8FD56A2B8D01}"/>
              </a:ext>
            </a:extLst>
          </p:cNvPr>
          <p:cNvSpPr/>
          <p:nvPr/>
        </p:nvSpPr>
        <p:spPr>
          <a:xfrm>
            <a:off x="10160000" y="5134358"/>
            <a:ext cx="1056904" cy="403761"/>
          </a:xfrm>
          <a:prstGeom prst="left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16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520AB-B18A-9F45-1F62-F79034454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41BEA-CB4A-1CC9-3EA5-79C430A1F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17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0E4E62D-D8B4-5964-BD46-8DC47327C99A}"/>
              </a:ext>
            </a:extLst>
          </p:cNvPr>
          <p:cNvSpPr txBox="1">
            <a:spLocks/>
          </p:cNvSpPr>
          <p:nvPr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pPr/>
              <a:t>17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BCBD09F7-5429-FC22-363D-9474940192EF}"/>
              </a:ext>
            </a:extLst>
          </p:cNvPr>
          <p:cNvSpPr/>
          <p:nvPr/>
        </p:nvSpPr>
        <p:spPr>
          <a:xfrm>
            <a:off x="3728852" y="2426701"/>
            <a:ext cx="2422566" cy="22681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0A59BCEB-5BD0-7F07-0270-7EB9DE65E435}"/>
              </a:ext>
            </a:extLst>
          </p:cNvPr>
          <p:cNvSpPr/>
          <p:nvPr/>
        </p:nvSpPr>
        <p:spPr>
          <a:xfrm>
            <a:off x="6568467" y="2426701"/>
            <a:ext cx="2422566" cy="2268187"/>
          </a:xfrm>
          <a:prstGeom prst="round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D60FE936-A2DB-A48C-040B-2AFCDDE61210}"/>
              </a:ext>
            </a:extLst>
          </p:cNvPr>
          <p:cNvSpPr/>
          <p:nvPr/>
        </p:nvSpPr>
        <p:spPr>
          <a:xfrm>
            <a:off x="9372455" y="2426701"/>
            <a:ext cx="2422566" cy="2268187"/>
          </a:xfrm>
          <a:prstGeom prst="round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322541C-77D1-29CD-1B28-E33693E09F64}"/>
              </a:ext>
            </a:extLst>
          </p:cNvPr>
          <p:cNvSpPr txBox="1"/>
          <p:nvPr/>
        </p:nvSpPr>
        <p:spPr>
          <a:xfrm>
            <a:off x="3711039" y="1781322"/>
            <a:ext cx="24581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Completion Phase I (N)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FB6C9B0-7F2D-7DB0-F077-41373ACD74C0}"/>
              </a:ext>
            </a:extLst>
          </p:cNvPr>
          <p:cNvSpPr txBox="1"/>
          <p:nvPr/>
        </p:nvSpPr>
        <p:spPr>
          <a:xfrm>
            <a:off x="6604092" y="1841874"/>
            <a:ext cx="23513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Completion Phase II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</a:p>
          <a:p>
            <a:pPr algn="ctr"/>
            <a:endParaRPr lang="en-US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19D3706-A6B5-31CC-723D-D36414BCF4CD}"/>
              </a:ext>
            </a:extLst>
          </p:cNvPr>
          <p:cNvSpPr txBox="1"/>
          <p:nvPr/>
        </p:nvSpPr>
        <p:spPr>
          <a:xfrm>
            <a:off x="9408081" y="1828801"/>
            <a:ext cx="2351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Completion Phase  III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50F1A9E-3D06-7B29-0EAD-E0E5A0DE98A0}"/>
              </a:ext>
            </a:extLst>
          </p:cNvPr>
          <p:cNvSpPr txBox="1"/>
          <p:nvPr/>
        </p:nvSpPr>
        <p:spPr>
          <a:xfrm>
            <a:off x="3800103" y="2413576"/>
            <a:ext cx="2351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 0.017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[0.014]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N= 6,632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9EAF1E-EA3A-8047-022D-55D52232F4BE}"/>
              </a:ext>
            </a:extLst>
          </p:cNvPr>
          <p:cNvSpPr txBox="1"/>
          <p:nvPr/>
        </p:nvSpPr>
        <p:spPr>
          <a:xfrm>
            <a:off x="6675344" y="2487219"/>
            <a:ext cx="2351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0.0028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[0.011]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N= 6,632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544BAF7-9A0B-2AE3-D3E5-36F819F42025}"/>
              </a:ext>
            </a:extLst>
          </p:cNvPr>
          <p:cNvSpPr txBox="1"/>
          <p:nvPr/>
        </p:nvSpPr>
        <p:spPr>
          <a:xfrm>
            <a:off x="9372454" y="2478499"/>
            <a:ext cx="2351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0.0013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[0.012]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N= 6,632</a:t>
            </a:r>
          </a:p>
        </p:txBody>
      </p:sp>
      <p:sp>
        <p:nvSpPr>
          <p:cNvPr id="3" name="Left-Right Arrow 2">
            <a:extLst>
              <a:ext uri="{FF2B5EF4-FFF2-40B4-BE49-F238E27FC236}">
                <a16:creationId xmlns:a16="http://schemas.microsoft.com/office/drawing/2014/main" id="{15205082-E09D-E2A4-F8F8-7DC57ECE3084}"/>
              </a:ext>
            </a:extLst>
          </p:cNvPr>
          <p:cNvSpPr/>
          <p:nvPr/>
        </p:nvSpPr>
        <p:spPr>
          <a:xfrm>
            <a:off x="7498957" y="5120670"/>
            <a:ext cx="1056904" cy="403761"/>
          </a:xfrm>
          <a:prstGeom prst="left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>
            <a:extLst>
              <a:ext uri="{FF2B5EF4-FFF2-40B4-BE49-F238E27FC236}">
                <a16:creationId xmlns:a16="http://schemas.microsoft.com/office/drawing/2014/main" id="{2E0D3C50-03C5-8D13-34AF-0D78291ADB90}"/>
              </a:ext>
            </a:extLst>
          </p:cNvPr>
          <p:cNvSpPr/>
          <p:nvPr/>
        </p:nvSpPr>
        <p:spPr>
          <a:xfrm>
            <a:off x="10160000" y="5134358"/>
            <a:ext cx="1056904" cy="403761"/>
          </a:xfrm>
          <a:prstGeom prst="left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E3747A-8B50-98D4-4DED-C9551AA180A9}"/>
              </a:ext>
            </a:extLst>
          </p:cNvPr>
          <p:cNvSpPr txBox="1"/>
          <p:nvPr/>
        </p:nvSpPr>
        <p:spPr>
          <a:xfrm>
            <a:off x="256076" y="2282041"/>
            <a:ext cx="29258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Convert Pipeline Assets into Approvals (“Cross the Valley of Death”)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(Levers: 7–9). </a:t>
            </a:r>
            <a:endParaRPr lang="en-US" sz="2800" dirty="0">
              <a:solidFill>
                <a:schemeClr val="bg1"/>
              </a:solidFill>
              <a:latin typeface="Perpetua" panose="02020502060401020303" pitchFamily="18" charset="77"/>
            </a:endParaRPr>
          </a:p>
        </p:txBody>
      </p:sp>
      <p:sp>
        <p:nvSpPr>
          <p:cNvPr id="7" name="Left-Right Arrow 6">
            <a:extLst>
              <a:ext uri="{FF2B5EF4-FFF2-40B4-BE49-F238E27FC236}">
                <a16:creationId xmlns:a16="http://schemas.microsoft.com/office/drawing/2014/main" id="{03994639-723C-EFED-2791-F501357172F4}"/>
              </a:ext>
            </a:extLst>
          </p:cNvPr>
          <p:cNvSpPr/>
          <p:nvPr/>
        </p:nvSpPr>
        <p:spPr>
          <a:xfrm>
            <a:off x="4447308" y="5120669"/>
            <a:ext cx="1056904" cy="403761"/>
          </a:xfrm>
          <a:prstGeom prst="left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921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78B5C-7C78-EA1C-9DDD-2B285181F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F23BE-BF1F-66F4-ACD4-1F2B28C12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18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BD39C01-B655-D9F2-537C-90E034616DC4}"/>
              </a:ext>
            </a:extLst>
          </p:cNvPr>
          <p:cNvSpPr txBox="1">
            <a:spLocks/>
          </p:cNvSpPr>
          <p:nvPr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pPr/>
              <a:t>18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84B5C078-848F-7D23-11A8-78B8BDCC9B29}"/>
              </a:ext>
            </a:extLst>
          </p:cNvPr>
          <p:cNvSpPr/>
          <p:nvPr/>
        </p:nvSpPr>
        <p:spPr>
          <a:xfrm>
            <a:off x="3728852" y="2426701"/>
            <a:ext cx="2422566" cy="22681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FA57DA2E-8ECD-C746-7A96-987007B7F90B}"/>
              </a:ext>
            </a:extLst>
          </p:cNvPr>
          <p:cNvSpPr/>
          <p:nvPr/>
        </p:nvSpPr>
        <p:spPr>
          <a:xfrm>
            <a:off x="6568467" y="2426701"/>
            <a:ext cx="2422566" cy="2268187"/>
          </a:xfrm>
          <a:prstGeom prst="round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70AD0183-260D-B12A-7912-631179ED2898}"/>
              </a:ext>
            </a:extLst>
          </p:cNvPr>
          <p:cNvSpPr/>
          <p:nvPr/>
        </p:nvSpPr>
        <p:spPr>
          <a:xfrm>
            <a:off x="9372455" y="2426701"/>
            <a:ext cx="2422566" cy="2268187"/>
          </a:xfrm>
          <a:prstGeom prst="round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6D80BD1-FF36-FB9E-FD8F-90F67844933B}"/>
              </a:ext>
            </a:extLst>
          </p:cNvPr>
          <p:cNvSpPr txBox="1"/>
          <p:nvPr/>
        </p:nvSpPr>
        <p:spPr>
          <a:xfrm>
            <a:off x="3800103" y="1828801"/>
            <a:ext cx="24581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Speed Phase I (N)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43DCC38-35B0-0BF5-046F-B5BCDC3415A4}"/>
              </a:ext>
            </a:extLst>
          </p:cNvPr>
          <p:cNvSpPr txBox="1"/>
          <p:nvPr/>
        </p:nvSpPr>
        <p:spPr>
          <a:xfrm>
            <a:off x="6604092" y="1841874"/>
            <a:ext cx="23513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Speed Phase II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</a:p>
          <a:p>
            <a:pPr algn="ctr"/>
            <a:endParaRPr lang="en-US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CC2CAED-B336-ECA9-3735-7FA3BCD88460}"/>
              </a:ext>
            </a:extLst>
          </p:cNvPr>
          <p:cNvSpPr txBox="1"/>
          <p:nvPr/>
        </p:nvSpPr>
        <p:spPr>
          <a:xfrm>
            <a:off x="9408081" y="1828801"/>
            <a:ext cx="2351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Speed Phase  III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(Semi-log)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E7121B-CA8B-0C9A-9CAA-C8C315B05AA4}"/>
              </a:ext>
            </a:extLst>
          </p:cNvPr>
          <p:cNvSpPr txBox="1"/>
          <p:nvPr/>
        </p:nvSpPr>
        <p:spPr>
          <a:xfrm>
            <a:off x="3800103" y="2461055"/>
            <a:ext cx="2351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 0.226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[0.199]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N= 557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81161C9-0FB7-F008-EBCD-31F47CE04B9E}"/>
              </a:ext>
            </a:extLst>
          </p:cNvPr>
          <p:cNvSpPr txBox="1"/>
          <p:nvPr/>
        </p:nvSpPr>
        <p:spPr>
          <a:xfrm>
            <a:off x="6675344" y="2487219"/>
            <a:ext cx="2351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0.403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[0.265]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N= 505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CA1F0ED-DEFB-3D48-F590-62995F087729}"/>
              </a:ext>
            </a:extLst>
          </p:cNvPr>
          <p:cNvSpPr txBox="1"/>
          <p:nvPr/>
        </p:nvSpPr>
        <p:spPr>
          <a:xfrm>
            <a:off x="9372454" y="2478499"/>
            <a:ext cx="2351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Treatment*Post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-0.0995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[0.0509]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Controls: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Firm: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All: Yes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N= 377</a:t>
            </a:r>
          </a:p>
        </p:txBody>
      </p:sp>
      <p:sp>
        <p:nvSpPr>
          <p:cNvPr id="3" name="Left-Right Arrow 2">
            <a:extLst>
              <a:ext uri="{FF2B5EF4-FFF2-40B4-BE49-F238E27FC236}">
                <a16:creationId xmlns:a16="http://schemas.microsoft.com/office/drawing/2014/main" id="{1818D565-D70F-C276-84BB-F75F0DA2290D}"/>
              </a:ext>
            </a:extLst>
          </p:cNvPr>
          <p:cNvSpPr/>
          <p:nvPr/>
        </p:nvSpPr>
        <p:spPr>
          <a:xfrm>
            <a:off x="7498957" y="5120670"/>
            <a:ext cx="1056904" cy="403761"/>
          </a:xfrm>
          <a:prstGeom prst="left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>
            <a:extLst>
              <a:ext uri="{FF2B5EF4-FFF2-40B4-BE49-F238E27FC236}">
                <a16:creationId xmlns:a16="http://schemas.microsoft.com/office/drawing/2014/main" id="{AC176B0D-4AE9-A0FD-EB7C-7104BDC0A4F3}"/>
              </a:ext>
            </a:extLst>
          </p:cNvPr>
          <p:cNvSpPr/>
          <p:nvPr/>
        </p:nvSpPr>
        <p:spPr>
          <a:xfrm>
            <a:off x="10160000" y="5134358"/>
            <a:ext cx="1056904" cy="403761"/>
          </a:xfrm>
          <a:prstGeom prst="left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-Right Arrow 6">
            <a:extLst>
              <a:ext uri="{FF2B5EF4-FFF2-40B4-BE49-F238E27FC236}">
                <a16:creationId xmlns:a16="http://schemas.microsoft.com/office/drawing/2014/main" id="{9F2F4BAC-AC7F-D96E-14C8-B4E5FC03EFFD}"/>
              </a:ext>
            </a:extLst>
          </p:cNvPr>
          <p:cNvSpPr/>
          <p:nvPr/>
        </p:nvSpPr>
        <p:spPr>
          <a:xfrm>
            <a:off x="4500746" y="5120669"/>
            <a:ext cx="1056904" cy="403761"/>
          </a:xfrm>
          <a:prstGeom prst="left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028114-2658-AC08-6C9F-61A9CB8ACE94}"/>
              </a:ext>
            </a:extLst>
          </p:cNvPr>
          <p:cNvSpPr txBox="1"/>
          <p:nvPr/>
        </p:nvSpPr>
        <p:spPr>
          <a:xfrm>
            <a:off x="301796" y="2541121"/>
            <a:ext cx="292588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Accelerate Time-to-Knowledge .- </a:t>
            </a:r>
            <a:r>
              <a:rPr lang="en-US" sz="2800" b="1" i="1" dirty="0">
                <a:solidFill>
                  <a:schemeClr val="bg1"/>
                </a:solidFill>
              </a:rPr>
              <a:t>(Levers: 10–12 → Speed Phase I, II, III). </a:t>
            </a:r>
            <a:endParaRPr lang="en-US" sz="2800" dirty="0">
              <a:solidFill>
                <a:schemeClr val="bg1"/>
              </a:solidFill>
              <a:latin typeface="Perpetua" panose="02020502060401020303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964882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F85D0-806B-F7C4-E701-CB77C1D71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D693B-9F70-E2C2-B535-35737E3D8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19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58293E-0195-6E70-F0E7-E5D50325D60C}"/>
              </a:ext>
            </a:extLst>
          </p:cNvPr>
          <p:cNvSpPr txBox="1"/>
          <p:nvPr/>
        </p:nvSpPr>
        <p:spPr>
          <a:xfrm>
            <a:off x="284415" y="2710723"/>
            <a:ext cx="30249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Event-Study </a:t>
            </a:r>
            <a:r>
              <a:rPr lang="en-US" sz="2800" b="1" dirty="0" err="1">
                <a:solidFill>
                  <a:schemeClr val="bg1"/>
                </a:solidFill>
              </a:rPr>
              <a:t>DiD</a:t>
            </a:r>
            <a:r>
              <a:rPr lang="en-US" sz="2800" b="1" dirty="0">
                <a:solidFill>
                  <a:schemeClr val="bg1"/>
                </a:solidFill>
              </a:rPr>
              <a:t> (High-Debt vs Low-Debt ratio): Main Findings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A02865-C7F1-FA26-093C-45B09E119593}"/>
              </a:ext>
            </a:extLst>
          </p:cNvPr>
          <p:cNvSpPr txBox="1"/>
          <p:nvPr/>
        </p:nvSpPr>
        <p:spPr>
          <a:xfrm>
            <a:off x="3462911" y="1262649"/>
            <a:ext cx="8444674" cy="5216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Differential improvement in the IP moat (Levers 1–3).- 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An increase of 12% for new patents and 22% value of patent.                                </a:t>
            </a:r>
            <a:r>
              <a:rPr lang="en-US" sz="2000" b="1" i="1" dirty="0">
                <a:solidFill>
                  <a:srgbClr val="002060"/>
                </a:solidFill>
              </a:rPr>
              <a:t>Higher after-tax cash flows increase internal funding and reduce the underinvestment distortion predicted by corporate finance theory.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Expansion of the R&amp;D portfolio Phase I not the others (Levers 4–6)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Starts of Phase I exhibit a statistically positive treatment effects (3%). </a:t>
            </a:r>
          </a:p>
          <a:p>
            <a:pPr marL="28575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No gains in project execution  (Levers 7–9).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Completion of trials and development speed depend on regulatory and organizational constraints rather than liquidity alone.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No acceleration in time-to-knowledge (Levers 10–12).</a:t>
            </a:r>
          </a:p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727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86B24-1A4E-8744-C641-EA72DEF52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42F579-1507-7F87-A99F-FA1A4067E031}"/>
              </a:ext>
            </a:extLst>
          </p:cNvPr>
          <p:cNvSpPr txBox="1"/>
          <p:nvPr/>
        </p:nvSpPr>
        <p:spPr>
          <a:xfrm>
            <a:off x="330382" y="2430116"/>
            <a:ext cx="29258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Our Research: How Did the 2017 Tax Cut Reshape the levers of Pharmaceutical Innovation?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81016-4297-2D3D-6439-C8D3ADE1F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79D33AC8-EC46-98BA-9F1F-1C3CC69EB68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430196" y="871064"/>
            <a:ext cx="959053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8CB751-D5E0-C1AB-E2B6-E4328A295365}"/>
              </a:ext>
            </a:extLst>
          </p:cNvPr>
          <p:cNvSpPr txBox="1"/>
          <p:nvPr/>
        </p:nvSpPr>
        <p:spPr>
          <a:xfrm>
            <a:off x="3416944" y="2430116"/>
            <a:ext cx="8444674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b="1" dirty="0">
                <a:solidFill>
                  <a:srgbClr val="002060"/>
                </a:solidFill>
                <a:latin typeface="Garamond" panose="02020404030301010803" pitchFamily="18" charset="0"/>
              </a:rPr>
              <a:t>RQ1 </a:t>
            </a:r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— </a:t>
            </a:r>
            <a:r>
              <a:rPr lang="en-US" sz="2000" dirty="0">
                <a:solidFill>
                  <a:srgbClr val="002060"/>
                </a:solidFill>
              </a:rPr>
              <a:t>Did the 2017 Tax Cuts and Jobs Act (TCJA) stimulate pharmaceutical innovation, or did it primarily raise after-tax cash flows with limited effects on innovation outcomes? </a:t>
            </a:r>
          </a:p>
          <a:p>
            <a:pPr lvl="0">
              <a:buClr>
                <a:srgbClr val="002060"/>
              </a:buClr>
            </a:pPr>
            <a:endParaRPr lang="en-US" sz="2000" dirty="0">
              <a:solidFill>
                <a:srgbClr val="002060"/>
              </a:solidFill>
            </a:endParaRPr>
          </a:p>
          <a:p>
            <a:pPr marL="285750" lvl="0" indent="-285750">
              <a:buClr>
                <a:srgbClr val="002060"/>
              </a:buClr>
              <a:buFont typeface="Wingdings" pitchFamily="2" charset="2"/>
              <a:buChar char="§"/>
            </a:pPr>
            <a:endParaRPr lang="en-US" sz="2000" dirty="0">
              <a:solidFill>
                <a:srgbClr val="002060"/>
              </a:solidFill>
            </a:endParaRPr>
          </a:p>
          <a:p>
            <a:pPr marL="285750" lvl="0" indent="-285750">
              <a:buClr>
                <a:srgbClr val="002060"/>
              </a:buClr>
              <a:buFont typeface="Wingdings" pitchFamily="2" charset="2"/>
              <a:buChar char="§"/>
            </a:pP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Expectation: </a:t>
            </a:r>
            <a:r>
              <a:rPr lang="en-US" sz="2000" i="1" dirty="0">
                <a:solidFill>
                  <a:srgbClr val="002060"/>
                </a:solidFill>
              </a:rPr>
              <a:t>Firms with tighter financial constraints — high-debt vs low debt— should exhibit the strongest innovation response. </a:t>
            </a:r>
            <a:endParaRPr lang="en-US" sz="2000" dirty="0">
              <a:solidFill>
                <a:srgbClr val="002060"/>
              </a:solidFill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2529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8BA2D-9B47-539D-04DA-15E02CA84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32DCA-0B3D-9894-246E-16AADC113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71061" y="6465883"/>
            <a:ext cx="2130778" cy="281483"/>
          </a:xfrm>
        </p:spPr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20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3BA5D5-BF9D-6CE6-7320-243D766C71F3}"/>
              </a:ext>
            </a:extLst>
          </p:cNvPr>
          <p:cNvSpPr txBox="1"/>
          <p:nvPr/>
        </p:nvSpPr>
        <p:spPr>
          <a:xfrm>
            <a:off x="355811" y="1928179"/>
            <a:ext cx="280858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Bracketing of Outcomes Across All 48 panels of results</a:t>
            </a:r>
          </a:p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Perpetua" panose="02020502060401020303" pitchFamily="18" charset="77"/>
              </a:rPr>
              <a:t>(Filled blocks significant ***)</a:t>
            </a:r>
            <a:endParaRPr lang="en-US" sz="2800" dirty="0">
              <a:solidFill>
                <a:schemeClr val="bg1"/>
              </a:solidFill>
              <a:latin typeface="Perpetua" panose="02020502060401020303" pitchFamily="18" charset="7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9B0C73-E14A-3E6C-9F64-FE05B7C3CE58}"/>
              </a:ext>
            </a:extLst>
          </p:cNvPr>
          <p:cNvSpPr txBox="1"/>
          <p:nvPr/>
        </p:nvSpPr>
        <p:spPr>
          <a:xfrm>
            <a:off x="3949147" y="1537252"/>
            <a:ext cx="11904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Moat of the firm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ACA4BB-F805-27CC-595C-C3CDCBF53974}"/>
              </a:ext>
            </a:extLst>
          </p:cNvPr>
          <p:cNvSpPr txBox="1"/>
          <p:nvPr/>
        </p:nvSpPr>
        <p:spPr>
          <a:xfrm>
            <a:off x="3661351" y="2873037"/>
            <a:ext cx="15235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dirty="0">
                <a:solidFill>
                  <a:srgbClr val="002060"/>
                </a:solidFill>
              </a:rPr>
              <a:t>Plant </a:t>
            </a:r>
          </a:p>
          <a:p>
            <a:pPr algn="ctr"/>
            <a:r>
              <a:rPr lang="en-US" sz="2000" b="1" kern="0" dirty="0">
                <a:solidFill>
                  <a:srgbClr val="002060"/>
                </a:solidFill>
              </a:rPr>
              <a:t>New Seeds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B4D299-832B-C643-DB57-B9B0327EC4DC}"/>
              </a:ext>
            </a:extLst>
          </p:cNvPr>
          <p:cNvSpPr txBox="1"/>
          <p:nvPr/>
        </p:nvSpPr>
        <p:spPr>
          <a:xfrm>
            <a:off x="3742764" y="4306689"/>
            <a:ext cx="14080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dirty="0">
                <a:solidFill>
                  <a:srgbClr val="002060"/>
                </a:solidFill>
              </a:rPr>
              <a:t>Cross the Valley 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20784D-A66A-D736-2485-079EBA777069}"/>
              </a:ext>
            </a:extLst>
          </p:cNvPr>
          <p:cNvSpPr txBox="1"/>
          <p:nvPr/>
        </p:nvSpPr>
        <p:spPr>
          <a:xfrm>
            <a:off x="3894029" y="5788388"/>
            <a:ext cx="85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Speed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30228A-EC2F-D346-B96E-FFD8375AC89F}"/>
              </a:ext>
            </a:extLst>
          </p:cNvPr>
          <p:cNvSpPr txBox="1"/>
          <p:nvPr/>
        </p:nvSpPr>
        <p:spPr>
          <a:xfrm>
            <a:off x="4920343" y="952478"/>
            <a:ext cx="176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Patent Count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C5602B-0D5C-2822-C961-D3CDD7078138}"/>
              </a:ext>
            </a:extLst>
          </p:cNvPr>
          <p:cNvSpPr txBox="1"/>
          <p:nvPr/>
        </p:nvSpPr>
        <p:spPr>
          <a:xfrm>
            <a:off x="7118719" y="936176"/>
            <a:ext cx="176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Patent Value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D706C7-570D-7066-FBFC-9AAB92A499DE}"/>
              </a:ext>
            </a:extLst>
          </p:cNvPr>
          <p:cNvSpPr txBox="1"/>
          <p:nvPr/>
        </p:nvSpPr>
        <p:spPr>
          <a:xfrm>
            <a:off x="9317095" y="948406"/>
            <a:ext cx="176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Patent Citation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3B564371-0A5B-4707-4A76-64FCC9083D3F}"/>
              </a:ext>
            </a:extLst>
          </p:cNvPr>
          <p:cNvSpPr/>
          <p:nvPr/>
        </p:nvSpPr>
        <p:spPr>
          <a:xfrm>
            <a:off x="5357191" y="1380338"/>
            <a:ext cx="1106747" cy="803807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4B5F19EC-DABA-A97C-B863-A4753BA9A3AD}"/>
              </a:ext>
            </a:extLst>
          </p:cNvPr>
          <p:cNvSpPr/>
          <p:nvPr/>
        </p:nvSpPr>
        <p:spPr>
          <a:xfrm>
            <a:off x="5357191" y="2790115"/>
            <a:ext cx="1106747" cy="803807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545AB448-3261-FCF8-8E81-D8D95AC06109}"/>
              </a:ext>
            </a:extLst>
          </p:cNvPr>
          <p:cNvSpPr/>
          <p:nvPr/>
        </p:nvSpPr>
        <p:spPr>
          <a:xfrm>
            <a:off x="9641898" y="4329519"/>
            <a:ext cx="1106747" cy="8038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EE5A07DC-E7DC-6B0F-E295-613BB0BE68D5}"/>
              </a:ext>
            </a:extLst>
          </p:cNvPr>
          <p:cNvSpPr/>
          <p:nvPr/>
        </p:nvSpPr>
        <p:spPr>
          <a:xfrm>
            <a:off x="5329786" y="5626123"/>
            <a:ext cx="1106747" cy="8038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91436650-563D-9653-0FF2-953C8D07E1A9}"/>
              </a:ext>
            </a:extLst>
          </p:cNvPr>
          <p:cNvSpPr/>
          <p:nvPr/>
        </p:nvSpPr>
        <p:spPr>
          <a:xfrm>
            <a:off x="7541244" y="1357838"/>
            <a:ext cx="1106747" cy="803807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FC75A3CF-607E-1FB4-2EF4-4F1D9CB8AE4C}"/>
              </a:ext>
            </a:extLst>
          </p:cNvPr>
          <p:cNvSpPr/>
          <p:nvPr/>
        </p:nvSpPr>
        <p:spPr>
          <a:xfrm>
            <a:off x="9641899" y="1392599"/>
            <a:ext cx="1106747" cy="8038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BC6DF032-540D-CAE0-D120-3B61A3FCECEE}"/>
              </a:ext>
            </a:extLst>
          </p:cNvPr>
          <p:cNvSpPr/>
          <p:nvPr/>
        </p:nvSpPr>
        <p:spPr>
          <a:xfrm>
            <a:off x="7559672" y="2849405"/>
            <a:ext cx="1106747" cy="8038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EBCA7CE5-5FBF-54BD-4775-29703C142282}"/>
              </a:ext>
            </a:extLst>
          </p:cNvPr>
          <p:cNvSpPr/>
          <p:nvPr/>
        </p:nvSpPr>
        <p:spPr>
          <a:xfrm>
            <a:off x="7541244" y="4258729"/>
            <a:ext cx="1106747" cy="8038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8A9BB756-05E7-B0B2-3623-9E75AF236A63}"/>
              </a:ext>
            </a:extLst>
          </p:cNvPr>
          <p:cNvSpPr/>
          <p:nvPr/>
        </p:nvSpPr>
        <p:spPr>
          <a:xfrm>
            <a:off x="9641899" y="2857344"/>
            <a:ext cx="1106747" cy="8038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8E0F7C52-B89B-F865-B5F0-E18AF2B4FA5E}"/>
              </a:ext>
            </a:extLst>
          </p:cNvPr>
          <p:cNvSpPr/>
          <p:nvPr/>
        </p:nvSpPr>
        <p:spPr>
          <a:xfrm>
            <a:off x="5357190" y="4199893"/>
            <a:ext cx="1106747" cy="84916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2CB51B8C-2650-89F3-C9CD-C29835C671FA}"/>
              </a:ext>
            </a:extLst>
          </p:cNvPr>
          <p:cNvSpPr/>
          <p:nvPr/>
        </p:nvSpPr>
        <p:spPr>
          <a:xfrm>
            <a:off x="7559673" y="5586915"/>
            <a:ext cx="1106747" cy="8038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2DA30213-1B4D-E99A-DB3F-DAA5889576E8}"/>
              </a:ext>
            </a:extLst>
          </p:cNvPr>
          <p:cNvSpPr/>
          <p:nvPr/>
        </p:nvSpPr>
        <p:spPr>
          <a:xfrm>
            <a:off x="9641898" y="5623102"/>
            <a:ext cx="1106747" cy="8038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740C9DF-8A76-AF0F-CE9D-2856CCE17E51}"/>
              </a:ext>
            </a:extLst>
          </p:cNvPr>
          <p:cNvSpPr txBox="1"/>
          <p:nvPr/>
        </p:nvSpPr>
        <p:spPr>
          <a:xfrm>
            <a:off x="5134585" y="2326624"/>
            <a:ext cx="176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Start Phase 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7DD3EA5-FCA3-C816-D62D-1913FB02C349}"/>
              </a:ext>
            </a:extLst>
          </p:cNvPr>
          <p:cNvSpPr txBox="1"/>
          <p:nvPr/>
        </p:nvSpPr>
        <p:spPr>
          <a:xfrm>
            <a:off x="7332961" y="2310322"/>
            <a:ext cx="176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Start Phase II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40ADF34-71DD-E805-BE44-C875C8DB0659}"/>
              </a:ext>
            </a:extLst>
          </p:cNvPr>
          <p:cNvSpPr txBox="1"/>
          <p:nvPr/>
        </p:nvSpPr>
        <p:spPr>
          <a:xfrm>
            <a:off x="9314693" y="2326533"/>
            <a:ext cx="1761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Start Phase III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794E77F-0FB6-880F-170D-B7D8C01502A9}"/>
              </a:ext>
            </a:extLst>
          </p:cNvPr>
          <p:cNvSpPr txBox="1"/>
          <p:nvPr/>
        </p:nvSpPr>
        <p:spPr>
          <a:xfrm>
            <a:off x="5129537" y="3740811"/>
            <a:ext cx="1908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Complete Phase I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1DDD4CF-A30D-730D-AE4C-7E6FBEB6B7BC}"/>
              </a:ext>
            </a:extLst>
          </p:cNvPr>
          <p:cNvSpPr txBox="1"/>
          <p:nvPr/>
        </p:nvSpPr>
        <p:spPr>
          <a:xfrm>
            <a:off x="7220608" y="3740720"/>
            <a:ext cx="1989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Complete Phase II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401768F-DC32-457D-D381-B79C1A877634}"/>
              </a:ext>
            </a:extLst>
          </p:cNvPr>
          <p:cNvSpPr txBox="1"/>
          <p:nvPr/>
        </p:nvSpPr>
        <p:spPr>
          <a:xfrm>
            <a:off x="9309644" y="3740720"/>
            <a:ext cx="2130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Complete Phase III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1A9F2AE-7FBE-2A72-A65C-3A25D7E522C4}"/>
              </a:ext>
            </a:extLst>
          </p:cNvPr>
          <p:cNvSpPr txBox="1"/>
          <p:nvPr/>
        </p:nvSpPr>
        <p:spPr>
          <a:xfrm>
            <a:off x="5129538" y="5232735"/>
            <a:ext cx="1908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Speed Phase I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6A17803-CBE6-01AC-6F7B-CACFB4931926}"/>
              </a:ext>
            </a:extLst>
          </p:cNvPr>
          <p:cNvSpPr txBox="1"/>
          <p:nvPr/>
        </p:nvSpPr>
        <p:spPr>
          <a:xfrm>
            <a:off x="7220609" y="5232644"/>
            <a:ext cx="1989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Speed Phase II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4AF8707-1AC4-626D-F626-8D0B161FC55C}"/>
              </a:ext>
            </a:extLst>
          </p:cNvPr>
          <p:cNvSpPr txBox="1"/>
          <p:nvPr/>
        </p:nvSpPr>
        <p:spPr>
          <a:xfrm>
            <a:off x="9309645" y="5232644"/>
            <a:ext cx="2130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Speed Phase III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FE0CDC9-9D3B-BCD0-8227-66FFB5CDAC77}"/>
              </a:ext>
            </a:extLst>
          </p:cNvPr>
          <p:cNvSpPr txBox="1"/>
          <p:nvPr/>
        </p:nvSpPr>
        <p:spPr>
          <a:xfrm>
            <a:off x="5208224" y="1513203"/>
            <a:ext cx="1470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[3.6%,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16.2%]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B972F29-D16E-C3D4-8657-AAD5130921FE}"/>
              </a:ext>
            </a:extLst>
          </p:cNvPr>
          <p:cNvSpPr txBox="1"/>
          <p:nvPr/>
        </p:nvSpPr>
        <p:spPr>
          <a:xfrm>
            <a:off x="7737223" y="1501475"/>
            <a:ext cx="979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[3.7%, </a:t>
            </a:r>
          </a:p>
          <a:p>
            <a:r>
              <a:rPr lang="en-US" b="1" dirty="0">
                <a:solidFill>
                  <a:schemeClr val="bg1"/>
                </a:solidFill>
              </a:rPr>
              <a:t>47.2%]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623DC1F-0D06-7A9C-2862-EC4CB0EDE221}"/>
              </a:ext>
            </a:extLst>
          </p:cNvPr>
          <p:cNvSpPr txBox="1"/>
          <p:nvPr/>
        </p:nvSpPr>
        <p:spPr>
          <a:xfrm>
            <a:off x="9573307" y="1520724"/>
            <a:ext cx="1175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[3.1%, 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6.6%]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0EDDE9D-AE35-E28D-9E9E-20E18D590CB9}"/>
              </a:ext>
            </a:extLst>
          </p:cNvPr>
          <p:cNvSpPr txBox="1"/>
          <p:nvPr/>
        </p:nvSpPr>
        <p:spPr>
          <a:xfrm>
            <a:off x="5482574" y="2855844"/>
            <a:ext cx="855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[1.6%,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3.2%]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ADC7C3B-712A-D440-E625-85E1AFB2784C}"/>
              </a:ext>
            </a:extLst>
          </p:cNvPr>
          <p:cNvSpPr txBox="1"/>
          <p:nvPr/>
        </p:nvSpPr>
        <p:spPr>
          <a:xfrm>
            <a:off x="7529183" y="2947232"/>
            <a:ext cx="1137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[0.2%, 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3.1%]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636515A-39E6-D6BD-AF1E-31B9ADA016FB}"/>
              </a:ext>
            </a:extLst>
          </p:cNvPr>
          <p:cNvSpPr txBox="1"/>
          <p:nvPr/>
        </p:nvSpPr>
        <p:spPr>
          <a:xfrm>
            <a:off x="9707759" y="2947232"/>
            <a:ext cx="975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[0.3%, 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1.9%]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C3FAE27-1A0E-B53B-6F79-AA7E0FB05E38}"/>
              </a:ext>
            </a:extLst>
          </p:cNvPr>
          <p:cNvSpPr txBox="1"/>
          <p:nvPr/>
        </p:nvSpPr>
        <p:spPr>
          <a:xfrm>
            <a:off x="5318916" y="4424732"/>
            <a:ext cx="1145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[1.2%, 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2.4%]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29A33B5-572E-494F-2596-E099113697C5}"/>
              </a:ext>
            </a:extLst>
          </p:cNvPr>
          <p:cNvSpPr txBox="1"/>
          <p:nvPr/>
        </p:nvSpPr>
        <p:spPr>
          <a:xfrm>
            <a:off x="7507089" y="4408256"/>
            <a:ext cx="1106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[0.3%, 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2.2%]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03633F2-7587-0132-AA58-8BB6E60F8E1D}"/>
              </a:ext>
            </a:extLst>
          </p:cNvPr>
          <p:cNvSpPr txBox="1"/>
          <p:nvPr/>
        </p:nvSpPr>
        <p:spPr>
          <a:xfrm>
            <a:off x="9558396" y="4439676"/>
            <a:ext cx="1372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[-1.5%, 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0.8%]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D928001-1F0F-381B-16BA-7BA79A494126}"/>
              </a:ext>
            </a:extLst>
          </p:cNvPr>
          <p:cNvSpPr txBox="1"/>
          <p:nvPr/>
        </p:nvSpPr>
        <p:spPr>
          <a:xfrm>
            <a:off x="5435495" y="5763739"/>
            <a:ext cx="1159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[-23.7%, 42.7%]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8EAC199-5615-6CD3-BCC5-7C5F3F653560}"/>
              </a:ext>
            </a:extLst>
          </p:cNvPr>
          <p:cNvSpPr txBox="1"/>
          <p:nvPr/>
        </p:nvSpPr>
        <p:spPr>
          <a:xfrm>
            <a:off x="7658176" y="5673183"/>
            <a:ext cx="1159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[-1.4%, </a:t>
            </a:r>
          </a:p>
          <a:p>
            <a:r>
              <a:rPr lang="en-US" dirty="0">
                <a:solidFill>
                  <a:srgbClr val="002060"/>
                </a:solidFill>
              </a:rPr>
              <a:t>40.3%]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7CA6B03-11A7-4951-6446-FF2B5B44072C}"/>
              </a:ext>
            </a:extLst>
          </p:cNvPr>
          <p:cNvSpPr txBox="1"/>
          <p:nvPr/>
        </p:nvSpPr>
        <p:spPr>
          <a:xfrm>
            <a:off x="9844716" y="5708067"/>
            <a:ext cx="1060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[-9.9%, </a:t>
            </a:r>
          </a:p>
          <a:p>
            <a:r>
              <a:rPr lang="en-US" dirty="0">
                <a:solidFill>
                  <a:srgbClr val="002060"/>
                </a:solidFill>
              </a:rPr>
              <a:t>17.8%]</a:t>
            </a:r>
          </a:p>
        </p:txBody>
      </p:sp>
    </p:spTree>
    <p:extLst>
      <p:ext uri="{BB962C8B-B14F-4D97-AF65-F5344CB8AC3E}">
        <p14:creationId xmlns:p14="http://schemas.microsoft.com/office/powerpoint/2010/main" val="1544192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21810-1043-5DE4-FD47-CE2539329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5CA3E3-AF73-3005-1E41-FF0DE96B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21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A6149A-DACC-2156-78B9-8E97CCEDDBB4}"/>
              </a:ext>
            </a:extLst>
          </p:cNvPr>
          <p:cNvSpPr txBox="1"/>
          <p:nvPr/>
        </p:nvSpPr>
        <p:spPr>
          <a:xfrm>
            <a:off x="269175" y="2466883"/>
            <a:ext cx="30249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Sensitivity Analysis — Are the Results Robust Across Firm Types?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D559C3-0FCC-F240-859A-CB8F4B75CC1A}"/>
              </a:ext>
            </a:extLst>
          </p:cNvPr>
          <p:cNvSpPr txBox="1"/>
          <p:nvPr/>
        </p:nvSpPr>
        <p:spPr>
          <a:xfrm>
            <a:off x="3610673" y="2608239"/>
            <a:ext cx="84446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Parallel trends hold in almost all comparisons.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Effect patterns mirror the debt-based results: “Debt overhang relief and upstream innovation thesis”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No subgroup shows detectable innovation gains besides moat.</a:t>
            </a:r>
          </a:p>
        </p:txBody>
      </p:sp>
    </p:spTree>
    <p:extLst>
      <p:ext uri="{BB962C8B-B14F-4D97-AF65-F5344CB8AC3E}">
        <p14:creationId xmlns:p14="http://schemas.microsoft.com/office/powerpoint/2010/main" val="1522010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CE173-E41B-F721-E031-FD661D536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1BBCCC-EBA4-3B9C-BB27-5E9B78FBA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66175" y="6451316"/>
            <a:ext cx="2844800" cy="365125"/>
          </a:xfrm>
        </p:spPr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22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EEC4B6-2D31-A40A-AE37-9374F1DBA088}"/>
              </a:ext>
            </a:extLst>
          </p:cNvPr>
          <p:cNvSpPr txBox="1"/>
          <p:nvPr/>
        </p:nvSpPr>
        <p:spPr>
          <a:xfrm>
            <a:off x="162297" y="2894395"/>
            <a:ext cx="30249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What We </a:t>
            </a:r>
            <a:r>
              <a:rPr lang="en-US" sz="2800" b="1" i="1" dirty="0">
                <a:solidFill>
                  <a:schemeClr val="bg1"/>
                </a:solidFill>
              </a:rPr>
              <a:t>Can’t</a:t>
            </a:r>
            <a:r>
              <a:rPr lang="en-US" sz="2800" b="1" dirty="0">
                <a:solidFill>
                  <a:schemeClr val="bg1"/>
                </a:solidFill>
              </a:rPr>
              <a:t> See: Limits of Our Lens on Innovation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12BD84-8315-B5DA-9E14-B75CF6342918}"/>
              </a:ext>
            </a:extLst>
          </p:cNvPr>
          <p:cNvSpPr txBox="1"/>
          <p:nvPr/>
        </p:nvSpPr>
        <p:spPr>
          <a:xfrm>
            <a:off x="3490027" y="2244198"/>
            <a:ext cx="84446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75A1D9-74D4-6A39-74B7-CA9F374A432D}"/>
              </a:ext>
            </a:extLst>
          </p:cNvPr>
          <p:cNvSpPr txBox="1"/>
          <p:nvPr/>
        </p:nvSpPr>
        <p:spPr>
          <a:xfrm>
            <a:off x="3490027" y="1074509"/>
            <a:ext cx="844467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Public-firm focus omits part of the discovery ecosystem.- private start ups founded by venture capital. 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Some leakage channels remain unobservable. However, our prior work shows no uptick in buybacks after the reform. We also show increased M&amp;A activity. 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Input reallocations are hidden.-  firms may use liquidity to hire scientists, raise compensation, or strengthen research capabilities without changing innovation.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Tax write-off dynamics vary across firms. – we cannot fully isolate from time-varying unobservable across treatment and control groups (i.e. payment changes). 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Covid 19 may have distorted the trajectory of overall innovation. Results may reflect overall industry trajectory impacting the pharmaceutical sector. </a:t>
            </a:r>
          </a:p>
        </p:txBody>
      </p:sp>
    </p:spTree>
    <p:extLst>
      <p:ext uri="{BB962C8B-B14F-4D97-AF65-F5344CB8AC3E}">
        <p14:creationId xmlns:p14="http://schemas.microsoft.com/office/powerpoint/2010/main" val="20468081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42CAC-6DE9-AB39-6B65-A61932E9E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3E7BBD-9976-C178-2AD2-407BF25AA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23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C3A2E2-5031-E7F2-46B6-9C5EBA911ADA}"/>
              </a:ext>
            </a:extLst>
          </p:cNvPr>
          <p:cNvSpPr txBox="1"/>
          <p:nvPr/>
        </p:nvSpPr>
        <p:spPr>
          <a:xfrm>
            <a:off x="150421" y="2613530"/>
            <a:ext cx="30249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Final Conclusions — What Our Evidence Says About the 2017 Tax Cut and Innovation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E98A02-651D-F627-BA5C-0DB8469AA1FF}"/>
              </a:ext>
            </a:extLst>
          </p:cNvPr>
          <p:cNvSpPr txBox="1"/>
          <p:nvPr/>
        </p:nvSpPr>
        <p:spPr>
          <a:xfrm>
            <a:off x="3490027" y="2244198"/>
            <a:ext cx="84446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E43697-41D7-21F7-3DB8-DB6519A6060E}"/>
              </a:ext>
            </a:extLst>
          </p:cNvPr>
          <p:cNvSpPr txBox="1"/>
          <p:nvPr/>
        </p:nvSpPr>
        <p:spPr>
          <a:xfrm>
            <a:off x="3470235" y="877928"/>
            <a:ext cx="84446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4F054C-980A-BA27-26CB-712AAAB1E1EC}"/>
              </a:ext>
            </a:extLst>
          </p:cNvPr>
          <p:cNvSpPr txBox="1"/>
          <p:nvPr/>
        </p:nvSpPr>
        <p:spPr>
          <a:xfrm>
            <a:off x="3470235" y="781388"/>
            <a:ext cx="8444674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By easing debt-overhang financing frictions, the tax cut shifted leveraged firms toward upstream innovation options (patents and new projects). 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Financially constrained firms broadly defined (low-FCF, young and small) show no differential response in other levers of downstream innovation. 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Breaking </a:t>
            </a:r>
            <a:r>
              <a:rPr lang="en-US" sz="2000" dirty="0" err="1">
                <a:solidFill>
                  <a:srgbClr val="002060"/>
                </a:solidFill>
              </a:rPr>
              <a:t>Eroom’s</a:t>
            </a:r>
            <a:r>
              <a:rPr lang="en-US" sz="2000" dirty="0">
                <a:solidFill>
                  <a:srgbClr val="002060"/>
                </a:solidFill>
              </a:rPr>
              <a:t> Law lie in different factors rather than in cash availability.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Tax cuts may fail to shift firms toward the exploration–execution frontier needed for power-law breakthroughs.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Our findings may echo the policy insights from others: innovation responds most to targeted/focus policy aims to removing regulatory and organizational frictions.</a:t>
            </a:r>
          </a:p>
          <a:p>
            <a:pPr marL="28575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The Inflation Reduction Act (IRA) of 2022 also includes a R&amp;D tax credit payroll tax offset for eligible startups, which may suggest directions for future research.</a:t>
            </a:r>
          </a:p>
        </p:txBody>
      </p:sp>
    </p:spTree>
    <p:extLst>
      <p:ext uri="{BB962C8B-B14F-4D97-AF65-F5344CB8AC3E}">
        <p14:creationId xmlns:p14="http://schemas.microsoft.com/office/powerpoint/2010/main" val="2651995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18397-D172-B8BD-5BB5-6EE47AFA3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C8C736-E0C3-FA6F-E23A-D9EFD8A9730F}"/>
              </a:ext>
            </a:extLst>
          </p:cNvPr>
          <p:cNvSpPr txBox="1"/>
          <p:nvPr/>
        </p:nvSpPr>
        <p:spPr>
          <a:xfrm>
            <a:off x="157649" y="1275934"/>
            <a:ext cx="29258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12 Management Levers of pharmaceutical innovation that can be activated by an extra dollar from tax cuts. Thus, a CEO needs to optimize within these alternatives</a:t>
            </a:r>
          </a:p>
          <a:p>
            <a:pPr algn="ctr"/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2A024-6CB9-0C4A-F81B-7E46877D9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9308134-420F-ED34-C66F-F21E8628C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756814"/>
              </p:ext>
            </p:extLst>
          </p:nvPr>
        </p:nvGraphicFramePr>
        <p:xfrm>
          <a:off x="3952901" y="871064"/>
          <a:ext cx="6719861" cy="5187133"/>
        </p:xfrm>
        <a:graphic>
          <a:graphicData uri="http://schemas.openxmlformats.org/drawingml/2006/table">
            <a:tbl>
              <a:tblPr firstRow="1" firstCol="1" bandRow="1">
                <a:tableStyleId>{125E5076-3810-47DD-B79F-674D7AD40C01}</a:tableStyleId>
              </a:tblPr>
              <a:tblGrid>
                <a:gridCol w="3548037">
                  <a:extLst>
                    <a:ext uri="{9D8B030D-6E8A-4147-A177-3AD203B41FA5}">
                      <a16:colId xmlns:a16="http://schemas.microsoft.com/office/drawing/2014/main" val="3823564502"/>
                    </a:ext>
                  </a:extLst>
                </a:gridCol>
                <a:gridCol w="3171824">
                  <a:extLst>
                    <a:ext uri="{9D8B030D-6E8A-4147-A177-3AD203B41FA5}">
                      <a16:colId xmlns:a16="http://schemas.microsoft.com/office/drawing/2014/main" val="2408146728"/>
                    </a:ext>
                  </a:extLst>
                </a:gridCol>
              </a:tblGrid>
              <a:tr h="35072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Strategic Bundles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Operational Lever (12 total)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4055251"/>
                  </a:ext>
                </a:extLst>
              </a:tr>
              <a:tr h="52896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1. “Moat of the firm”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1) Patent count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468281"/>
                  </a:ext>
                </a:extLst>
              </a:tr>
              <a:tr h="2925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2) Patent value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83878"/>
                  </a:ext>
                </a:extLst>
              </a:tr>
              <a:tr h="2925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3)Patent citations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08408"/>
                  </a:ext>
                </a:extLst>
              </a:tr>
              <a:tr h="4986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2. “Plant New Seeds” 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4) Start Phase I trials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07225"/>
                  </a:ext>
                </a:extLst>
              </a:tr>
              <a:tr h="2925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endParaRPr lang="en-US" sz="2000" kern="10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5) Start Phase II trials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5137818"/>
                  </a:ext>
                </a:extLst>
              </a:tr>
              <a:tr h="2925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6) Start Phase III trials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63583"/>
                  </a:ext>
                </a:extLst>
              </a:tr>
              <a:tr h="44376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3. “Cross the Valley of Death” 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7) Finish Phase I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527616"/>
                  </a:ext>
                </a:extLst>
              </a:tr>
              <a:tr h="2925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8) Finish Phase II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510647"/>
                  </a:ext>
                </a:extLst>
              </a:tr>
              <a:tr h="2925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9) Finish Phase III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8649927"/>
                  </a:ext>
                </a:extLst>
              </a:tr>
              <a:tr h="4997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4. “Speed time to knowledge” 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10) Speed Phase I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4897520"/>
                  </a:ext>
                </a:extLst>
              </a:tr>
              <a:tr h="2925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11) Speed Phase II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2044463"/>
                  </a:ext>
                </a:extLst>
              </a:tr>
              <a:tr h="3507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2060"/>
                          </a:solidFill>
                          <a:effectLst/>
                        </a:rPr>
                        <a:t>12) Speed Phase III</a:t>
                      </a:r>
                      <a:endParaRPr lang="en-US" sz="2000" kern="100" dirty="0">
                        <a:solidFill>
                          <a:srgbClr val="00206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23" marR="9123" marT="9123" marB="91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7021571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ABFC6C54-FE48-ACF0-8203-A2A4FBEA9FD2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430196" y="871064"/>
            <a:ext cx="959053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65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19CB2-BDCA-6221-C556-22FFC1F7E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6BDF69-7670-07BA-CF16-F0E1A99694CC}"/>
              </a:ext>
            </a:extLst>
          </p:cNvPr>
          <p:cNvSpPr txBox="1"/>
          <p:nvPr/>
        </p:nvSpPr>
        <p:spPr>
          <a:xfrm>
            <a:off x="317130" y="2399163"/>
            <a:ext cx="292588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What Theory Predicts:</a:t>
            </a:r>
          </a:p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i="1" dirty="0">
                <a:solidFill>
                  <a:schemeClr val="bg1"/>
                </a:solidFill>
              </a:rPr>
              <a:t>“Our mechanisms”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77AB8B-8AAB-E965-81C4-4FE55442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5366DEAE-7381-974E-FAE8-336DBF94557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430196" y="871064"/>
            <a:ext cx="959053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D0B9ED-9D33-1E87-031A-F6998CCEE93B}"/>
              </a:ext>
            </a:extLst>
          </p:cNvPr>
          <p:cNvSpPr txBox="1"/>
          <p:nvPr/>
        </p:nvSpPr>
        <p:spPr>
          <a:xfrm>
            <a:off x="3430196" y="916783"/>
            <a:ext cx="8444674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b="1" dirty="0">
                <a:solidFill>
                  <a:srgbClr val="002060"/>
                </a:solidFill>
              </a:rPr>
              <a:t>Debt overhang can suppress risky investment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Highly leveraged firms may underinvest because part of the upside accrues to creditors rather than equity holders [Myers] </a:t>
            </a:r>
          </a:p>
          <a:p>
            <a:pPr marL="342900" lvl="0" indent="-34290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b="1" dirty="0">
                <a:solidFill>
                  <a:srgbClr val="002060"/>
                </a:solidFill>
              </a:rPr>
              <a:t>Innovation is especially sensitive to financing frictions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R&amp;D projects are risky, intangible, and hard to collateralize, making internal funds particularly important. [Hall &amp; Lerner]</a:t>
            </a:r>
          </a:p>
          <a:p>
            <a:pPr marL="342900" lvl="0" indent="-34290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b="1" dirty="0">
                <a:solidFill>
                  <a:srgbClr val="002060"/>
                </a:solidFill>
              </a:rPr>
              <a:t>Financial structure influences firms’ innovation choices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Financing constraints shape which types of innovation projects firms pursue and their risk profile. [Thakor 2016] </a:t>
            </a:r>
          </a:p>
          <a:p>
            <a:pPr marL="342900" indent="-34290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b="1" dirty="0">
                <a:solidFill>
                  <a:srgbClr val="002060"/>
                </a:solidFill>
              </a:rPr>
              <a:t>Financing shocks primarily affect upstream research activity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Cost-of-capital shocks tend to change patenting and early-stage research rather than later development stages. [</a:t>
            </a:r>
            <a:r>
              <a:rPr lang="en-US" sz="2000" dirty="0" err="1">
                <a:solidFill>
                  <a:srgbClr val="002060"/>
                </a:solidFill>
              </a:rPr>
              <a:t>Mezzanotti</a:t>
            </a:r>
            <a:r>
              <a:rPr lang="en-US" sz="2000" dirty="0">
                <a:solidFill>
                  <a:srgbClr val="002060"/>
                </a:solidFill>
              </a:rPr>
              <a:t>] </a:t>
            </a:r>
          </a:p>
        </p:txBody>
      </p:sp>
    </p:spTree>
    <p:extLst>
      <p:ext uri="{BB962C8B-B14F-4D97-AF65-F5344CB8AC3E}">
        <p14:creationId xmlns:p14="http://schemas.microsoft.com/office/powerpoint/2010/main" val="3327236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275ED-AA3C-BFCF-7C4E-6A13B6B7A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520A0B-41A9-80FD-E603-044AEA0CD0F5}"/>
              </a:ext>
            </a:extLst>
          </p:cNvPr>
          <p:cNvSpPr txBox="1"/>
          <p:nvPr/>
        </p:nvSpPr>
        <p:spPr>
          <a:xfrm>
            <a:off x="257849" y="2521058"/>
            <a:ext cx="29258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Fiscal Magnitude of the 2017 Tax Cuts and Jobs Act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58471B-9956-8B04-BAF3-04E8A2998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EE7EF1-F003-1A06-8483-B911074A6E50}"/>
              </a:ext>
            </a:extLst>
          </p:cNvPr>
          <p:cNvSpPr txBox="1"/>
          <p:nvPr/>
        </p:nvSpPr>
        <p:spPr>
          <a:xfrm>
            <a:off x="3603899" y="1275575"/>
            <a:ext cx="797850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The TCJA reduced federal revenues by about $1.46 trillion over 2018–2027.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Corporate provisions account for ~$654 billion of the tax cut, driven by the reduction of tax rate from 35% to 21% (~ $1.39 trillion revenue losses).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Some provisions partially offset the revenue loss:  limits on interest deductions, changes to investment treatment, and net operating loss rules.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International tax reforms generated net revenue gains (~$324 billion), largely through the one-time repatriation tax and new rules for foreign income.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The TCJA represents a natural setting to test whether removing liquidity frictions stimulate pharmaceutical innovation. </a:t>
            </a:r>
          </a:p>
        </p:txBody>
      </p:sp>
    </p:spTree>
    <p:extLst>
      <p:ext uri="{BB962C8B-B14F-4D97-AF65-F5344CB8AC3E}">
        <p14:creationId xmlns:p14="http://schemas.microsoft.com/office/powerpoint/2010/main" val="213229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B7326-8077-9BEC-D0FB-C7ED0B379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F9B263-EE6F-D7F4-22B4-21EA1B28F858}"/>
              </a:ext>
            </a:extLst>
          </p:cNvPr>
          <p:cNvSpPr txBox="1"/>
          <p:nvPr/>
        </p:nvSpPr>
        <p:spPr>
          <a:xfrm>
            <a:off x="233849" y="1659285"/>
            <a:ext cx="29258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erpetua" panose="02020502060401020303" pitchFamily="18" charset="77"/>
              </a:rPr>
              <a:t>What  is known about policies that induce innovation in the pharmaceutical industry. A mix of push and pull incentives</a:t>
            </a:r>
            <a:endParaRPr lang="en-US" sz="2800" dirty="0">
              <a:solidFill>
                <a:schemeClr val="bg1"/>
              </a:solidFill>
              <a:latin typeface="Perpetua" panose="02020502060401020303" pitchFamily="18" charset="77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3EFCA0-381A-FC16-F870-5F05CAF4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738292-3243-5901-6C62-66689642EE14}"/>
              </a:ext>
            </a:extLst>
          </p:cNvPr>
          <p:cNvSpPr txBox="1"/>
          <p:nvPr/>
        </p:nvSpPr>
        <p:spPr>
          <a:xfrm>
            <a:off x="3513477" y="781388"/>
            <a:ext cx="8444674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Shifting market size and value shapes innovative effort. [Acemoglu and Linn]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Regulatory expansion spur R&amp;D via revenues.  [Amy Finkelstein]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Coverage exclusion and pricing rules can shift direction of R&amp;D. [Kim and Li]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Relaxing liquidity constraints increases risk-taking. [Krieger, Li, Papanikolaou]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Reducing the cost of capital boosts R&amp;D: push instruments (grants, accelerated write-offs) are known to stimulate R&amp;D.[Nirupama Rao, </a:t>
            </a:r>
            <a:r>
              <a:rPr lang="en-US" sz="2000" dirty="0" err="1">
                <a:solidFill>
                  <a:srgbClr val="002060"/>
                </a:solidFill>
              </a:rPr>
              <a:t>Stantcheva</a:t>
            </a:r>
            <a:r>
              <a:rPr lang="en-US" sz="2000" dirty="0">
                <a:solidFill>
                  <a:srgbClr val="002060"/>
                </a:solidFill>
              </a:rPr>
              <a:t> et al.]</a:t>
            </a:r>
          </a:p>
          <a:p>
            <a:pPr marL="28575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  <a:latin typeface="Perpetua" panose="02020502060401020303" pitchFamily="18" charset="77"/>
                <a:cs typeface="Calibri"/>
              </a:rPr>
              <a:t>Tax write off stimulate investment (elasticity of 17% to 20%) in pharmaceuticals [Agrawal, Rosell, Simcoe]. 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Broad corporate tax cuts. vs. target innovation incentives -  the expected innovation response may be weaker than those directly tied to R&amp;D investment [Kong and Zhao]</a:t>
            </a:r>
          </a:p>
        </p:txBody>
      </p:sp>
    </p:spTree>
    <p:extLst>
      <p:ext uri="{BB962C8B-B14F-4D97-AF65-F5344CB8AC3E}">
        <p14:creationId xmlns:p14="http://schemas.microsoft.com/office/powerpoint/2010/main" val="1844727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D7AB6-BE34-AA61-0ED9-6EEB08BA4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FAC080-95DE-715D-6EFC-B245A9932B13}"/>
              </a:ext>
            </a:extLst>
          </p:cNvPr>
          <p:cNvSpPr txBox="1"/>
          <p:nvPr/>
        </p:nvSpPr>
        <p:spPr>
          <a:xfrm>
            <a:off x="169524" y="2419117"/>
            <a:ext cx="292588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erpetua" panose="02020502060401020303" pitchFamily="18" charset="77"/>
              </a:rPr>
              <a:t>Why broad corporate tax cuts act as a </a:t>
            </a:r>
            <a:r>
              <a:rPr lang="en-US" sz="2800" b="1" i="1" dirty="0">
                <a:solidFill>
                  <a:schemeClr val="bg1"/>
                </a:solidFill>
                <a:latin typeface="Perpetua" panose="02020502060401020303" pitchFamily="18" charset="77"/>
              </a:rPr>
              <a:t>“hybrid” </a:t>
            </a:r>
            <a:r>
              <a:rPr lang="en-US" sz="2800" b="1" dirty="0">
                <a:solidFill>
                  <a:schemeClr val="bg1"/>
                </a:solidFill>
                <a:latin typeface="Perpetua" panose="02020502060401020303" pitchFamily="18" charset="77"/>
              </a:rPr>
              <a:t>mechanism with pull and push incentives</a:t>
            </a:r>
            <a:endParaRPr lang="en-US" sz="2800" dirty="0">
              <a:solidFill>
                <a:schemeClr val="bg1"/>
              </a:solidFill>
              <a:latin typeface="Perpetua" panose="02020502060401020303" pitchFamily="18" charset="77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007BE3-F08B-DFC4-E08C-93EA27EA0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B5267F-5404-6C25-CE09-FC6350033C44}"/>
              </a:ext>
            </a:extLst>
          </p:cNvPr>
          <p:cNvSpPr txBox="1"/>
          <p:nvPr/>
        </p:nvSpPr>
        <p:spPr>
          <a:xfrm>
            <a:off x="3437700" y="1166277"/>
            <a:ext cx="8584775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Push: lower cost of capital enables more R&amp;D projects —unfunded projects to clear the threshold and partially offset </a:t>
            </a:r>
            <a:r>
              <a:rPr lang="en-US" sz="2000" dirty="0" err="1">
                <a:solidFill>
                  <a:srgbClr val="002060"/>
                </a:solidFill>
              </a:rPr>
              <a:t>Eroom’s</a:t>
            </a:r>
            <a:r>
              <a:rPr lang="en-US" sz="2000" dirty="0">
                <a:solidFill>
                  <a:srgbClr val="002060"/>
                </a:solidFill>
              </a:rPr>
              <a:t> Law.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Pull: greater retention of after-tax profits raises expected returns — higher net-present value of future cash flows encourage firms to rebalance portfolios.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Liquidity channel: internal funds become cheaper than external finance.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Dynamic reward channel: stronger incentives accelerate innovation over time.</a:t>
            </a:r>
          </a:p>
          <a:p>
            <a:pPr marL="28575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Tax policy may be politically unstable. 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But linkages may attenuate innovation from windfalls. </a:t>
            </a:r>
          </a:p>
        </p:txBody>
      </p:sp>
    </p:spTree>
    <p:extLst>
      <p:ext uri="{BB962C8B-B14F-4D97-AF65-F5344CB8AC3E}">
        <p14:creationId xmlns:p14="http://schemas.microsoft.com/office/powerpoint/2010/main" val="210613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F3876-D6A4-0B4A-E654-6FE5F08B7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35AF0EC-F9F4-4248-8ACC-1B0046C587FC}"/>
              </a:ext>
            </a:extLst>
          </p:cNvPr>
          <p:cNvSpPr txBox="1"/>
          <p:nvPr/>
        </p:nvSpPr>
        <p:spPr>
          <a:xfrm>
            <a:off x="170901" y="2792071"/>
            <a:ext cx="292588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Leakage channels that weaken the innovation response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F52F0F-51AD-7D38-F50F-7337A5417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329271-E950-5A5F-63EF-86053914464C}"/>
              </a:ext>
            </a:extLst>
          </p:cNvPr>
          <p:cNvSpPr txBox="1"/>
          <p:nvPr/>
        </p:nvSpPr>
        <p:spPr>
          <a:xfrm>
            <a:off x="3576425" y="1191633"/>
            <a:ext cx="8444674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i="1" dirty="0">
                <a:solidFill>
                  <a:srgbClr val="002060"/>
                </a:solidFill>
              </a:rPr>
              <a:t>“Financial engineering”</a:t>
            </a:r>
            <a:r>
              <a:rPr lang="en-US" sz="2000" dirty="0">
                <a:solidFill>
                  <a:srgbClr val="002060"/>
                </a:solidFill>
              </a:rPr>
              <a:t> may dominate in the short run.- cash surpluses to boost earnings per share (EPS) through share buybacks or dividends, diverting from long-term R&amp;D.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i="1" dirty="0">
                <a:solidFill>
                  <a:srgbClr val="002060"/>
                </a:solidFill>
              </a:rPr>
              <a:t>“Organizational innovation” </a:t>
            </a:r>
            <a:r>
              <a:rPr lang="en-US" sz="2000" dirty="0">
                <a:solidFill>
                  <a:srgbClr val="002060"/>
                </a:solidFill>
              </a:rPr>
              <a:t>can redirect funds away from discovery: liquidity may be allocated to efficiency upgrades, sales-force expansion, and marketing optimization.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Stronger balance sheets can fuel acquisition-driven growth.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Relaxing financial constraints does not guarantee more science: expanded cash buffers can improve stability without altering firms’ appetite for high-risk research.</a:t>
            </a:r>
          </a:p>
          <a:p>
            <a:pPr marL="285750" lvl="0" indent="-28575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Because tax cuts affect both cost of capital and marginal investment efficiency, the new equilibrium is ambiguous ex ante.</a:t>
            </a:r>
          </a:p>
        </p:txBody>
      </p:sp>
    </p:spTree>
    <p:extLst>
      <p:ext uri="{BB962C8B-B14F-4D97-AF65-F5344CB8AC3E}">
        <p14:creationId xmlns:p14="http://schemas.microsoft.com/office/powerpoint/2010/main" val="100929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88EB8-4A7D-1F3B-3CD0-2F9AF281A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35C918-D1A5-DC92-5141-FAEC389DDA18}"/>
              </a:ext>
            </a:extLst>
          </p:cNvPr>
          <p:cNvSpPr txBox="1"/>
          <p:nvPr/>
        </p:nvSpPr>
        <p:spPr>
          <a:xfrm>
            <a:off x="145774" y="2716000"/>
            <a:ext cx="29258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Perpetua" panose="02020502060401020303" pitchFamily="18" charset="77"/>
              </a:rPr>
              <a:t>Our empirical approach (I)</a:t>
            </a:r>
            <a:endParaRPr lang="en-US" sz="2800" dirty="0">
              <a:solidFill>
                <a:schemeClr val="bg1"/>
              </a:solidFill>
              <a:latin typeface="Perpetua" panose="02020502060401020303" pitchFamily="18" charset="77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5E787-55D7-C3BF-08C7-E84C9FF4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>
                <a:solidFill>
                  <a:schemeClr val="tx1"/>
                </a:solidFill>
              </a:rPr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9CBBE9-97A3-8300-94EC-19C166F22D85}"/>
              </a:ext>
            </a:extLst>
          </p:cNvPr>
          <p:cNvSpPr txBox="1"/>
          <p:nvPr/>
        </p:nvSpPr>
        <p:spPr>
          <a:xfrm>
            <a:off x="3603899" y="917912"/>
            <a:ext cx="79785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We implement a three-parts analysis: descriptive, non-parametric and diff-in-diff </a:t>
            </a:r>
            <a:r>
              <a:rPr lang="en-US" sz="2000" i="1" dirty="0">
                <a:solidFill>
                  <a:srgbClr val="002060"/>
                </a:solidFill>
              </a:rPr>
              <a:t>event-study framework</a:t>
            </a:r>
            <a:r>
              <a:rPr lang="en-US" sz="2000" dirty="0">
                <a:solidFill>
                  <a:srgbClr val="002060"/>
                </a:solidFill>
              </a:rPr>
              <a:t> to estimate the causal impact of the 2017 tax reform.</a:t>
            </a:r>
          </a:p>
          <a:p>
            <a:pPr marL="342900" lvl="0" indent="-34290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The identification strategy </a:t>
            </a:r>
            <a:r>
              <a:rPr lang="en-US" sz="2000" b="1" dirty="0">
                <a:solidFill>
                  <a:srgbClr val="002060"/>
                </a:solidFill>
              </a:rPr>
              <a:t>(in progress) </a:t>
            </a:r>
            <a:r>
              <a:rPr lang="en-US" sz="2000" dirty="0">
                <a:solidFill>
                  <a:srgbClr val="002060"/>
                </a:solidFill>
              </a:rPr>
              <a:t>relies on using event analysis in a </a:t>
            </a:r>
            <a:r>
              <a:rPr lang="en-US" sz="2000" i="1" dirty="0">
                <a:solidFill>
                  <a:srgbClr val="002060"/>
                </a:solidFill>
              </a:rPr>
              <a:t>diff-in-diff</a:t>
            </a:r>
            <a:r>
              <a:rPr lang="en-US" sz="2000" dirty="0">
                <a:solidFill>
                  <a:srgbClr val="002060"/>
                </a:solidFill>
              </a:rPr>
              <a:t> framework  exploiting variation in firms’ exposure to the tax cut.</a:t>
            </a:r>
          </a:p>
          <a:p>
            <a:pPr marL="342900" lvl="0" indent="-34290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Outcomes of Interest: each of the 12 levers of innovations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Controls: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</a:rPr>
              <a:t>Firm-level financial covariates </a:t>
            </a:r>
          </a:p>
          <a:p>
            <a:pPr marL="800100" lvl="1" indent="-34290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</a:rPr>
              <a:t>Quarterly macroeconomic indicators</a:t>
            </a:r>
          </a:p>
          <a:p>
            <a:pPr marL="800100" lvl="1" indent="-34290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</a:rPr>
              <a:t>Firm fixed effects</a:t>
            </a:r>
          </a:p>
          <a:p>
            <a:pPr marL="342900" lvl="0" indent="-342900">
              <a:spcBef>
                <a:spcPts val="1800"/>
              </a:spcBef>
              <a:spcAft>
                <a:spcPts val="1800"/>
              </a:spcAft>
              <a:buClr>
                <a:srgbClr val="002060"/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rgbClr val="002060"/>
                </a:solidFill>
              </a:rPr>
              <a:t>Datasets: Patent datasets, </a:t>
            </a:r>
            <a:r>
              <a:rPr lang="en-US" sz="2000" dirty="0" err="1">
                <a:solidFill>
                  <a:srgbClr val="002060"/>
                </a:solidFill>
              </a:rPr>
              <a:t>ClinicalTrials.gov</a:t>
            </a:r>
            <a:r>
              <a:rPr lang="en-US" sz="2000" dirty="0">
                <a:solidFill>
                  <a:srgbClr val="002060"/>
                </a:solidFill>
              </a:rPr>
              <a:t>, and </a:t>
            </a:r>
            <a:r>
              <a:rPr lang="en-US" sz="2000" i="1" dirty="0" err="1">
                <a:solidFill>
                  <a:srgbClr val="002060"/>
                </a:solidFill>
              </a:rPr>
              <a:t>Cortellis</a:t>
            </a:r>
            <a:r>
              <a:rPr lang="en-US" sz="2000" dirty="0">
                <a:solidFill>
                  <a:srgbClr val="002060"/>
                </a:solidFill>
              </a:rPr>
              <a:t> for drug development activity.</a:t>
            </a:r>
          </a:p>
        </p:txBody>
      </p:sp>
    </p:spTree>
    <p:extLst>
      <p:ext uri="{BB962C8B-B14F-4D97-AF65-F5344CB8AC3E}">
        <p14:creationId xmlns:p14="http://schemas.microsoft.com/office/powerpoint/2010/main" val="3118811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Perpetua"/>
        <a:ea typeface=""/>
        <a:cs typeface=""/>
      </a:majorFont>
      <a:minorFont>
        <a:latin typeface="Perpet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11197</TotalTime>
  <Words>2228</Words>
  <Application>Microsoft Macintosh PowerPoint</Application>
  <PresentationFormat>Widescreen</PresentationFormat>
  <Paragraphs>351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Aptos</vt:lpstr>
      <vt:lpstr>Aptos Display</vt:lpstr>
      <vt:lpstr>Arial</vt:lpstr>
      <vt:lpstr>Garamond</vt:lpstr>
      <vt:lpstr>Perpetua</vt:lpstr>
      <vt:lpstr>Wingdings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Nicolas Guzman-Torde</dc:creator>
  <cp:keywords/>
  <dc:description>generated using python-pptx</dc:description>
  <cp:lastModifiedBy>Yongzheng Liang</cp:lastModifiedBy>
  <cp:revision>366</cp:revision>
  <dcterms:created xsi:type="dcterms:W3CDTF">2013-01-27T09:14:16Z</dcterms:created>
  <dcterms:modified xsi:type="dcterms:W3CDTF">2026-03-12T16:45:38Z</dcterms:modified>
  <cp:category/>
</cp:coreProperties>
</file>