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670" r:id="rId5"/>
    <p:sldId id="938" r:id="rId6"/>
    <p:sldId id="671" r:id="rId7"/>
    <p:sldId id="942" r:id="rId8"/>
    <p:sldId id="946" r:id="rId9"/>
    <p:sldId id="947" r:id="rId10"/>
    <p:sldId id="673" r:id="rId11"/>
    <p:sldId id="922" r:id="rId12"/>
    <p:sldId id="923" r:id="rId13"/>
    <p:sldId id="948" r:id="rId14"/>
    <p:sldId id="919" r:id="rId15"/>
    <p:sldId id="920" r:id="rId16"/>
    <p:sldId id="932" r:id="rId17"/>
    <p:sldId id="924" r:id="rId18"/>
    <p:sldId id="967" r:id="rId19"/>
    <p:sldId id="949" r:id="rId20"/>
    <p:sldId id="950" r:id="rId21"/>
    <p:sldId id="951" r:id="rId22"/>
    <p:sldId id="978" r:id="rId23"/>
    <p:sldId id="970" r:id="rId24"/>
    <p:sldId id="979" r:id="rId25"/>
    <p:sldId id="958" r:id="rId26"/>
    <p:sldId id="980" r:id="rId27"/>
    <p:sldId id="973" r:id="rId28"/>
    <p:sldId id="974" r:id="rId29"/>
    <p:sldId id="2141412884" r:id="rId30"/>
    <p:sldId id="961" r:id="rId31"/>
    <p:sldId id="962" r:id="rId32"/>
    <p:sldId id="963" r:id="rId33"/>
    <p:sldId id="939" r:id="rId34"/>
    <p:sldId id="969" r:id="rId35"/>
    <p:sldId id="930" r:id="rId36"/>
    <p:sldId id="964" r:id="rId37"/>
    <p:sldId id="2141412883" r:id="rId38"/>
    <p:sldId id="921" r:id="rId39"/>
    <p:sldId id="935" r:id="rId40"/>
    <p:sldId id="926" r:id="rId41"/>
    <p:sldId id="968" r:id="rId42"/>
    <p:sldId id="914" r:id="rId43"/>
  </p:sldIdLst>
  <p:sldSz cx="12192000" cy="6858000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A11D14-BCE6-FED3-89BF-65270545B99A}" name="Jongrim Ha" initials="JH" userId="S::jongrimha@worldbank.org::5663fbfe-f82a-48d4-b1e4-9be31fcad974" providerId="AD"/>
  <p188:author id="{1B86D16B-CEC2-DAFE-4937-4A03970815C4}" name="Ayhan Kose" initials="AK" userId="S::akose@worldbank.org::9c31028f-6339-4101-993c-61d0f0df37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02A"/>
    <a:srgbClr val="1B202F"/>
    <a:srgbClr val="D8BDBA"/>
    <a:srgbClr val="FFCCCC"/>
    <a:srgbClr val="777777"/>
    <a:srgbClr val="34733A"/>
    <a:srgbClr val="757A88"/>
    <a:srgbClr val="366B93"/>
    <a:srgbClr val="1A212A"/>
    <a:srgbClr val="C45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13" autoAdjust="0"/>
  </p:normalViewPr>
  <p:slideViewPr>
    <p:cSldViewPr snapToGrid="0" snapToObjects="1">
      <p:cViewPr varScale="1">
        <p:scale>
          <a:sx n="102" d="100"/>
          <a:sy n="102" d="100"/>
        </p:scale>
        <p:origin x="150" y="840"/>
      </p:cViewPr>
      <p:guideLst>
        <p:guide orient="horz" pos="2160"/>
        <p:guide pos="3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1797" y="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3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/>
          <a:lstStyle>
            <a:lvl1pPr algn="r">
              <a:defRPr sz="1100"/>
            </a:lvl1pPr>
          </a:lstStyle>
          <a:p>
            <a:fld id="{A73E3CCB-D544-4688-9FE6-6D8DD63DFAA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536532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536532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 anchor="b"/>
          <a:lstStyle>
            <a:lvl1pPr algn="r">
              <a:defRPr sz="1100"/>
            </a:lvl1pPr>
          </a:lstStyle>
          <a:p>
            <a:fld id="{D6178AC0-47E5-420A-8D4A-C49022FA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3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/>
          <a:lstStyle>
            <a:lvl1pPr algn="r">
              <a:defRPr sz="1100"/>
            </a:lvl1pPr>
          </a:lstStyle>
          <a:p>
            <a:fld id="{ABC32CAF-3CE6-4E35-AA52-2C2BFB42598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3" tIns="45852" rIns="91703" bIns="458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4" y="3311874"/>
            <a:ext cx="7437119" cy="2709715"/>
          </a:xfrm>
          <a:prstGeom prst="rect">
            <a:avLst/>
          </a:prstGeom>
        </p:spPr>
        <p:txBody>
          <a:bodyPr vert="horz" lIns="91703" tIns="45852" rIns="91703" bIns="458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536532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536532"/>
            <a:ext cx="4028440" cy="345285"/>
          </a:xfrm>
          <a:prstGeom prst="rect">
            <a:avLst/>
          </a:prstGeom>
        </p:spPr>
        <p:txBody>
          <a:bodyPr vert="horz" lIns="91703" tIns="45852" rIns="91703" bIns="45852" rtlCol="0" anchor="b"/>
          <a:lstStyle>
            <a:lvl1pPr algn="r">
              <a:defRPr sz="1100"/>
            </a:lvl1pPr>
          </a:lstStyle>
          <a:p>
            <a:fld id="{39670B6A-7E4F-43EF-9E50-40E1C6B2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FC7DBAD-A7B4-4E13-ABA0-F7C89CAD5AF6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0912C65-4A13-4AC3-9F8E-51363590381E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EA23D1A-0CCC-4C53-9203-5588A82A7C0C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4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F48BC1D-4D68-4230-A7E6-9BE132EFF990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29A112E-46F9-45C1-BD09-E42FA3FE2A13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B202F"/>
                </a:solidFill>
              </a:defRPr>
            </a:lvl1pPr>
          </a:lstStyle>
          <a:p>
            <a:fld id="{026A839D-8BA3-EB44-8091-71BB10A77D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D7BCBE8D-7DD3-1453-82B8-E8794EA57C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23" y="1"/>
            <a:ext cx="2241288" cy="18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2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1CB1011-1978-44E5-8DDE-6397BB2BDFA3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B202F"/>
                </a:solidFill>
              </a:defRPr>
            </a:lvl1pPr>
          </a:lstStyle>
          <a:p>
            <a:fld id="{026A839D-8BA3-EB44-8091-71BB10A77D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99A55487-7D4D-2976-16C6-767935302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93" y="331625"/>
            <a:ext cx="1476288" cy="12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4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A3F8F34-9164-4F6C-9DE7-AA9F8A2E406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F64C51C-3B11-429B-9A0E-E7E99ACB1DC8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FDCD861-31A1-4EF2-BE15-815C408EB943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04232D-0868-4764-BFEE-9ACB093813C9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8F99D26-D2EA-4250-A76C-C54156F7DD1C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2043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B22BBA1-9D7C-4930-B8B1-4A07D96ADE27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82880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93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740" y="331625"/>
            <a:ext cx="113869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40" y="2059741"/>
            <a:ext cx="11386941" cy="406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839D-8BA3-EB44-8091-71BB10A77D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ITSloan_Dome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0" y="6330229"/>
            <a:ext cx="760449" cy="44155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400740" y="513798"/>
            <a:ext cx="11386941" cy="14700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br>
              <a:rPr lang="en-US" sz="3300" b="1" dirty="0">
                <a:solidFill>
                  <a:srgbClr val="252A32"/>
                </a:solidFill>
                <a:latin typeface="Arial"/>
                <a:cs typeface="Arial"/>
              </a:rPr>
            </a:br>
            <a:endParaRPr lang="en-US" sz="3300" b="1" dirty="0">
              <a:solidFill>
                <a:srgbClr val="252A3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79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Futura LT Pro Bold"/>
          <a:ea typeface="+mj-ea"/>
          <a:cs typeface="Futura LT Pro Bold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65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ata.nber.org/data-appendix/w33825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0749B-FC9E-1BC9-6537-D96C18A39513}"/>
              </a:ext>
            </a:extLst>
          </p:cNvPr>
          <p:cNvSpPr txBox="1">
            <a:spLocks/>
          </p:cNvSpPr>
          <p:nvPr/>
        </p:nvSpPr>
        <p:spPr>
          <a:xfrm>
            <a:off x="751201" y="1165399"/>
            <a:ext cx="10949651" cy="3067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r>
              <a:rPr lang="en-US" sz="4800" b="1" i="1" dirty="0">
                <a:latin typeface="+mj-lt"/>
              </a:rPr>
              <a:t>Heaven or Earth? </a:t>
            </a:r>
          </a:p>
          <a:p>
            <a:pPr algn="ctr"/>
            <a:r>
              <a:rPr lang="en-US" sz="4000" b="1" dirty="0">
                <a:latin typeface="+mj-lt"/>
              </a:rPr>
              <a:t>The Evolving Role of Global Shocks for Domestic Monetary Policy</a:t>
            </a:r>
          </a:p>
          <a:p>
            <a:pPr algn="ctr"/>
            <a:endParaRPr lang="en-US" sz="3200" b="1" dirty="0">
              <a:latin typeface="+mj-lt"/>
            </a:endParaRPr>
          </a:p>
          <a:p>
            <a:pPr algn="ctr"/>
            <a:endParaRPr lang="en-US" sz="1800" b="1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ctr"/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Kristin Forbes: MIT-Sloan School of Management, NBER &amp; CEPR</a:t>
            </a:r>
          </a:p>
          <a:p>
            <a:pPr algn="ctr"/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Jongrim Ha: World Bank Prospects Group</a:t>
            </a:r>
          </a:p>
          <a:p>
            <a:pPr algn="ctr"/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M. Ayhan Kose: World Bank Prospects Group, Brookings Institution &amp; CEPR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84801-F4B8-EBAA-6CD4-3E19B89BBD02}"/>
              </a:ext>
            </a:extLst>
          </p:cNvPr>
          <p:cNvSpPr/>
          <p:nvPr/>
        </p:nvSpPr>
        <p:spPr>
          <a:xfrm>
            <a:off x="1" y="5265841"/>
            <a:ext cx="12191999" cy="1592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ITsloan_web.png">
            <a:extLst>
              <a:ext uri="{FF2B5EF4-FFF2-40B4-BE49-F238E27FC236}">
                <a16:creationId xmlns:a16="http://schemas.microsoft.com/office/drawing/2014/main" id="{25B564F2-A152-1524-2DF3-8E05621B3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1" y="4986115"/>
            <a:ext cx="1667274" cy="1686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E19F13-A858-F9DD-F99D-4CF7F64837DE}"/>
              </a:ext>
            </a:extLst>
          </p:cNvPr>
          <p:cNvSpPr txBox="1"/>
          <p:nvPr/>
        </p:nvSpPr>
        <p:spPr>
          <a:xfrm>
            <a:off x="7306056" y="5014430"/>
            <a:ext cx="4235326" cy="758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endParaRPr lang="en-US" sz="2000" b="1" dirty="0">
              <a:solidFill>
                <a:srgbClr val="1B202F"/>
              </a:solidFill>
              <a:latin typeface="+mj-lt"/>
              <a:cs typeface="Futura LT Pro Bold"/>
            </a:endParaRPr>
          </a:p>
          <a:p>
            <a:pPr algn="r">
              <a:lnSpc>
                <a:spcPct val="130000"/>
              </a:lnSpc>
            </a:pPr>
            <a:endParaRPr lang="en-US" sz="2000" b="1" dirty="0">
              <a:solidFill>
                <a:srgbClr val="1B202F"/>
              </a:solidFill>
              <a:latin typeface="+mj-lt"/>
              <a:cs typeface="Futura LT Pr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C47E1-4891-F5F7-72C7-46770223315A}"/>
              </a:ext>
            </a:extLst>
          </p:cNvPr>
          <p:cNvSpPr txBox="1"/>
          <p:nvPr/>
        </p:nvSpPr>
        <p:spPr>
          <a:xfrm>
            <a:off x="2557520" y="5400725"/>
            <a:ext cx="3538480" cy="93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B202F"/>
                </a:solidFill>
                <a:cs typeface="Futura LT Pro Bold"/>
              </a:rPr>
              <a:t>Views in this paper are those of the authors and do no represent those of any institutions with which they are affiliated</a:t>
            </a:r>
          </a:p>
          <a:p>
            <a:pPr>
              <a:lnSpc>
                <a:spcPct val="130000"/>
              </a:lnSpc>
            </a:pPr>
            <a:endParaRPr lang="en-US" sz="1200" dirty="0">
              <a:solidFill>
                <a:srgbClr val="1B202F"/>
              </a:solidFill>
              <a:latin typeface="+mj-lt"/>
              <a:cs typeface="Futura LT Pro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F34BA-8E70-178B-D004-470AE6DEB8DE}"/>
              </a:ext>
            </a:extLst>
          </p:cNvPr>
          <p:cNvSpPr txBox="1"/>
          <p:nvPr/>
        </p:nvSpPr>
        <p:spPr>
          <a:xfrm>
            <a:off x="6096000" y="5014430"/>
            <a:ext cx="5445382" cy="1398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endParaRPr lang="en-US" sz="2000" b="1" dirty="0">
              <a:solidFill>
                <a:srgbClr val="1B202F"/>
              </a:solidFill>
              <a:latin typeface="+mj-lt"/>
              <a:cs typeface="Futura LT Pro Bold"/>
            </a:endParaRPr>
          </a:p>
          <a:p>
            <a:pPr algn="r">
              <a:lnSpc>
                <a:spcPct val="130000"/>
              </a:lnSpc>
            </a:pPr>
            <a:r>
              <a:rPr lang="en-GB" sz="1600" dirty="0">
                <a:solidFill>
                  <a:srgbClr val="212121"/>
                </a:solidFill>
                <a:ea typeface="Aptos" panose="020B0004020202020204" pitchFamily="34" charset="0"/>
                <a:cs typeface="Aptos" panose="020B0004020202020204" pitchFamily="34" charset="0"/>
              </a:rPr>
              <a:t>NBER IFM Fall Meetings</a:t>
            </a:r>
            <a:endParaRPr lang="en-GB" sz="1600" dirty="0">
              <a:solidFill>
                <a:srgbClr val="21212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1600" dirty="0">
                <a:solidFill>
                  <a:srgbClr val="1B202F"/>
                </a:solidFill>
                <a:cs typeface="Futura LT Pro Bold"/>
              </a:rPr>
              <a:t>October 23, 2025</a:t>
            </a:r>
          </a:p>
          <a:p>
            <a:pPr algn="r">
              <a:lnSpc>
                <a:spcPct val="130000"/>
              </a:lnSpc>
            </a:pPr>
            <a:endParaRPr lang="en-US" sz="2000" b="1" dirty="0">
              <a:solidFill>
                <a:srgbClr val="1B202F"/>
              </a:solidFill>
              <a:latin typeface="+mj-lt"/>
              <a:cs typeface="Futura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89109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5542-E799-D89E-1903-58A1ECD74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6C7F-703B-5E47-19C0-B0318C79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Data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6177-BB48-58EF-24C4-C1DA84A3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036144"/>
            <a:ext cx="10820400" cy="4490231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</a:rPr>
              <a:t>Monthly data for 1970 (Jan) through 2024 (Sept)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3">
                    <a:lumMod val="75000"/>
                  </a:schemeClr>
                </a:solidFill>
              </a:rPr>
              <a:t>13 advanced economies (including euro area as 1 entity) 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Focus on averages across sample (individual results at end)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Repeated analysis with </a:t>
            </a:r>
            <a:r>
              <a:rPr lang="en-US" sz="2900" b="0" dirty="0">
                <a:solidFill>
                  <a:schemeClr val="tx1"/>
                </a:solidFill>
              </a:rPr>
              <a:t>24 economies (including individual EA members)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</a:rPr>
              <a:t>Key data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3">
                    <a:lumMod val="75000"/>
                  </a:schemeClr>
                </a:solidFill>
              </a:rPr>
              <a:t>Interest rates: shadow rate </a:t>
            </a:r>
            <a:r>
              <a:rPr lang="en-US" sz="2900" b="0" dirty="0">
                <a:solidFill>
                  <a:schemeClr val="tx1"/>
                </a:solidFill>
              </a:rPr>
              <a:t>(Krippner, 2013), backups: overnight rates, 3-month T-bill rates, policy rate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Inflation</a:t>
            </a:r>
            <a:r>
              <a:rPr lang="en-US" sz="2900" b="0" dirty="0">
                <a:solidFill>
                  <a:schemeClr val="tx1"/>
                </a:solidFill>
              </a:rPr>
              <a:t>: based on CPI price index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Output</a:t>
            </a:r>
            <a:r>
              <a:rPr lang="en-US" sz="2900" b="0" dirty="0">
                <a:solidFill>
                  <a:schemeClr val="tx1"/>
                </a:solidFill>
              </a:rPr>
              <a:t>: industrial production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tx1"/>
                </a:solidFill>
              </a:rPr>
              <a:t>Oil prices</a:t>
            </a:r>
            <a:r>
              <a:rPr lang="en-US" sz="2900" dirty="0">
                <a:solidFill>
                  <a:schemeClr val="tx1"/>
                </a:solidFill>
              </a:rPr>
              <a:t>: average of Dubai, West Texas Intermediate and Brent benchmarks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3">
                    <a:lumMod val="75000"/>
                  </a:schemeClr>
                </a:solidFill>
              </a:rPr>
              <a:t>All variables month-on-month, demeaned and stationary, </a:t>
            </a:r>
            <a:r>
              <a:rPr lang="en-US" sz="2900" b="1" u="sng" dirty="0">
                <a:solidFill>
                  <a:schemeClr val="accent3">
                    <a:lumMod val="75000"/>
                  </a:schemeClr>
                </a:solidFill>
              </a:rPr>
              <a:t>focus on cyclical variation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Source of above: Haver, OECD, World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</a:rPr>
              <a:t>Also calculate global factors for interest rates, inflation and output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1B202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75BC-7F86-3EFB-7646-9A56F179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E1045-6F55-735F-FD60-9FEB75B7E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1695-04A9-BBC9-26EC-F720A533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Global Factors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3C0B2-1E8F-6779-5C67-A060787BC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663" y="2059741"/>
                <a:ext cx="10773337" cy="4051348"/>
              </a:xfrm>
            </p:spPr>
            <p:txBody>
              <a:bodyPr>
                <a:normAutofit lnSpcReduction="10000"/>
              </a:bodyPr>
              <a:lstStyle/>
              <a:p>
                <a:pPr lvl="1" indent="0">
                  <a:buNone/>
                </a:pPr>
                <a:endParaRPr lang="en-US" sz="1000" b="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Dynamic factor model to estimate global common factors for each country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 month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t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</a:t>
                </a:r>
              </a:p>
              <a:p>
                <a:pPr lvl="3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Interest rates: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Sup>
                      <m:sSubSupPr>
                        <m:ctrlPr>
                          <a:rPr lang="en-US" sz="22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200" i="1" dirty="0">
                  <a:solidFill>
                    <a:schemeClr val="tx1"/>
                  </a:solidFill>
                </a:endParaRPr>
              </a:p>
              <a:p>
                <a:pPr lvl="3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Inflation: 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Sup>
                      <m:sSubSupPr>
                        <m:ctrlPr>
                          <a:rPr lang="en-US" sz="22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lvl="3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Output growth: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Sup>
                      <m:sSubSupPr>
                        <m:ctrlPr>
                          <a:rPr lang="en-US" sz="22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lvl="1" indent="0">
                  <a:buNone/>
                </a:pPr>
                <a:endParaRPr lang="en-US" sz="11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Using monthly data (previous slide)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Used as inputs for baseline FAVAR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Also used to compare to results on role of global shocks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700" dirty="0">
                  <a:solidFill>
                    <a:srgbClr val="1B202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3C0B2-1E8F-6779-5C67-A060787BC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663" y="2059741"/>
                <a:ext cx="10773337" cy="4051348"/>
              </a:xfrm>
              <a:blipFill>
                <a:blip r:embed="rId2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AE39-7793-81D6-4E6D-9477DCD3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1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A3F5-8B16-5098-4140-2AFB038B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41FB-4AA7-0AED-7F1B-71DF987D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Windows for Analysis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EC3D1-23E4-F443-9510-EB53AF16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3" y="2059740"/>
            <a:ext cx="10726684" cy="377189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Five long windows for baseline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</a:endParaRP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200" b="1" i="1" dirty="0">
                <a:solidFill>
                  <a:schemeClr val="tx1"/>
                </a:solidFill>
              </a:rPr>
              <a:t>1970-84: </a:t>
            </a:r>
            <a:r>
              <a:rPr lang="en-US" sz="2200" dirty="0">
                <a:solidFill>
                  <a:schemeClr val="tx1"/>
                </a:solidFill>
              </a:rPr>
              <a:t>2 global recessions; oil price shocks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200" b="1" i="1" dirty="0">
                <a:solidFill>
                  <a:schemeClr val="tx1"/>
                </a:solidFill>
              </a:rPr>
              <a:t>1985-98: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1991 global recessions and series of debt defaults and EM crises 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200" b="1" i="1" dirty="0">
                <a:solidFill>
                  <a:schemeClr val="tx1"/>
                </a:solidFill>
              </a:rPr>
              <a:t>1999-07: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ECB launches; tech bubble &amp; 2001 global downturn, lead up to the 2008 GFC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200" b="1" i="1" dirty="0">
                <a:solidFill>
                  <a:schemeClr val="tx1"/>
                </a:solidFill>
              </a:rPr>
              <a:t>2008-19: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GFC &amp; global recession, EA debt crisis, and oil price collapse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</a:rPr>
              <a:t>2020-24</a:t>
            </a: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COVID-19 pandemic and global recession, the Russian invasion of Ukraine and commodity price shock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Decades for some comparisons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endParaRPr lang="en-US" sz="15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FBEC9-3AD0-53F2-B6F9-1FCD73EC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7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0C2AD-84F6-E646-A019-F7EA98C1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B50345-F64C-139F-1982-961A71DD9B6C}"/>
              </a:ext>
            </a:extLst>
          </p:cNvPr>
          <p:cNvSpPr txBox="1">
            <a:spLocks/>
          </p:cNvSpPr>
          <p:nvPr/>
        </p:nvSpPr>
        <p:spPr>
          <a:xfrm>
            <a:off x="456582" y="2873829"/>
            <a:ext cx="10949651" cy="2808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br>
              <a:rPr lang="en-US" sz="1100" b="1" i="1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sz="54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II. Has the Role of Global Shocks for Monetary Policy Changed Over Time? </a:t>
            </a:r>
          </a:p>
        </p:txBody>
      </p:sp>
      <p:pic>
        <p:nvPicPr>
          <p:cNvPr id="3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0DBAA791-085E-2259-05C3-42E751EE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16" y="548640"/>
            <a:ext cx="3528582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AC16E-196E-72FB-9E87-4A834BE0D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9E73-4443-3839-E408-F80CB50F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118164" cy="1143000"/>
          </a:xfrm>
        </p:spPr>
        <p:txBody>
          <a:bodyPr/>
          <a:lstStyle/>
          <a:p>
            <a:r>
              <a:rPr lang="en-US" sz="4000" b="1" dirty="0"/>
              <a:t>Has the Role of Global Shocks Changed over Time?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DD478-F67E-E7C5-5976-28DF5912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BCECC-54D4-9D3F-3B6A-216BE88E8187}"/>
              </a:ext>
            </a:extLst>
          </p:cNvPr>
          <p:cNvSpPr txBox="1"/>
          <p:nvPr/>
        </p:nvSpPr>
        <p:spPr>
          <a:xfrm>
            <a:off x="722950" y="1831871"/>
            <a:ext cx="544227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Results from FAVAR model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Contributions of Shocks to Interest Rate Variation</a:t>
            </a:r>
            <a:r>
              <a:rPr lang="en-US" b="1" dirty="0">
                <a:solidFill>
                  <a:srgbClr val="000000"/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(% of variation, mean </a:t>
            </a:r>
            <a:r>
              <a:rPr lang="en-US" sz="1400" i="1" dirty="0">
                <a:solidFill>
                  <a:srgbClr val="000000"/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across</a:t>
            </a:r>
            <a:r>
              <a:rPr lang="en-US" sz="1400" i="1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 13 AEs)</a:t>
            </a:r>
            <a:endParaRPr lang="en-US" sz="1800" i="1" dirty="0">
              <a:solidFill>
                <a:srgbClr val="000000"/>
              </a:solidFill>
              <a:effectLst/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2750D-6B06-D658-BE3E-64F8FD38E347}"/>
              </a:ext>
            </a:extLst>
          </p:cNvPr>
          <p:cNvSpPr txBox="1"/>
          <p:nvPr/>
        </p:nvSpPr>
        <p:spPr>
          <a:xfrm>
            <a:off x="6904652" y="2554427"/>
            <a:ext cx="4457205" cy="34562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Role of global shocks has increased over time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Roughly tripled over sample 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Over 2020-24: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Role of global </a:t>
            </a:r>
            <a:r>
              <a:rPr lang="en-US" sz="2000" dirty="0">
                <a:solidFill>
                  <a:srgbClr val="1B202F"/>
                </a:solidFill>
                <a:latin typeface="Arial" charset="0"/>
                <a:sym typeface="Symbol" panose="05050102010706020507" pitchFamily="18" charset="2"/>
              </a:rPr>
              <a:t> </a:t>
            </a:r>
            <a:r>
              <a:rPr lang="en-US" sz="2000" dirty="0">
                <a:solidFill>
                  <a:srgbClr val="1B202F"/>
                </a:solidFill>
                <a:latin typeface="Arial" charset="0"/>
              </a:rPr>
              <a:t>domestic shocks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Role of global shocks &gt;50% in many large AEs (Canada, EA, Japan, UK, US)</a:t>
            </a:r>
            <a:endParaRPr lang="en-US" sz="2000" b="1" dirty="0">
              <a:solidFill>
                <a:srgbClr val="1B202F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F5DA1-B2FA-6E26-BE52-DA64D197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41" y="2725575"/>
            <a:ext cx="4151915" cy="3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7321-97BF-520D-4CD2-FF044EBA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EEEE-F5A4-BD3E-3865-E43741F5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Does this Matter?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6896-B0C6-046F-13D3-FA775CBD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5" y="2322164"/>
            <a:ext cx="8960887" cy="37718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Maybe not….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Unless global shocks have different characteristics and/or different implications for monetary policy….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5BE52-EBB4-D768-7DAE-BDBA4114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78782-925E-9EFA-5689-815A29ED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936C7B-224F-4DF7-28DE-76099F082ABA}"/>
              </a:ext>
            </a:extLst>
          </p:cNvPr>
          <p:cNvSpPr txBox="1">
            <a:spLocks/>
          </p:cNvSpPr>
          <p:nvPr/>
        </p:nvSpPr>
        <p:spPr>
          <a:xfrm>
            <a:off x="914401" y="2840576"/>
            <a:ext cx="10238014" cy="2808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br>
              <a:rPr lang="en-US" sz="1100" b="1" i="1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sz="54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III. Do the Global Shocks Differ from Domestic Shocks along 5 Dimensions?</a:t>
            </a:r>
          </a:p>
        </p:txBody>
      </p:sp>
      <p:pic>
        <p:nvPicPr>
          <p:cNvPr id="3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352294CC-91B4-BD4F-57A1-43DD56A5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16" y="548640"/>
            <a:ext cx="3528582" cy="2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8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B232-F0CB-B8FE-2FFE-9F32C1D4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0791-D533-115D-01DA-AD53BEC2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1 Different Sources? </a:t>
            </a:r>
            <a:br>
              <a:rPr lang="en-US" sz="4000" dirty="0"/>
            </a:br>
            <a:r>
              <a:rPr lang="en-US" sz="2800" i="1" dirty="0"/>
              <a:t>for Global vs. Domestic Shocks to Interest Rates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8BE9-3D23-96D0-9982-910EF314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22B5B-80FD-8042-891C-7F8182E54AF3}"/>
              </a:ext>
            </a:extLst>
          </p:cNvPr>
          <p:cNvSpPr txBox="1"/>
          <p:nvPr/>
        </p:nvSpPr>
        <p:spPr>
          <a:xfrm>
            <a:off x="1127439" y="1883310"/>
            <a:ext cx="793908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Contribution of 7 Shocks to Variation in Interest Rates </a:t>
            </a:r>
          </a:p>
          <a:p>
            <a:pPr algn="ctr"/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(% of variation, mean across 13 AEs)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US" sz="265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288FD0-B39B-AF63-9473-1AC8ADE5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00" r="18386" b="16143"/>
          <a:stretch>
            <a:fillRect/>
          </a:stretch>
        </p:blipFill>
        <p:spPr>
          <a:xfrm>
            <a:off x="5681368" y="2573655"/>
            <a:ext cx="3038404" cy="3687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38E4CA-2D73-0E75-57F2-CC2341F5C811}"/>
              </a:ext>
            </a:extLst>
          </p:cNvPr>
          <p:cNvSpPr txBox="1"/>
          <p:nvPr/>
        </p:nvSpPr>
        <p:spPr>
          <a:xfrm>
            <a:off x="9032033" y="2361375"/>
            <a:ext cx="2604050" cy="38994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Larger role of </a:t>
            </a: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supply in global shocks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1B202F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Larger role for </a:t>
            </a: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monetary policy in domestic shocks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Dominant role of demand for both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867FF-E48F-736D-DBD2-39DF1572F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9" y="2724933"/>
            <a:ext cx="4874042" cy="3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07E9-4E42-3814-6222-2924492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7B86-D208-A498-D611-803D9889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2 Different Size/Volatility over Time? </a:t>
            </a:r>
            <a:br>
              <a:rPr lang="en-US" sz="4000" dirty="0"/>
            </a:br>
            <a:r>
              <a:rPr lang="en-US" sz="2800" i="1" dirty="0"/>
              <a:t>of Global vs. Domestic Shocks to Interest Rates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B8B66-E230-8249-6BA6-0C2B4856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72F63-C961-DE05-6350-0746D840492E}"/>
              </a:ext>
            </a:extLst>
          </p:cNvPr>
          <p:cNvSpPr txBox="1"/>
          <p:nvPr/>
        </p:nvSpPr>
        <p:spPr>
          <a:xfrm>
            <a:off x="667884" y="1876134"/>
            <a:ext cx="793908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Frequency of Large Shocks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(large defined as &gt;1 standard deviation; mean across 13 AEs)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0"/>
            <a:endParaRPr lang="en-US" sz="265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754E5-1E61-5E68-16A1-C2D3CDF439C7}"/>
              </a:ext>
            </a:extLst>
          </p:cNvPr>
          <p:cNvSpPr txBox="1"/>
          <p:nvPr/>
        </p:nvSpPr>
        <p:spPr>
          <a:xfrm>
            <a:off x="7534752" y="2589092"/>
            <a:ext cx="3225776" cy="30869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More large shocks in 1970-84 (oil crises) and 2020-24 periods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B202F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More large global shocks than domestic shocks since 1998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5FFE0-F405-BB64-65BB-192909983B82}"/>
              </a:ext>
            </a:extLst>
          </p:cNvPr>
          <p:cNvSpPr txBox="1"/>
          <p:nvPr/>
        </p:nvSpPr>
        <p:spPr>
          <a:xfrm>
            <a:off x="1841566" y="2772643"/>
            <a:ext cx="403828" cy="292466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Share of Large Shocks (in %)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8CFFC-D675-292B-9A40-69AFFA5E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94" y="2387812"/>
            <a:ext cx="4652264" cy="39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DCC86-80BE-0537-4EE6-6FB14E1D3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699F-FF2F-DDFF-B4D3-86FCA83C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2 Different Volatility/Size over Time? </a:t>
            </a:r>
            <a:br>
              <a:rPr lang="en-US" sz="4000" dirty="0"/>
            </a:br>
            <a:r>
              <a:rPr lang="en-US" sz="2800" i="1" dirty="0"/>
              <a:t>of Global vs. Domestic Shocks to Interest Rates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678D-FC87-DDC7-E287-8E0479F5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D92EC-1FD0-F88C-86B1-6C474B9A4B71}"/>
              </a:ext>
            </a:extLst>
          </p:cNvPr>
          <p:cNvSpPr txBox="1"/>
          <p:nvPr/>
        </p:nvSpPr>
        <p:spPr>
          <a:xfrm>
            <a:off x="187172" y="1876134"/>
            <a:ext cx="793908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Shock volatility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(mean across 13 AEs, long-term volatility = 1)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0"/>
            <a:endParaRPr lang="en-US" sz="265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B2DCA-CFC6-EA88-8F0D-D50B90094F8C}"/>
              </a:ext>
            </a:extLst>
          </p:cNvPr>
          <p:cNvSpPr txBox="1"/>
          <p:nvPr/>
        </p:nvSpPr>
        <p:spPr>
          <a:xfrm>
            <a:off x="7912691" y="2577363"/>
            <a:ext cx="3669709" cy="31977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Global shock volatility </a:t>
            </a:r>
            <a:r>
              <a:rPr lang="en-US" sz="2000" b="1" dirty="0">
                <a:solidFill>
                  <a:srgbClr val="1B202F"/>
                </a:solidFill>
                <a:latin typeface="Arial" charset="0"/>
                <a:sym typeface="Symbol" panose="05050102010706020507" pitchFamily="18" charset="2"/>
              </a:rPr>
              <a:t> </a:t>
            </a: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over time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Higher than domestic shocks since 1999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1B202F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1B202F"/>
                </a:solidFill>
                <a:latin typeface="Arial" charset="0"/>
              </a:rPr>
              <a:t>But does this reflect different sources of global vs domestic shocks?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EBE5C-45E6-0146-2643-F0C6A016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12" y="2347441"/>
            <a:ext cx="6383094" cy="40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F46FE-6636-638A-8995-939C73DD2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1D1C-5BCA-62C0-4563-50425B94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Motivation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C91E-1C13-9379-A4AD-F40EF768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45" y="2235763"/>
            <a:ext cx="9769130" cy="3658851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... if you know Heaven and know Earth, you may make your victory complete</a:t>
            </a:r>
            <a:r>
              <a:rPr lang="en-US" sz="2600" dirty="0">
                <a:solidFill>
                  <a:schemeClr val="tx1"/>
                </a:solidFill>
              </a:rPr>
              <a:t>... 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	</a:t>
            </a:r>
            <a:r>
              <a:rPr lang="en-US" sz="2200" i="1" dirty="0">
                <a:solidFill>
                  <a:schemeClr val="tx1"/>
                </a:solidFill>
              </a:rPr>
              <a:t>	</a:t>
            </a:r>
            <a:r>
              <a:rPr lang="en-US" sz="2200" b="0" i="1" dirty="0">
                <a:solidFill>
                  <a:schemeClr val="tx1"/>
                </a:solidFill>
              </a:rPr>
              <a:t>Sun Tzu (5</a:t>
            </a:r>
            <a:r>
              <a:rPr lang="en-US" sz="2200" b="0" i="1" baseline="30000" dirty="0">
                <a:solidFill>
                  <a:schemeClr val="tx1"/>
                </a:solidFill>
              </a:rPr>
              <a:t>th</a:t>
            </a:r>
            <a:r>
              <a:rPr lang="en-US" sz="2200" b="0" i="1" dirty="0">
                <a:solidFill>
                  <a:schemeClr val="tx1"/>
                </a:solidFill>
              </a:rPr>
              <a:t> century BC)</a:t>
            </a:r>
          </a:p>
          <a:p>
            <a:r>
              <a:rPr lang="en-US" sz="2200" b="0" i="1" dirty="0">
                <a:solidFill>
                  <a:schemeClr val="tx1"/>
                </a:solidFill>
              </a:rPr>
              <a:t>			Chinese military strategist, philosopher and author of </a:t>
            </a:r>
            <a:r>
              <a:rPr lang="en-US" sz="2200" b="0" i="1" u="sng" dirty="0">
                <a:solidFill>
                  <a:schemeClr val="tx1"/>
                </a:solidFill>
              </a:rPr>
              <a:t>The Art of War</a:t>
            </a:r>
          </a:p>
          <a:p>
            <a:endParaRPr lang="en-US" sz="900" i="1" dirty="0">
              <a:solidFill>
                <a:schemeClr val="tx1"/>
              </a:solidFill>
            </a:endParaRPr>
          </a:p>
          <a:p>
            <a:endParaRPr lang="en-US" sz="900" i="1" dirty="0">
              <a:solidFill>
                <a:schemeClr val="tx1"/>
              </a:solidFill>
            </a:endParaRPr>
          </a:p>
          <a:p>
            <a:endParaRPr lang="en-US" sz="900" i="1" dirty="0">
              <a:solidFill>
                <a:schemeClr val="tx1"/>
              </a:solidFill>
            </a:endParaRPr>
          </a:p>
          <a:p>
            <a:r>
              <a:rPr lang="en-US" sz="2600" i="1" dirty="0">
                <a:solidFill>
                  <a:schemeClr val="tx1"/>
                </a:solidFill>
              </a:rPr>
              <a:t>In this era of </a:t>
            </a:r>
            <a:r>
              <a:rPr lang="en-US" sz="2600" i="1" dirty="0" err="1">
                <a:solidFill>
                  <a:schemeClr val="tx1"/>
                </a:solidFill>
              </a:rPr>
              <a:t>hyperglobalisation</a:t>
            </a:r>
            <a:r>
              <a:rPr lang="en-US" sz="2600" i="1" dirty="0">
                <a:solidFill>
                  <a:schemeClr val="tx1"/>
                </a:solidFill>
              </a:rPr>
              <a:t>, are central banks still masters of their domestic monetary destinies? Or have they become slaves to global factors? 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		</a:t>
            </a:r>
            <a:r>
              <a:rPr lang="en-US" sz="2200" b="0" i="1" dirty="0">
                <a:solidFill>
                  <a:schemeClr val="tx1"/>
                </a:solidFill>
              </a:rPr>
              <a:t>Mark Carney (2015) </a:t>
            </a:r>
          </a:p>
          <a:p>
            <a:r>
              <a:rPr lang="en-US" sz="2200" b="0" i="1" dirty="0">
                <a:solidFill>
                  <a:schemeClr val="tx1"/>
                </a:solidFill>
              </a:rPr>
              <a:t>			Prime Minister of Canada, former Governor of BoE and BoC</a:t>
            </a:r>
            <a:endParaRPr lang="en-US" sz="2000" i="1" dirty="0">
              <a:solidFill>
                <a:schemeClr val="tx1"/>
              </a:solidFill>
            </a:endParaRPr>
          </a:p>
          <a:p>
            <a:r>
              <a:rPr lang="en-US" sz="2000" b="0" i="1" dirty="0">
                <a:solidFill>
                  <a:schemeClr val="tx1"/>
                </a:solidFill>
              </a:rPr>
              <a:t>				</a:t>
            </a:r>
            <a:endParaRPr lang="en-US" sz="14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B202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5C2D-4C16-9893-73BE-96746C17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14EA3-6C42-9039-76B0-E46402645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03F6-89E5-F015-2CF9-854E914A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2 Different Volatility/Size over Time? </a:t>
            </a:r>
            <a:br>
              <a:rPr lang="en-US" sz="4000" dirty="0"/>
            </a:br>
            <a:r>
              <a:rPr lang="en-US" sz="2800" i="1" dirty="0"/>
              <a:t>of Global vs. Domestic Shocks to Interest Rates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C248-6A17-5A35-79C0-DA3DD100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7B290-0B37-0353-F8B3-7AA0AE2741E2}"/>
              </a:ext>
            </a:extLst>
          </p:cNvPr>
          <p:cNvSpPr txBox="1"/>
          <p:nvPr/>
        </p:nvSpPr>
        <p:spPr>
          <a:xfrm>
            <a:off x="-39462" y="1876134"/>
            <a:ext cx="793908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Shock volatility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(mean across 13 AEs, long-term volatility = 1)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0"/>
            <a:endParaRPr lang="en-US" sz="265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94E977-3F12-088F-75BB-25750B15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61" y="2429124"/>
            <a:ext cx="3960569" cy="3704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B1B22-98A1-23D9-21F3-A404D5B1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2" y="2429124"/>
            <a:ext cx="3448882" cy="3508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00D9CB-B41C-241B-A21A-48F02AD02249}"/>
              </a:ext>
            </a:extLst>
          </p:cNvPr>
          <p:cNvSpPr txBox="1"/>
          <p:nvPr/>
        </p:nvSpPr>
        <p:spPr>
          <a:xfrm>
            <a:off x="7870409" y="2579449"/>
            <a:ext cx="3986039" cy="3308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Volatility larger for global than domestic shocks when controlling for source of shock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202F"/>
                </a:solidFill>
                <a:latin typeface="Arial" charset="0"/>
              </a:rPr>
              <a:t>For </a:t>
            </a:r>
            <a:r>
              <a:rPr lang="en-US" sz="1600" u="sng" dirty="0">
                <a:solidFill>
                  <a:srgbClr val="1B202F"/>
                </a:solidFill>
                <a:latin typeface="Arial" charset="0"/>
              </a:rPr>
              <a:t>demand </a:t>
            </a:r>
            <a:r>
              <a:rPr lang="en-US" sz="1600" dirty="0">
                <a:solidFill>
                  <a:srgbClr val="1B202F"/>
                </a:solidFill>
                <a:latin typeface="Arial" charset="0"/>
              </a:rPr>
              <a:t>shocks since 2008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202F"/>
                </a:solidFill>
                <a:latin typeface="Arial" charset="0"/>
              </a:rPr>
              <a:t>For </a:t>
            </a:r>
            <a:r>
              <a:rPr lang="en-US" sz="1600" u="sng" dirty="0">
                <a:solidFill>
                  <a:srgbClr val="1B202F"/>
                </a:solidFill>
                <a:latin typeface="Arial" charset="0"/>
              </a:rPr>
              <a:t>supply </a:t>
            </a:r>
            <a:r>
              <a:rPr lang="en-US" sz="1600" dirty="0">
                <a:solidFill>
                  <a:srgbClr val="1B202F"/>
                </a:solidFill>
                <a:latin typeface="Arial" charset="0"/>
              </a:rPr>
              <a:t>shocks over 2020-24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Note: may partly reflect idiosyncratic 2020-24 period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42E89-05AC-4C56-DDD0-CE2C2609471A}"/>
              </a:ext>
            </a:extLst>
          </p:cNvPr>
          <p:cNvSpPr txBox="1"/>
          <p:nvPr/>
        </p:nvSpPr>
        <p:spPr>
          <a:xfrm>
            <a:off x="1123808" y="2579449"/>
            <a:ext cx="3474909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Demand shocks</a:t>
            </a:r>
            <a:endParaRPr lang="en-US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0AF31A-FF02-A5E9-21C1-E63A409DC6CE}"/>
              </a:ext>
            </a:extLst>
          </p:cNvPr>
          <p:cNvSpPr txBox="1"/>
          <p:nvPr/>
        </p:nvSpPr>
        <p:spPr>
          <a:xfrm>
            <a:off x="5376853" y="2643595"/>
            <a:ext cx="3474909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Supply shocks</a:t>
            </a:r>
            <a:endParaRPr lang="en-US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09FB8-CDAE-5D28-E2A5-60BE57D55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2D52-69DE-A154-BDAB-63BBA149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3 Different Rate Sensitivities? </a:t>
            </a:r>
            <a:br>
              <a:rPr lang="en-US" sz="4000" dirty="0"/>
            </a:br>
            <a:r>
              <a:rPr lang="en-US" sz="2800" i="1" dirty="0"/>
              <a:t>of Interest Rates to Global vs. Domestic Shocks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A254-BB7E-A020-B7D7-03D91E3A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79340-1108-A096-0C1A-B7788DCF4E9C}"/>
              </a:ext>
            </a:extLst>
          </p:cNvPr>
          <p:cNvSpPr txBox="1"/>
          <p:nvPr/>
        </p:nvSpPr>
        <p:spPr>
          <a:xfrm>
            <a:off x="8175171" y="2283359"/>
            <a:ext cx="3446189" cy="38625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Sensitivity of interest rates to global shocks </a:t>
            </a: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increasing since 2008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202F"/>
                </a:solidFill>
                <a:latin typeface="Arial" charset="0"/>
              </a:rPr>
              <a:t>Vs. decreasing over time for domestic shocks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1B202F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1B202F"/>
                </a:solidFill>
                <a:latin typeface="Arial" charset="0"/>
              </a:rPr>
              <a:t>But does this reflect different sources of global vs domestic shocks?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F22F1-58BB-5F7D-B556-B807DE3075F5}"/>
              </a:ext>
            </a:extLst>
          </p:cNvPr>
          <p:cNvSpPr txBox="1"/>
          <p:nvPr/>
        </p:nvSpPr>
        <p:spPr>
          <a:xfrm>
            <a:off x="667884" y="1876134"/>
            <a:ext cx="7939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Sensitivity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of Interest Rates to Different Shocks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(mean across 13 AEs, sensitivity to 1 std shocks)</a:t>
            </a:r>
            <a:endParaRPr lang="en-US" sz="265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E79B5-02B8-95B6-C00C-C09F6ADA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5" y="2281181"/>
            <a:ext cx="7267802" cy="38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3FB57-D693-86C9-8D31-15FB0C20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0468-9127-35BA-8C52-3717CE4D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3 Different Rate Sensitivities? </a:t>
            </a:r>
            <a:br>
              <a:rPr lang="en-US" sz="4000" dirty="0"/>
            </a:br>
            <a:r>
              <a:rPr lang="en-US" sz="2800" i="1" dirty="0"/>
              <a:t>of Interest Rates to Global vs. Domestic Shocks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BAEC3-5B7E-265F-8391-84BA81B6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A3403-8B00-EFEE-DA26-CA8D9D3ECE0F}"/>
              </a:ext>
            </a:extLst>
          </p:cNvPr>
          <p:cNvSpPr txBox="1"/>
          <p:nvPr/>
        </p:nvSpPr>
        <p:spPr>
          <a:xfrm>
            <a:off x="8290412" y="2678019"/>
            <a:ext cx="3330948" cy="30869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Sensitivity of interest rates to main global shocks (demand &amp; supply)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higher over 2020-24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increased over time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directional change in response to oil shocks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8DB82-DFEA-031B-7217-81B7BCC6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268" y="2392687"/>
            <a:ext cx="3791468" cy="3963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C2E96-FD35-6ECB-8B03-9E534856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2" y="2392687"/>
            <a:ext cx="3937015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2AD774-2708-3490-810A-CA995DA362BE}"/>
              </a:ext>
            </a:extLst>
          </p:cNvPr>
          <p:cNvSpPr txBox="1"/>
          <p:nvPr/>
        </p:nvSpPr>
        <p:spPr>
          <a:xfrm>
            <a:off x="976537" y="2684560"/>
            <a:ext cx="34749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Demand shocks</a:t>
            </a:r>
            <a:endParaRPr lang="en-US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2412D-27FA-06EB-6B8E-30DEA3CDD42C}"/>
              </a:ext>
            </a:extLst>
          </p:cNvPr>
          <p:cNvSpPr txBox="1"/>
          <p:nvPr/>
        </p:nvSpPr>
        <p:spPr>
          <a:xfrm>
            <a:off x="4768005" y="2653270"/>
            <a:ext cx="34749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95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Supply</a:t>
            </a:r>
            <a:r>
              <a:rPr lang="en-GB" sz="20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shocks</a:t>
            </a:r>
            <a:endParaRPr lang="en-US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514E7-8ACD-449F-0BCF-2829C9BF7120}"/>
              </a:ext>
            </a:extLst>
          </p:cNvPr>
          <p:cNvSpPr txBox="1"/>
          <p:nvPr/>
        </p:nvSpPr>
        <p:spPr>
          <a:xfrm>
            <a:off x="667884" y="1876134"/>
            <a:ext cx="793908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Sensitivity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of Interest Rates to Different Shocks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(mean across 13 AEs, sensitivity to 1 std shocks)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0"/>
            <a:endParaRPr lang="en-US" sz="26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912E8-3BE7-A020-3A49-6A156467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A173-1355-ABAF-34B9-60D0FE16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4 Asymmetric Effects on Rate Levels? </a:t>
            </a:r>
            <a:br>
              <a:rPr lang="en-US" sz="4000" dirty="0"/>
            </a:br>
            <a:r>
              <a:rPr lang="en-US" sz="2800" i="1" dirty="0"/>
              <a:t>in Contribution of  Global vs. Domestic Shocks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C04E9-61CD-B51C-C377-96400A44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E2212-BC9B-5959-A276-44364AD717F3}"/>
              </a:ext>
            </a:extLst>
          </p:cNvPr>
          <p:cNvSpPr txBox="1"/>
          <p:nvPr/>
        </p:nvSpPr>
        <p:spPr>
          <a:xfrm>
            <a:off x="400741" y="2036864"/>
            <a:ext cx="583662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202F"/>
                </a:solidFill>
              </a:rPr>
              <a:t>Focus on periods of “tightening” versus “easing” of monetary policy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700" dirty="0">
              <a:solidFill>
                <a:srgbClr val="1B202F"/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Uses new database on “Rate Cycles”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1B202F"/>
                </a:solidFill>
              </a:rPr>
              <a:t>Dates periods of tightening and easing for monetary policy from 1970-2024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1B202F"/>
                </a:solidFill>
              </a:rPr>
              <a:t>Comparable to dating of expansions and contractions for business cycles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rgbClr val="1B202F"/>
                </a:solidFill>
              </a:rPr>
              <a:t>Based on policy interest rates and QE/QT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i="1" dirty="0">
                <a:solidFill>
                  <a:srgbClr val="1B202F"/>
                </a:solidFill>
              </a:rPr>
              <a:t>From Forbes, Ha and Kose (2025), </a:t>
            </a:r>
            <a:r>
              <a:rPr lang="en-US" sz="2000" i="1" dirty="0"/>
              <a:t>NBER WP #33825, dates, code &amp; cycle characteristics available on NBER website: </a:t>
            </a:r>
            <a:r>
              <a:rPr lang="en-US" sz="2000" i="1" dirty="0">
                <a:hlinkClick r:id="rId2"/>
              </a:rPr>
              <a:t>data.nber.org/data-appendix/w33825/</a:t>
            </a:r>
            <a:endParaRPr lang="en-US" sz="2000" i="1" dirty="0"/>
          </a:p>
        </p:txBody>
      </p:sp>
      <p:pic>
        <p:nvPicPr>
          <p:cNvPr id="7" name="Picture 6" descr="A graph showing the value of a company&#10;&#10;AI-generated content may be incorrect.">
            <a:extLst>
              <a:ext uri="{FF2B5EF4-FFF2-40B4-BE49-F238E27FC236}">
                <a16:creationId xmlns:a16="http://schemas.microsoft.com/office/drawing/2014/main" id="{F7B4DB55-C5E0-4028-4CF7-3FC39B5C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9419" r="-698"/>
          <a:stretch/>
        </p:blipFill>
        <p:spPr>
          <a:xfrm>
            <a:off x="6350697" y="2369315"/>
            <a:ext cx="5327232" cy="3987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FE8D1-F8BC-517E-F4CB-836D1CE0C796}"/>
              </a:ext>
            </a:extLst>
          </p:cNvPr>
          <p:cNvSpPr txBox="1"/>
          <p:nvPr/>
        </p:nvSpPr>
        <p:spPr>
          <a:xfrm>
            <a:off x="7453645" y="1853043"/>
            <a:ext cx="34749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950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U.S. Rate Cycles</a:t>
            </a:r>
            <a:endParaRPr lang="en-US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546D2-655C-308C-D11B-1E375433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B29A-D28D-A395-6F17-F25C1EE7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4 Asymmetric Effects on Rate Levels? </a:t>
            </a:r>
            <a:br>
              <a:rPr lang="en-US" sz="4000" dirty="0"/>
            </a:br>
            <a:r>
              <a:rPr lang="en-US" sz="2800" i="1" dirty="0"/>
              <a:t>in Contribution of  Global vs. Domestic Shocks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C2238-7275-34F1-2942-D8AFBA93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EEFD0-E83E-5EEA-A05C-85F0744121A0}"/>
              </a:ext>
            </a:extLst>
          </p:cNvPr>
          <p:cNvSpPr txBox="1"/>
          <p:nvPr/>
        </p:nvSpPr>
        <p:spPr>
          <a:xfrm>
            <a:off x="600243" y="1849257"/>
            <a:ext cx="6665977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Impact on Level of Interest Rates</a:t>
            </a:r>
          </a:p>
          <a:p>
            <a:pPr lvl="0" algn="ctr"/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(in percentage points, average across 13 AEs)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en-US" sz="265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BAE3A-0EC6-9B83-6870-B47162FDEA30}"/>
              </a:ext>
            </a:extLst>
          </p:cNvPr>
          <p:cNvSpPr txBox="1"/>
          <p:nvPr/>
        </p:nvSpPr>
        <p:spPr>
          <a:xfrm>
            <a:off x="7811540" y="2218081"/>
            <a:ext cx="3874536" cy="39727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Global shocks relatively more important for tightening monetary policy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1B202F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Asymmetry by shock source: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Global supply shocks more important for </a:t>
            </a:r>
            <a:r>
              <a:rPr lang="en-US" sz="2000" dirty="0" err="1">
                <a:solidFill>
                  <a:srgbClr val="1B202F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1B202F"/>
                </a:solidFill>
                <a:latin typeface="Arial" charset="0"/>
                <a:sym typeface="Symbol" panose="05050102010706020507" pitchFamily="18" charset="2"/>
              </a:rPr>
              <a:t></a:t>
            </a:r>
            <a:endParaRPr lang="en-US" sz="2000" dirty="0">
              <a:solidFill>
                <a:srgbClr val="1B202F"/>
              </a:solidFill>
              <a:latin typeface="Arial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Domestic monetary policy shocks for </a:t>
            </a:r>
            <a:r>
              <a:rPr lang="en-US" sz="2000" dirty="0" err="1">
                <a:solidFill>
                  <a:srgbClr val="1B202F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1B202F"/>
                </a:solidFill>
                <a:latin typeface="Arial" charset="0"/>
                <a:sym typeface="Symbol" panose="05050102010706020507" pitchFamily="18" charset="2"/>
              </a:rPr>
              <a:t></a:t>
            </a:r>
            <a:endParaRPr lang="en-US" sz="2000" dirty="0">
              <a:solidFill>
                <a:srgbClr val="1B202F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108AA-ED75-E172-A529-4DD57BBB7C49}"/>
              </a:ext>
            </a:extLst>
          </p:cNvPr>
          <p:cNvSpPr txBox="1"/>
          <p:nvPr/>
        </p:nvSpPr>
        <p:spPr>
          <a:xfrm>
            <a:off x="940258" y="2938162"/>
            <a:ext cx="3474909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Tightening Episodes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47414-C7A9-4AC2-41DD-FAD80E74EE2E}"/>
              </a:ext>
            </a:extLst>
          </p:cNvPr>
          <p:cNvSpPr txBox="1"/>
          <p:nvPr/>
        </p:nvSpPr>
        <p:spPr>
          <a:xfrm>
            <a:off x="5262691" y="3481481"/>
            <a:ext cx="3474909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Easing Episodes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2BF6A-6BC3-EF32-BD63-ACD6309B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4" y="2478506"/>
            <a:ext cx="3426249" cy="190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48A05-F38D-4FB5-D062-211127CB7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74" y="2548419"/>
            <a:ext cx="3428365" cy="186612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27791A-A433-B1A0-4156-E94EB7D7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565" y="4568862"/>
            <a:ext cx="343154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0829D2-3426-1E69-D3A2-8926B7077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4" y="4600739"/>
            <a:ext cx="34242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3F734-B1DA-F7F0-F6AE-D5358E5DA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ACC6-D372-C8FF-2CEF-61DC8E3C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331625"/>
            <a:ext cx="9647852" cy="1143000"/>
          </a:xfrm>
        </p:spPr>
        <p:txBody>
          <a:bodyPr/>
          <a:lstStyle/>
          <a:p>
            <a:r>
              <a:rPr lang="en-US" sz="4000" dirty="0"/>
              <a:t>5 CB Willingness to “Look Through”?</a:t>
            </a:r>
            <a:br>
              <a:rPr lang="en-US" sz="4000" dirty="0"/>
            </a:br>
            <a:r>
              <a:rPr lang="en-US" sz="2800" i="1" dirty="0"/>
              <a:t>Impact on Inflation from Global vs. Domestic Shocks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23941-18C4-554C-50AD-3AADFF0A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F37AD-9F99-EDA9-908C-BA84E72B4DF4}"/>
              </a:ext>
            </a:extLst>
          </p:cNvPr>
          <p:cNvSpPr txBox="1"/>
          <p:nvPr/>
        </p:nvSpPr>
        <p:spPr>
          <a:xfrm>
            <a:off x="7570684" y="2087453"/>
            <a:ext cx="4338629" cy="4194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Full period: supply shocks to inflation “looked through”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Since 1998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Similar pattern for domestic supply shocks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Global shocks </a:t>
            </a:r>
            <a:r>
              <a:rPr lang="en-US" sz="2000" b="1" u="sng" dirty="0">
                <a:solidFill>
                  <a:srgbClr val="1B202F"/>
                </a:solidFill>
                <a:latin typeface="Arial" charset="0"/>
              </a:rPr>
              <a:t>not </a:t>
            </a: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looked through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Global shocks more important for rates than inflation (or output growth)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0EA2E-41AB-7700-E1C1-56CF4A04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5" y="4819217"/>
            <a:ext cx="2773682" cy="1707158"/>
          </a:xfrm>
          <a:prstGeom prst="rect">
            <a:avLst/>
          </a:prstGeom>
        </p:spPr>
      </p:pic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9C01FCD-140C-E8A8-1FE9-BD4DFD7C0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51" y="4845441"/>
            <a:ext cx="2862598" cy="168093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585EEF-0CA0-E783-5172-97AB2CD4D3D7}"/>
              </a:ext>
            </a:extLst>
          </p:cNvPr>
          <p:cNvSpPr txBox="1"/>
          <p:nvPr/>
        </p:nvSpPr>
        <p:spPr>
          <a:xfrm>
            <a:off x="282687" y="1845837"/>
            <a:ext cx="6407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Contribution of 7 Shocks to Variation in Rates &amp; Inflation</a:t>
            </a:r>
          </a:p>
          <a:p>
            <a:pPr algn="ctr"/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(% of variation, mean across 13 AEs)</a:t>
            </a:r>
            <a:endParaRPr lang="en-US" sz="265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E7297-C7EF-2766-2F33-799FF9B7695D}"/>
              </a:ext>
            </a:extLst>
          </p:cNvPr>
          <p:cNvSpPr txBox="1"/>
          <p:nvPr/>
        </p:nvSpPr>
        <p:spPr>
          <a:xfrm>
            <a:off x="1072615" y="2492168"/>
            <a:ext cx="1913181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Interest Rates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8AEC80-803F-DA67-92F0-A1DFC3DC2286}"/>
              </a:ext>
            </a:extLst>
          </p:cNvPr>
          <p:cNvSpPr txBox="1"/>
          <p:nvPr/>
        </p:nvSpPr>
        <p:spPr>
          <a:xfrm>
            <a:off x="4358546" y="2494246"/>
            <a:ext cx="1659700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Inflation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3D243-9F57-6278-85FC-A64C4B258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8" y="2784264"/>
            <a:ext cx="2765989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E6D71-5737-097B-7BBC-76E57AAAA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51" y="2807537"/>
            <a:ext cx="286259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C7656-AB88-33BC-D292-F6ED42C3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502B-BF2C-F5CA-E48F-986E72DE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331625"/>
            <a:ext cx="9647852" cy="1143000"/>
          </a:xfrm>
        </p:spPr>
        <p:txBody>
          <a:bodyPr/>
          <a:lstStyle/>
          <a:p>
            <a:r>
              <a:rPr lang="en-US" sz="4000" dirty="0"/>
              <a:t>Why? Work in Progress….</a:t>
            </a:r>
            <a:br>
              <a:rPr lang="en-US" sz="4000" dirty="0"/>
            </a:br>
            <a:r>
              <a:rPr lang="en-US" sz="2800" i="1" dirty="0"/>
              <a:t>Potential Explanations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CF76-F3B6-2FD7-E238-8F7E4366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149EF-1A95-7952-10D8-4B6D1D9FAA53}"/>
              </a:ext>
            </a:extLst>
          </p:cNvPr>
          <p:cNvSpPr txBox="1"/>
          <p:nvPr/>
        </p:nvSpPr>
        <p:spPr>
          <a:xfrm>
            <a:off x="596065" y="2050877"/>
            <a:ext cx="4338629" cy="3973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Why a stronger monetary policy response to global supply shocks recently?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Larger/nonlinear effects (pt #2)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More often drive increases than decreases in inflation (pt #4)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More persistent effects on inflation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1B202F"/>
                </a:solidFill>
                <a:latin typeface="Arial" charset="0"/>
              </a:rPr>
              <a:t>Note: each supported by recent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91077E-5EB2-00EE-FAB0-67FB0524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81" y="2702827"/>
            <a:ext cx="5614903" cy="3468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6FA602-0253-47CA-0B9F-B56D488B8B0F}"/>
              </a:ext>
            </a:extLst>
          </p:cNvPr>
          <p:cNvSpPr txBox="1"/>
          <p:nvPr/>
        </p:nvSpPr>
        <p:spPr>
          <a:xfrm>
            <a:off x="7257307" y="2518226"/>
            <a:ext cx="2642473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B202F"/>
                </a:solidFill>
                <a:latin typeface="Arial" charset="0"/>
              </a:rPr>
              <a:t>Impact on domestic inflation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6FB87-FB41-41C6-4264-21D2277C03A6}"/>
              </a:ext>
            </a:extLst>
          </p:cNvPr>
          <p:cNvSpPr txBox="1"/>
          <p:nvPr/>
        </p:nvSpPr>
        <p:spPr>
          <a:xfrm>
            <a:off x="4700016" y="1860567"/>
            <a:ext cx="7939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Persistence of Shock Transmission</a:t>
            </a:r>
          </a:p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(mean across 13 AEs, initial impacts= 1, average across different structural shocks)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1D78F-AC3E-09FD-1085-57C40971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C4EF5B-E4DC-2E6B-CBAC-5DA46D8A3727}"/>
              </a:ext>
            </a:extLst>
          </p:cNvPr>
          <p:cNvSpPr txBox="1">
            <a:spLocks/>
          </p:cNvSpPr>
          <p:nvPr/>
        </p:nvSpPr>
        <p:spPr>
          <a:xfrm>
            <a:off x="456582" y="3324105"/>
            <a:ext cx="10949651" cy="2808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br>
              <a:rPr lang="en-US" sz="1100" b="1" i="1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sz="54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IV.  Extensions</a:t>
            </a:r>
          </a:p>
          <a:p>
            <a:pPr algn="ctr"/>
            <a:endParaRPr lang="en-US" sz="1800" b="1" i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algn="ctr"/>
            <a:r>
              <a:rPr lang="en-US" sz="28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Results for Individual Economies</a:t>
            </a:r>
          </a:p>
          <a:p>
            <a:pPr algn="ctr"/>
            <a:r>
              <a:rPr lang="en-US" sz="28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Robustness Exercises</a:t>
            </a:r>
            <a:endParaRPr lang="en-US" sz="1800" b="1" i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3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8EFA537F-FA20-E110-C834-9E128C2C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16" y="548640"/>
            <a:ext cx="352858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34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0A211-D85A-C0B5-1C0B-DA0A9B319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915F-3F69-3BA3-85C8-B041985E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Results for Individual G-5 </a:t>
            </a:r>
            <a:br>
              <a:rPr lang="en-US" sz="4000" dirty="0"/>
            </a:br>
            <a:r>
              <a:rPr lang="en-US" sz="2800" i="1" dirty="0"/>
              <a:t>Contribution of  Shocks to Interest Rate Variation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2553-EB54-DEEA-1F70-5E442F6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3CD7E-5B22-1736-4CB7-88E4E71FDC4C}"/>
              </a:ext>
            </a:extLst>
          </p:cNvPr>
          <p:cNvSpPr txBox="1"/>
          <p:nvPr/>
        </p:nvSpPr>
        <p:spPr>
          <a:xfrm>
            <a:off x="8098555" y="2725250"/>
            <a:ext cx="3138538" cy="26437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Meaningful differences across countries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Euro Area: greater role of global shocks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Euro area, greater role of global </a:t>
            </a:r>
            <a:r>
              <a:rPr lang="en-US" sz="2000" u="sng" dirty="0">
                <a:solidFill>
                  <a:srgbClr val="1B202F"/>
                </a:solidFill>
                <a:latin typeface="Arial" charset="0"/>
              </a:rPr>
              <a:t>supply </a:t>
            </a:r>
            <a:r>
              <a:rPr lang="en-US" sz="2000" dirty="0">
                <a:solidFill>
                  <a:srgbClr val="1B202F"/>
                </a:solidFill>
                <a:latin typeface="Arial" charset="0"/>
              </a:rPr>
              <a:t>shocks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E15DD-3B10-21A4-CDF1-85CFFA734551}"/>
              </a:ext>
            </a:extLst>
          </p:cNvPr>
          <p:cNvSpPr txBox="1"/>
          <p:nvPr/>
        </p:nvSpPr>
        <p:spPr>
          <a:xfrm>
            <a:off x="1212575" y="2249001"/>
            <a:ext cx="3474909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Full Sample Period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FCC0D-3FBD-30B8-3E17-F989887F52D4}"/>
              </a:ext>
            </a:extLst>
          </p:cNvPr>
          <p:cNvSpPr txBox="1"/>
          <p:nvPr/>
        </p:nvSpPr>
        <p:spPr>
          <a:xfrm>
            <a:off x="4219218" y="2273640"/>
            <a:ext cx="3474909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Post-Pandemic Period</a:t>
            </a:r>
            <a:endParaRPr lang="en-US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AC45CFEC-326B-1054-F901-F0950F514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" y="2543104"/>
            <a:ext cx="3261683" cy="1828800"/>
          </a:xfrm>
          <a:prstGeom prst="rect">
            <a:avLst/>
          </a:prstGeom>
          <a:noFill/>
        </p:spPr>
      </p:pic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0F82C5C-1BBA-F4D7-55E9-45BC7AF7B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25" y="2527279"/>
            <a:ext cx="3390880" cy="190124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82BD1-1DC6-4834-E32B-326717AC1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527552"/>
            <a:ext cx="3168036" cy="1828801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7DB1-7EEE-F3EA-F63F-245BB71E3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89" y="4527551"/>
            <a:ext cx="3221221" cy="1901241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098284-C961-4884-6D7F-BC0E3981F231}"/>
              </a:ext>
            </a:extLst>
          </p:cNvPr>
          <p:cNvSpPr txBox="1"/>
          <p:nvPr/>
        </p:nvSpPr>
        <p:spPr>
          <a:xfrm>
            <a:off x="0" y="1786856"/>
            <a:ext cx="8002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Contribution of 7 Shocks to Variation in Rates &amp; Inflation </a:t>
            </a:r>
          </a:p>
          <a:p>
            <a:pPr lvl="0"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(% of variation)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333B7-279F-78DC-0DE2-F43E92909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7076-D279-C6BE-0FF4-439FD1BC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Robustness Exercises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06EE-6EB1-8A2C-3F22-03C8AB35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3" y="2059741"/>
            <a:ext cx="10379511" cy="405134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Alternative definitions of key global and domestic variables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r>
              <a:rPr lang="en-US" sz="2650" dirty="0">
                <a:solidFill>
                  <a:schemeClr val="accent3">
                    <a:lumMod val="75000"/>
                  </a:schemeClr>
                </a:solidFill>
              </a:rPr>
              <a:t>Alternate measures for interest rates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Excluding largest economies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Excluding periods of heightened 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Alternative modelling specifications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r>
              <a:rPr lang="en-US" sz="2650" dirty="0">
                <a:solidFill>
                  <a:schemeClr val="tx1"/>
                </a:solidFill>
              </a:rPr>
              <a:t>Time-varying coefficients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r>
              <a:rPr lang="en-US" sz="2650" dirty="0">
                <a:solidFill>
                  <a:schemeClr val="tx1"/>
                </a:solidFill>
              </a:rPr>
              <a:t>Alternate identification assumptions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endParaRPr lang="en-US" sz="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Key results robust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r>
              <a:rPr lang="en-US" sz="2650" dirty="0">
                <a:solidFill>
                  <a:schemeClr val="tx1"/>
                </a:solidFill>
              </a:rPr>
              <a:t>Increased role of global shocks over time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r>
              <a:rPr lang="en-US" sz="2650" dirty="0">
                <a:solidFill>
                  <a:schemeClr val="tx1"/>
                </a:solidFill>
              </a:rPr>
              <a:t>Five dimensions by which global shocks differ from domestic shocks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F233-CF1D-5E9F-668D-FE9A64C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C683-16B0-82CB-166E-80F4B4EC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Paper Overview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0569-7505-D392-F10C-FC441DAF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3" y="2034650"/>
            <a:ext cx="10809913" cy="415154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Two questions on whether the nature of the shocks driving monetary policy has changed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Has the role of </a:t>
            </a:r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</a:rPr>
              <a:t>global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vs. </a:t>
            </a:r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</a:rPr>
              <a:t>domestic</a:t>
            </a:r>
            <a:r>
              <a:rPr lang="en-US" sz="20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shocks changed over time?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Do global shocks have </a:t>
            </a:r>
            <a:r>
              <a:rPr lang="en-US" sz="2000" u="sng" dirty="0">
                <a:solidFill>
                  <a:schemeClr val="accent3">
                    <a:lumMod val="75000"/>
                  </a:schemeClr>
                </a:solidFill>
              </a:rPr>
              <a:t>different characteristics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(and generate different monetary policy responses) than domestic shocks?</a:t>
            </a:r>
          </a:p>
          <a:p>
            <a:pPr lvl="1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 methodology: new factor-augmented autoregressive model (FAVAR) 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Richer decomposition and more granular analysis than in past work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Identifies distinct roles of 7 different shocks (4 global/3 domestic)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13 advanced economies over 55 years (1970-2024)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Focus: fluctuations in interest rates (additional results for inflation/output growth)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the answer is “yes” to both questions, widespread implications for monetary policy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Forecasting models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marL="1200150" lvl="2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need to better differentiate between global/domestic sources of shocks </a:t>
            </a:r>
          </a:p>
          <a:p>
            <a:pPr marL="1200150" lvl="2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allow for certain shocks to be nonlinear, asymmetric &amp; more persistent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Monetary policy frameworks &amp; communication strategies </a:t>
            </a:r>
            <a:r>
              <a:rPr lang="en-US" sz="2000" dirty="0">
                <a:solidFill>
                  <a:schemeClr val="tx1"/>
                </a:solidFill>
              </a:rPr>
              <a:t>may need to be adjusted to incorporate changing nature of shocks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431D30-A17C-EADF-4FAD-12E17A2A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C84338-784A-19D7-F460-660BC011200D}"/>
              </a:ext>
            </a:extLst>
          </p:cNvPr>
          <p:cNvSpPr txBox="1">
            <a:spLocks/>
          </p:cNvSpPr>
          <p:nvPr/>
        </p:nvSpPr>
        <p:spPr>
          <a:xfrm>
            <a:off x="456582" y="3531041"/>
            <a:ext cx="10949651" cy="2808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br>
              <a:rPr lang="en-US" sz="1100" b="1" i="1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sz="54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V. Conclusions</a:t>
            </a:r>
          </a:p>
        </p:txBody>
      </p:sp>
      <p:pic>
        <p:nvPicPr>
          <p:cNvPr id="3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67C00228-1CB6-719F-0D06-800DD6A8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16" y="548640"/>
            <a:ext cx="352858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54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1005F-69C7-FEF1-E2E8-A6A6C13A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6AA4-4A24-AA90-09F9-1C11D807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Summarizing the Answers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7506-5EBB-A1ED-704F-DF3C081A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58" y="2017619"/>
            <a:ext cx="11287423" cy="43387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u="sng" dirty="0">
                <a:solidFill>
                  <a:schemeClr val="tx1"/>
                </a:solidFill>
              </a:rPr>
              <a:t>Has the role of global shocks changed over time?</a:t>
            </a:r>
          </a:p>
          <a:p>
            <a:pPr marL="1071563" lvl="1" indent="-514350"/>
            <a:r>
              <a:rPr lang="en-US" sz="2400" b="0" dirty="0">
                <a:solidFill>
                  <a:schemeClr val="tx1"/>
                </a:solidFill>
              </a:rPr>
              <a:t>Role has roughly tripled over time for interest rates</a:t>
            </a:r>
          </a:p>
          <a:p>
            <a:pPr marL="1071563" lvl="1" indent="-514350"/>
            <a:r>
              <a:rPr lang="en-US" sz="2400" b="0" dirty="0">
                <a:solidFill>
                  <a:schemeClr val="tx1"/>
                </a:solidFill>
              </a:rPr>
              <a:t>To explain about half of variation in interest rates over 2020-24</a:t>
            </a:r>
          </a:p>
          <a:p>
            <a:pPr marL="514350" indent="-514350">
              <a:buFont typeface="+mj-lt"/>
              <a:buAutoNum type="arabicPeriod"/>
            </a:pPr>
            <a:endParaRPr lang="en-US" sz="9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u="sng" dirty="0">
                <a:solidFill>
                  <a:schemeClr val="tx1"/>
                </a:solidFill>
              </a:rPr>
              <a:t>Are the characteristics of </a:t>
            </a:r>
            <a:r>
              <a:rPr lang="en-US" sz="2700" u="sng" dirty="0">
                <a:solidFill>
                  <a:schemeClr val="accent3">
                    <a:lumMod val="75000"/>
                  </a:schemeClr>
                </a:solidFill>
              </a:rPr>
              <a:t>global shocks </a:t>
            </a:r>
            <a:r>
              <a:rPr lang="en-US" sz="2700" u="sng" dirty="0">
                <a:solidFill>
                  <a:schemeClr val="tx1"/>
                </a:solidFill>
              </a:rPr>
              <a:t>different than comparable domestic shocks?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250" b="0" dirty="0">
                <a:solidFill>
                  <a:schemeClr val="tx1"/>
                </a:solidFill>
              </a:rPr>
              <a:t>Larger supply component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Greater variance &amp; more large shocks over time (even controlling for source of shock)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Correspond to larger monetary policy responses (i.e., greater country sensitivity)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Different asymmetries (greater role in tightening vs. easing in monetary policy)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Central banks less willing to “look through” impact of global supply shocks on inflation </a:t>
            </a:r>
          </a:p>
          <a:p>
            <a:pPr marL="514350" indent="-514350">
              <a:buFont typeface="+mj-lt"/>
              <a:buAutoNum type="arabicPeriod"/>
            </a:pPr>
            <a:endParaRPr lang="en-US" sz="900" b="0" dirty="0">
              <a:solidFill>
                <a:schemeClr val="tx1"/>
              </a:solidFill>
            </a:endParaRPr>
          </a:p>
          <a:p>
            <a:r>
              <a:rPr lang="en-US" sz="2700" dirty="0">
                <a:solidFill>
                  <a:schemeClr val="accent3">
                    <a:lumMod val="75000"/>
                  </a:schemeClr>
                </a:solidFill>
              </a:rPr>
              <a:t>Overall: The nature of the shocks driving monetary policy has changed</a:t>
            </a:r>
          </a:p>
          <a:p>
            <a:pPr marL="1014413" lvl="1" indent="-4572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Need to better incorporate when setting monetary policy</a:t>
            </a:r>
          </a:p>
          <a:p>
            <a:endParaRPr lang="en-US" sz="2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1AA42-4D65-5217-CC0D-7B7EEF5A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D03E7-0184-3A64-0FAE-668286AEDBEE}"/>
              </a:ext>
            </a:extLst>
          </p:cNvPr>
          <p:cNvSpPr txBox="1"/>
          <p:nvPr/>
        </p:nvSpPr>
        <p:spPr>
          <a:xfrm>
            <a:off x="8053615" y="1936376"/>
            <a:ext cx="101237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  <a:endParaRPr lang="en-US" sz="2400" b="1" dirty="0">
              <a:solidFill>
                <a:srgbClr val="1B202F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FFB4B-72E9-5FC0-1985-D2879A311E8C}"/>
              </a:ext>
            </a:extLst>
          </p:cNvPr>
          <p:cNvSpPr txBox="1"/>
          <p:nvPr/>
        </p:nvSpPr>
        <p:spPr>
          <a:xfrm>
            <a:off x="2327729" y="3305254"/>
            <a:ext cx="649903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YES, across all 5 dimensions examined</a:t>
            </a:r>
            <a:endParaRPr lang="en-US" sz="2400" b="1" dirty="0">
              <a:solidFill>
                <a:srgbClr val="1B202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226CA-D813-ED90-ADE6-2D9FB7D2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370-3C40-D521-A5D3-D9941611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Implications for Monetary Policy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CD56-1A68-D5BF-9E4B-9C24BD8BB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3" y="2059740"/>
            <a:ext cx="10572169" cy="413074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How to incorporate greater role of shocks from “heaven” (i.e., outside the control of individual central bank) in monetary policy?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842963" lvl="1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Models: 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300" dirty="0">
                <a:solidFill>
                  <a:schemeClr val="tx1"/>
                </a:solidFill>
              </a:rPr>
              <a:t>Better differentiate between global and domestic shocks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300" dirty="0">
                <a:solidFill>
                  <a:schemeClr val="tx1"/>
                </a:solidFill>
              </a:rPr>
              <a:t>Allow for asymmetries &amp; non-linearities (with implications for “looking through”)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50" dirty="0">
                <a:solidFill>
                  <a:schemeClr val="tx1"/>
                </a:solidFill>
              </a:rPr>
              <a:t>Frameworks: 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300" dirty="0">
                <a:solidFill>
                  <a:schemeClr val="tx1"/>
                </a:solidFill>
              </a:rPr>
              <a:t>More humility in ability to meet narrow targets at any point in time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300" dirty="0">
                <a:solidFill>
                  <a:schemeClr val="tx1"/>
                </a:solidFill>
              </a:rPr>
              <a:t>Support more “forceful” response to certain types of shocks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Forecasting and communication: </a:t>
            </a:r>
          </a:p>
          <a:p>
            <a:pPr marL="900113" lvl="1" indent="-342900">
              <a:buFont typeface="Arial" panose="020B0604020202020204" pitchFamily="34" charset="0"/>
              <a:buChar char="–"/>
            </a:pPr>
            <a:r>
              <a:rPr lang="en-US" sz="2300" dirty="0">
                <a:solidFill>
                  <a:schemeClr val="tx1"/>
                </a:solidFill>
              </a:rPr>
              <a:t>Incorporate greater uncertainty in global shocks through greater use of scenarios &amp; risk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Bottom line (from Sun Tzu):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Must understand “heaven and earth” to design a successful battle strategy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6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1C5CD-D321-37DE-5EF6-9AE202C4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5470E-FBB2-280C-1271-35E1D9E8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A49E22-2E80-E6C5-A876-815F539EB7D5}"/>
              </a:ext>
            </a:extLst>
          </p:cNvPr>
          <p:cNvSpPr txBox="1">
            <a:spLocks/>
          </p:cNvSpPr>
          <p:nvPr/>
        </p:nvSpPr>
        <p:spPr>
          <a:xfrm>
            <a:off x="456582" y="3324105"/>
            <a:ext cx="10949651" cy="2808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br>
              <a:rPr lang="en-US" sz="1100" b="1" i="1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sz="60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EXTRA</a:t>
            </a:r>
            <a:endParaRPr lang="en-US" sz="1800" b="1" i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3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602ADFF5-BA38-DBC8-446D-374F7C8F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16" y="548640"/>
            <a:ext cx="352858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6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56C5-6D48-7A58-D7A1-05BE5EAE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DF5A-6B5F-CC45-4734-40BF46E5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331625"/>
            <a:ext cx="9647852" cy="1143000"/>
          </a:xfrm>
        </p:spPr>
        <p:txBody>
          <a:bodyPr/>
          <a:lstStyle/>
          <a:p>
            <a:r>
              <a:rPr lang="en-US" sz="4000" dirty="0"/>
              <a:t>Rates vs. Inflation vs. Growth</a:t>
            </a:r>
            <a:br>
              <a:rPr lang="en-US" sz="4000" dirty="0"/>
            </a:br>
            <a:r>
              <a:rPr lang="en-US" sz="2800" i="1" dirty="0"/>
              <a:t>Impact from Global vs. Domestic Shocks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F8C2-3883-CCFB-7AD7-71B824D7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15A96-9132-3585-87D5-4974D76D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1" y="2881841"/>
            <a:ext cx="3383280" cy="3474512"/>
          </a:xfrm>
          <a:prstGeom prst="rect">
            <a:avLst/>
          </a:prstGeom>
        </p:spPr>
      </p:pic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9105318-01CF-A5B3-A069-D61B5DE70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98" y="2863380"/>
            <a:ext cx="3383280" cy="349297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538CD-A176-1DF0-8798-6F02AAB6785B}"/>
              </a:ext>
            </a:extLst>
          </p:cNvPr>
          <p:cNvSpPr txBox="1"/>
          <p:nvPr/>
        </p:nvSpPr>
        <p:spPr>
          <a:xfrm>
            <a:off x="1864861" y="1910417"/>
            <a:ext cx="7928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Contribution of 7 Shocks to Variation in Macroeconomic Variables</a:t>
            </a:r>
          </a:p>
          <a:p>
            <a:pPr algn="ctr"/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(% of variation, mean across 13 AEs)</a:t>
            </a:r>
            <a:endParaRPr lang="en-US" sz="2650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DE6F6991-B227-E417-0FA7-CA8D8B1D8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18" y="2863379"/>
            <a:ext cx="3383280" cy="349297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50B991-FA77-3EE8-7E2D-578E4ABDD883}"/>
              </a:ext>
            </a:extLst>
          </p:cNvPr>
          <p:cNvSpPr txBox="1"/>
          <p:nvPr/>
        </p:nvSpPr>
        <p:spPr>
          <a:xfrm>
            <a:off x="8477160" y="2536941"/>
            <a:ext cx="227618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0" kern="9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Output Growth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6B1A8-6341-BB2C-FD43-C95D3D02C32E}"/>
              </a:ext>
            </a:extLst>
          </p:cNvPr>
          <p:cNvSpPr txBox="1"/>
          <p:nvPr/>
        </p:nvSpPr>
        <p:spPr>
          <a:xfrm>
            <a:off x="4958441" y="2551883"/>
            <a:ext cx="196039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95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GB" b="1" i="0" kern="9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nflation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E91F4-0CF9-6287-33C5-ABD421C7F27B}"/>
              </a:ext>
            </a:extLst>
          </p:cNvPr>
          <p:cNvSpPr txBox="1"/>
          <p:nvPr/>
        </p:nvSpPr>
        <p:spPr>
          <a:xfrm>
            <a:off x="1220793" y="2556748"/>
            <a:ext cx="196039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0" kern="9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Interest Rates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A39023A-612C-3229-4D82-3063B5376593}"/>
              </a:ext>
            </a:extLst>
          </p:cNvPr>
          <p:cNvSpPr/>
          <p:nvPr/>
        </p:nvSpPr>
        <p:spPr>
          <a:xfrm rot="20109790">
            <a:off x="1797365" y="4521718"/>
            <a:ext cx="2000638" cy="13038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AD0BA09-4934-2F99-B9B5-1D073CF93F26}"/>
              </a:ext>
            </a:extLst>
          </p:cNvPr>
          <p:cNvSpPr/>
          <p:nvPr/>
        </p:nvSpPr>
        <p:spPr>
          <a:xfrm rot="164907">
            <a:off x="5459198" y="4544676"/>
            <a:ext cx="2000638" cy="13038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2F5E222-35C7-C73C-C5B5-0A6AD192302B}"/>
              </a:ext>
            </a:extLst>
          </p:cNvPr>
          <p:cNvSpPr/>
          <p:nvPr/>
        </p:nvSpPr>
        <p:spPr>
          <a:xfrm rot="164907">
            <a:off x="9250748" y="4856046"/>
            <a:ext cx="1436349" cy="1278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0F813-6A9F-72A0-E9C1-F65C5C5E5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44F4-A51E-1495-DB10-B5D599D3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Similar Patterns for </a:t>
            </a:r>
            <a:r>
              <a:rPr lang="en-US" sz="4000" b="1" dirty="0"/>
              <a:t>Global Factor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ABE7A-263A-683F-7428-0553321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6A839D-8BA3-EB44-8091-71BB10A77D74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CCF2D-C1FE-40AF-D522-1E8F5B5C89A0}"/>
              </a:ext>
            </a:extLst>
          </p:cNvPr>
          <p:cNvSpPr txBox="1"/>
          <p:nvPr/>
        </p:nvSpPr>
        <p:spPr>
          <a:xfrm>
            <a:off x="914400" y="2016050"/>
            <a:ext cx="9005207" cy="45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400"/>
              </a:lnSpc>
              <a:buNone/>
            </a:pPr>
            <a:r>
              <a:rPr lang="en-US" sz="18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Sendnya"/>
              </a:rPr>
              <a:t> </a:t>
            </a:r>
            <a:r>
              <a:rPr lang="en-GB" sz="1800" b="1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Sendnya"/>
              </a:rPr>
              <a:t>Contributions of Global Shocks and Global Factor to the Interest Rate Variation</a:t>
            </a:r>
            <a:endParaRPr lang="en-US" sz="1400" kern="950" dirty="0">
              <a:solidFill>
                <a:srgbClr val="003299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Sendnya"/>
            </a:endParaRPr>
          </a:p>
          <a:p>
            <a:pPr>
              <a:lnSpc>
                <a:spcPts val="72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400" i="1" dirty="0">
                <a:solidFill>
                  <a:srgbClr val="000000"/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(% of variation, mean across 13 AEs)</a:t>
            </a:r>
            <a:endParaRPr lang="en-US" i="1" dirty="0">
              <a:solidFill>
                <a:srgbClr val="000000"/>
              </a:solidFill>
              <a:latin typeface="dcr1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C7910-769D-FFB2-332C-98AE2A2636FD}"/>
              </a:ext>
            </a:extLst>
          </p:cNvPr>
          <p:cNvSpPr txBox="1"/>
          <p:nvPr/>
        </p:nvSpPr>
        <p:spPr>
          <a:xfrm>
            <a:off x="8980592" y="2778286"/>
            <a:ext cx="2317490" cy="22744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Very similar patterns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Role of global shocks/factor roughly triples over sample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DC36C-9F0E-8B63-A30D-0356F4B10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77" y="2628101"/>
            <a:ext cx="7041490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166FE-8B48-0F74-A602-324FE65E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5B15-B10A-62DA-5A7D-4698A1B6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0" y="331625"/>
            <a:ext cx="11386941" cy="11430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Which Global </a:t>
            </a:r>
            <a:r>
              <a:rPr lang="en-US" sz="4000" b="1" u="sng" dirty="0"/>
              <a:t>Supply </a:t>
            </a:r>
            <a:r>
              <a:rPr lang="en-US" sz="4000" b="1" dirty="0"/>
              <a:t>Shocks?</a:t>
            </a:r>
            <a:endParaRPr lang="en-US" sz="4000" dirty="0"/>
          </a:p>
        </p:txBody>
      </p:sp>
      <p:pic>
        <p:nvPicPr>
          <p:cNvPr id="6" name="Picture 5" descr="A graph of a graph showing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54BDF919-D56E-CF5D-A962-257E19697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516" y="2325998"/>
            <a:ext cx="6499685" cy="349403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9C0D-BE9E-5FEB-64EB-DFBC4CCE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6A839D-8BA3-EB44-8091-71BB10A77D74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FB32F-6F08-2588-9757-1622E0F1F9E6}"/>
              </a:ext>
            </a:extLst>
          </p:cNvPr>
          <p:cNvSpPr txBox="1"/>
          <p:nvPr/>
        </p:nvSpPr>
        <p:spPr>
          <a:xfrm>
            <a:off x="2038459" y="2013845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Oil prices, geopolitical tensions, global supply disruptions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5818C-5876-344F-58F5-85AB3EC0E0A6}"/>
              </a:ext>
            </a:extLst>
          </p:cNvPr>
          <p:cNvSpPr txBox="1"/>
          <p:nvPr/>
        </p:nvSpPr>
        <p:spPr>
          <a:xfrm>
            <a:off x="1005638" y="6017958"/>
            <a:ext cx="886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000" b="1" i="0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Sources: </a:t>
            </a:r>
            <a:r>
              <a:rPr lang="en-US" sz="1000" i="0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Federal Reserve of New York, </a:t>
            </a:r>
            <a:r>
              <a:rPr lang="en-US" sz="1000" i="0" dirty="0" err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Iacoviello</a:t>
            </a:r>
            <a:r>
              <a:rPr lang="en-US" sz="1000" i="0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 (2022), World Bank (Pink sheet data). Note: GPR index = geopolitical risk index, GSCPI index = supply-disruption index. Oil price growth is based on year-on-year. Shaded areas indicate the periods with persistently positive contributions of supply shocks.</a:t>
            </a:r>
            <a:endParaRPr lang="en-US" sz="10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A989D-5D28-01B3-2E3F-53B111762CD9}"/>
              </a:ext>
            </a:extLst>
          </p:cNvPr>
          <p:cNvSpPr txBox="1"/>
          <p:nvPr/>
        </p:nvSpPr>
        <p:spPr>
          <a:xfrm>
            <a:off x="8349692" y="2325998"/>
            <a:ext cx="3032964" cy="30130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Focus on 3 measures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Oil prices (inc. other commodities)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Geopolitical risk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Global supply chain disruptions</a:t>
            </a:r>
          </a:p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rgbClr val="1B202F"/>
                </a:solidFill>
                <a:latin typeface="Arial" charset="0"/>
              </a:rPr>
              <a:t>Note: Limited time series for some measures</a:t>
            </a:r>
          </a:p>
        </p:txBody>
      </p:sp>
    </p:spTree>
    <p:extLst>
      <p:ext uri="{BB962C8B-B14F-4D97-AF65-F5344CB8AC3E}">
        <p14:creationId xmlns:p14="http://schemas.microsoft.com/office/powerpoint/2010/main" val="13610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26277-1DE7-DFBB-E8F2-8EB239A4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7B8F-072E-630C-489B-1C6E97FE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Which Global </a:t>
            </a:r>
            <a:r>
              <a:rPr lang="en-US" sz="4000" b="1" u="sng" dirty="0"/>
              <a:t>Supply</a:t>
            </a:r>
            <a:r>
              <a:rPr lang="en-US" sz="4000" b="1" dirty="0"/>
              <a:t> Shocks?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5EDA1-49DF-D7C5-DBCE-D68E10B1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AE3F7-5656-E2E4-F822-26E961264E3A}"/>
              </a:ext>
            </a:extLst>
          </p:cNvPr>
          <p:cNvSpPr txBox="1"/>
          <p:nvPr/>
        </p:nvSpPr>
        <p:spPr>
          <a:xfrm>
            <a:off x="1199535" y="1842813"/>
            <a:ext cx="5934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Aft>
                <a:spcPts val="100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Variance share of exogeneous global supply-driven shocks: Cholesky FAVAR (Percent of total variation)</a:t>
            </a:r>
            <a:r>
              <a:rPr lang="en-US" sz="1100" dirty="0">
                <a:effectLst/>
                <a:latin typeface="dcr1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r>
              <a:rPr lang="en-US" dirty="0">
                <a:effectLst/>
              </a:rPr>
              <a:t> </a:t>
            </a:r>
            <a:r>
              <a:rPr lang="en-US" sz="1100" dirty="0">
                <a:effectLst/>
                <a:latin typeface="dcr1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dcr1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9CF2F-A21D-D846-B92F-5CACCEBD73D3}"/>
              </a:ext>
            </a:extLst>
          </p:cNvPr>
          <p:cNvSpPr txBox="1"/>
          <p:nvPr/>
        </p:nvSpPr>
        <p:spPr>
          <a:xfrm>
            <a:off x="7519190" y="2564796"/>
            <a:ext cx="3919932" cy="22744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B202F"/>
                </a:solidFill>
                <a:latin typeface="Arial" charset="0"/>
              </a:rPr>
              <a:t>Roles vary over time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“Oil” important (also captures other commodities)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202F"/>
                </a:solidFill>
                <a:latin typeface="Arial" charset="0"/>
              </a:rPr>
              <a:t>Increased role of geopolitical risk and supply chain disruptions</a:t>
            </a:r>
            <a:endParaRPr lang="en-US" sz="2000" b="1" dirty="0">
              <a:solidFill>
                <a:srgbClr val="1B202F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7BCCF-B759-5BED-7E37-16113B6E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11" y="2419966"/>
            <a:ext cx="4357511" cy="3253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EBB523-C4E0-10CC-31DA-CA899EF9BCC9}"/>
              </a:ext>
            </a:extLst>
          </p:cNvPr>
          <p:cNvSpPr txBox="1"/>
          <p:nvPr/>
        </p:nvSpPr>
        <p:spPr>
          <a:xfrm>
            <a:off x="1248575" y="5892491"/>
            <a:ext cx="5143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</a:pPr>
            <a:r>
              <a:rPr lang="en-GB" sz="900" kern="600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Calibri" panose="020F0502020204030204" pitchFamily="34" charset="0"/>
              </a:rPr>
              <a:t>Notes: “Oil” = oil price shock, “GPR”= geopolitical risk shock, “GSCPI”=global supply disruption shock, and “other shocks” = other structural shocks that drives the innovation in global inflation. </a:t>
            </a:r>
            <a:endParaRPr lang="en-US" sz="900" kern="600" dirty="0">
              <a:solidFill>
                <a:srgbClr val="003299"/>
              </a:solidFill>
              <a:effectLst/>
              <a:ea typeface="Malgun Gothic" panose="020B0503020000020004" pitchFamily="34" charset="-127"/>
              <a:cs typeface="Sendnya"/>
            </a:endParaRPr>
          </a:p>
        </p:txBody>
      </p:sp>
    </p:spTree>
    <p:extLst>
      <p:ext uri="{BB962C8B-B14F-4D97-AF65-F5344CB8AC3E}">
        <p14:creationId xmlns:p14="http://schemas.microsoft.com/office/powerpoint/2010/main" val="12607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BAC4B-5E72-8715-9743-04FA00131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311C-43AC-12E6-0594-5ED9FD24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1" y="331625"/>
            <a:ext cx="9392484" cy="1143000"/>
          </a:xfrm>
        </p:spPr>
        <p:txBody>
          <a:bodyPr/>
          <a:lstStyle/>
          <a:p>
            <a:r>
              <a:rPr lang="en-US" sz="4000" dirty="0"/>
              <a:t>Results for Individual non G-5 AEs</a:t>
            </a:r>
            <a:br>
              <a:rPr lang="en-US" sz="4000" dirty="0"/>
            </a:br>
            <a:r>
              <a:rPr lang="en-US" sz="2800" i="1" dirty="0"/>
              <a:t>Contribution of  Shocks to Interest Rate Variation</a:t>
            </a:r>
            <a:endParaRPr lang="en-US" sz="4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7AD0-8D09-8C6D-676C-8220FEF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E68F3-C1A5-BCC8-F67E-9F30DA755214}"/>
              </a:ext>
            </a:extLst>
          </p:cNvPr>
          <p:cNvSpPr txBox="1"/>
          <p:nvPr/>
        </p:nvSpPr>
        <p:spPr>
          <a:xfrm>
            <a:off x="2366056" y="1924759"/>
            <a:ext cx="7939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</a:rPr>
              <a:t>Contribution of Shocks to Variation in Interest Rates</a:t>
            </a:r>
          </a:p>
          <a:p>
            <a:pPr lvl="0"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</a:rPr>
              <a:t>(% of total variation)</a:t>
            </a:r>
            <a:endParaRPr lang="en-US" sz="28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5158F7-E732-E258-A6A0-B74B3B16D75D}"/>
              </a:ext>
            </a:extLst>
          </p:cNvPr>
          <p:cNvSpPr txBox="1"/>
          <p:nvPr/>
        </p:nvSpPr>
        <p:spPr>
          <a:xfrm>
            <a:off x="1367904" y="2749689"/>
            <a:ext cx="3959876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Full Sample Period (1970-2024)</a:t>
            </a:r>
            <a:endParaRPr lang="en-US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2368C-5F16-7FD8-3F2D-056F6852D373}"/>
              </a:ext>
            </a:extLst>
          </p:cNvPr>
          <p:cNvSpPr txBox="1"/>
          <p:nvPr/>
        </p:nvSpPr>
        <p:spPr>
          <a:xfrm>
            <a:off x="6643396" y="2860239"/>
            <a:ext cx="4400421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i="0" kern="9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Post-Pandemic Period (2020-24)</a:t>
            </a:r>
            <a:endParaRPr lang="en-US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D23D8-5843-CCE5-9688-9750C6597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99" y="3304646"/>
            <a:ext cx="5170519" cy="270747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1D8CC-AEE4-8E04-5F2A-0B34AFF3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3" y="3205163"/>
            <a:ext cx="51909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8169F-BB7A-59AF-1AD2-F94A90AD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1935350"/>
            <a:ext cx="8754110" cy="43284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44BC9D-5830-AA26-4901-048C3D7D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001" y="4302448"/>
            <a:ext cx="2265680" cy="13260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600" b="0" dirty="0">
                <a:solidFill>
                  <a:schemeClr val="tx1"/>
                </a:solidFill>
              </a:rPr>
              <a:t>Based on rate cycles defined in Forbes, Ha and Kose (2024) based on data on changes in policy interest rates and QE/QT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BC2344-1249-9A55-B7E5-3CB722F144B3}"/>
              </a:ext>
            </a:extLst>
          </p:cNvPr>
          <p:cNvSpPr txBox="1">
            <a:spLocks/>
          </p:cNvSpPr>
          <p:nvPr/>
        </p:nvSpPr>
        <p:spPr>
          <a:xfrm>
            <a:off x="400740" y="331625"/>
            <a:ext cx="113869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Share of Economies in Tightening &amp; Easing Phases</a:t>
            </a:r>
          </a:p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For Monetary Policy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8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50BF-BB81-AF9D-C915-43ED3E3D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57CB-34F9-FD92-A950-41B51726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Key Results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E27F-2BE4-8E4F-4616-88F28A5D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7619"/>
            <a:ext cx="11287423" cy="43387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Has the role of global shocks changed over time?</a:t>
            </a:r>
          </a:p>
          <a:p>
            <a:pPr marL="1071563" lvl="1" indent="-514350"/>
            <a:r>
              <a:rPr lang="en-US" sz="2200" b="0" dirty="0">
                <a:solidFill>
                  <a:schemeClr val="tx1"/>
                </a:solidFill>
              </a:rPr>
              <a:t>Role has roughly tripled over time for interest rates</a:t>
            </a:r>
          </a:p>
          <a:p>
            <a:pPr marL="1071563" lvl="1" indent="-514350"/>
            <a:r>
              <a:rPr lang="en-US" sz="2200" b="0" dirty="0">
                <a:solidFill>
                  <a:schemeClr val="tx1"/>
                </a:solidFill>
              </a:rPr>
              <a:t>To explain about half of variation in interest rates over 2020-24</a:t>
            </a:r>
          </a:p>
          <a:p>
            <a:pPr marL="1071563" lvl="1" indent="-514350"/>
            <a:r>
              <a:rPr lang="en-US" sz="2200" b="0" dirty="0">
                <a:solidFill>
                  <a:schemeClr val="tx1"/>
                </a:solidFill>
              </a:rPr>
              <a:t>Role of global shocks has increased more for interest rates than inflation/growth</a:t>
            </a:r>
          </a:p>
          <a:p>
            <a:pPr marL="514350" indent="-514350">
              <a:buFont typeface="+mj-lt"/>
              <a:buAutoNum type="arabicPeriod"/>
            </a:pPr>
            <a:endParaRPr lang="en-US" sz="9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Are the characteristics of </a:t>
            </a:r>
            <a:r>
              <a:rPr lang="en-US" sz="2600" u="sng" dirty="0">
                <a:solidFill>
                  <a:schemeClr val="accent3">
                    <a:lumMod val="75000"/>
                  </a:schemeClr>
                </a:solidFill>
              </a:rPr>
              <a:t>global shocks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different than comparable domestic shocks? 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200" b="1" dirty="0">
                <a:solidFill>
                  <a:schemeClr val="tx1"/>
                </a:solidFill>
              </a:rPr>
              <a:t>Source</a:t>
            </a:r>
            <a:r>
              <a:rPr lang="en-US" sz="2200" b="0" dirty="0">
                <a:solidFill>
                  <a:schemeClr val="tx1"/>
                </a:solidFill>
              </a:rPr>
              <a:t> of shock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200" b="1" dirty="0">
                <a:solidFill>
                  <a:schemeClr val="tx1"/>
                </a:solidFill>
              </a:rPr>
              <a:t>Variance/size</a:t>
            </a:r>
            <a:r>
              <a:rPr lang="en-US" sz="2200" dirty="0">
                <a:solidFill>
                  <a:schemeClr val="tx1"/>
                </a:solidFill>
              </a:rPr>
              <a:t> of shock (even controlling for source)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200" b="1" dirty="0">
                <a:solidFill>
                  <a:schemeClr val="tx1"/>
                </a:solidFill>
              </a:rPr>
              <a:t>Country sensitivity </a:t>
            </a:r>
            <a:r>
              <a:rPr lang="en-US" sz="2200" dirty="0">
                <a:solidFill>
                  <a:schemeClr val="tx1"/>
                </a:solidFill>
              </a:rPr>
              <a:t>of rate adjustments to shock (even controlling for source &amp; size)</a:t>
            </a: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200" b="1" dirty="0">
                <a:solidFill>
                  <a:schemeClr val="tx1"/>
                </a:solidFill>
              </a:rPr>
              <a:t>Asymmetry</a:t>
            </a:r>
            <a:r>
              <a:rPr lang="en-US" sz="2200" b="0" dirty="0">
                <a:solidFill>
                  <a:schemeClr val="tx1"/>
                </a:solidFill>
              </a:rPr>
              <a:t> for tightening/easing monetary policy</a:t>
            </a:r>
            <a:endParaRPr lang="en-US" sz="2200" dirty="0">
              <a:solidFill>
                <a:schemeClr val="tx1"/>
              </a:solidFill>
            </a:endParaRPr>
          </a:p>
          <a:p>
            <a:pPr marL="1071563" lvl="1" indent="-514350">
              <a:buFont typeface="Arial" panose="020B0604020202020204" pitchFamily="34" charset="0"/>
              <a:buChar char="–"/>
            </a:pPr>
            <a:r>
              <a:rPr lang="en-US" sz="2200" b="0" dirty="0">
                <a:solidFill>
                  <a:schemeClr val="tx1"/>
                </a:solidFill>
              </a:rPr>
              <a:t>Central bank willingness to “</a:t>
            </a:r>
            <a:r>
              <a:rPr lang="en-US" sz="2200" b="1" dirty="0">
                <a:solidFill>
                  <a:schemeClr val="tx1"/>
                </a:solidFill>
              </a:rPr>
              <a:t>look through</a:t>
            </a:r>
            <a:r>
              <a:rPr lang="en-US" sz="2200" b="0" dirty="0">
                <a:solidFill>
                  <a:schemeClr val="tx1"/>
                </a:solidFill>
              </a:rPr>
              <a:t>” impact of supply shocks on inflation </a:t>
            </a:r>
          </a:p>
          <a:p>
            <a:pPr marL="514350" indent="-514350">
              <a:buFont typeface="+mj-lt"/>
              <a:buAutoNum type="arabicPeriod"/>
            </a:pPr>
            <a:endParaRPr lang="en-US" sz="9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chemeClr val="accent3">
                    <a:lumMod val="75000"/>
                  </a:schemeClr>
                </a:solidFill>
              </a:rPr>
              <a:t>Overall: Global shocks are different than domestic shocks on multiple dimensions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, should better incorporate when setting monetary policy</a:t>
            </a:r>
          </a:p>
          <a:p>
            <a:endParaRPr lang="en-US" sz="2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EE28A-5367-9C24-413E-B332A494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2D260-E62A-85D6-AC1D-EEFD99837F87}"/>
              </a:ext>
            </a:extLst>
          </p:cNvPr>
          <p:cNvSpPr txBox="1"/>
          <p:nvPr/>
        </p:nvSpPr>
        <p:spPr>
          <a:xfrm>
            <a:off x="8417509" y="1919310"/>
            <a:ext cx="101237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</a:t>
            </a:r>
            <a:endParaRPr lang="en-US" sz="2400" b="1" dirty="0">
              <a:solidFill>
                <a:srgbClr val="1B202F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829F7-4CFB-F3DC-7C55-6D11E1845310}"/>
              </a:ext>
            </a:extLst>
          </p:cNvPr>
          <p:cNvSpPr txBox="1"/>
          <p:nvPr/>
        </p:nvSpPr>
        <p:spPr>
          <a:xfrm>
            <a:off x="4345567" y="3552629"/>
            <a:ext cx="695623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95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YES, across all 5 dimensions examined</a:t>
            </a:r>
            <a:endParaRPr lang="en-US" sz="2400" b="1" dirty="0">
              <a:solidFill>
                <a:srgbClr val="1B202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7381-924C-EB98-667A-B52160A4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1484-1C7C-3CC2-DB36-883CC2E8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Related Literature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FE42-C8B4-2C7D-A740-CC1705D1C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58" y="1894114"/>
            <a:ext cx="11287423" cy="4335235"/>
          </a:xfrm>
        </p:spPr>
        <p:txBody>
          <a:bodyPr>
            <a:normAutofit fontScale="70000" lnSpcReduction="20000"/>
          </a:bodyPr>
          <a:lstStyle/>
          <a:p>
            <a:pPr lvl="1" indent="0"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Growing role of global factors to domestic macroeconomic variables</a:t>
            </a:r>
          </a:p>
          <a:p>
            <a:pPr marL="1071563" lvl="1" indent="-514350"/>
            <a:r>
              <a:rPr lang="en-US" sz="2600" dirty="0">
                <a:solidFill>
                  <a:schemeClr val="tx1"/>
                </a:solidFill>
              </a:rPr>
              <a:t>Miranda-Agrippino &amp; Rey (2020), Forbes (2019), Ha, Kose &amp; </a:t>
            </a:r>
            <a:r>
              <a:rPr lang="en-US" sz="2600" dirty="0" err="1">
                <a:solidFill>
                  <a:schemeClr val="tx1"/>
                </a:solidFill>
              </a:rPr>
              <a:t>Ohnsorge</a:t>
            </a:r>
            <a:r>
              <a:rPr lang="en-US" sz="2600" dirty="0">
                <a:solidFill>
                  <a:schemeClr val="tx1"/>
                </a:solidFill>
              </a:rPr>
              <a:t> (2019), Ciccarelli &amp; Mojon (2010), Obstfeld &amp; Taylor (2004), many others…</a:t>
            </a:r>
          </a:p>
          <a:p>
            <a:pPr marL="1071563" lvl="1" indent="-514350"/>
            <a:endParaRPr lang="en-US" sz="1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Identification &amp; decomposition of sources of business cycles</a:t>
            </a:r>
          </a:p>
          <a:p>
            <a:pPr marL="1071563" lvl="1" indent="-514350"/>
            <a:r>
              <a:rPr lang="en-US" sz="2600" dirty="0">
                <a:solidFill>
                  <a:schemeClr val="tx1"/>
                </a:solidFill>
              </a:rPr>
              <a:t>Harding &amp; Pagan (2002), Madeira et al. (2023), Giannone &amp; </a:t>
            </a:r>
            <a:r>
              <a:rPr lang="en-US" sz="2600" dirty="0" err="1">
                <a:solidFill>
                  <a:schemeClr val="tx1"/>
                </a:solidFill>
              </a:rPr>
              <a:t>Primiceri</a:t>
            </a:r>
            <a:r>
              <a:rPr lang="en-US" sz="2600" dirty="0">
                <a:solidFill>
                  <a:schemeClr val="tx1"/>
                </a:solidFill>
              </a:rPr>
              <a:t> (2024), many others….</a:t>
            </a:r>
          </a:p>
          <a:p>
            <a:pPr marL="1071563" lvl="1" indent="-514350"/>
            <a:r>
              <a:rPr lang="en-US" sz="2600" dirty="0">
                <a:solidFill>
                  <a:schemeClr val="tx1"/>
                </a:solidFill>
              </a:rPr>
              <a:t>Literature rarely differentiates between global &amp; domestic shocks</a:t>
            </a:r>
          </a:p>
          <a:p>
            <a:pPr marL="1071563" lvl="1" indent="-514350"/>
            <a:endParaRPr lang="en-US" sz="1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DSGE models of macro impact of different types of shocks</a:t>
            </a:r>
          </a:p>
          <a:p>
            <a:pPr marL="1071563" lvl="1" indent="-514350"/>
            <a:r>
              <a:rPr lang="en-US" sz="2600" dirty="0" err="1">
                <a:solidFill>
                  <a:schemeClr val="tx1"/>
                </a:solidFill>
              </a:rPr>
              <a:t>Adolfoson</a:t>
            </a:r>
            <a:r>
              <a:rPr lang="en-US" sz="2600" dirty="0">
                <a:solidFill>
                  <a:schemeClr val="tx1"/>
                </a:solidFill>
              </a:rPr>
              <a:t> et al. (2007), Monacelli (2004), Corsetti et al. (2010), many others…</a:t>
            </a:r>
          </a:p>
          <a:p>
            <a:pPr marL="1071563" lvl="1" indent="-514350"/>
            <a:r>
              <a:rPr lang="en-US" sz="2600" dirty="0">
                <a:solidFill>
                  <a:schemeClr val="tx1"/>
                </a:solidFill>
              </a:rPr>
              <a:t>Shocks often modelled as linear and symmetric, despite recent evidence…</a:t>
            </a:r>
          </a:p>
          <a:p>
            <a:pPr marL="1071563" lvl="1" indent="-514350"/>
            <a:endParaRPr lang="en-US" sz="1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Debate on relative importance of demand and supply shocks to post-pandemic inflation</a:t>
            </a:r>
          </a:p>
          <a:p>
            <a:pPr marL="1071563" lvl="1" indent="-514350"/>
            <a:r>
              <a:rPr lang="en-US" sz="2600" dirty="0">
                <a:solidFill>
                  <a:schemeClr val="tx1"/>
                </a:solidFill>
              </a:rPr>
              <a:t>Ball et al. (2022, 2025), Bernanke &amp; Blanchard (2024), Coibion &amp; Gorodnichenko (2024), Di Giovanni et al. (2023), </a:t>
            </a:r>
            <a:r>
              <a:rPr lang="en-US" sz="2600" dirty="0" err="1">
                <a:solidFill>
                  <a:schemeClr val="tx1"/>
                </a:solidFill>
              </a:rPr>
              <a:t>Gagliardone</a:t>
            </a:r>
            <a:r>
              <a:rPr lang="en-US" sz="2600" dirty="0">
                <a:solidFill>
                  <a:schemeClr val="tx1"/>
                </a:solidFill>
              </a:rPr>
              <a:t> &amp; Gertler (2023), Ha et al. (2024)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D844-6AB6-666D-BDD1-5133A438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9A70-B97B-A121-CD11-4FC33466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7C10-5CC5-8498-107C-8BD88F5B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F3AB-52A3-0A82-20F4-2ADA83E2B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649" y="1896723"/>
            <a:ext cx="10683550" cy="4466635"/>
          </a:xfrm>
        </p:spPr>
        <p:txBody>
          <a:bodyPr>
            <a:normAutofit fontScale="77500" lnSpcReduction="20000"/>
          </a:bodyPr>
          <a:lstStyle/>
          <a:p>
            <a:pPr lvl="1" indent="0"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/>
                </a:solidFill>
              </a:rPr>
              <a:t>Methodology and data</a:t>
            </a:r>
          </a:p>
          <a:p>
            <a:pPr marL="957263" lvl="1" indent="-400050">
              <a:buFont typeface="+mj-lt"/>
              <a:buAutoNum type="romanUcPeriod"/>
            </a:pPr>
            <a:endParaRPr lang="en-US" sz="6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/>
                </a:solidFill>
              </a:rPr>
              <a:t>Has the role of global shocks for monetary policy changed over time?</a:t>
            </a:r>
          </a:p>
          <a:p>
            <a:pPr marL="514350" indent="-514350">
              <a:buFont typeface="+mj-lt"/>
              <a:buAutoNum type="romanUcPeriod"/>
            </a:pPr>
            <a:endParaRPr lang="en-US" sz="6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/>
                </a:solidFill>
              </a:rPr>
              <a:t>Do these global shocks differ from domestic shocks across five dimensions?</a:t>
            </a:r>
            <a:endParaRPr lang="en-US" sz="2650" dirty="0">
              <a:solidFill>
                <a:schemeClr val="tx1"/>
              </a:solidFill>
            </a:endParaRPr>
          </a:p>
          <a:p>
            <a:pPr marL="1128713" lvl="1" indent="-5715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Source of shock</a:t>
            </a:r>
          </a:p>
          <a:p>
            <a:pPr marL="1128713" lvl="1" indent="-5715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Size/volatility</a:t>
            </a:r>
          </a:p>
          <a:p>
            <a:pPr marL="1128713" lvl="1" indent="-5715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Country sensitivity</a:t>
            </a:r>
          </a:p>
          <a:p>
            <a:pPr marL="1128713" lvl="1" indent="-5715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Asymmetries (direction for interest rates)</a:t>
            </a:r>
          </a:p>
          <a:p>
            <a:pPr marL="1128713" lvl="1" indent="-5715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“Looking through”</a:t>
            </a:r>
          </a:p>
          <a:p>
            <a:pPr marL="1071563" lvl="1" indent="-514350">
              <a:buFont typeface="+mj-lt"/>
              <a:buAutoNum type="arabicPeriod"/>
            </a:pPr>
            <a:endParaRPr lang="en-US" sz="6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/>
                </a:solidFill>
              </a:rPr>
              <a:t>Extensions (if time): individual economies &amp; r</a:t>
            </a:r>
            <a:r>
              <a:rPr lang="en-US" sz="2650" dirty="0">
                <a:solidFill>
                  <a:schemeClr val="tx1"/>
                </a:solidFill>
              </a:rPr>
              <a:t>obustness tests</a:t>
            </a:r>
          </a:p>
          <a:p>
            <a:pPr marL="1071563" lvl="1" indent="-514350">
              <a:buFont typeface="+mj-lt"/>
              <a:buAutoNum type="romanUcPeriod"/>
            </a:pPr>
            <a:endParaRPr lang="en-US" sz="6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/>
                </a:solidFill>
              </a:rPr>
              <a:t>Conclusions and implications for monetary policy</a:t>
            </a:r>
          </a:p>
          <a:p>
            <a:pPr marL="514350" indent="-514350">
              <a:buFont typeface="+mj-lt"/>
              <a:buAutoNum type="romanUcPeriod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30A5-16B1-E148-D381-D7F66E59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9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54015A-5AC7-BFCC-C863-95C196551A7B}"/>
              </a:ext>
            </a:extLst>
          </p:cNvPr>
          <p:cNvSpPr txBox="1">
            <a:spLocks/>
          </p:cNvSpPr>
          <p:nvPr/>
        </p:nvSpPr>
        <p:spPr>
          <a:xfrm>
            <a:off x="456581" y="3632016"/>
            <a:ext cx="10949651" cy="2808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Futura LT Pro Bold"/>
                <a:ea typeface="+mj-ea"/>
                <a:cs typeface="Futura LT Pro Bold"/>
              </a:defRPr>
            </a:lvl1pPr>
          </a:lstStyle>
          <a:p>
            <a:pPr algn="ctr"/>
            <a:br>
              <a:rPr lang="en-US" sz="1100" b="1" i="1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en-US" sz="5400" b="1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I. Methodology &amp; Data </a:t>
            </a:r>
          </a:p>
        </p:txBody>
      </p:sp>
      <p:pic>
        <p:nvPicPr>
          <p:cNvPr id="3" name="Picture 2" descr="Premium AI Image | Abstract view of the planet Earth in outer space ...">
            <a:extLst>
              <a:ext uri="{FF2B5EF4-FFF2-40B4-BE49-F238E27FC236}">
                <a16:creationId xmlns:a16="http://schemas.microsoft.com/office/drawing/2014/main" id="{96D4A0EE-1E38-3EF9-661B-C4B6D70E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16" y="548640"/>
            <a:ext cx="352858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4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12D7-FD42-C96A-86D4-7EF0B7B1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A452-246B-92B5-634C-7E10C834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/>
              <a:t>Factor-Augmented VAR (FAVAR) Model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030583-6099-2AB9-5741-B52EA9576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663" y="1956816"/>
                <a:ext cx="11131018" cy="4569559"/>
              </a:xfrm>
            </p:spPr>
            <p:txBody>
              <a:bodyPr>
                <a:normAutofit fontScale="62500" lnSpcReduction="20000"/>
              </a:bodyPr>
              <a:lstStyle/>
              <a:p>
                <a:pPr lvl="1" indent="0">
                  <a:buNone/>
                </a:pPr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9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2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  <a:p>
                <a:endParaRPr lang="en-US" sz="1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:</a:t>
                </a:r>
                <a:r>
                  <a:rPr lang="en-US" sz="2600" b="0" dirty="0">
                    <a:solidFill>
                      <a:schemeClr val="tx1"/>
                    </a:solidFill>
                  </a:rPr>
                  <a:t> 7 variables - global interest rates, global inflation, global output growth, oil price growth, </a:t>
                </a:r>
                <a:r>
                  <a:rPr lang="en-US" sz="2600" u="sng" dirty="0">
                    <a:solidFill>
                      <a:schemeClr val="accent3">
                        <a:lumMod val="75000"/>
                      </a:schemeClr>
                    </a:solidFill>
                  </a:rPr>
                  <a:t>domestic interest rates</a:t>
                </a:r>
                <a:r>
                  <a:rPr lang="en-US" sz="2600" dirty="0">
                    <a:solidFill>
                      <a:schemeClr val="accent3">
                        <a:lumMod val="75000"/>
                      </a:schemeClr>
                    </a:solidFill>
                  </a:rPr>
                  <a:t>, domestic inflation and domestic output growth</a:t>
                </a:r>
              </a:p>
              <a:p>
                <a:endParaRPr lang="en-US" sz="1500" b="0" i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6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accent3">
                        <a:lumMod val="75000"/>
                      </a:schemeClr>
                    </a:solidFill>
                  </a:rPr>
                  <a:t> is a vector of orthogonal structural innovations, with 7 shocks: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accent3">
                        <a:lumMod val="75000"/>
                      </a:schemeClr>
                    </a:solidFill>
                  </a:rPr>
                  <a:t>4 global shocks: (1) global monetary policy (2) the global demand ; (3) global supply; and (4) oil prices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1"/>
                    </a:solidFill>
                  </a:rPr>
                  <a:t>3 domestic shocks (1) domestic monetary policy; (2) domestic demand; (3) domestic supply </a:t>
                </a:r>
              </a:p>
              <a:p>
                <a:endParaRPr lang="en-US" sz="1500" b="0" dirty="0">
                  <a:solidFill>
                    <a:schemeClr val="tx1"/>
                  </a:solidFill>
                </a:endParaRPr>
              </a:p>
              <a:p>
                <a:r>
                  <a:rPr lang="en-US" sz="2600" b="0" dirty="0">
                    <a:solidFill>
                      <a:schemeClr val="tx1"/>
                    </a:solidFill>
                  </a:rPr>
                  <a:t>Model assumptions and estimation: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accent3">
                        <a:lumMod val="75000"/>
                      </a:schemeClr>
                    </a:solidFill>
                  </a:rPr>
                  <a:t>Monthly data </a:t>
                </a:r>
                <a:r>
                  <a:rPr lang="en-US" sz="2600" b="0" dirty="0">
                    <a:solidFill>
                      <a:schemeClr val="tx1"/>
                    </a:solidFill>
                    <a:effectLst/>
                  </a:rPr>
                  <a:t>with 4 lags; Gibbs sampling, </a:t>
                </a:r>
                <a:r>
                  <a:rPr lang="en-US" sz="2600" b="0" dirty="0">
                    <a:solidFill>
                      <a:schemeClr val="tx1"/>
                    </a:solidFill>
                  </a:rPr>
                  <a:t>limited availability for some data in early years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1"/>
                    </a:solidFill>
                  </a:rPr>
                  <a:t>Stochastic volatility of the structural shocks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1"/>
                    </a:solidFill>
                  </a:rPr>
                  <a:t>Shocks are independently (but not identically) distributed across time, </a:t>
                </a:r>
                <a:r>
                  <a:rPr lang="en-US" sz="2600" dirty="0">
                    <a:solidFill>
                      <a:schemeClr val="accent3">
                        <a:lumMod val="75000"/>
                      </a:schemeClr>
                    </a:solidFill>
                  </a:rPr>
                  <a:t>allows for heteroscedasticity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1"/>
                    </a:solidFill>
                    <a:effectLst/>
                  </a:rPr>
                  <a:t>Identification using sign and zero restrictions, building on literature on drivers of inflation and monetary policy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tx1"/>
                    </a:solidFill>
                  </a:rPr>
                  <a:t>Related research: Smets &amp; Wouters (2007) ; Del Negro et al. (2013, 2022); Uhlig (2005, 2017); Antolin-Diaz &amp;  Rubio-Ramirez (2018); Akinci et al. (2025)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100" b="0" dirty="0">
                  <a:solidFill>
                    <a:srgbClr val="1B202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030583-6099-2AB9-5741-B52EA9576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663" y="1956816"/>
                <a:ext cx="11131018" cy="4569559"/>
              </a:xfrm>
              <a:blipFill>
                <a:blip r:embed="rId2"/>
                <a:stretch>
                  <a:fillRect l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29B43-4F0B-77F1-C3FF-3DF2D82B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B3F8E-875D-AECD-E802-957910B8C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C3CC-71BC-73ED-75C5-6329B8FB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Identification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E04C-4D0E-C4A9-9CAC-D75CB4DC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3" y="4242815"/>
            <a:ext cx="10379511" cy="1868273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1B202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BD08F-24D5-B48A-4017-FE6B86BA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839D-8BA3-EB44-8091-71BB10A77D7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4B2E2-4445-78CA-C92F-DA5C6A26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55679"/>
            <a:ext cx="11036174" cy="3102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BF631-9C81-0A09-AE14-9A7E8B2204AA}"/>
              </a:ext>
            </a:extLst>
          </p:cNvPr>
          <p:cNvSpPr txBox="1"/>
          <p:nvPr/>
        </p:nvSpPr>
        <p:spPr>
          <a:xfrm>
            <a:off x="7110438" y="2139675"/>
            <a:ext cx="4582397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* = unrestricted initial response </a:t>
            </a:r>
          </a:p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Domestic shocks do not affect global variables contemporaneously</a:t>
            </a:r>
          </a:p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Global shocks can affect domestic variables without any sign or zero restrictions</a:t>
            </a:r>
          </a:p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Differentiate between oil price shocks (broadly defined) and other global supply shocks</a:t>
            </a:r>
          </a:p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Based on: </a:t>
            </a:r>
            <a:r>
              <a:rPr lang="en-US" sz="1800" dirty="0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Uhlig (2005, 2017); Madeira, Madeira &amp; Monteiro (2023); Dees et al. (2010); Gerlach &amp; Smets (1995); Ha et al. (2024); </a:t>
            </a:r>
            <a:r>
              <a:rPr lang="en-US" sz="1800" dirty="0" err="1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Melolinna</a:t>
            </a:r>
            <a:r>
              <a:rPr lang="en-US" dirty="0"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 (</a:t>
            </a:r>
            <a:r>
              <a:rPr lang="en-US" sz="1800" dirty="0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2015); </a:t>
            </a:r>
            <a:r>
              <a:rPr lang="en-US" sz="1800" dirty="0" err="1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Charnavoki</a:t>
            </a:r>
            <a:r>
              <a:rPr lang="en-US" sz="1800" dirty="0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 &amp; </a:t>
            </a:r>
            <a:r>
              <a:rPr lang="en-US" sz="1800" dirty="0" err="1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Dolado</a:t>
            </a:r>
            <a:r>
              <a:rPr lang="en-US" sz="1800" dirty="0">
                <a:effectLst/>
                <a:latin typeface="dcr10"/>
                <a:ea typeface="Malgun Gothic" panose="020B0503020000020004" pitchFamily="34" charset="-127"/>
                <a:cs typeface="Calibri" panose="020F0502020204030204" pitchFamily="34" charset="0"/>
              </a:rPr>
              <a:t> (2014)</a:t>
            </a:r>
            <a:endParaRPr lang="en-US" sz="1800" dirty="0">
              <a:effectLst/>
              <a:latin typeface="dcr1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326FF-65AF-EB7E-A765-4225E40092E4}"/>
              </a:ext>
            </a:extLst>
          </p:cNvPr>
          <p:cNvSpPr/>
          <p:nvPr/>
        </p:nvSpPr>
        <p:spPr>
          <a:xfrm>
            <a:off x="3161842" y="2710149"/>
            <a:ext cx="892366" cy="1255763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CD3B2-BA3A-72FC-6788-D4F4317F6B7B}"/>
              </a:ext>
            </a:extLst>
          </p:cNvPr>
          <p:cNvSpPr/>
          <p:nvPr/>
        </p:nvSpPr>
        <p:spPr>
          <a:xfrm>
            <a:off x="5383709" y="3214453"/>
            <a:ext cx="1336580" cy="751459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40219F-29ED-CB9F-F02A-8F3C07FC9D89}"/>
              </a:ext>
            </a:extLst>
          </p:cNvPr>
          <p:cNvSpPr/>
          <p:nvPr/>
        </p:nvSpPr>
        <p:spPr>
          <a:xfrm rot="16200000">
            <a:off x="2709204" y="3541979"/>
            <a:ext cx="892366" cy="1797642"/>
          </a:xfrm>
          <a:prstGeom prst="rect">
            <a:avLst/>
          </a:prstGeom>
          <a:solidFill>
            <a:schemeClr val="bg2">
              <a:alpha val="1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2BBF5-4CDB-980E-153B-601BAF944A5B}"/>
              </a:ext>
            </a:extLst>
          </p:cNvPr>
          <p:cNvSpPr/>
          <p:nvPr/>
        </p:nvSpPr>
        <p:spPr>
          <a:xfrm rot="16200000">
            <a:off x="5246882" y="2492505"/>
            <a:ext cx="1610233" cy="1336580"/>
          </a:xfrm>
          <a:prstGeom prst="rect">
            <a:avLst/>
          </a:prstGeom>
          <a:solidFill>
            <a:schemeClr val="bg2">
              <a:alpha val="1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200" b="1" dirty="0" smtClean="0">
            <a:solidFill>
              <a:srgbClr val="1B202F"/>
            </a:solidFill>
            <a:latin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1CADC1DB13A147AD22759972A24BB1" ma:contentTypeVersion="2" ma:contentTypeDescription="Create a new document." ma:contentTypeScope="" ma:versionID="d0b19a6600f95c64e3ab94de1e5f9af9">
  <xsd:schema xmlns:xsd="http://www.w3.org/2001/XMLSchema" xmlns:xs="http://www.w3.org/2001/XMLSchema" xmlns:p="http://schemas.microsoft.com/office/2006/metadata/properties" xmlns:ns1="http://schemas.microsoft.com/sharepoint/v3" xmlns:ns2="764e3496-af0a-4616-998e-7cf2c26fbdd2" targetNamespace="http://schemas.microsoft.com/office/2006/metadata/properties" ma:root="true" ma:fieldsID="78727db63295285cf001d0c01cdccc9e" ns1:_="" ns2:_="">
    <xsd:import namespace="http://schemas.microsoft.com/sharepoint/v3"/>
    <xsd:import namespace="764e3496-af0a-4616-998e-7cf2c26fbd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e3496-af0a-4616-998e-7cf2c26fbd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B15FD-04EC-4381-A38C-24B598DE3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4e3496-af0a-4616-998e-7cf2c26fbd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4E222-F050-4696-A289-89B3CFFCA055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764e3496-af0a-4616-998e-7cf2c26fbdd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E842911-A5A5-4316-94DA-A5B590A63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34549</TotalTime>
  <Words>2877</Words>
  <Application>Microsoft Office PowerPoint</Application>
  <PresentationFormat>Widescreen</PresentationFormat>
  <Paragraphs>372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Malgun Gothic</vt:lpstr>
      <vt:lpstr>Aptos</vt:lpstr>
      <vt:lpstr>Arial</vt:lpstr>
      <vt:lpstr>Calibri</vt:lpstr>
      <vt:lpstr>Cambria Math</vt:lpstr>
      <vt:lpstr>dcr10</vt:lpstr>
      <vt:lpstr>Futura LT Pro Bold</vt:lpstr>
      <vt:lpstr>Times New Roman</vt:lpstr>
      <vt:lpstr>Wingdings</vt:lpstr>
      <vt:lpstr>Office Theme</vt:lpstr>
      <vt:lpstr>PowerPoint Presentation</vt:lpstr>
      <vt:lpstr>Motivation</vt:lpstr>
      <vt:lpstr>Paper Overview</vt:lpstr>
      <vt:lpstr>Key Results</vt:lpstr>
      <vt:lpstr>Related Literature</vt:lpstr>
      <vt:lpstr>Outline</vt:lpstr>
      <vt:lpstr>PowerPoint Presentation</vt:lpstr>
      <vt:lpstr>Factor-Augmented VAR (FAVAR) Model</vt:lpstr>
      <vt:lpstr>Identification</vt:lpstr>
      <vt:lpstr>Data</vt:lpstr>
      <vt:lpstr>Global Factors</vt:lpstr>
      <vt:lpstr>Windows for Analysis</vt:lpstr>
      <vt:lpstr>PowerPoint Presentation</vt:lpstr>
      <vt:lpstr>Has the Role of Global Shocks Changed over Time?</vt:lpstr>
      <vt:lpstr>Does this Matter?</vt:lpstr>
      <vt:lpstr>PowerPoint Presentation</vt:lpstr>
      <vt:lpstr>1 Different Sources?  for Global vs. Domestic Shocks to Interest Rates</vt:lpstr>
      <vt:lpstr>2 Different Size/Volatility over Time?  of Global vs. Domestic Shocks to Interest Rates</vt:lpstr>
      <vt:lpstr>2 Different Volatility/Size over Time?  of Global vs. Domestic Shocks to Interest Rates</vt:lpstr>
      <vt:lpstr>2 Different Volatility/Size over Time?  of Global vs. Domestic Shocks to Interest Rates</vt:lpstr>
      <vt:lpstr>3 Different Rate Sensitivities?  of Interest Rates to Global vs. Domestic Shocks</vt:lpstr>
      <vt:lpstr>3 Different Rate Sensitivities?  of Interest Rates to Global vs. Domestic Shocks</vt:lpstr>
      <vt:lpstr>4 Asymmetric Effects on Rate Levels?  in Contribution of  Global vs. Domestic Shocks</vt:lpstr>
      <vt:lpstr>4 Asymmetric Effects on Rate Levels?  in Contribution of  Global vs. Domestic Shocks</vt:lpstr>
      <vt:lpstr>5 CB Willingness to “Look Through”? Impact on Inflation from Global vs. Domestic Shocks</vt:lpstr>
      <vt:lpstr>Why? Work in Progress…. Potential Explanations</vt:lpstr>
      <vt:lpstr>PowerPoint Presentation</vt:lpstr>
      <vt:lpstr>Results for Individual G-5  Contribution of  Shocks to Interest Rate Variation</vt:lpstr>
      <vt:lpstr>Robustness Exercises</vt:lpstr>
      <vt:lpstr>PowerPoint Presentation</vt:lpstr>
      <vt:lpstr>Summarizing the Answers</vt:lpstr>
      <vt:lpstr>Implications for Monetary Policy</vt:lpstr>
      <vt:lpstr>PowerPoint Presentation</vt:lpstr>
      <vt:lpstr>Rates vs. Inflation vs. Growth Impact from Global vs. Domestic Shocks</vt:lpstr>
      <vt:lpstr>Similar Patterns for Global Factor</vt:lpstr>
      <vt:lpstr>Which Global Supply Shocks?</vt:lpstr>
      <vt:lpstr>Which Global Supply Shocks?</vt:lpstr>
      <vt:lpstr>Results for Individual non G-5 AEs Contribution of  Shocks to Interest Rate Variation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Kristin J Forbes</cp:lastModifiedBy>
  <cp:revision>667</cp:revision>
  <cp:lastPrinted>2025-10-14T16:47:01Z</cp:lastPrinted>
  <dcterms:created xsi:type="dcterms:W3CDTF">2016-03-21T21:22:00Z</dcterms:created>
  <dcterms:modified xsi:type="dcterms:W3CDTF">2025-10-24T02:26:01Z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0x010100421CADC1DB13A147AD22759972A24BB1</vt:lpwstr>
  </property>
</Properties>
</file>